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4" autoAdjust="0"/>
  </p:normalViewPr>
  <p:slideViewPr>
    <p:cSldViewPr snapToGrid="0">
      <p:cViewPr varScale="1">
        <p:scale>
          <a:sx n="53" d="100"/>
          <a:sy n="53" d="100"/>
        </p:scale>
        <p:origin x="7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09:53:33.676"/>
    </inkml:context>
    <inkml:brush xml:id="br0">
      <inkml:brushProperty name="width" value="0.05" units="cm"/>
      <inkml:brushProperty name="height" value="0.05" units="cm"/>
    </inkml:brush>
  </inkml:definitions>
  <inkml:trace contextRef="#ctx0" brushRef="#br0">1 1 4929,'0'0'8609,"0"6"-6768,0 0-1809,0 0-872,0 0-2625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09:53:34.019"/>
    </inkml:context>
    <inkml:brush xml:id="br0">
      <inkml:brushProperty name="width" value="0.05" units="cm"/>
      <inkml:brushProperty name="height" value="0.05" units="cm"/>
    </inkml:brush>
  </inkml:definitions>
  <inkml:trace contextRef="#ctx0" brushRef="#br0">744 1 888,'0'30'26586,"0"-11"-26068,-1-15-496,1-1-1,-1 0 1,1 1 0,-1-1-1,0 0 1,0 0 0,-1 1-1,1-1 1,-1 0 0,0 0 0,-2 4-1,-30 33 127,16-19-74,-11 12-19,-1-1-1,-1-2 1,-2-1-1,-41 28 1,-151 86-25,135-89-17,61-38-15,-43 18 0,45-23-19,12-6-190,13-16-119,3-1 301,-1-10-156,1 13 178,0-1 1,-1 0 0,-1 1-1,0-1 1,0 1-1,0-1 1,-1 1-1,-7-18 1,8 23 7,-1 0 0,1-1 1,0 1-1,0 0 0,1-1 0,-1 1 1,1-1-1,0 1 0,0-1 1,1 1-1,-1-1 0,1 1 0,0 0 1,0-1-1,1 1 0,-1 0 1,1 0-1,0 0 0,0 0 0,0 0 1,0 0-1,1 0 0,0 1 1,-1-1-1,2 1 0,-1 0 1,0 0-1,0 0 0,1 0 0,0 0 1,4-2-1,0 4 18,0 0-1,0 0 1,-1 1 0,1 0-1,0 1 1,0 0-1,0 0 1,0 0 0,11 4-1,245 57 177,-249-58-181,-1 1 1,1 0-1,-1 2 1,0-1-1,-1 2 1,1 0-1,-2 0 1,1 1-1,-1 1 0,0 0 1,-1 0-1,-1 1 1,1 1-1,-2 0 1,1 0-1,-2 1 1,12 21-1,2 10-62,-10-18 110,30 46 1,-37-66-138,0 1 1,0-1-1,0 0 0,1 0 1,0 0-1,1-1 0,-1 0 1,1 0-1,0-1 1,0 0-1,9 4 0,24 1-2319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p>
            <a:pPr algn="r" rtl="1">
              <a:defRPr/>
            </a:pPr>
            <a:r>
              <a:rPr b="1"/>
              <a:t>التعريف:</a:t>
            </a:r>
            <a:r>
              <a:t> هو التسميات أو الأوصاف الفريدة المستخدمة لتعيين كل قيمة في المقياس. جميع المقاييس تمتلك التعريف. بعض الأمثلة من التعاريف هي كما يلي: 1. أنثى ، 2. ذكر.</a:t>
            </a:r>
          </a:p>
          <a:p>
            <a:pPr algn="r" rtl="1">
              <a:defRPr/>
            </a:pPr>
            <a:r>
              <a:rPr b="1"/>
              <a:t>الترتيب:</a:t>
            </a:r>
            <a:r>
              <a:t> ترتيب الأحجام النسبية أو مواقع الموصوفات. يتم الإشارة إلى الترتيب بواسطة الأوصاف من قبل أكبر من وأقل من و مساوية لـ. على سبيل المثال ، يتم التعبير عن تفضيل المستفتى لثلاث ماركات من الأحذية الرياضية بالترتيب التالي ، مع إدراج العلامة التجارية الأكثر تفضيلًا أولاً والأقل تفضيلً أخيرا. أديداس ثم بيما ثم نايكي مثلا.</a:t>
            </a:r>
          </a:p>
          <a:p>
            <a:pPr algn="r" rtl="1">
              <a:defRPr/>
            </a:pPr>
            <a:r>
              <a:rPr b="1"/>
              <a:t>المسافة:</a:t>
            </a:r>
            <a:r>
              <a:t> تعني خاصية المسافة ان الاختلافات المطلقة بين توصيفات المقياس معروفة ويمكن التعبير عنها عبر الوحدات. فالاسرة المعيشية المكونة من خمسه أشخاص لديها شخص واحد أكثر من أسرة معيشية مكونه من أربعه أشخاص ، ولديها بدورها شخص واحد أكثر من أسرة معيشية مكونة من ثلاثة أشخاص. لذلك, يملك المقياس التالي خاصية المسافة. </a:t>
            </a:r>
          </a:p>
          <a:p>
            <a:pPr algn="r" rtl="1">
              <a:defRPr/>
            </a:pPr>
            <a:r>
              <a:rPr b="1"/>
              <a:t>الأصل:</a:t>
            </a:r>
            <a:r>
              <a:t> وتعني السمة الاصلية ان المقياس له بداية فريدة أو ثابتة أو نقطة صفر حقيقية. كالوزن مثلا أو الطول.</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pPr algn="r" rtl="1">
              <a:defRPr b="1"/>
            </a:pPr>
            <a:r>
              <a:rPr dirty="0" err="1"/>
              <a:t>السلالم</a:t>
            </a:r>
            <a:r>
              <a:rPr dirty="0"/>
              <a:t> </a:t>
            </a:r>
            <a:r>
              <a:rPr dirty="0" err="1"/>
              <a:t>المقارنة</a:t>
            </a:r>
            <a:r>
              <a:rPr dirty="0"/>
              <a:t>: </a:t>
            </a:r>
            <a:r>
              <a:rPr b="0" dirty="0" err="1"/>
              <a:t>واحد</a:t>
            </a:r>
            <a:r>
              <a:rPr b="0" dirty="0"/>
              <a:t> </a:t>
            </a:r>
            <a:r>
              <a:rPr b="0" dirty="0" err="1"/>
              <a:t>من</a:t>
            </a:r>
            <a:r>
              <a:rPr b="0" dirty="0"/>
              <a:t> </a:t>
            </a:r>
            <a:r>
              <a:rPr b="0" dirty="0" err="1"/>
              <a:t>نوعي</a:t>
            </a:r>
            <a:r>
              <a:rPr b="0" dirty="0"/>
              <a:t> </a:t>
            </a:r>
            <a:r>
              <a:rPr b="0" dirty="0" err="1"/>
              <a:t>تقنيات</a:t>
            </a:r>
            <a:r>
              <a:rPr b="0" dirty="0"/>
              <a:t> </a:t>
            </a:r>
            <a:r>
              <a:rPr b="0" dirty="0" err="1"/>
              <a:t>القياس</a:t>
            </a:r>
            <a:r>
              <a:rPr b="0" dirty="0"/>
              <a:t> </a:t>
            </a:r>
            <a:r>
              <a:rPr b="0" dirty="0" err="1"/>
              <a:t>التي</a:t>
            </a:r>
            <a:r>
              <a:rPr b="0" dirty="0"/>
              <a:t> </a:t>
            </a:r>
            <a:r>
              <a:rPr b="0" dirty="0" err="1"/>
              <a:t>توجد</a:t>
            </a:r>
            <a:r>
              <a:rPr b="0" dirty="0"/>
              <a:t> </a:t>
            </a:r>
            <a:r>
              <a:rPr b="0" dirty="0" err="1"/>
              <a:t>فيها</a:t>
            </a:r>
            <a:r>
              <a:rPr b="0" dirty="0"/>
              <a:t> </a:t>
            </a:r>
            <a:r>
              <a:rPr b="0" dirty="0" err="1"/>
              <a:t>مقارنة</a:t>
            </a:r>
            <a:r>
              <a:rPr b="0" dirty="0"/>
              <a:t> </a:t>
            </a:r>
            <a:r>
              <a:rPr b="0" dirty="0" err="1"/>
              <a:t>مباشرة</a:t>
            </a:r>
            <a:r>
              <a:rPr b="0" dirty="0"/>
              <a:t> </a:t>
            </a:r>
            <a:r>
              <a:rPr b="0" dirty="0" err="1"/>
              <a:t>لحوافز</a:t>
            </a:r>
            <a:r>
              <a:rPr b="0" dirty="0"/>
              <a:t> </a:t>
            </a:r>
            <a:r>
              <a:rPr b="0" dirty="0" err="1"/>
              <a:t>الكائنات</a:t>
            </a:r>
            <a:r>
              <a:rPr b="0" dirty="0"/>
              <a:t> </a:t>
            </a:r>
            <a:r>
              <a:rPr b="0" dirty="0" err="1"/>
              <a:t>مع</a:t>
            </a:r>
            <a:r>
              <a:rPr b="0" dirty="0"/>
              <a:t> </a:t>
            </a:r>
            <a:r>
              <a:rPr b="0" dirty="0" err="1"/>
              <a:t>بعضها</a:t>
            </a:r>
            <a:r>
              <a:rPr b="0" dirty="0"/>
              <a:t> </a:t>
            </a:r>
            <a:r>
              <a:rPr b="0" dirty="0" err="1"/>
              <a:t>البعض</a:t>
            </a:r>
            <a:r>
              <a:rPr b="0" dirty="0"/>
              <a:t>.</a:t>
            </a:r>
          </a:p>
          <a:p>
            <a:pPr algn="r" rtl="1">
              <a:defRPr b="1"/>
            </a:pPr>
            <a:r>
              <a:rPr dirty="0" err="1"/>
              <a:t>السلالم</a:t>
            </a:r>
            <a:r>
              <a:rPr dirty="0"/>
              <a:t> </a:t>
            </a:r>
            <a:r>
              <a:rPr dirty="0" err="1"/>
              <a:t>بدون</a:t>
            </a:r>
            <a:r>
              <a:rPr dirty="0"/>
              <a:t> </a:t>
            </a:r>
            <a:r>
              <a:rPr dirty="0" err="1"/>
              <a:t>مقارنة</a:t>
            </a:r>
            <a:r>
              <a:rPr dirty="0"/>
              <a:t>: </a:t>
            </a:r>
            <a:r>
              <a:rPr b="0" dirty="0" err="1"/>
              <a:t>واحد</a:t>
            </a:r>
            <a:r>
              <a:rPr b="0" dirty="0"/>
              <a:t> </a:t>
            </a:r>
            <a:r>
              <a:rPr b="0" dirty="0" err="1"/>
              <a:t>من</a:t>
            </a:r>
            <a:r>
              <a:rPr b="0" dirty="0"/>
              <a:t> </a:t>
            </a:r>
            <a:r>
              <a:rPr b="0" dirty="0" err="1"/>
              <a:t>نوعي</a:t>
            </a:r>
            <a:r>
              <a:rPr b="0" dirty="0"/>
              <a:t> </a:t>
            </a:r>
            <a:r>
              <a:rPr b="0" dirty="0" err="1"/>
              <a:t>تقنيات</a:t>
            </a:r>
            <a:r>
              <a:rPr b="0" dirty="0"/>
              <a:t> </a:t>
            </a:r>
            <a:r>
              <a:rPr b="0" dirty="0" err="1"/>
              <a:t>القياس</a:t>
            </a:r>
            <a:r>
              <a:rPr b="0" dirty="0"/>
              <a:t> </a:t>
            </a:r>
            <a:r>
              <a:rPr b="0" dirty="0" err="1"/>
              <a:t>التي</a:t>
            </a:r>
            <a:r>
              <a:rPr b="0" dirty="0"/>
              <a:t> </a:t>
            </a:r>
            <a:r>
              <a:rPr b="0" dirty="0" err="1"/>
              <a:t>يتم</a:t>
            </a:r>
            <a:r>
              <a:rPr b="0" dirty="0"/>
              <a:t> </a:t>
            </a:r>
            <a:r>
              <a:rPr b="0" dirty="0" err="1"/>
              <a:t>فيها</a:t>
            </a:r>
            <a:r>
              <a:rPr b="0" dirty="0"/>
              <a:t> </a:t>
            </a:r>
            <a:r>
              <a:rPr b="0" dirty="0" err="1"/>
              <a:t>قياس</a:t>
            </a:r>
            <a:r>
              <a:rPr b="0" dirty="0"/>
              <a:t> </a:t>
            </a:r>
            <a:r>
              <a:rPr b="0" dirty="0" err="1"/>
              <a:t>كل</a:t>
            </a:r>
            <a:r>
              <a:rPr b="0" dirty="0"/>
              <a:t> </a:t>
            </a:r>
            <a:r>
              <a:rPr b="0" dirty="0" err="1"/>
              <a:t>كائن</a:t>
            </a:r>
            <a:r>
              <a:rPr b="0" dirty="0"/>
              <a:t> </a:t>
            </a:r>
            <a:r>
              <a:rPr b="0" dirty="0" err="1"/>
              <a:t>بشكل</a:t>
            </a:r>
            <a:r>
              <a:rPr b="0" dirty="0"/>
              <a:t> </a:t>
            </a:r>
            <a:r>
              <a:rPr b="0" dirty="0" err="1"/>
              <a:t>مستقل</a:t>
            </a:r>
            <a:r>
              <a:rPr b="0" dirty="0"/>
              <a:t> </a:t>
            </a:r>
            <a:r>
              <a:rPr b="0" dirty="0" err="1"/>
              <a:t>عن</a:t>
            </a:r>
            <a:r>
              <a:rPr b="0" dirty="0"/>
              <a:t> </a:t>
            </a:r>
            <a:r>
              <a:rPr b="0" dirty="0" err="1"/>
              <a:t>الكائنات</a:t>
            </a:r>
            <a:r>
              <a:rPr b="0" dirty="0"/>
              <a:t> </a:t>
            </a:r>
            <a:r>
              <a:rPr b="0" dirty="0" err="1"/>
              <a:t>الأخرى</a:t>
            </a:r>
            <a:r>
              <a:rPr b="0" dirty="0"/>
              <a:t> </a:t>
            </a:r>
            <a:r>
              <a:rPr b="0" dirty="0" err="1"/>
              <a:t>في</a:t>
            </a:r>
            <a:r>
              <a:rPr b="0" dirty="0"/>
              <a:t> </a:t>
            </a:r>
            <a:r>
              <a:rPr b="0" dirty="0" err="1"/>
              <a:t>مجموعة</a:t>
            </a:r>
            <a:r>
              <a:rPr b="0" dirty="0"/>
              <a:t> </a:t>
            </a:r>
            <a:r>
              <a:rPr b="0" dirty="0" err="1"/>
              <a:t>التحفيز</a:t>
            </a:r>
            <a:r>
              <a:rPr b="0" dirty="0"/>
              <a:t>.</a:t>
            </a:r>
          </a:p>
          <a:p>
            <a:pPr algn="r" rtl="1">
              <a:defRPr b="1"/>
            </a:pPr>
            <a:r>
              <a:rPr b="0" dirty="0" err="1"/>
              <a:t>مقارنة</a:t>
            </a:r>
            <a:r>
              <a:rPr b="0" dirty="0"/>
              <a:t> </a:t>
            </a:r>
            <a:r>
              <a:rPr b="0" dirty="0" err="1"/>
              <a:t>مقارنة</a:t>
            </a:r>
            <a:r>
              <a:rPr b="0" dirty="0"/>
              <a:t> </a:t>
            </a:r>
            <a:r>
              <a:rPr b="0" dirty="0" err="1"/>
              <a:t>التحجيم</a:t>
            </a:r>
            <a:endParaRPr b="0" dirty="0"/>
          </a:p>
          <a:p>
            <a:pPr algn="r" rtl="1">
              <a:defRPr b="1"/>
            </a:pPr>
            <a:r>
              <a:rPr dirty="0"/>
              <a:t>(paired comparison scaling):</a:t>
            </a:r>
            <a:r>
              <a:rPr b="0" dirty="0"/>
              <a:t> </a:t>
            </a:r>
            <a:r>
              <a:rPr b="0" dirty="0" err="1"/>
              <a:t>أسلوب</a:t>
            </a:r>
            <a:r>
              <a:rPr b="0" dirty="0"/>
              <a:t> </a:t>
            </a:r>
            <a:r>
              <a:rPr b="0" dirty="0" err="1"/>
              <a:t>قياس</a:t>
            </a:r>
            <a:r>
              <a:rPr b="0" dirty="0"/>
              <a:t> </a:t>
            </a:r>
            <a:r>
              <a:rPr b="0" dirty="0" err="1"/>
              <a:t>مقارن</a:t>
            </a:r>
            <a:r>
              <a:rPr b="0" dirty="0"/>
              <a:t> </a:t>
            </a:r>
            <a:r>
              <a:rPr b="0" dirty="0" err="1"/>
              <a:t>يتم</a:t>
            </a:r>
            <a:r>
              <a:rPr b="0" dirty="0"/>
              <a:t> </a:t>
            </a:r>
            <a:r>
              <a:rPr b="0" dirty="0" err="1"/>
              <a:t>فيه</a:t>
            </a:r>
            <a:r>
              <a:rPr b="0" dirty="0"/>
              <a:t> </a:t>
            </a:r>
            <a:r>
              <a:rPr b="0" dirty="0" err="1"/>
              <a:t>تقديم</a:t>
            </a:r>
            <a:r>
              <a:rPr b="0" dirty="0"/>
              <a:t> </a:t>
            </a:r>
            <a:r>
              <a:rPr b="0" dirty="0" err="1"/>
              <a:t>للمستفتى</a:t>
            </a:r>
            <a:r>
              <a:rPr b="0" dirty="0"/>
              <a:t> </a:t>
            </a:r>
            <a:r>
              <a:rPr b="0" dirty="0" err="1"/>
              <a:t>كائنين</a:t>
            </a:r>
            <a:r>
              <a:rPr b="0" dirty="0"/>
              <a:t> </a:t>
            </a:r>
            <a:r>
              <a:rPr b="0" dirty="0" err="1"/>
              <a:t>في</a:t>
            </a:r>
            <a:r>
              <a:rPr b="0" dirty="0"/>
              <a:t> </a:t>
            </a:r>
            <a:r>
              <a:rPr b="0" dirty="0" err="1"/>
              <a:t>وقت</a:t>
            </a:r>
            <a:r>
              <a:rPr b="0" dirty="0"/>
              <a:t> </a:t>
            </a:r>
            <a:r>
              <a:rPr b="0" dirty="0" err="1"/>
              <a:t>واحد</a:t>
            </a:r>
            <a:r>
              <a:rPr b="0" dirty="0"/>
              <a:t> </a:t>
            </a:r>
            <a:r>
              <a:rPr b="0" dirty="0" err="1"/>
              <a:t>ويطلب</a:t>
            </a:r>
            <a:r>
              <a:rPr b="0" dirty="0"/>
              <a:t> </a:t>
            </a:r>
            <a:r>
              <a:rPr b="0" dirty="0" err="1"/>
              <a:t>منه</a:t>
            </a:r>
            <a:r>
              <a:rPr b="0" dirty="0"/>
              <a:t> </a:t>
            </a:r>
            <a:r>
              <a:rPr b="0" dirty="0" err="1"/>
              <a:t>اختيار</a:t>
            </a:r>
            <a:r>
              <a:rPr b="0" dirty="0"/>
              <a:t> </a:t>
            </a:r>
            <a:r>
              <a:rPr b="0" dirty="0" err="1"/>
              <a:t>كائن</a:t>
            </a:r>
            <a:r>
              <a:rPr b="0" dirty="0"/>
              <a:t> </a:t>
            </a:r>
            <a:r>
              <a:rPr b="0" dirty="0" err="1"/>
              <a:t>واحد</a:t>
            </a:r>
            <a:r>
              <a:rPr b="0" dirty="0"/>
              <a:t> </a:t>
            </a:r>
            <a:r>
              <a:rPr b="0" dirty="0" err="1"/>
              <a:t>في</a:t>
            </a:r>
            <a:r>
              <a:rPr b="0" dirty="0"/>
              <a:t> </a:t>
            </a:r>
            <a:r>
              <a:rPr b="0" dirty="0" err="1"/>
              <a:t>الزوج</a:t>
            </a:r>
            <a:r>
              <a:rPr b="0" dirty="0"/>
              <a:t> </a:t>
            </a:r>
            <a:r>
              <a:rPr b="0" dirty="0" err="1"/>
              <a:t>وفقًا</a:t>
            </a:r>
            <a:r>
              <a:rPr b="0" dirty="0"/>
              <a:t> </a:t>
            </a:r>
            <a:r>
              <a:rPr b="0" dirty="0" err="1"/>
              <a:t>لبعض</a:t>
            </a:r>
            <a:r>
              <a:rPr b="0" dirty="0"/>
              <a:t> </a:t>
            </a:r>
            <a:r>
              <a:rPr b="0" dirty="0" err="1"/>
              <a:t>المعايير</a:t>
            </a:r>
            <a:r>
              <a:rPr b="0" dirty="0"/>
              <a:t>. </a:t>
            </a:r>
            <a:r>
              <a:rPr b="0" dirty="0" err="1"/>
              <a:t>البيانات</a:t>
            </a:r>
            <a:r>
              <a:rPr b="0" dirty="0"/>
              <a:t> </a:t>
            </a:r>
            <a:r>
              <a:rPr b="0" dirty="0" err="1"/>
              <a:t>التي</a:t>
            </a:r>
            <a:r>
              <a:rPr b="0" dirty="0"/>
              <a:t> </a:t>
            </a:r>
            <a:r>
              <a:rPr b="0" dirty="0" err="1"/>
              <a:t>يتم</a:t>
            </a:r>
            <a:r>
              <a:rPr b="0" dirty="0"/>
              <a:t> </a:t>
            </a:r>
            <a:r>
              <a:rPr b="0" dirty="0" err="1"/>
              <a:t>الحصول</a:t>
            </a:r>
            <a:r>
              <a:rPr b="0" dirty="0"/>
              <a:t> </a:t>
            </a:r>
            <a:r>
              <a:rPr b="0" dirty="0" err="1"/>
              <a:t>عليها</a:t>
            </a:r>
            <a:r>
              <a:rPr b="0" dirty="0"/>
              <a:t> </a:t>
            </a:r>
            <a:r>
              <a:rPr b="0" dirty="0" err="1"/>
              <a:t>هي</a:t>
            </a:r>
            <a:r>
              <a:rPr b="0" dirty="0"/>
              <a:t> </a:t>
            </a:r>
            <a:r>
              <a:rPr b="0" dirty="0" err="1"/>
              <a:t>ترتيبية</a:t>
            </a:r>
            <a:r>
              <a:rPr b="0" dirty="0"/>
              <a:t> </a:t>
            </a:r>
            <a:r>
              <a:rPr b="0" dirty="0" err="1"/>
              <a:t>في</a:t>
            </a:r>
            <a:r>
              <a:rPr b="0" dirty="0"/>
              <a:t> </a:t>
            </a:r>
            <a:r>
              <a:rPr b="0" dirty="0" err="1"/>
              <a:t>طبيعتها</a:t>
            </a:r>
            <a:r>
              <a:rPr b="0" dirty="0"/>
              <a:t>.</a:t>
            </a:r>
          </a:p>
          <a:p>
            <a:pPr algn="r" rtl="1">
              <a:defRPr b="1"/>
            </a:pPr>
            <a:r>
              <a:rPr dirty="0"/>
              <a:t>(Rank-order scaling ):</a:t>
            </a:r>
            <a:r>
              <a:rPr b="0" dirty="0"/>
              <a:t> </a:t>
            </a:r>
            <a:r>
              <a:rPr b="0" dirty="0" err="1"/>
              <a:t>أسلوب</a:t>
            </a:r>
            <a:r>
              <a:rPr b="0" dirty="0"/>
              <a:t> </a:t>
            </a:r>
            <a:r>
              <a:rPr b="0" dirty="0" err="1"/>
              <a:t>قياس</a:t>
            </a:r>
            <a:r>
              <a:rPr b="0" dirty="0"/>
              <a:t> </a:t>
            </a:r>
            <a:r>
              <a:rPr b="0" dirty="0" err="1"/>
              <a:t>مقارن</a:t>
            </a:r>
            <a:r>
              <a:rPr b="0" dirty="0"/>
              <a:t> </a:t>
            </a:r>
            <a:r>
              <a:rPr b="0" dirty="0" err="1"/>
              <a:t>يتم</a:t>
            </a:r>
            <a:r>
              <a:rPr b="0" dirty="0"/>
              <a:t> </a:t>
            </a:r>
            <a:r>
              <a:rPr b="0" dirty="0" err="1"/>
              <a:t>من</a:t>
            </a:r>
            <a:r>
              <a:rPr b="0" dirty="0"/>
              <a:t> </a:t>
            </a:r>
            <a:r>
              <a:rPr b="0" dirty="0" err="1"/>
              <a:t>خلاله</a:t>
            </a:r>
            <a:r>
              <a:rPr b="0" dirty="0"/>
              <a:t> </a:t>
            </a:r>
            <a:r>
              <a:rPr b="0" dirty="0" err="1"/>
              <a:t>تقديم</a:t>
            </a:r>
            <a:r>
              <a:rPr b="0" dirty="0"/>
              <a:t> </a:t>
            </a:r>
            <a:r>
              <a:rPr b="0" dirty="0" err="1"/>
              <a:t>للمجيبين</a:t>
            </a:r>
            <a:r>
              <a:rPr b="0" dirty="0"/>
              <a:t> </a:t>
            </a:r>
            <a:r>
              <a:rPr b="0" dirty="0" err="1"/>
              <a:t>العديد</a:t>
            </a:r>
            <a:r>
              <a:rPr b="0" dirty="0"/>
              <a:t> </a:t>
            </a:r>
            <a:r>
              <a:rPr b="0" dirty="0" err="1"/>
              <a:t>من</a:t>
            </a:r>
            <a:r>
              <a:rPr b="0" dirty="0"/>
              <a:t> </a:t>
            </a:r>
            <a:r>
              <a:rPr b="0" dirty="0" err="1"/>
              <a:t>الكائنات</a:t>
            </a:r>
            <a:r>
              <a:rPr b="0" dirty="0"/>
              <a:t> </a:t>
            </a:r>
            <a:r>
              <a:rPr b="0" dirty="0" err="1"/>
              <a:t>في</a:t>
            </a:r>
            <a:r>
              <a:rPr b="0" dirty="0"/>
              <a:t> </a:t>
            </a:r>
            <a:r>
              <a:rPr b="0" dirty="0" err="1"/>
              <a:t>وقت</a:t>
            </a:r>
            <a:r>
              <a:rPr b="0" dirty="0"/>
              <a:t> </a:t>
            </a:r>
            <a:r>
              <a:rPr b="0" dirty="0" err="1"/>
              <a:t>واحد</a:t>
            </a:r>
            <a:r>
              <a:rPr b="0" dirty="0"/>
              <a:t> </a:t>
            </a:r>
            <a:r>
              <a:rPr b="0" dirty="0" err="1"/>
              <a:t>ويطلب</a:t>
            </a:r>
            <a:r>
              <a:rPr b="0" dirty="0"/>
              <a:t> </a:t>
            </a:r>
            <a:r>
              <a:rPr b="0" dirty="0" err="1"/>
              <a:t>منهم</a:t>
            </a:r>
            <a:r>
              <a:rPr b="0" dirty="0"/>
              <a:t> </a:t>
            </a:r>
            <a:r>
              <a:rPr b="0" dirty="0" err="1"/>
              <a:t>ترتيبها</a:t>
            </a:r>
            <a:r>
              <a:rPr b="0" dirty="0"/>
              <a:t>، </a:t>
            </a:r>
            <a:r>
              <a:rPr b="0" dirty="0" err="1"/>
              <a:t>أو</a:t>
            </a:r>
            <a:r>
              <a:rPr b="0" dirty="0"/>
              <a:t> </a:t>
            </a:r>
            <a:r>
              <a:rPr b="0" dirty="0" err="1"/>
              <a:t>ترتيبها</a:t>
            </a:r>
            <a:r>
              <a:rPr b="0" dirty="0"/>
              <a:t> </a:t>
            </a:r>
            <a:r>
              <a:rPr b="0" dirty="0" err="1"/>
              <a:t>وفقًا</a:t>
            </a:r>
            <a:r>
              <a:rPr b="0" dirty="0"/>
              <a:t> </a:t>
            </a:r>
            <a:r>
              <a:rPr b="0" dirty="0" err="1"/>
              <a:t>لبعض</a:t>
            </a:r>
            <a:r>
              <a:rPr b="0" dirty="0"/>
              <a:t> </a:t>
            </a:r>
            <a:r>
              <a:rPr b="0" dirty="0" err="1"/>
              <a:t>المعايير</a:t>
            </a:r>
            <a:r>
              <a:rPr b="0" dirty="0"/>
              <a:t>.</a:t>
            </a:r>
          </a:p>
          <a:p>
            <a:pPr algn="r" rtl="1">
              <a:defRPr b="1"/>
            </a:pPr>
            <a:r>
              <a:rPr dirty="0"/>
              <a:t>(constant sum scaling):</a:t>
            </a:r>
            <a:r>
              <a:rPr b="0" dirty="0"/>
              <a:t> </a:t>
            </a:r>
            <a:r>
              <a:rPr b="0" dirty="0" err="1"/>
              <a:t>أسلوب</a:t>
            </a:r>
            <a:r>
              <a:rPr b="0" dirty="0"/>
              <a:t> </a:t>
            </a:r>
            <a:r>
              <a:rPr b="0" dirty="0" err="1"/>
              <a:t>قياس</a:t>
            </a:r>
            <a:r>
              <a:rPr b="0" dirty="0"/>
              <a:t> </a:t>
            </a:r>
            <a:r>
              <a:rPr b="0" dirty="0" err="1"/>
              <a:t>مقارن</a:t>
            </a:r>
            <a:r>
              <a:rPr b="0" dirty="0"/>
              <a:t> </a:t>
            </a:r>
            <a:r>
              <a:rPr b="0" dirty="0" err="1"/>
              <a:t>حيث</a:t>
            </a:r>
            <a:r>
              <a:rPr b="0" dirty="0"/>
              <a:t> </a:t>
            </a:r>
            <a:r>
              <a:rPr b="0" dirty="0" err="1"/>
              <a:t>يُطلب</a:t>
            </a:r>
            <a:r>
              <a:rPr b="0" dirty="0"/>
              <a:t> </a:t>
            </a:r>
            <a:r>
              <a:rPr b="0" dirty="0" err="1"/>
              <a:t>من</a:t>
            </a:r>
            <a:r>
              <a:rPr b="0" dirty="0"/>
              <a:t> </a:t>
            </a:r>
            <a:r>
              <a:rPr b="0" dirty="0" err="1"/>
              <a:t>المستجيبين</a:t>
            </a:r>
            <a:r>
              <a:rPr b="0" dirty="0"/>
              <a:t> </a:t>
            </a:r>
            <a:r>
              <a:rPr b="0" dirty="0" err="1"/>
              <a:t>القيام</a:t>
            </a:r>
            <a:r>
              <a:rPr b="0" dirty="0"/>
              <a:t> </a:t>
            </a:r>
            <a:r>
              <a:rPr b="0" dirty="0" err="1"/>
              <a:t>بتعيين</a:t>
            </a:r>
            <a:r>
              <a:rPr b="0" dirty="0"/>
              <a:t> </a:t>
            </a:r>
            <a:r>
              <a:rPr b="0" dirty="0" err="1"/>
              <a:t>حصص</a:t>
            </a:r>
            <a:r>
              <a:rPr b="0" dirty="0"/>
              <a:t> </a:t>
            </a:r>
            <a:r>
              <a:rPr b="0" dirty="0" err="1"/>
              <a:t>من</a:t>
            </a:r>
            <a:r>
              <a:rPr b="0" dirty="0"/>
              <a:t>  </a:t>
            </a:r>
            <a:r>
              <a:rPr b="0" dirty="0" err="1"/>
              <a:t>وحدات</a:t>
            </a:r>
            <a:r>
              <a:rPr b="0" dirty="0"/>
              <a:t> </a:t>
            </a:r>
            <a:r>
              <a:rPr b="0" dirty="0" err="1"/>
              <a:t>مثل</a:t>
            </a:r>
            <a:r>
              <a:rPr b="0" dirty="0"/>
              <a:t> </a:t>
            </a:r>
            <a:r>
              <a:rPr b="0" dirty="0" err="1"/>
              <a:t>النقاط</a:t>
            </a:r>
            <a:r>
              <a:rPr b="0" dirty="0"/>
              <a:t> </a:t>
            </a:r>
            <a:r>
              <a:rPr b="0" dirty="0" err="1"/>
              <a:t>أو</a:t>
            </a:r>
            <a:r>
              <a:rPr b="0" dirty="0"/>
              <a:t> </a:t>
            </a:r>
            <a:r>
              <a:rPr b="0" dirty="0" err="1"/>
              <a:t>الدولارات</a:t>
            </a:r>
            <a:r>
              <a:rPr b="0" dirty="0"/>
              <a:t> </a:t>
            </a:r>
            <a:r>
              <a:rPr b="0" dirty="0" err="1"/>
              <a:t>أو</a:t>
            </a:r>
            <a:r>
              <a:rPr b="0" dirty="0"/>
              <a:t> </a:t>
            </a:r>
            <a:r>
              <a:rPr b="0" dirty="0" err="1"/>
              <a:t>مجموعات</a:t>
            </a:r>
            <a:r>
              <a:rPr b="0" dirty="0"/>
              <a:t> </a:t>
            </a:r>
            <a:r>
              <a:rPr b="0" dirty="0" err="1"/>
              <a:t>الصور</a:t>
            </a:r>
            <a:r>
              <a:rPr b="0" dirty="0"/>
              <a:t> </a:t>
            </a:r>
            <a:r>
              <a:rPr b="0" dirty="0" err="1"/>
              <a:t>أو</a:t>
            </a:r>
            <a:r>
              <a:rPr b="0" dirty="0"/>
              <a:t> </a:t>
            </a:r>
            <a:r>
              <a:rPr b="0" dirty="0" err="1"/>
              <a:t>الملصقات</a:t>
            </a:r>
            <a:r>
              <a:rPr b="0" dirty="0"/>
              <a:t> </a:t>
            </a:r>
            <a:r>
              <a:rPr b="0" dirty="0" err="1"/>
              <a:t>أو</a:t>
            </a:r>
            <a:r>
              <a:rPr b="0" dirty="0"/>
              <a:t> </a:t>
            </a:r>
            <a:r>
              <a:rPr b="0" dirty="0" err="1"/>
              <a:t>الرقائق</a:t>
            </a:r>
            <a:r>
              <a:rPr b="0" dirty="0"/>
              <a:t> </a:t>
            </a:r>
            <a:r>
              <a:rPr b="0" dirty="0" err="1"/>
              <a:t>بين</a:t>
            </a:r>
            <a:r>
              <a:rPr b="0" dirty="0"/>
              <a:t> </a:t>
            </a:r>
            <a:r>
              <a:rPr b="0" dirty="0" err="1"/>
              <a:t>مجموعة</a:t>
            </a:r>
            <a:r>
              <a:rPr b="0" dirty="0"/>
              <a:t> </a:t>
            </a:r>
            <a:r>
              <a:rPr b="0" dirty="0" err="1"/>
              <a:t>من</a:t>
            </a:r>
            <a:r>
              <a:rPr b="0" dirty="0"/>
              <a:t> </a:t>
            </a:r>
            <a:r>
              <a:rPr b="0" dirty="0" err="1"/>
              <a:t>كائنات</a:t>
            </a:r>
            <a:r>
              <a:rPr b="0" dirty="0"/>
              <a:t> </a:t>
            </a:r>
            <a:r>
              <a:rPr b="0" dirty="0" err="1"/>
              <a:t>التحفيز</a:t>
            </a:r>
            <a:r>
              <a:rPr b="0" dirty="0"/>
              <a:t> </a:t>
            </a:r>
            <a:r>
              <a:rPr b="0" dirty="0" err="1"/>
              <a:t>وذلك</a:t>
            </a:r>
            <a:r>
              <a:rPr b="0" dirty="0"/>
              <a:t> </a:t>
            </a:r>
            <a:r>
              <a:rPr b="0" dirty="0" err="1"/>
              <a:t>وفقا</a:t>
            </a:r>
            <a:r>
              <a:rPr b="0" dirty="0"/>
              <a:t> </a:t>
            </a:r>
            <a:r>
              <a:rPr b="0" dirty="0" err="1"/>
              <a:t>لبعض</a:t>
            </a:r>
            <a:r>
              <a:rPr b="0" dirty="0"/>
              <a:t> </a:t>
            </a:r>
            <a:r>
              <a:rPr b="0" dirty="0" err="1"/>
              <a:t>المعايير</a:t>
            </a:r>
            <a:r>
              <a:rPr b="0" dirty="0"/>
              <a:t>.</a:t>
            </a:r>
          </a:p>
          <a:p>
            <a:pPr algn="r" rtl="1">
              <a:defRPr b="1"/>
            </a:pPr>
            <a:r>
              <a:rPr dirty="0"/>
              <a:t>(continuous rating scale):</a:t>
            </a:r>
            <a:r>
              <a:rPr b="0" dirty="0"/>
              <a:t> </a:t>
            </a:r>
            <a:r>
              <a:rPr b="0" dirty="0" err="1"/>
              <a:t>مقياس</a:t>
            </a:r>
            <a:r>
              <a:rPr b="0" dirty="0"/>
              <a:t> </a:t>
            </a:r>
            <a:r>
              <a:rPr b="0" dirty="0" err="1"/>
              <a:t>للقياس</a:t>
            </a:r>
            <a:r>
              <a:rPr b="0" dirty="0"/>
              <a:t> </a:t>
            </a:r>
            <a:r>
              <a:rPr b="0" dirty="0" err="1"/>
              <a:t>غير</a:t>
            </a:r>
            <a:r>
              <a:rPr b="0" dirty="0"/>
              <a:t> </a:t>
            </a:r>
            <a:r>
              <a:rPr b="0" dirty="0" err="1"/>
              <a:t>مقارن</a:t>
            </a:r>
            <a:r>
              <a:rPr b="0" dirty="0"/>
              <a:t>، </a:t>
            </a:r>
            <a:r>
              <a:rPr b="0" dirty="0" err="1"/>
              <a:t>يقوم</a:t>
            </a:r>
            <a:r>
              <a:rPr b="0" dirty="0"/>
              <a:t> </a:t>
            </a:r>
            <a:r>
              <a:rPr b="0" dirty="0" err="1"/>
              <a:t>فيه</a:t>
            </a:r>
            <a:r>
              <a:rPr b="0" dirty="0"/>
              <a:t> </a:t>
            </a:r>
            <a:r>
              <a:rPr b="0" dirty="0" err="1"/>
              <a:t>المجيبون</a:t>
            </a:r>
            <a:r>
              <a:rPr b="0" dirty="0"/>
              <a:t> </a:t>
            </a:r>
            <a:r>
              <a:rPr b="0" dirty="0" err="1"/>
              <a:t>بتصنيف</a:t>
            </a:r>
            <a:r>
              <a:rPr b="0" dirty="0"/>
              <a:t> </a:t>
            </a:r>
            <a:r>
              <a:rPr b="0" dirty="0" err="1"/>
              <a:t>الكائنات</a:t>
            </a:r>
            <a:r>
              <a:rPr b="0" dirty="0"/>
              <a:t> </a:t>
            </a:r>
            <a:r>
              <a:rPr b="0" dirty="0" err="1"/>
              <a:t>عن</a:t>
            </a:r>
            <a:r>
              <a:rPr b="0" dirty="0"/>
              <a:t> </a:t>
            </a:r>
            <a:r>
              <a:rPr b="0" dirty="0" err="1"/>
              <a:t>طريق</a:t>
            </a:r>
            <a:r>
              <a:rPr b="0" dirty="0"/>
              <a:t> </a:t>
            </a:r>
            <a:r>
              <a:rPr b="0" dirty="0" err="1"/>
              <a:t>وضع</a:t>
            </a:r>
            <a:r>
              <a:rPr b="0" dirty="0"/>
              <a:t> </a:t>
            </a:r>
            <a:r>
              <a:rPr b="0" dirty="0" err="1"/>
              <a:t>علامة</a:t>
            </a:r>
            <a:r>
              <a:rPr b="0" dirty="0"/>
              <a:t> </a:t>
            </a:r>
            <a:r>
              <a:rPr b="0" dirty="0" err="1"/>
              <a:t>في</a:t>
            </a:r>
            <a:r>
              <a:rPr b="0" dirty="0"/>
              <a:t> </a:t>
            </a:r>
            <a:r>
              <a:rPr b="0" dirty="0" err="1"/>
              <a:t>الموضع</a:t>
            </a:r>
            <a:r>
              <a:rPr b="0" dirty="0"/>
              <a:t> </a:t>
            </a:r>
            <a:r>
              <a:rPr b="0" dirty="0" err="1"/>
              <a:t>المناسب</a:t>
            </a:r>
            <a:r>
              <a:rPr b="0" dirty="0"/>
              <a:t> </a:t>
            </a:r>
            <a:r>
              <a:rPr b="0" dirty="0" err="1"/>
              <a:t>على</a:t>
            </a:r>
            <a:r>
              <a:rPr b="0" dirty="0"/>
              <a:t> </a:t>
            </a:r>
            <a:r>
              <a:rPr b="0" dirty="0" err="1"/>
              <a:t>خط</a:t>
            </a:r>
            <a:r>
              <a:rPr b="0" dirty="0"/>
              <a:t> </a:t>
            </a:r>
            <a:r>
              <a:rPr b="0" dirty="0" err="1"/>
              <a:t>من</a:t>
            </a:r>
            <a:r>
              <a:rPr b="0" dirty="0"/>
              <a:t> </a:t>
            </a:r>
            <a:r>
              <a:rPr b="0" dirty="0" err="1"/>
              <a:t>نقاط</a:t>
            </a:r>
            <a:r>
              <a:rPr b="0" dirty="0"/>
              <a:t> </a:t>
            </a:r>
            <a:r>
              <a:rPr b="0" dirty="0" err="1"/>
              <a:t>يمتد</a:t>
            </a:r>
            <a:r>
              <a:rPr b="0" dirty="0"/>
              <a:t> </a:t>
            </a:r>
            <a:r>
              <a:rPr b="0" dirty="0" err="1"/>
              <a:t>من</a:t>
            </a:r>
            <a:r>
              <a:rPr b="0" dirty="0"/>
              <a:t> </a:t>
            </a:r>
            <a:r>
              <a:rPr b="0" dirty="0" err="1"/>
              <a:t>طرف</a:t>
            </a:r>
            <a:r>
              <a:rPr b="0" dirty="0"/>
              <a:t> </a:t>
            </a:r>
            <a:r>
              <a:rPr b="0" dirty="0" err="1"/>
              <a:t>معيار</a:t>
            </a:r>
            <a:r>
              <a:rPr dirty="0"/>
              <a:t> </a:t>
            </a:r>
            <a:r>
              <a:rPr b="0" dirty="0" err="1"/>
              <a:t>المتغير</a:t>
            </a:r>
            <a:r>
              <a:rPr b="0" dirty="0"/>
              <a:t> </a:t>
            </a:r>
            <a:r>
              <a:rPr b="0" dirty="0" err="1"/>
              <a:t>إلى</a:t>
            </a:r>
            <a:r>
              <a:rPr b="0" dirty="0"/>
              <a:t> </a:t>
            </a:r>
            <a:r>
              <a:rPr b="0" dirty="0" err="1"/>
              <a:t>الطرف</a:t>
            </a:r>
            <a:r>
              <a:rPr b="0" dirty="0"/>
              <a:t> </a:t>
            </a:r>
            <a:r>
              <a:rPr b="0" dirty="0" err="1"/>
              <a:t>الآخر</a:t>
            </a:r>
            <a:r>
              <a:rPr b="0" dirty="0"/>
              <a:t>. </a:t>
            </a:r>
            <a:r>
              <a:rPr b="0" dirty="0" err="1"/>
              <a:t>الهيئة</a:t>
            </a:r>
            <a:r>
              <a:rPr b="0" dirty="0"/>
              <a:t> </a:t>
            </a:r>
            <a:r>
              <a:rPr b="0" dirty="0" err="1"/>
              <a:t>قد</a:t>
            </a:r>
            <a:r>
              <a:rPr b="0" dirty="0"/>
              <a:t> </a:t>
            </a:r>
            <a:r>
              <a:rPr b="0" dirty="0" err="1"/>
              <a:t>تختلف</a:t>
            </a:r>
            <a:r>
              <a:rPr b="0" dirty="0"/>
              <a:t> </a:t>
            </a:r>
            <a:r>
              <a:rPr b="0" dirty="0" err="1"/>
              <a:t>بشكل</a:t>
            </a:r>
            <a:r>
              <a:rPr b="0" dirty="0"/>
              <a:t> </a:t>
            </a:r>
            <a:r>
              <a:rPr b="0" dirty="0" err="1"/>
              <a:t>كبير</a:t>
            </a:r>
            <a:r>
              <a:rPr b="0" dirty="0"/>
              <a:t>.</a:t>
            </a:r>
          </a:p>
          <a:p>
            <a:pPr algn="r" rtl="1">
              <a:defRPr b="1"/>
            </a:pPr>
            <a:r>
              <a:rPr dirty="0"/>
              <a:t>(itemized rating scale):</a:t>
            </a:r>
            <a:r>
              <a:rPr b="0" dirty="0"/>
              <a:t> </a:t>
            </a:r>
            <a:r>
              <a:rPr b="0" dirty="0" err="1"/>
              <a:t>مقياس</a:t>
            </a:r>
            <a:r>
              <a:rPr b="0" dirty="0"/>
              <a:t> </a:t>
            </a:r>
            <a:r>
              <a:rPr b="0" dirty="0" err="1"/>
              <a:t>للقياس</a:t>
            </a:r>
            <a:r>
              <a:rPr b="0" dirty="0"/>
              <a:t> </a:t>
            </a:r>
            <a:r>
              <a:rPr b="0" dirty="0" err="1"/>
              <a:t>غير</a:t>
            </a:r>
            <a:r>
              <a:rPr b="0" dirty="0"/>
              <a:t> </a:t>
            </a:r>
            <a:r>
              <a:rPr b="0" dirty="0" err="1"/>
              <a:t>مقارن</a:t>
            </a:r>
            <a:r>
              <a:rPr b="0" dirty="0"/>
              <a:t> </a:t>
            </a:r>
            <a:r>
              <a:rPr b="0" dirty="0" err="1"/>
              <a:t>به</a:t>
            </a:r>
            <a:r>
              <a:rPr b="0" dirty="0"/>
              <a:t> </a:t>
            </a:r>
            <a:r>
              <a:rPr b="0" dirty="0" err="1"/>
              <a:t>أرقام</a:t>
            </a:r>
            <a:r>
              <a:rPr b="0" dirty="0"/>
              <a:t> و / </a:t>
            </a:r>
            <a:r>
              <a:rPr b="0" dirty="0" err="1"/>
              <a:t>أو</a:t>
            </a:r>
            <a:r>
              <a:rPr b="0" dirty="0"/>
              <a:t> </a:t>
            </a:r>
            <a:r>
              <a:rPr b="0" dirty="0" err="1"/>
              <a:t>وصف</a:t>
            </a:r>
            <a:r>
              <a:rPr b="0" dirty="0"/>
              <a:t> </a:t>
            </a:r>
            <a:r>
              <a:rPr b="0" dirty="0" err="1"/>
              <a:t>موجز</a:t>
            </a:r>
            <a:r>
              <a:rPr b="0" dirty="0"/>
              <a:t> </a:t>
            </a:r>
            <a:r>
              <a:rPr b="0" dirty="0" err="1"/>
              <a:t>مرتبط</a:t>
            </a:r>
            <a:r>
              <a:rPr b="0" dirty="0"/>
              <a:t> </a:t>
            </a:r>
            <a:r>
              <a:rPr b="0" dirty="0" err="1"/>
              <a:t>بكل</a:t>
            </a:r>
            <a:r>
              <a:rPr b="0" dirty="0"/>
              <a:t> </a:t>
            </a:r>
            <a:r>
              <a:rPr b="0" dirty="0" err="1"/>
              <a:t>فئة</a:t>
            </a:r>
            <a:r>
              <a:rPr b="0" dirty="0"/>
              <a:t>. </a:t>
            </a:r>
            <a:r>
              <a:rPr b="0" dirty="0" err="1"/>
              <a:t>يتم</a:t>
            </a:r>
            <a:r>
              <a:rPr b="0" dirty="0"/>
              <a:t> </a:t>
            </a:r>
            <a:r>
              <a:rPr b="0" dirty="0" err="1"/>
              <a:t>تعيين</a:t>
            </a:r>
            <a:r>
              <a:rPr b="0" dirty="0"/>
              <a:t> </a:t>
            </a:r>
            <a:r>
              <a:rPr b="0" dirty="0" err="1"/>
              <a:t>لرتبة</a:t>
            </a:r>
            <a:r>
              <a:rPr b="0" dirty="0"/>
              <a:t> </a:t>
            </a:r>
            <a:r>
              <a:rPr b="0" dirty="0" err="1"/>
              <a:t>الفئة</a:t>
            </a:r>
            <a:r>
              <a:rPr b="0" dirty="0"/>
              <a:t> </a:t>
            </a:r>
            <a:r>
              <a:rPr b="0" dirty="0" err="1"/>
              <a:t>بحسب</a:t>
            </a:r>
            <a:r>
              <a:rPr b="0" dirty="0"/>
              <a:t> </a:t>
            </a:r>
            <a:r>
              <a:rPr b="0" dirty="0" err="1"/>
              <a:t>تقييم</a:t>
            </a:r>
            <a:r>
              <a:rPr b="0" dirty="0"/>
              <a:t> </a:t>
            </a:r>
            <a:r>
              <a:rPr b="0" dirty="0" err="1"/>
              <a:t>المجيب</a:t>
            </a:r>
            <a:r>
              <a:rPr b="0" dirty="0"/>
              <a:t> </a:t>
            </a:r>
            <a:r>
              <a:rPr b="0" dirty="0" err="1"/>
              <a:t>لما</a:t>
            </a:r>
            <a:r>
              <a:rPr b="0" dirty="0"/>
              <a:t> </a:t>
            </a:r>
            <a:r>
              <a:rPr b="0" dirty="0" err="1"/>
              <a:t>جاء</a:t>
            </a:r>
            <a:r>
              <a:rPr b="0" dirty="0"/>
              <a:t> </a:t>
            </a:r>
            <a:r>
              <a:rPr b="0" dirty="0" err="1"/>
              <a:t>في</a:t>
            </a:r>
            <a:r>
              <a:rPr b="0" dirty="0"/>
              <a:t> </a:t>
            </a:r>
            <a:r>
              <a:rPr b="0" dirty="0" err="1"/>
              <a:t>العبارة</a:t>
            </a:r>
            <a:r>
              <a:rPr b="0" dirty="0"/>
              <a:t>.</a:t>
            </a:r>
          </a:p>
          <a:p>
            <a:pPr algn="r" rtl="1">
              <a:defRPr b="1"/>
            </a:pPr>
            <a:r>
              <a:rPr dirty="0"/>
              <a:t>(Likert scale):</a:t>
            </a:r>
            <a:r>
              <a:rPr b="0" dirty="0"/>
              <a:t> </a:t>
            </a:r>
            <a:r>
              <a:rPr b="0" dirty="0" err="1"/>
              <a:t>مقياس</a:t>
            </a:r>
            <a:r>
              <a:rPr b="0" dirty="0"/>
              <a:t> </a:t>
            </a:r>
            <a:r>
              <a:rPr b="0" dirty="0" err="1"/>
              <a:t>للقياس</a:t>
            </a:r>
            <a:r>
              <a:rPr b="0" dirty="0"/>
              <a:t> </a:t>
            </a:r>
            <a:r>
              <a:rPr b="0" dirty="0" err="1"/>
              <a:t>غير</a:t>
            </a:r>
            <a:r>
              <a:rPr b="0" dirty="0"/>
              <a:t> </a:t>
            </a:r>
            <a:r>
              <a:rPr b="0" dirty="0" err="1"/>
              <a:t>مقارن</a:t>
            </a:r>
            <a:r>
              <a:rPr b="0" dirty="0"/>
              <a:t> </a:t>
            </a:r>
            <a:r>
              <a:rPr b="0" dirty="0" err="1"/>
              <a:t>يحتوي</a:t>
            </a:r>
            <a:r>
              <a:rPr b="0" dirty="0"/>
              <a:t> </a:t>
            </a:r>
            <a:r>
              <a:rPr b="0" dirty="0" err="1"/>
              <a:t>عادةً</a:t>
            </a:r>
            <a:r>
              <a:rPr b="0" dirty="0"/>
              <a:t> </a:t>
            </a:r>
            <a:r>
              <a:rPr b="0" dirty="0" err="1"/>
              <a:t>على</a:t>
            </a:r>
            <a:r>
              <a:rPr b="0" dirty="0"/>
              <a:t> </a:t>
            </a:r>
            <a:r>
              <a:rPr b="0" dirty="0" err="1"/>
              <a:t>خمس</a:t>
            </a:r>
            <a:r>
              <a:rPr b="0" dirty="0"/>
              <a:t> </a:t>
            </a:r>
            <a:r>
              <a:rPr b="0" dirty="0" err="1"/>
              <a:t>فئات</a:t>
            </a:r>
            <a:r>
              <a:rPr b="0" dirty="0"/>
              <a:t> </a:t>
            </a:r>
            <a:r>
              <a:rPr b="0" dirty="0" err="1"/>
              <a:t>استجابة</a:t>
            </a:r>
            <a:r>
              <a:rPr b="0" dirty="0"/>
              <a:t> </a:t>
            </a:r>
            <a:r>
              <a:rPr b="0" dirty="0" err="1"/>
              <a:t>تتراوح</a:t>
            </a:r>
            <a:r>
              <a:rPr b="0" dirty="0"/>
              <a:t> </a:t>
            </a:r>
            <a:r>
              <a:rPr b="0" dirty="0" err="1"/>
              <a:t>من</a:t>
            </a:r>
            <a:r>
              <a:rPr b="0" dirty="0"/>
              <a:t> "</a:t>
            </a:r>
            <a:r>
              <a:rPr b="0" dirty="0" err="1"/>
              <a:t>لا</a:t>
            </a:r>
            <a:r>
              <a:rPr b="0" dirty="0"/>
              <a:t> </a:t>
            </a:r>
            <a:r>
              <a:rPr b="0" dirty="0" err="1"/>
              <a:t>أوافق</a:t>
            </a:r>
            <a:r>
              <a:rPr b="0" dirty="0"/>
              <a:t> </a:t>
            </a:r>
            <a:r>
              <a:rPr b="0" dirty="0" err="1"/>
              <a:t>بشدة</a:t>
            </a:r>
            <a:r>
              <a:rPr b="0" dirty="0"/>
              <a:t>" </a:t>
            </a:r>
            <a:r>
              <a:rPr b="0" dirty="0" err="1"/>
              <a:t>إلى</a:t>
            </a:r>
            <a:r>
              <a:rPr b="0" dirty="0"/>
              <a:t> "</a:t>
            </a:r>
            <a:r>
              <a:rPr b="0" dirty="0" err="1"/>
              <a:t>أوافق</a:t>
            </a:r>
            <a:r>
              <a:rPr b="0" dirty="0"/>
              <a:t> </a:t>
            </a:r>
            <a:r>
              <a:rPr b="0" dirty="0" err="1"/>
              <a:t>بشدة</a:t>
            </a:r>
            <a:r>
              <a:rPr b="0" dirty="0"/>
              <a:t>" ، </a:t>
            </a:r>
            <a:r>
              <a:rPr b="0" dirty="0" err="1"/>
              <a:t>الأمر</a:t>
            </a:r>
            <a:r>
              <a:rPr b="0" dirty="0"/>
              <a:t> </a:t>
            </a:r>
            <a:r>
              <a:rPr b="0" dirty="0" err="1"/>
              <a:t>الذي</a:t>
            </a:r>
            <a:r>
              <a:rPr b="0" dirty="0"/>
              <a:t> </a:t>
            </a:r>
            <a:r>
              <a:rPr b="0" dirty="0" err="1"/>
              <a:t>يتطلب</a:t>
            </a:r>
            <a:r>
              <a:rPr b="0" dirty="0"/>
              <a:t> </a:t>
            </a:r>
            <a:r>
              <a:rPr b="0" dirty="0" err="1"/>
              <a:t>من</a:t>
            </a:r>
            <a:r>
              <a:rPr b="0" dirty="0"/>
              <a:t> </a:t>
            </a:r>
            <a:r>
              <a:rPr b="0" dirty="0" err="1"/>
              <a:t>المشاركين</a:t>
            </a:r>
            <a:r>
              <a:rPr b="0" dirty="0"/>
              <a:t> </a:t>
            </a:r>
            <a:r>
              <a:rPr b="0" dirty="0" err="1"/>
              <a:t>أن</a:t>
            </a:r>
            <a:r>
              <a:rPr b="0" dirty="0"/>
              <a:t> </a:t>
            </a:r>
            <a:r>
              <a:rPr b="0" dirty="0" err="1"/>
              <a:t>يشيروا</a:t>
            </a:r>
            <a:r>
              <a:rPr b="0" dirty="0"/>
              <a:t> </a:t>
            </a:r>
            <a:r>
              <a:rPr b="0" dirty="0" err="1"/>
              <a:t>إلى</a:t>
            </a:r>
            <a:r>
              <a:rPr b="0" dirty="0"/>
              <a:t> </a:t>
            </a:r>
            <a:r>
              <a:rPr b="0" dirty="0" err="1"/>
              <a:t>درجة</a:t>
            </a:r>
            <a:r>
              <a:rPr b="0" dirty="0"/>
              <a:t> </a:t>
            </a:r>
            <a:r>
              <a:rPr b="0" dirty="0" err="1"/>
              <a:t>من</a:t>
            </a:r>
            <a:r>
              <a:rPr b="0" dirty="0"/>
              <a:t> </a:t>
            </a:r>
            <a:r>
              <a:rPr b="0" dirty="0" err="1"/>
              <a:t>الاتفاق</a:t>
            </a:r>
            <a:r>
              <a:rPr b="0" dirty="0"/>
              <a:t> </a:t>
            </a:r>
            <a:r>
              <a:rPr b="0" dirty="0" err="1"/>
              <a:t>أو</a:t>
            </a:r>
            <a:r>
              <a:rPr b="0" dirty="0"/>
              <a:t> </a:t>
            </a:r>
            <a:r>
              <a:rPr b="0" dirty="0" err="1"/>
              <a:t>الخلاف</a:t>
            </a:r>
            <a:r>
              <a:rPr b="0" dirty="0"/>
              <a:t> </a:t>
            </a:r>
            <a:r>
              <a:rPr b="0" dirty="0" err="1"/>
              <a:t>مع</a:t>
            </a:r>
            <a:r>
              <a:rPr b="0" dirty="0"/>
              <a:t> </a:t>
            </a:r>
            <a:r>
              <a:rPr b="0" dirty="0" err="1"/>
              <a:t>كل</a:t>
            </a:r>
            <a:r>
              <a:rPr b="0" dirty="0"/>
              <a:t> </a:t>
            </a:r>
            <a:r>
              <a:rPr b="0" dirty="0" err="1"/>
              <a:t>سلسلة</a:t>
            </a:r>
            <a:r>
              <a:rPr b="0" dirty="0"/>
              <a:t> </a:t>
            </a:r>
            <a:r>
              <a:rPr b="0" dirty="0" err="1"/>
              <a:t>من</a:t>
            </a:r>
            <a:r>
              <a:rPr b="0" dirty="0"/>
              <a:t> </a:t>
            </a:r>
            <a:r>
              <a:rPr b="0" dirty="0" err="1"/>
              <a:t>العبارات</a:t>
            </a:r>
            <a:r>
              <a:rPr b="0" dirty="0"/>
              <a:t> </a:t>
            </a:r>
            <a:r>
              <a:rPr b="0" dirty="0" err="1"/>
              <a:t>المتعلقة</a:t>
            </a:r>
            <a:r>
              <a:rPr b="0" dirty="0"/>
              <a:t> </a:t>
            </a:r>
            <a:r>
              <a:rPr b="0" dirty="0" err="1"/>
              <a:t>بالموضوع</a:t>
            </a:r>
            <a:r>
              <a:rPr b="0" dirty="0"/>
              <a:t> </a:t>
            </a:r>
            <a:r>
              <a:rPr b="0" dirty="0" err="1"/>
              <a:t>قيد</a:t>
            </a:r>
            <a:r>
              <a:rPr b="0" dirty="0"/>
              <a:t> </a:t>
            </a:r>
            <a:r>
              <a:rPr b="0" dirty="0" err="1"/>
              <a:t>الدراسة</a:t>
            </a:r>
            <a:r>
              <a:rPr b="0" dirty="0"/>
              <a:t>.</a:t>
            </a:r>
          </a:p>
          <a:p>
            <a:pPr algn="r" rtl="1">
              <a:defRPr b="1"/>
            </a:pPr>
            <a:r>
              <a:rPr dirty="0"/>
              <a:t>(semantic differential scale):</a:t>
            </a:r>
            <a:r>
              <a:rPr b="0" dirty="0"/>
              <a:t> </a:t>
            </a:r>
            <a:r>
              <a:rPr b="0" dirty="0" err="1"/>
              <a:t>مقياس</a:t>
            </a:r>
            <a:r>
              <a:rPr b="0" dirty="0"/>
              <a:t> </a:t>
            </a:r>
            <a:r>
              <a:rPr b="0" dirty="0" err="1"/>
              <a:t>تصنيف</a:t>
            </a:r>
            <a:r>
              <a:rPr b="0" dirty="0"/>
              <a:t> </a:t>
            </a:r>
            <a:r>
              <a:rPr b="0" dirty="0" err="1"/>
              <a:t>من</a:t>
            </a:r>
            <a:r>
              <a:rPr b="0" dirty="0"/>
              <a:t> 7 </a:t>
            </a:r>
            <a:r>
              <a:rPr b="0" dirty="0" err="1"/>
              <a:t>نقاط</a:t>
            </a:r>
            <a:r>
              <a:rPr b="0" dirty="0"/>
              <a:t> </a:t>
            </a:r>
            <a:r>
              <a:rPr b="0" dirty="0" err="1"/>
              <a:t>غير</a:t>
            </a:r>
            <a:r>
              <a:rPr b="0" dirty="0"/>
              <a:t> </a:t>
            </a:r>
            <a:r>
              <a:rPr b="0" dirty="0" err="1"/>
              <a:t>مقارن</a:t>
            </a:r>
            <a:r>
              <a:rPr b="0" dirty="0"/>
              <a:t> </a:t>
            </a:r>
            <a:r>
              <a:rPr b="0" dirty="0" err="1"/>
              <a:t>مع</a:t>
            </a:r>
            <a:r>
              <a:rPr b="0" dirty="0"/>
              <a:t> </a:t>
            </a:r>
            <a:r>
              <a:rPr b="0" dirty="0" err="1"/>
              <a:t>نقاط</a:t>
            </a:r>
            <a:r>
              <a:rPr b="0" dirty="0"/>
              <a:t> </a:t>
            </a:r>
            <a:r>
              <a:rPr b="0" dirty="0" err="1"/>
              <a:t>نهاية</a:t>
            </a:r>
            <a:r>
              <a:rPr b="0" dirty="0"/>
              <a:t> </a:t>
            </a:r>
            <a:r>
              <a:rPr b="0" dirty="0" err="1"/>
              <a:t>مرتبطة</a:t>
            </a:r>
            <a:r>
              <a:rPr b="0" dirty="0"/>
              <a:t> </a:t>
            </a:r>
            <a:r>
              <a:rPr b="0" dirty="0" err="1"/>
              <a:t>بالتسميات</a:t>
            </a:r>
            <a:r>
              <a:rPr b="0" dirty="0"/>
              <a:t> </a:t>
            </a:r>
            <a:r>
              <a:rPr b="0" dirty="0" err="1"/>
              <a:t>ثنائية</a:t>
            </a:r>
            <a:r>
              <a:rPr b="0" dirty="0"/>
              <a:t> </a:t>
            </a:r>
            <a:r>
              <a:rPr b="0" dirty="0" err="1"/>
              <a:t>القطب</a:t>
            </a:r>
            <a:r>
              <a:rPr b="0" dirty="0"/>
              <a:t> </a:t>
            </a:r>
            <a:r>
              <a:rPr b="0" dirty="0" err="1"/>
              <a:t>التي</a:t>
            </a:r>
            <a:r>
              <a:rPr b="0" dirty="0"/>
              <a:t> </a:t>
            </a:r>
            <a:r>
              <a:rPr b="0" dirty="0" err="1"/>
              <a:t>لها</a:t>
            </a:r>
            <a:r>
              <a:rPr b="0" dirty="0"/>
              <a:t> </a:t>
            </a:r>
            <a:r>
              <a:rPr b="0" dirty="0" err="1"/>
              <a:t>معنى</a:t>
            </a:r>
            <a:r>
              <a:rPr b="0" dirty="0"/>
              <a:t> </a:t>
            </a:r>
            <a:r>
              <a:rPr b="0" dirty="0" err="1"/>
              <a:t>دلالي</a:t>
            </a:r>
            <a:r>
              <a:rPr b="0" dirty="0"/>
              <a:t>.</a:t>
            </a:r>
          </a:p>
          <a:p>
            <a:pPr algn="r" rtl="1">
              <a:defRPr b="1"/>
            </a:pPr>
            <a:r>
              <a:rPr dirty="0"/>
              <a:t>(</a:t>
            </a:r>
            <a:r>
              <a:rPr dirty="0" err="1"/>
              <a:t>Stapel</a:t>
            </a:r>
            <a:r>
              <a:rPr dirty="0"/>
              <a:t> scale):</a:t>
            </a:r>
            <a:r>
              <a:rPr b="0" dirty="0"/>
              <a:t> </a:t>
            </a:r>
            <a:r>
              <a:rPr b="0" dirty="0" err="1"/>
              <a:t>تم</a:t>
            </a:r>
            <a:r>
              <a:rPr b="0" dirty="0"/>
              <a:t> </a:t>
            </a:r>
            <a:r>
              <a:rPr b="0" dirty="0" err="1"/>
              <a:t>تسميته</a:t>
            </a:r>
            <a:r>
              <a:rPr b="0" dirty="0"/>
              <a:t> </a:t>
            </a:r>
            <a:r>
              <a:rPr b="0" dirty="0" err="1"/>
              <a:t>باسم</a:t>
            </a:r>
            <a:r>
              <a:rPr b="0" dirty="0"/>
              <a:t> </a:t>
            </a:r>
            <a:r>
              <a:rPr b="0" dirty="0" err="1"/>
              <a:t>مطوره</a:t>
            </a:r>
            <a:r>
              <a:rPr b="0" dirty="0"/>
              <a:t> ، (Jan </a:t>
            </a:r>
            <a:r>
              <a:rPr b="0" dirty="0" err="1"/>
              <a:t>Stapel</a:t>
            </a:r>
            <a:r>
              <a:rPr b="0" dirty="0"/>
              <a:t>) ، </a:t>
            </a:r>
            <a:r>
              <a:rPr b="0" dirty="0" err="1"/>
              <a:t>هو</a:t>
            </a:r>
            <a:r>
              <a:rPr b="0" dirty="0"/>
              <a:t> </a:t>
            </a:r>
            <a:r>
              <a:rPr b="0" dirty="0" err="1"/>
              <a:t>مقياس</a:t>
            </a:r>
            <a:r>
              <a:rPr b="0" dirty="0"/>
              <a:t> </a:t>
            </a:r>
            <a:r>
              <a:rPr b="0" dirty="0" err="1"/>
              <a:t>تصنيف</a:t>
            </a:r>
            <a:r>
              <a:rPr b="0" dirty="0"/>
              <a:t> </a:t>
            </a:r>
            <a:r>
              <a:rPr b="0" dirty="0" err="1"/>
              <a:t>أحادي</a:t>
            </a:r>
            <a:r>
              <a:rPr b="0" dirty="0"/>
              <a:t> </a:t>
            </a:r>
            <a:r>
              <a:rPr b="0" dirty="0" err="1"/>
              <a:t>القطب</a:t>
            </a:r>
            <a:r>
              <a:rPr b="0" dirty="0"/>
              <a:t> </a:t>
            </a:r>
            <a:r>
              <a:rPr b="0" dirty="0" err="1"/>
              <a:t>مع</a:t>
            </a:r>
            <a:r>
              <a:rPr b="0" dirty="0"/>
              <a:t> </a:t>
            </a:r>
            <a:r>
              <a:rPr b="0" dirty="0" err="1"/>
              <a:t>عشر</a:t>
            </a:r>
            <a:r>
              <a:rPr b="0" dirty="0"/>
              <a:t> </a:t>
            </a:r>
            <a:r>
              <a:rPr b="0" dirty="0" err="1"/>
              <a:t>فئات</a:t>
            </a:r>
            <a:r>
              <a:rPr b="0" dirty="0"/>
              <a:t> </a:t>
            </a:r>
            <a:r>
              <a:rPr b="0" dirty="0" err="1"/>
              <a:t>مرقمة</a:t>
            </a:r>
            <a:r>
              <a:rPr b="0" dirty="0"/>
              <a:t> </a:t>
            </a:r>
            <a:r>
              <a:rPr b="0" dirty="0" err="1"/>
              <a:t>من</a:t>
            </a:r>
            <a:r>
              <a:rPr b="0" dirty="0"/>
              <a:t> −5 </a:t>
            </a:r>
            <a:r>
              <a:rPr b="0" dirty="0" err="1"/>
              <a:t>إلى</a:t>
            </a:r>
            <a:r>
              <a:rPr b="0" dirty="0"/>
              <a:t> +5 ، </a:t>
            </a:r>
            <a:r>
              <a:rPr b="0" dirty="0" err="1"/>
              <a:t>دون</a:t>
            </a:r>
            <a:r>
              <a:rPr b="0" dirty="0"/>
              <a:t> </a:t>
            </a:r>
            <a:r>
              <a:rPr b="0" dirty="0" err="1"/>
              <a:t>نقطة</a:t>
            </a:r>
            <a:r>
              <a:rPr b="0" dirty="0"/>
              <a:t> </a:t>
            </a:r>
            <a:r>
              <a:rPr b="0" dirty="0" err="1"/>
              <a:t>محايدة</a:t>
            </a:r>
            <a:r>
              <a:rPr b="0" dirty="0"/>
              <a:t> (0). </a:t>
            </a:r>
            <a:r>
              <a:rPr b="0" dirty="0" err="1"/>
              <a:t>وعادة</a:t>
            </a:r>
            <a:r>
              <a:rPr b="0" dirty="0"/>
              <a:t> </a:t>
            </a:r>
            <a:r>
              <a:rPr b="0" dirty="0" err="1"/>
              <a:t>ما</a:t>
            </a:r>
            <a:r>
              <a:rPr b="0" dirty="0"/>
              <a:t> </a:t>
            </a:r>
            <a:r>
              <a:rPr b="0" dirty="0" err="1"/>
              <a:t>يتم</a:t>
            </a:r>
            <a:r>
              <a:rPr b="0" dirty="0"/>
              <a:t> </a:t>
            </a:r>
            <a:r>
              <a:rPr b="0" dirty="0" err="1"/>
              <a:t>تقديم</a:t>
            </a:r>
            <a:r>
              <a:rPr b="0" dirty="0"/>
              <a:t> </a:t>
            </a:r>
            <a:r>
              <a:rPr b="0" dirty="0" err="1"/>
              <a:t>هذا</a:t>
            </a:r>
            <a:r>
              <a:rPr b="0" dirty="0"/>
              <a:t> </a:t>
            </a:r>
            <a:r>
              <a:rPr b="0" dirty="0" err="1"/>
              <a:t>المقياس</a:t>
            </a:r>
            <a:r>
              <a:rPr b="0" dirty="0"/>
              <a:t> </a:t>
            </a:r>
            <a:r>
              <a:rPr b="0" dirty="0" err="1"/>
              <a:t>عموديا</a:t>
            </a:r>
            <a:r>
              <a:rPr b="0" dirty="0"/>
              <a:t>. </a:t>
            </a:r>
            <a:r>
              <a:rPr b="0" dirty="0" err="1"/>
              <a:t>يُطلب</a:t>
            </a:r>
            <a:r>
              <a:rPr b="0" dirty="0"/>
              <a:t> </a:t>
            </a:r>
            <a:r>
              <a:rPr b="0" dirty="0" err="1"/>
              <a:t>من</a:t>
            </a:r>
            <a:r>
              <a:rPr b="0" dirty="0"/>
              <a:t> </a:t>
            </a:r>
            <a:r>
              <a:rPr b="0" dirty="0" err="1"/>
              <a:t>المجيبين</a:t>
            </a:r>
            <a:r>
              <a:rPr b="0" dirty="0"/>
              <a:t> </a:t>
            </a:r>
            <a:r>
              <a:rPr b="0" dirty="0" err="1"/>
              <a:t>الإشارة</a:t>
            </a:r>
            <a:r>
              <a:rPr b="0" dirty="0"/>
              <a:t> </a:t>
            </a:r>
            <a:r>
              <a:rPr b="0" dirty="0" err="1"/>
              <a:t>إلى</a:t>
            </a:r>
            <a:r>
              <a:rPr b="0" dirty="0"/>
              <a:t> </a:t>
            </a:r>
            <a:r>
              <a:rPr b="0" dirty="0" err="1"/>
              <a:t>مدى</a:t>
            </a:r>
            <a:r>
              <a:rPr b="0" dirty="0"/>
              <a:t> </a:t>
            </a:r>
            <a:r>
              <a:rPr b="0" dirty="0" err="1"/>
              <a:t>الدقة</a:t>
            </a:r>
            <a:r>
              <a:rPr b="0" dirty="0"/>
              <a:t> </a:t>
            </a:r>
            <a:r>
              <a:rPr b="0" dirty="0" err="1"/>
              <a:t>أو</a:t>
            </a:r>
            <a:r>
              <a:rPr b="0" dirty="0"/>
              <a:t> </a:t>
            </a:r>
            <a:r>
              <a:rPr b="0" dirty="0" err="1"/>
              <a:t>عدم</a:t>
            </a:r>
            <a:r>
              <a:rPr b="0" dirty="0"/>
              <a:t> </a:t>
            </a:r>
            <a:r>
              <a:rPr b="0" dirty="0" err="1"/>
              <a:t>الدقة</a:t>
            </a:r>
            <a:r>
              <a:rPr b="0" dirty="0"/>
              <a:t> </a:t>
            </a:r>
            <a:r>
              <a:rPr b="0" dirty="0" err="1"/>
              <a:t>في</a:t>
            </a:r>
            <a:r>
              <a:rPr b="0" dirty="0"/>
              <a:t> </a:t>
            </a:r>
            <a:r>
              <a:rPr b="0" dirty="0" err="1"/>
              <a:t>وصف</a:t>
            </a:r>
            <a:r>
              <a:rPr b="0" dirty="0"/>
              <a:t> </a:t>
            </a:r>
            <a:r>
              <a:rPr b="0" dirty="0" err="1"/>
              <a:t>كل</a:t>
            </a:r>
            <a:r>
              <a:rPr b="0" dirty="0"/>
              <a:t> </a:t>
            </a:r>
            <a:r>
              <a:rPr b="0" dirty="0" err="1"/>
              <a:t>مصطلح</a:t>
            </a:r>
            <a:r>
              <a:rPr b="0" dirty="0"/>
              <a:t> </a:t>
            </a:r>
            <a:r>
              <a:rPr b="0" dirty="0" err="1"/>
              <a:t>للكائن</a:t>
            </a:r>
            <a:r>
              <a:rPr b="0" dirty="0"/>
              <a:t> </a:t>
            </a:r>
            <a:r>
              <a:rPr b="0" dirty="0" err="1"/>
              <a:t>عن</a:t>
            </a:r>
            <a:r>
              <a:rPr b="0" dirty="0"/>
              <a:t> </a:t>
            </a:r>
            <a:r>
              <a:rPr b="0" dirty="0" err="1"/>
              <a:t>طريق</a:t>
            </a:r>
            <a:r>
              <a:rPr b="0" dirty="0"/>
              <a:t> </a:t>
            </a:r>
            <a:r>
              <a:rPr b="0" dirty="0" err="1"/>
              <a:t>اختيار</a:t>
            </a:r>
            <a:r>
              <a:rPr b="0" dirty="0"/>
              <a:t> </a:t>
            </a:r>
            <a:r>
              <a:rPr b="0" dirty="0" err="1"/>
              <a:t>مجموعة</a:t>
            </a:r>
            <a:r>
              <a:rPr b="0" dirty="0"/>
              <a:t> </a:t>
            </a:r>
            <a:r>
              <a:rPr b="0" dirty="0" err="1"/>
              <a:t>استجابة</a:t>
            </a:r>
            <a:r>
              <a:rPr b="0" dirty="0"/>
              <a:t> </a:t>
            </a:r>
            <a:r>
              <a:rPr b="0" dirty="0" err="1"/>
              <a:t>رقمية</a:t>
            </a:r>
            <a:r>
              <a:rPr b="0" dirty="0"/>
              <a:t> </a:t>
            </a:r>
            <a:r>
              <a:rPr b="0" dirty="0" err="1"/>
              <a:t>مناسبة</a:t>
            </a:r>
            <a:r>
              <a:rPr b="0" dirty="0"/>
              <a:t>. </a:t>
            </a:r>
            <a:r>
              <a:rPr b="0" dirty="0" err="1"/>
              <a:t>كلما</a:t>
            </a:r>
            <a:r>
              <a:rPr b="0" dirty="0"/>
              <a:t> </a:t>
            </a:r>
            <a:r>
              <a:rPr b="0" dirty="0" err="1"/>
              <a:t>ارتفع</a:t>
            </a:r>
            <a:r>
              <a:rPr b="0" dirty="0"/>
              <a:t> </a:t>
            </a:r>
            <a:r>
              <a:rPr b="0" dirty="0" err="1"/>
              <a:t>الرقم</a:t>
            </a:r>
            <a:r>
              <a:rPr b="0" dirty="0"/>
              <a:t> ، </a:t>
            </a:r>
            <a:r>
              <a:rPr b="0" dirty="0" err="1"/>
              <a:t>كلما</a:t>
            </a:r>
            <a:r>
              <a:rPr b="0" dirty="0"/>
              <a:t> </a:t>
            </a:r>
            <a:r>
              <a:rPr b="0" dirty="0" err="1"/>
              <a:t>كان</a:t>
            </a:r>
            <a:r>
              <a:rPr b="0" dirty="0"/>
              <a:t> </a:t>
            </a:r>
            <a:r>
              <a:rPr b="0" dirty="0" err="1"/>
              <a:t>المصطلح</a:t>
            </a:r>
            <a:r>
              <a:rPr b="0" dirty="0"/>
              <a:t> </a:t>
            </a:r>
            <a:r>
              <a:rPr b="0" dirty="0" err="1"/>
              <a:t>أكثر</a:t>
            </a:r>
            <a:r>
              <a:rPr b="0" dirty="0"/>
              <a:t> </a:t>
            </a:r>
            <a:r>
              <a:rPr b="0" dirty="0" err="1"/>
              <a:t>دقة</a:t>
            </a:r>
            <a:r>
              <a:rPr b="0" dirty="0"/>
              <a:t> </a:t>
            </a:r>
            <a:r>
              <a:rPr b="0" dirty="0" err="1"/>
              <a:t>في</a:t>
            </a:r>
            <a:r>
              <a:rPr b="0" dirty="0"/>
              <a:t> </a:t>
            </a:r>
            <a:r>
              <a:rPr b="0" dirty="0" err="1"/>
              <a:t>وصف</a:t>
            </a:r>
            <a:r>
              <a:rPr b="0" dirty="0"/>
              <a:t> </a:t>
            </a:r>
            <a:r>
              <a:rPr b="0" dirty="0" err="1"/>
              <a:t>الكائن</a:t>
            </a:r>
            <a:r>
              <a:rPr b="0"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prstGeom prst="rect">
            <a:avLst/>
          </a:prstGeom>
        </p:spPr>
        <p:txBody>
          <a:bodyPr/>
          <a:lstStyle/>
          <a:p>
            <a:endParaRPr/>
          </a:p>
        </p:txBody>
      </p:sp>
      <p:sp>
        <p:nvSpPr>
          <p:cNvPr id="491" name="Shape 491"/>
          <p:cNvSpPr>
            <a:spLocks noGrp="1"/>
          </p:cNvSpPr>
          <p:nvPr>
            <p:ph type="body" sz="quarter" idx="1"/>
          </p:nvPr>
        </p:nvSpPr>
        <p:spPr>
          <a:prstGeom prst="rect">
            <a:avLst/>
          </a:prstGeom>
        </p:spPr>
        <p:txBody>
          <a:bodyPr/>
          <a:lstStyle/>
          <a:p>
            <a:pPr algn="r" rtl="1">
              <a:defRPr/>
            </a:pPr>
            <a:r>
              <a:rPr b="1"/>
              <a:t>الثبات (Reliability):</a:t>
            </a:r>
            <a:r>
              <a:t> المدى الذي ينتج عنه المقياس نتائج متسقة إذا تم إجراء قياسات متكررة على الخاصية.</a:t>
            </a:r>
          </a:p>
          <a:p>
            <a:pPr algn="r" rtl="1">
              <a:defRPr/>
            </a:pPr>
            <a:r>
              <a:rPr b="1"/>
              <a:t>المصداقية(validity):</a:t>
            </a:r>
            <a:r>
              <a:t> إلى أي مدى هي التباينات في درجات المقياس المرصودة تعكس حقيقة الاختلافات بين الكائنات المتعلقة بالخاصية التي يتم قياسها عوضا عن الخطأ المنهجي أو العشوائي.</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2"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0"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1"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2"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3"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4" name="Lorem Ipsum Dolor"/>
          <p:cNvSpPr txBox="1">
            <a:spLocks noGrp="1"/>
          </p:cNvSpPr>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25" name="Image"/>
          <p:cNvSpPr>
            <a:spLocks noGrp="1"/>
          </p:cNvSpPr>
          <p:nvPr>
            <p:ph type="pic" idx="22"/>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26"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27"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3"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4"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5"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46"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47"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48"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3"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3"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1" name="Image"/>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2" name="Image"/>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3" name="Image"/>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acher Ghichi Abdellali"/>
          <p:cNvSpPr>
            <a:spLocks noGrp="1"/>
          </p:cNvSpPr>
          <p:nvPr>
            <p:ph type="ctrTitle" idx="4294967295"/>
          </p:nvPr>
        </p:nvSpPr>
        <p:spPr>
          <a:xfrm>
            <a:off x="3550348" y="1077194"/>
            <a:ext cx="5904104" cy="954127"/>
          </a:xfrm>
          <a:prstGeom prst="rect">
            <a:avLst/>
          </a:prstGeom>
          <a:solidFill>
            <a:schemeClr val="accent1"/>
          </a:solidFill>
        </p:spPr>
        <p:txBody>
          <a:bodyPr lIns="0" tIns="0" rIns="0" bIns="0"/>
          <a:lstStyle>
            <a:lvl1pPr>
              <a:lnSpc>
                <a:spcPct val="100000"/>
              </a:lnSpc>
              <a:spcBef>
                <a:spcPts val="0"/>
              </a:spcBef>
              <a:defRPr sz="3600" b="1">
                <a:solidFill>
                  <a:srgbClr val="FFFFFF"/>
                </a:solidFill>
                <a:effectLst>
                  <a:outerShdw blurRad="25400" dist="33948" dir="2700000" rotWithShape="0">
                    <a:srgbClr val="3B3936"/>
                  </a:outerShdw>
                </a:effectLst>
                <a:latin typeface="Palatino"/>
                <a:ea typeface="Palatino"/>
                <a:cs typeface="Palatino"/>
                <a:sym typeface="Palatino"/>
              </a:defRPr>
            </a:lvl1pPr>
          </a:lstStyle>
          <a:p>
            <a:r>
              <a:t>Teacher Ghichi Abdellali</a:t>
            </a:r>
          </a:p>
        </p:txBody>
      </p:sp>
      <p:sp>
        <p:nvSpPr>
          <p:cNvPr id="128" name="Mila University Center 2019-2020"/>
          <p:cNvSpPr>
            <a:spLocks noGrp="1"/>
          </p:cNvSpPr>
          <p:nvPr>
            <p:ph type="subTitle" sz="quarter" idx="4294967295"/>
          </p:nvPr>
        </p:nvSpPr>
        <p:spPr>
          <a:xfrm>
            <a:off x="3156688" y="7701902"/>
            <a:ext cx="6400801" cy="457201"/>
          </a:xfrm>
          <a:prstGeom prst="rect">
            <a:avLst/>
          </a:prstGeom>
          <a:blipFill>
            <a:blip r:embed="rId2"/>
          </a:blipFill>
        </p:spPr>
        <p:txBody>
          <a:bodyPr lIns="45719" tIns="45719" rIns="45719" bIns="45719" anchor="t"/>
          <a:lstStyle>
            <a:lvl1pPr marL="0" indent="0" algn="ctr" defTabSz="408940">
              <a:spcBef>
                <a:spcPts val="0"/>
              </a:spcBef>
              <a:buClrTx/>
              <a:buSzTx/>
              <a:buFontTx/>
              <a:buNone/>
              <a:defRPr sz="2240">
                <a:solidFill>
                  <a:srgbClr val="FFFFFF"/>
                </a:solidFill>
                <a:effectLst>
                  <a:outerShdw blurRad="17780" dist="23763" dir="2700000" rotWithShape="0">
                    <a:srgbClr val="3B3936"/>
                  </a:outerShdw>
                </a:effectLst>
              </a:defRPr>
            </a:lvl1pPr>
          </a:lstStyle>
          <a:p>
            <a:r>
              <a:rPr lang="en-US" dirty="0"/>
              <a:t>Mila University Center</a:t>
            </a:r>
          </a:p>
        </p:txBody>
      </p:sp>
      <p:sp>
        <p:nvSpPr>
          <p:cNvPr id="129" name="Marketing Research"/>
          <p:cNvSpPr/>
          <p:nvPr/>
        </p:nvSpPr>
        <p:spPr>
          <a:xfrm>
            <a:off x="2242288" y="3080488"/>
            <a:ext cx="8229601" cy="3048001"/>
          </a:xfrm>
          <a:prstGeom prst="rect">
            <a:avLst/>
          </a:prstGeom>
          <a:blipFill>
            <a:blip r:embed="rId3"/>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defRPr sz="9100" b="1">
                <a:solidFill>
                  <a:srgbClr val="FFFFFF"/>
                </a:solidFill>
                <a:effectLst>
                  <a:outerShdw blurRad="25400" dist="33948" dir="2700000" rotWithShape="0">
                    <a:srgbClr val="3B3936"/>
                  </a:outerShdw>
                </a:effectLst>
              </a:defRPr>
            </a:lvl1pPr>
          </a:lstStyle>
          <a:p>
            <a:r>
              <a:t>Marketing Research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المراقبين أو الأفراد المدربين…"/>
          <p:cNvSpPr txBox="1"/>
          <p:nvPr/>
        </p:nvSpPr>
        <p:spPr>
          <a:xfrm>
            <a:off x="280239" y="6032824"/>
            <a:ext cx="8788246" cy="266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6847" indent="-456847" algn="just" defTabSz="914400" rtl="1">
              <a:spcBef>
                <a:spcPts val="1800"/>
              </a:spcBef>
              <a:buSzPct val="75000"/>
              <a:buChar char="•"/>
              <a:defRPr sz="3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المراقبين أو الأفراد المدربين</a:t>
            </a:r>
          </a:p>
          <a:p>
            <a:pPr marL="456847" indent="-456847" algn="just" defTabSz="914400" rtl="1">
              <a:spcBef>
                <a:spcPts val="1800"/>
              </a:spcBef>
              <a:buSzPct val="75000"/>
              <a:buChar char="•"/>
              <a:defRPr sz="3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 الأجهزة مثل: كاميرات الفيديو ، والكاميرات ، والشرائط الصوتية ، وأجهزة الكمبيوتر ، والملاحظات المكتوبة بخط اليد ، أو بعض آليات التسجيل الأخرى.</a:t>
            </a:r>
          </a:p>
        </p:txBody>
      </p:sp>
      <p:sp>
        <p:nvSpPr>
          <p:cNvPr id="244" name="بحوث الملاحظة:"/>
          <p:cNvSpPr txBox="1"/>
          <p:nvPr/>
        </p:nvSpPr>
        <p:spPr>
          <a:xfrm>
            <a:off x="9778122" y="183089"/>
            <a:ext cx="3133723"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بحوث الملاحظة:</a:t>
            </a:r>
          </a:p>
        </p:txBody>
      </p:sp>
      <p:sp>
        <p:nvSpPr>
          <p:cNvPr id="245" name="تتضمن المراقبة المنهجية وتسجيل الأنماط السلوكية للأشياء والأشخاص والأحداث والظواهر الأخرى."/>
          <p:cNvSpPr txBox="1"/>
          <p:nvPr/>
        </p:nvSpPr>
        <p:spPr>
          <a:xfrm>
            <a:off x="317205" y="1273125"/>
            <a:ext cx="12513637"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  تتضمن المراقبة المنهجية وتسجيل الأنماط السلوكية للأشياء والأشخاص والأحداث والظواهر الأخرى.</a:t>
            </a:r>
          </a:p>
        </p:txBody>
      </p:sp>
      <p:sp>
        <p:nvSpPr>
          <p:cNvPr id="246" name="تتطلب طرق الملاحظة عنصرين مهمين:"/>
          <p:cNvSpPr txBox="1"/>
          <p:nvPr/>
        </p:nvSpPr>
        <p:spPr>
          <a:xfrm>
            <a:off x="6528639" y="2093921"/>
            <a:ext cx="5512545"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تتطلب طرق الملاحظة عنصرين مهمين:</a:t>
            </a:r>
          </a:p>
        </p:txBody>
      </p:sp>
      <p:sp>
        <p:nvSpPr>
          <p:cNvPr id="247" name="سلوك أو حدث يمكن ملاحظته…"/>
          <p:cNvSpPr txBox="1"/>
          <p:nvPr/>
        </p:nvSpPr>
        <p:spPr>
          <a:xfrm>
            <a:off x="5172781" y="3297374"/>
            <a:ext cx="3878482" cy="149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56847" indent="-456847" algn="r" defTabSz="914400" rtl="1">
              <a:spcBef>
                <a:spcPts val="1800"/>
              </a:spcBef>
              <a:buSzPct val="75000"/>
              <a:buChar char="•"/>
              <a:defRPr sz="3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سلوك أو حدث يمكن ملاحظته</a:t>
            </a:r>
          </a:p>
          <a:p>
            <a:pPr marL="456847" indent="-456847" algn="r" defTabSz="914400" rtl="1">
              <a:spcBef>
                <a:spcPts val="1800"/>
              </a:spcBef>
              <a:buSzPct val="75000"/>
              <a:buChar char="•"/>
              <a:defRPr sz="3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نظام لتسجيله</a:t>
            </a:r>
          </a:p>
        </p:txBody>
      </p:sp>
      <p:sp>
        <p:nvSpPr>
          <p:cNvPr id="248" name="يتم تسجيل أنماط السلوك باستخدام:"/>
          <p:cNvSpPr txBox="1"/>
          <p:nvPr/>
        </p:nvSpPr>
        <p:spPr>
          <a:xfrm>
            <a:off x="6824833" y="4979470"/>
            <a:ext cx="5203478"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يتم تسجيل أنماط السلوك باستخدام:</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الخصائص الفريدة لطرق الملاحظة"/>
          <p:cNvSpPr txBox="1"/>
          <p:nvPr/>
        </p:nvSpPr>
        <p:spPr>
          <a:xfrm>
            <a:off x="6857923" y="217306"/>
            <a:ext cx="5979441"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الخصائص الفريدة لطرق الملاحظة</a:t>
            </a:r>
          </a:p>
        </p:txBody>
      </p:sp>
      <p:sp>
        <p:nvSpPr>
          <p:cNvPr id="251" name="يمكن وصف الملاحظة من خلال أربع خصائص: (1) المباشرة ، (2) الوعي ، (3) الترتيب ، (4) نوع آلية المراقبة."/>
          <p:cNvSpPr txBox="1"/>
          <p:nvPr/>
        </p:nvSpPr>
        <p:spPr>
          <a:xfrm>
            <a:off x="8709" y="1298758"/>
            <a:ext cx="1278219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يمكن وصف الملاحظة من خلال أربع خصائص: (1) المباشرة ، (2) الوعي ، (3) الترتيب ، (4) نوع آلية المراقبة.</a:t>
            </a:r>
          </a:p>
        </p:txBody>
      </p:sp>
      <p:sp>
        <p:nvSpPr>
          <p:cNvPr id="252" name="يشير نوع طريقة الملاحظة إلى كيفية ملاحظة السلوكيات أو الأحداث"/>
          <p:cNvSpPr txBox="1"/>
          <p:nvPr/>
        </p:nvSpPr>
        <p:spPr>
          <a:xfrm>
            <a:off x="3096700" y="2604811"/>
            <a:ext cx="9490721"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يشير نوع طريقة الملاحظة إلى كيفية ملاحظة السلوكيات أو الأحداث</a:t>
            </a:r>
          </a:p>
        </p:txBody>
      </p:sp>
      <p:sp>
        <p:nvSpPr>
          <p:cNvPr id="253" name="الخصائص"/>
          <p:cNvSpPr/>
          <p:nvPr/>
        </p:nvSpPr>
        <p:spPr>
          <a:xfrm>
            <a:off x="10774744" y="3711450"/>
            <a:ext cx="1644180" cy="605285"/>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الخصائص</a:t>
            </a:r>
          </a:p>
        </p:txBody>
      </p:sp>
      <p:sp>
        <p:nvSpPr>
          <p:cNvPr id="254" name="الوصف"/>
          <p:cNvSpPr/>
          <p:nvPr/>
        </p:nvSpPr>
        <p:spPr>
          <a:xfrm>
            <a:off x="3242789" y="3711450"/>
            <a:ext cx="1150695" cy="605285"/>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الوصف</a:t>
            </a:r>
          </a:p>
        </p:txBody>
      </p:sp>
      <p:sp>
        <p:nvSpPr>
          <p:cNvPr id="255" name="المباشرة"/>
          <p:cNvSpPr txBox="1"/>
          <p:nvPr/>
        </p:nvSpPr>
        <p:spPr>
          <a:xfrm>
            <a:off x="11054597" y="4547072"/>
            <a:ext cx="1084474"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المباشرة</a:t>
            </a:r>
          </a:p>
        </p:txBody>
      </p:sp>
      <p:sp>
        <p:nvSpPr>
          <p:cNvPr id="256" name="الوعي"/>
          <p:cNvSpPr txBox="1"/>
          <p:nvPr/>
        </p:nvSpPr>
        <p:spPr>
          <a:xfrm>
            <a:off x="11211409" y="5778919"/>
            <a:ext cx="80232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الوعي</a:t>
            </a:r>
          </a:p>
        </p:txBody>
      </p:sp>
      <p:sp>
        <p:nvSpPr>
          <p:cNvPr id="257" name="الترتيب"/>
          <p:cNvSpPr txBox="1"/>
          <p:nvPr/>
        </p:nvSpPr>
        <p:spPr>
          <a:xfrm>
            <a:off x="11106361" y="7010767"/>
            <a:ext cx="9809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الترتيب</a:t>
            </a:r>
          </a:p>
        </p:txBody>
      </p:sp>
      <p:sp>
        <p:nvSpPr>
          <p:cNvPr id="258" name="نوع آلية المراقبة"/>
          <p:cNvSpPr txBox="1"/>
          <p:nvPr/>
        </p:nvSpPr>
        <p:spPr>
          <a:xfrm>
            <a:off x="10617476" y="8242614"/>
            <a:ext cx="2045532"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نوع آلية المراقبة</a:t>
            </a:r>
          </a:p>
        </p:txBody>
      </p:sp>
      <p:sp>
        <p:nvSpPr>
          <p:cNvPr id="259" name="الدرجة التي يلاحظ بها الباحث أو المراقب المدرب السلوك أو الحدث فور حدوثه. يمكن أن تكون المراقبة إما مباشرة أو غير مباشرة."/>
          <p:cNvSpPr txBox="1"/>
          <p:nvPr/>
        </p:nvSpPr>
        <p:spPr>
          <a:xfrm>
            <a:off x="95045" y="4547072"/>
            <a:ext cx="9318327" cy="988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الدرجة التي يلاحظ بها الباحث أو المراقب المدرب السلوك أو الحدث فور حدوثه. يمكن أن تكون المراقبة إما مباشرة أو غير مباشرة.</a:t>
            </a:r>
          </a:p>
        </p:txBody>
      </p:sp>
      <p:sp>
        <p:nvSpPr>
          <p:cNvPr id="260" name="درجة معرفة الأفراد ووعيهم بان سلوكياتهم يتم تسجيلها. الملاحظة يمكن أن تكون إما مقنعة أو غير مقنعة."/>
          <p:cNvSpPr txBox="1"/>
          <p:nvPr/>
        </p:nvSpPr>
        <p:spPr>
          <a:xfrm>
            <a:off x="-106859" y="5765805"/>
            <a:ext cx="9439406" cy="98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درجة معرفة الأفراد ووعيهم بان سلوكياتهم يتم تسجيلها. الملاحظة يمكن أن تكون إما مقنعة أو غير مقنعة.</a:t>
            </a:r>
          </a:p>
        </p:txBody>
      </p:sp>
      <p:sp>
        <p:nvSpPr>
          <p:cNvPr id="261" name="درجة تعرف الباحث على السلوك أو الأنشطة أو الأحداث الواجب مراعاتها قبل القيام بالملاحظة. يمكن أن تكون الملاحظة إما منظمة أو غير منظمة."/>
          <p:cNvSpPr txBox="1"/>
          <p:nvPr/>
        </p:nvSpPr>
        <p:spPr>
          <a:xfrm>
            <a:off x="114086" y="6984539"/>
            <a:ext cx="9180017" cy="98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درجة تعرف الباحث على السلوك أو الأنشطة أو الأحداث الواجب مراعاتها قبل القيام بالملاحظة. يمكن أن تكون الملاحظة إما منظمة أو غير منظمة.</a:t>
            </a:r>
          </a:p>
        </p:txBody>
      </p:sp>
      <p:sp>
        <p:nvSpPr>
          <p:cNvPr id="262" name="كيفيه ملاحظة السلوك أو الانشطة أو الاحداث وتسجيلها. وتشمل البدائل، المراقبين البشريين المدربين والاجهزة التكنولوجية."/>
          <p:cNvSpPr txBox="1"/>
          <p:nvPr/>
        </p:nvSpPr>
        <p:spPr>
          <a:xfrm>
            <a:off x="770339" y="8343637"/>
            <a:ext cx="8488779" cy="98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كيفيه ملاحظة السلوك أو الانشطة أو الاحداث وتسجيلها. وتشمل البدائل، المراقبين البشريين المدربين والاجهزة التكنولوجية.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فوائد وقيود طرق الملاحظة"/>
          <p:cNvSpPr txBox="1"/>
          <p:nvPr/>
        </p:nvSpPr>
        <p:spPr>
          <a:xfrm>
            <a:off x="8253242" y="261756"/>
            <a:ext cx="4397925" cy="967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45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فوائد وقيود طرق الملاحظة </a:t>
            </a:r>
          </a:p>
        </p:txBody>
      </p:sp>
      <p:sp>
        <p:nvSpPr>
          <p:cNvPr id="265" name="أساليب الملاحظة أو المراقبة لها العديد من نقاط القوة كما لها بعض نقاط الضعف"/>
          <p:cNvSpPr txBox="1"/>
          <p:nvPr/>
        </p:nvSpPr>
        <p:spPr>
          <a:xfrm>
            <a:off x="2211730" y="1323109"/>
            <a:ext cx="1007431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أساليب الملاحظة أو المراقبة لها العديد من نقاط القوة كما لها بعض نقاط الضعف </a:t>
            </a:r>
          </a:p>
        </p:txBody>
      </p:sp>
      <p:sp>
        <p:nvSpPr>
          <p:cNvPr id="266" name="فوائد الملاحظة:"/>
          <p:cNvSpPr txBox="1"/>
          <p:nvPr/>
        </p:nvSpPr>
        <p:spPr>
          <a:xfrm>
            <a:off x="9198600" y="2463747"/>
            <a:ext cx="2467522"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فوائد الملاحظة: </a:t>
            </a:r>
          </a:p>
        </p:txBody>
      </p:sp>
      <p:sp>
        <p:nvSpPr>
          <p:cNvPr id="267" name="قيود الملاحظة:"/>
          <p:cNvSpPr txBox="1"/>
          <p:nvPr/>
        </p:nvSpPr>
        <p:spPr>
          <a:xfrm>
            <a:off x="9254659" y="5714317"/>
            <a:ext cx="2359125"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قيود الملاحظة: </a:t>
            </a:r>
          </a:p>
        </p:txBody>
      </p:sp>
      <p:sp>
        <p:nvSpPr>
          <p:cNvPr id="268" name="دقة تسجيل السلوك الفعلي أو الحالي…"/>
          <p:cNvSpPr txBox="1"/>
          <p:nvPr/>
        </p:nvSpPr>
        <p:spPr>
          <a:xfrm>
            <a:off x="4716130" y="3447682"/>
            <a:ext cx="5357409"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42055" indent="-642055" algn="r" defTabSz="914400" rtl="1">
              <a:buSzPct val="100000"/>
              <a:buAutoNum type="arabicPeriod"/>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دقة تسجيل السلوك الفعلي أو الحالي</a:t>
            </a:r>
          </a:p>
          <a:p>
            <a:pPr marL="642055" indent="-642055" algn="r" defTabSz="914400" rtl="1">
              <a:buSzPct val="100000"/>
              <a:buAutoNum type="arabicPeriod"/>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يقلل من أنواع كثيرة من جمع البيانات</a:t>
            </a:r>
          </a:p>
          <a:p>
            <a:pPr marL="642055" indent="-642055" algn="r" defTabSz="914400" rtl="1">
              <a:buSzPct val="100000"/>
              <a:buAutoNum type="arabicPeriod"/>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يوفر بيانات سلوكية مفصلة</a:t>
            </a:r>
          </a:p>
        </p:txBody>
      </p:sp>
      <p:sp>
        <p:nvSpPr>
          <p:cNvPr id="269" name="من الصعب تعميم النتائج…"/>
          <p:cNvSpPr txBox="1"/>
          <p:nvPr/>
        </p:nvSpPr>
        <p:spPr>
          <a:xfrm>
            <a:off x="652656" y="6698253"/>
            <a:ext cx="9441035"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642055" indent="-642055" algn="r" defTabSz="914400" rtl="1">
              <a:buSzPct val="100000"/>
              <a:buAutoNum type="arabicPeriod"/>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من الصعب تعميم النتائج</a:t>
            </a:r>
          </a:p>
          <a:p>
            <a:pPr marL="642055" indent="-642055" algn="r" defTabSz="914400" rtl="1">
              <a:buSzPct val="100000"/>
              <a:buAutoNum type="arabicPeriod"/>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لا يمكن شرح السلوكيات أو الأحداث ما لم يتم دمجها مع طريقة أخرى</a:t>
            </a:r>
          </a:p>
          <a:p>
            <a:pPr marL="642055" indent="-642055" algn="r" defTabSz="914400" rtl="1">
              <a:buSzPct val="100000"/>
              <a:buAutoNum type="arabicPeriod"/>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مشاكل في اعداد وتسجيل السلوك أو الاحداث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التجريب…"/>
          <p:cNvSpPr txBox="1"/>
          <p:nvPr/>
        </p:nvSpPr>
        <p:spPr>
          <a:xfrm>
            <a:off x="3688767" y="3073400"/>
            <a:ext cx="5627267"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rtl="1">
              <a:defRPr sz="12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التجريب</a:t>
            </a:r>
          </a:p>
          <a:p>
            <a:pPr defTabSz="914400">
              <a:defRPr sz="6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EXPERIMENT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ما هو التجريب ؟"/>
          <p:cNvSpPr txBox="1"/>
          <p:nvPr/>
        </p:nvSpPr>
        <p:spPr>
          <a:xfrm>
            <a:off x="8883796" y="156010"/>
            <a:ext cx="3781684"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6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ما هو التجريب ؟ </a:t>
            </a:r>
          </a:p>
        </p:txBody>
      </p:sp>
      <p:sp>
        <p:nvSpPr>
          <p:cNvPr id="274" name="التجريب هو تقنية البحث المستخدمة في البحوث السببية. وهو الأسلوب الأساسي لإنشاء علاقات السبب والأثر في التسويق. ويمكن اجراء التجارب في الميدان أو في المختبر."/>
          <p:cNvSpPr txBox="1"/>
          <p:nvPr/>
        </p:nvSpPr>
        <p:spPr>
          <a:xfrm>
            <a:off x="331219" y="1435887"/>
            <a:ext cx="12455687" cy="273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4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التجريب هو تقنية البحث المستخدمة في البحوث السببية. وهو الأسلوب الأساسي لإنشاء علاقات السبب والأثر في التسويق. ويمكن اجراء التجارب في الميدان أو في المختبر. </a:t>
            </a:r>
          </a:p>
        </p:txBody>
      </p:sp>
      <p:sp>
        <p:nvSpPr>
          <p:cNvPr id="275" name="تجربة أجريت في ظروف السوق الفعلية، أي في بيئته الطبيعية."/>
          <p:cNvSpPr txBox="1"/>
          <p:nvPr/>
        </p:nvSpPr>
        <p:spPr>
          <a:xfrm>
            <a:off x="2206393" y="4952999"/>
            <a:ext cx="762109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تجربة أجريت في ظروف السوق الفعلية، أي في بيئته الطبيعية. </a:t>
            </a:r>
          </a:p>
        </p:txBody>
      </p:sp>
      <p:sp>
        <p:nvSpPr>
          <p:cNvPr id="276" name="التجربة الميدانية:"/>
          <p:cNvSpPr txBox="1"/>
          <p:nvPr/>
        </p:nvSpPr>
        <p:spPr>
          <a:xfrm>
            <a:off x="9994795" y="4908550"/>
            <a:ext cx="2585592"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التجربة الميدانية: </a:t>
            </a:r>
          </a:p>
        </p:txBody>
      </p:sp>
      <p:sp>
        <p:nvSpPr>
          <p:cNvPr id="277" name="تجربة تجري في بيئة اصطناعية، يبني فيها الباحث الشروط المطلوبة."/>
          <p:cNvSpPr txBox="1"/>
          <p:nvPr/>
        </p:nvSpPr>
        <p:spPr>
          <a:xfrm>
            <a:off x="1438398" y="6054961"/>
            <a:ext cx="8385300"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تجربة تجري في بيئة اصطناعية، يبني فيها الباحث الشروط المطلوبة. </a:t>
            </a:r>
          </a:p>
        </p:txBody>
      </p:sp>
      <p:sp>
        <p:nvSpPr>
          <p:cNvPr id="278" name="التجربة المختبرية:"/>
          <p:cNvSpPr txBox="1"/>
          <p:nvPr/>
        </p:nvSpPr>
        <p:spPr>
          <a:xfrm>
            <a:off x="10002417" y="6010511"/>
            <a:ext cx="2691260"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التجربة المختبرية: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طبيعة البحوث السببية"/>
          <p:cNvSpPr txBox="1"/>
          <p:nvPr/>
        </p:nvSpPr>
        <p:spPr>
          <a:xfrm>
            <a:off x="7865547" y="196314"/>
            <a:ext cx="4770275"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6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طبيعة البحوث السببية </a:t>
            </a:r>
          </a:p>
        </p:txBody>
      </p:sp>
      <p:sp>
        <p:nvSpPr>
          <p:cNvPr id="281" name="يتم اجراء البحوث التجريبية من قبل الباحثين التسويقيين لأنه هو النوع الوحيد من البحوث التي يمكن أن تثبت فعلا السبب والأثر. وعليه ، غالبا ما يشار إلى البحوث التجريبية باسم البحوث السببية."/>
          <p:cNvSpPr txBox="1"/>
          <p:nvPr/>
        </p:nvSpPr>
        <p:spPr>
          <a:xfrm>
            <a:off x="367249" y="1758320"/>
            <a:ext cx="12270301" cy="273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4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يتم اجراء البحوث التجريبية من قبل الباحثين التسويقيين لأنه هو النوع الوحيد من البحوث التي يمكن أن تثبت فعلا السبب والأثر. وعليه ، غالبا ما يشار إلى البحوث التجريبية باسم البحوث السببية.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مفهوم السببية"/>
          <p:cNvSpPr txBox="1"/>
          <p:nvPr/>
        </p:nvSpPr>
        <p:spPr>
          <a:xfrm>
            <a:off x="10525576" y="140844"/>
            <a:ext cx="2190897" cy="967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a:defRPr sz="45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مفهوم السببية</a:t>
            </a:r>
          </a:p>
        </p:txBody>
      </p:sp>
      <p:sp>
        <p:nvSpPr>
          <p:cNvPr id="284" name="يزيد حدوث X من احتمالية حدوث Y. فعبارة مثل &quot;Xسبب Y&quot; سيكون لها المعنى الموالي بالنسبة لشخص عادي ولعالم."/>
          <p:cNvSpPr txBox="1"/>
          <p:nvPr/>
        </p:nvSpPr>
        <p:spPr>
          <a:xfrm>
            <a:off x="1004555" y="1183476"/>
            <a:ext cx="1162056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يزيد</a:t>
            </a:r>
            <a:r>
              <a:rPr dirty="0"/>
              <a:t> </a:t>
            </a:r>
            <a:r>
              <a:rPr dirty="0" err="1"/>
              <a:t>حدوث</a:t>
            </a:r>
            <a:r>
              <a:rPr dirty="0"/>
              <a:t> X </a:t>
            </a:r>
            <a:r>
              <a:rPr dirty="0" err="1"/>
              <a:t>من</a:t>
            </a:r>
            <a:r>
              <a:rPr dirty="0"/>
              <a:t> </a:t>
            </a:r>
            <a:r>
              <a:rPr dirty="0" err="1"/>
              <a:t>احتمالية</a:t>
            </a:r>
            <a:r>
              <a:rPr dirty="0"/>
              <a:t> </a:t>
            </a:r>
            <a:r>
              <a:rPr dirty="0" err="1"/>
              <a:t>حدوث</a:t>
            </a:r>
            <a:r>
              <a:rPr lang="en-US" dirty="0" err="1"/>
              <a:t>Y</a:t>
            </a:r>
            <a:r>
              <a:rPr lang="en-US" dirty="0"/>
              <a:t> </a:t>
            </a:r>
            <a:r>
              <a:rPr lang="ar-DZ" dirty="0"/>
              <a:t>،</a:t>
            </a:r>
            <a:r>
              <a:rPr dirty="0"/>
              <a:t> </a:t>
            </a:r>
            <a:r>
              <a:rPr dirty="0" err="1"/>
              <a:t>فعبارة</a:t>
            </a:r>
            <a:r>
              <a:rPr dirty="0"/>
              <a:t> </a:t>
            </a:r>
            <a:r>
              <a:rPr dirty="0" err="1"/>
              <a:t>مثل</a:t>
            </a:r>
            <a:r>
              <a:rPr dirty="0"/>
              <a:t> </a:t>
            </a:r>
            <a:r>
              <a:rPr lang="ar-DZ" dirty="0"/>
              <a:t>"</a:t>
            </a:r>
            <a:r>
              <a:rPr dirty="0"/>
              <a:t>"</a:t>
            </a:r>
            <a:r>
              <a:rPr dirty="0" err="1"/>
              <a:t>Xسبب</a:t>
            </a:r>
            <a:r>
              <a:rPr lang="ar-DZ" dirty="0"/>
              <a:t> ظهور </a:t>
            </a:r>
            <a:r>
              <a:rPr dirty="0"/>
              <a:t> </a:t>
            </a:r>
            <a:r>
              <a:rPr lang="fr-FR" dirty="0"/>
              <a:t>"Y"</a:t>
            </a:r>
            <a:r>
              <a:rPr dirty="0" err="1"/>
              <a:t>سيكون</a:t>
            </a:r>
            <a:r>
              <a:rPr dirty="0"/>
              <a:t> </a:t>
            </a:r>
            <a:r>
              <a:rPr dirty="0" err="1"/>
              <a:t>لها</a:t>
            </a:r>
            <a:r>
              <a:rPr dirty="0"/>
              <a:t> </a:t>
            </a:r>
            <a:r>
              <a:rPr dirty="0" err="1"/>
              <a:t>المعنى</a:t>
            </a:r>
            <a:r>
              <a:rPr dirty="0"/>
              <a:t> </a:t>
            </a:r>
            <a:r>
              <a:rPr dirty="0" err="1"/>
              <a:t>الموالي</a:t>
            </a:r>
            <a:r>
              <a:rPr lang="ar-DZ" dirty="0"/>
              <a:t>،</a:t>
            </a:r>
            <a:r>
              <a:rPr dirty="0"/>
              <a:t> </a:t>
            </a:r>
            <a:r>
              <a:rPr dirty="0" err="1"/>
              <a:t>بالنسبة</a:t>
            </a:r>
            <a:r>
              <a:rPr dirty="0"/>
              <a:t> </a:t>
            </a:r>
            <a:r>
              <a:rPr dirty="0" err="1"/>
              <a:t>لشخص</a:t>
            </a:r>
            <a:r>
              <a:rPr dirty="0"/>
              <a:t> </a:t>
            </a:r>
            <a:r>
              <a:rPr dirty="0" err="1"/>
              <a:t>عادي</a:t>
            </a:r>
            <a:r>
              <a:rPr dirty="0"/>
              <a:t> </a:t>
            </a:r>
            <a:r>
              <a:rPr dirty="0" err="1"/>
              <a:t>ولعالم</a:t>
            </a:r>
            <a:r>
              <a:rPr dirty="0"/>
              <a:t>.</a:t>
            </a:r>
          </a:p>
        </p:txBody>
      </p:sp>
      <p:grpSp>
        <p:nvGrpSpPr>
          <p:cNvPr id="287" name="Group"/>
          <p:cNvGrpSpPr/>
          <p:nvPr/>
        </p:nvGrpSpPr>
        <p:grpSpPr>
          <a:xfrm>
            <a:off x="9100380" y="2811003"/>
            <a:ext cx="2306100" cy="1270001"/>
            <a:chOff x="0" y="0"/>
            <a:chExt cx="2306099" cy="1270000"/>
          </a:xfrm>
        </p:grpSpPr>
        <p:sp>
          <p:nvSpPr>
            <p:cNvPr id="285" name="Rounded Rectangle"/>
            <p:cNvSpPr/>
            <p:nvPr/>
          </p:nvSpPr>
          <p:spPr>
            <a:xfrm>
              <a:off x="0" y="0"/>
              <a:ext cx="2306100" cy="1270000"/>
            </a:xfrm>
            <a:prstGeom prst="roundRect">
              <a:avLst>
                <a:gd name="adj" fmla="val 15000"/>
              </a:avLst>
            </a:prstGeom>
            <a:gradFill flip="none" rotWithShape="1">
              <a:gsLst>
                <a:gs pos="0">
                  <a:schemeClr val="accent3">
                    <a:hueOff val="708446"/>
                    <a:satOff val="-4821"/>
                    <a:lumOff val="-14251"/>
                  </a:schemeClr>
                </a:gs>
                <a:gs pos="100000">
                  <a:schemeClr val="accent3">
                    <a:hueOff val="-72299"/>
                    <a:satOff val="19597"/>
                    <a:lumOff val="11238"/>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86" name="المعنى العادي"/>
            <p:cNvSpPr txBox="1"/>
            <p:nvPr/>
          </p:nvSpPr>
          <p:spPr>
            <a:xfrm>
              <a:off x="135338" y="196850"/>
              <a:ext cx="2035424" cy="876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just" defTabSz="914400" rtl="1">
                <a:spcBef>
                  <a:spcPts val="1800"/>
                </a:spcBef>
                <a:defRPr sz="4000" b="1">
                  <a:solidFill>
                    <a:srgbClr val="FFFF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المعنى العادي</a:t>
              </a:r>
            </a:p>
          </p:txBody>
        </p:sp>
      </p:grpSp>
      <p:grpSp>
        <p:nvGrpSpPr>
          <p:cNvPr id="290" name="Group"/>
          <p:cNvGrpSpPr/>
          <p:nvPr/>
        </p:nvGrpSpPr>
        <p:grpSpPr>
          <a:xfrm>
            <a:off x="2483188" y="2811003"/>
            <a:ext cx="2306101" cy="1270001"/>
            <a:chOff x="0" y="0"/>
            <a:chExt cx="2306099" cy="1270000"/>
          </a:xfrm>
        </p:grpSpPr>
        <p:sp>
          <p:nvSpPr>
            <p:cNvPr id="288" name="Rounded Rectangle"/>
            <p:cNvSpPr/>
            <p:nvPr/>
          </p:nvSpPr>
          <p:spPr>
            <a:xfrm>
              <a:off x="0" y="0"/>
              <a:ext cx="2306100" cy="1270000"/>
            </a:xfrm>
            <a:prstGeom prst="roundRect">
              <a:avLst>
                <a:gd name="adj" fmla="val 15000"/>
              </a:avLst>
            </a:prstGeom>
            <a:gradFill flip="none" rotWithShape="1">
              <a:gsLst>
                <a:gs pos="0">
                  <a:schemeClr val="accent3">
                    <a:hueOff val="708446"/>
                    <a:satOff val="-4821"/>
                    <a:lumOff val="-14251"/>
                  </a:schemeClr>
                </a:gs>
                <a:gs pos="100000">
                  <a:schemeClr val="accent3">
                    <a:hueOff val="-72299"/>
                    <a:satOff val="19597"/>
                    <a:lumOff val="11238"/>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effectLst>
                    <a:outerShdw blurRad="25400" dist="33948" dir="2700000" rotWithShape="0">
                      <a:srgbClr val="3B3936"/>
                    </a:outerShdw>
                  </a:effectLst>
                </a:defRPr>
              </a:pPr>
              <a:endParaRPr/>
            </a:p>
          </p:txBody>
        </p:sp>
        <p:sp>
          <p:nvSpPr>
            <p:cNvPr id="289" name="المعنى العلمي"/>
            <p:cNvSpPr txBox="1"/>
            <p:nvPr/>
          </p:nvSpPr>
          <p:spPr>
            <a:xfrm>
              <a:off x="140423" y="196850"/>
              <a:ext cx="2025254" cy="876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just" defTabSz="914400" rtl="1">
                <a:spcBef>
                  <a:spcPts val="1800"/>
                </a:spcBef>
                <a:defRPr sz="4000" b="1">
                  <a:solidFill>
                    <a:srgbClr val="FFFF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المعنى العلمي</a:t>
              </a:r>
            </a:p>
          </p:txBody>
        </p:sp>
      </p:grpSp>
      <p:grpSp>
        <p:nvGrpSpPr>
          <p:cNvPr id="295" name="Group"/>
          <p:cNvGrpSpPr/>
          <p:nvPr/>
        </p:nvGrpSpPr>
        <p:grpSpPr>
          <a:xfrm>
            <a:off x="6968369" y="4646883"/>
            <a:ext cx="5663007" cy="3512872"/>
            <a:chOff x="320355" y="73099"/>
            <a:chExt cx="5663005" cy="3512871"/>
          </a:xfrm>
        </p:grpSpPr>
        <p:sp>
          <p:nvSpPr>
            <p:cNvPr id="291" name="X هو المسبب الوحيد لـ Y."/>
            <p:cNvSpPr txBox="1"/>
            <p:nvPr/>
          </p:nvSpPr>
          <p:spPr>
            <a:xfrm>
              <a:off x="1264120" y="73099"/>
              <a:ext cx="4719240" cy="641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456847" indent="-456847" algn="r" defTabSz="914400" rtl="1">
                <a:spcBef>
                  <a:spcPts val="1800"/>
                </a:spcBef>
                <a:buSzPct val="75000"/>
                <a:buChar char="•"/>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a:t>X </a:t>
              </a:r>
              <a:r>
                <a:rPr dirty="0" err="1"/>
                <a:t>هو</a:t>
              </a:r>
              <a:r>
                <a:rPr dirty="0"/>
                <a:t> </a:t>
              </a:r>
              <a:r>
                <a:rPr dirty="0" err="1"/>
                <a:t>المسبب</a:t>
              </a:r>
              <a:r>
                <a:rPr dirty="0"/>
                <a:t> </a:t>
              </a:r>
              <a:r>
                <a:rPr dirty="0" err="1"/>
                <a:t>الوحيد</a:t>
              </a:r>
              <a:r>
                <a:rPr dirty="0"/>
                <a:t> لـ Y	</a:t>
              </a:r>
            </a:p>
          </p:txBody>
        </p:sp>
        <p:sp>
          <p:nvSpPr>
            <p:cNvPr id="292" name="يجب أن يؤدي X دائمًا إلى Y و"/>
            <p:cNvSpPr txBox="1"/>
            <p:nvPr/>
          </p:nvSpPr>
          <p:spPr>
            <a:xfrm>
              <a:off x="1253829" y="929960"/>
              <a:ext cx="4703175" cy="787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456847" indent="-456847" algn="r" defTabSz="914400" rtl="1">
                <a:spcBef>
                  <a:spcPts val="1800"/>
                </a:spcBef>
                <a:buSzPct val="75000"/>
                <a:buChar char="•"/>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يجب أن يؤدي X دائمًا إلى Y و</a:t>
              </a:r>
            </a:p>
          </p:txBody>
        </p:sp>
        <p:sp>
          <p:nvSpPr>
            <p:cNvPr id="293" name="(X هو السبب المحدد لـ Y)."/>
            <p:cNvSpPr txBox="1"/>
            <p:nvPr/>
          </p:nvSpPr>
          <p:spPr>
            <a:xfrm>
              <a:off x="1913684" y="1933020"/>
              <a:ext cx="3642022" cy="641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r"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lang="ar-SA" dirty="0"/>
                <a:t>(</a:t>
              </a:r>
              <a:r>
                <a:rPr dirty="0"/>
                <a:t>X </a:t>
              </a:r>
              <a:r>
                <a:rPr dirty="0" err="1"/>
                <a:t>هو</a:t>
              </a:r>
              <a:r>
                <a:rPr dirty="0"/>
                <a:t> </a:t>
              </a:r>
              <a:r>
                <a:rPr dirty="0" err="1"/>
                <a:t>السبب</a:t>
              </a:r>
              <a:r>
                <a:rPr dirty="0"/>
                <a:t> </a:t>
              </a:r>
              <a:r>
                <a:rPr dirty="0" err="1"/>
                <a:t>المحدد</a:t>
              </a:r>
              <a:r>
                <a:rPr dirty="0"/>
                <a:t> لـ Y</a:t>
              </a:r>
              <a:r>
                <a:rPr lang="ar-SA" dirty="0"/>
                <a:t>)</a:t>
              </a:r>
              <a:r>
                <a:rPr dirty="0"/>
                <a:t>.</a:t>
              </a:r>
            </a:p>
          </p:txBody>
        </p:sp>
        <p:sp>
          <p:nvSpPr>
            <p:cNvPr id="294" name="من الممكن إثبات أن X هي المسبب لـ Y."/>
            <p:cNvSpPr txBox="1"/>
            <p:nvPr/>
          </p:nvSpPr>
          <p:spPr>
            <a:xfrm>
              <a:off x="320355" y="2944769"/>
              <a:ext cx="5624294" cy="641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marL="456847" indent="-456847" algn="r" defTabSz="914400" rtl="1">
                <a:spcBef>
                  <a:spcPts val="1800"/>
                </a:spcBef>
                <a:buSzPct val="75000"/>
                <a:buChar char="•"/>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من</a:t>
              </a:r>
              <a:r>
                <a:rPr dirty="0"/>
                <a:t> </a:t>
              </a:r>
              <a:r>
                <a:rPr dirty="0" err="1"/>
                <a:t>الممكن</a:t>
              </a:r>
              <a:r>
                <a:rPr dirty="0"/>
                <a:t> </a:t>
              </a:r>
              <a:r>
                <a:rPr dirty="0" err="1"/>
                <a:t>إثبات</a:t>
              </a:r>
              <a:r>
                <a:rPr dirty="0"/>
                <a:t> </a:t>
              </a:r>
              <a:r>
                <a:rPr dirty="0" err="1"/>
                <a:t>أن</a:t>
              </a:r>
              <a:r>
                <a:rPr dirty="0"/>
                <a:t> X </a:t>
              </a:r>
              <a:r>
                <a:rPr dirty="0" err="1"/>
                <a:t>هي</a:t>
              </a:r>
              <a:r>
                <a:rPr dirty="0"/>
                <a:t> </a:t>
              </a:r>
              <a:r>
                <a:rPr dirty="0" err="1"/>
                <a:t>المسبب</a:t>
              </a:r>
              <a:r>
                <a:rPr dirty="0"/>
                <a:t> لـ Y</a:t>
              </a:r>
            </a:p>
          </p:txBody>
        </p:sp>
      </p:grpSp>
      <p:grpSp>
        <p:nvGrpSpPr>
          <p:cNvPr id="299" name="Group"/>
          <p:cNvGrpSpPr/>
          <p:nvPr/>
        </p:nvGrpSpPr>
        <p:grpSpPr>
          <a:xfrm>
            <a:off x="373426" y="4389257"/>
            <a:ext cx="5739903" cy="5317114"/>
            <a:chOff x="0" y="146696"/>
            <a:chExt cx="5739901" cy="5317112"/>
          </a:xfrm>
        </p:grpSpPr>
        <p:sp>
          <p:nvSpPr>
            <p:cNvPr id="296" name="X هي واحدة فقط من عدد من الأسباب المحتملة لـ Y."/>
            <p:cNvSpPr txBox="1"/>
            <p:nvPr/>
          </p:nvSpPr>
          <p:spPr>
            <a:xfrm>
              <a:off x="464802" y="146696"/>
              <a:ext cx="5198506" cy="11798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marL="456847" indent="-456847" algn="r" defTabSz="914400" rtl="1">
                <a:spcBef>
                  <a:spcPts val="1800"/>
                </a:spcBef>
                <a:buSzPct val="75000"/>
                <a:buChar char="•"/>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a:t>X </a:t>
              </a:r>
              <a:r>
                <a:rPr dirty="0" err="1"/>
                <a:t>هي</a:t>
              </a:r>
              <a:r>
                <a:rPr dirty="0"/>
                <a:t> </a:t>
              </a:r>
              <a:r>
                <a:rPr dirty="0" err="1"/>
                <a:t>واحدة</a:t>
              </a:r>
              <a:r>
                <a:rPr dirty="0"/>
                <a:t> </a:t>
              </a:r>
              <a:r>
                <a:rPr dirty="0" err="1"/>
                <a:t>فقط</a:t>
              </a:r>
              <a:r>
                <a:rPr dirty="0"/>
                <a:t> </a:t>
              </a:r>
              <a:r>
                <a:rPr dirty="0" err="1"/>
                <a:t>من</a:t>
              </a:r>
              <a:r>
                <a:rPr dirty="0"/>
                <a:t> </a:t>
              </a:r>
              <a:r>
                <a:rPr dirty="0" err="1"/>
                <a:t>عدد</a:t>
              </a:r>
              <a:r>
                <a:rPr dirty="0"/>
                <a:t> </a:t>
              </a:r>
              <a:r>
                <a:rPr dirty="0" err="1"/>
                <a:t>من</a:t>
              </a:r>
              <a:r>
                <a:rPr dirty="0"/>
                <a:t> </a:t>
              </a:r>
              <a:r>
                <a:rPr dirty="0" err="1"/>
                <a:t>الأسباب</a:t>
              </a:r>
              <a:r>
                <a:rPr dirty="0"/>
                <a:t> </a:t>
              </a:r>
              <a:r>
                <a:rPr dirty="0" err="1"/>
                <a:t>المحتملة</a:t>
              </a:r>
              <a:r>
                <a:rPr dirty="0"/>
                <a:t> لـ Y</a:t>
              </a:r>
            </a:p>
          </p:txBody>
        </p:sp>
        <p:sp>
          <p:nvSpPr>
            <p:cNvPr id="297" name="حدوث X يجعل حدوث Y أكثر احتمالا (X هو مسبب احتمالي لـ Y)."/>
            <p:cNvSpPr txBox="1"/>
            <p:nvPr/>
          </p:nvSpPr>
          <p:spPr>
            <a:xfrm>
              <a:off x="388208" y="1799099"/>
              <a:ext cx="5351693" cy="11798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marL="456847" indent="-456847" algn="r" defTabSz="914400" rtl="1">
                <a:spcBef>
                  <a:spcPts val="1800"/>
                </a:spcBef>
                <a:buSzPct val="75000"/>
                <a:buChar char="•"/>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حدوث</a:t>
              </a:r>
              <a:r>
                <a:rPr dirty="0"/>
                <a:t> X </a:t>
              </a:r>
              <a:r>
                <a:rPr dirty="0" err="1"/>
                <a:t>يجعل</a:t>
              </a:r>
              <a:r>
                <a:rPr dirty="0"/>
                <a:t> </a:t>
              </a:r>
              <a:r>
                <a:rPr dirty="0" err="1"/>
                <a:t>حدوث</a:t>
              </a:r>
              <a:r>
                <a:rPr dirty="0"/>
                <a:t> Y </a:t>
              </a:r>
              <a:r>
                <a:rPr dirty="0" err="1"/>
                <a:t>أكثر</a:t>
              </a:r>
              <a:r>
                <a:rPr dirty="0"/>
                <a:t> </a:t>
              </a:r>
              <a:r>
                <a:rPr dirty="0" err="1"/>
                <a:t>احتمالا</a:t>
              </a:r>
              <a:r>
                <a:rPr dirty="0"/>
                <a:t> </a:t>
              </a:r>
              <a:r>
                <a:rPr lang="ar-SA" dirty="0"/>
                <a:t>(</a:t>
              </a:r>
              <a:r>
                <a:rPr dirty="0"/>
                <a:t>X </a:t>
              </a:r>
              <a:r>
                <a:rPr dirty="0" err="1"/>
                <a:t>هو</a:t>
              </a:r>
              <a:r>
                <a:rPr dirty="0"/>
                <a:t> </a:t>
              </a:r>
              <a:r>
                <a:rPr dirty="0" err="1"/>
                <a:t>مسبب</a:t>
              </a:r>
              <a:r>
                <a:rPr dirty="0"/>
                <a:t> </a:t>
              </a:r>
              <a:r>
                <a:rPr dirty="0" err="1"/>
                <a:t>احتمالي</a:t>
              </a:r>
              <a:r>
                <a:rPr dirty="0"/>
                <a:t> لـ Y</a:t>
              </a:r>
              <a:r>
                <a:rPr lang="ar-SA" dirty="0"/>
                <a:t>)</a:t>
              </a:r>
              <a:r>
                <a:rPr dirty="0"/>
                <a:t>.</a:t>
              </a:r>
            </a:p>
          </p:txBody>
        </p:sp>
        <p:sp>
          <p:nvSpPr>
            <p:cNvPr id="298" name="لا يمكننا أبدًا إثبات أن X هي من تسبب Y. في أفضل الأحوال ، يمكننا أن نستدل على أن X هو المسبب لـ Y."/>
            <p:cNvSpPr txBox="1"/>
            <p:nvPr/>
          </p:nvSpPr>
          <p:spPr>
            <a:xfrm>
              <a:off x="0" y="3304807"/>
              <a:ext cx="5658855" cy="2159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marL="456847" indent="-456847" algn="r" defTabSz="914400" rtl="1">
                <a:spcBef>
                  <a:spcPts val="1800"/>
                </a:spcBef>
                <a:buSzPct val="75000"/>
                <a:buChar char="•"/>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لا يمكننا أبدًا إثبات أن X هي من تسبب Y. في أفضل الأحوال ، يمكننا أن نستدل على أن X هو المسبب لـ Y.</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شروط العلاقات السببية"/>
          <p:cNvSpPr txBox="1"/>
          <p:nvPr/>
        </p:nvSpPr>
        <p:spPr>
          <a:xfrm>
            <a:off x="7720631" y="135858"/>
            <a:ext cx="4939195"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6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شروط العلاقات السببية</a:t>
            </a:r>
          </a:p>
        </p:txBody>
      </p:sp>
      <p:sp>
        <p:nvSpPr>
          <p:cNvPr id="302" name="Concomitant Variation"/>
          <p:cNvSpPr/>
          <p:nvPr/>
        </p:nvSpPr>
        <p:spPr>
          <a:xfrm>
            <a:off x="4509628" y="2813781"/>
            <a:ext cx="3895931" cy="469901"/>
          </a:xfrm>
          <a:prstGeom prst="rect">
            <a:avLst/>
          </a:prstGeom>
          <a:solidFill>
            <a:srgbClr val="D9971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00" b="1">
                <a:solidFill>
                  <a:srgbClr val="FFFFFF"/>
                </a:solidFill>
                <a:latin typeface="Gill Sans"/>
                <a:ea typeface="Gill Sans"/>
                <a:cs typeface="Gill Sans"/>
                <a:sym typeface="Gill Sans"/>
              </a:defRPr>
            </a:lvl1pPr>
          </a:lstStyle>
          <a:p>
            <a:r>
              <a:t>Concomitant Variation </a:t>
            </a:r>
          </a:p>
        </p:txBody>
      </p:sp>
      <p:sp>
        <p:nvSpPr>
          <p:cNvPr id="303" name="Time Order of Occurrence"/>
          <p:cNvSpPr txBox="1"/>
          <p:nvPr/>
        </p:nvSpPr>
        <p:spPr>
          <a:xfrm>
            <a:off x="8448351" y="5925359"/>
            <a:ext cx="4461788" cy="469901"/>
          </a:xfrm>
          <a:prstGeom prst="rect">
            <a:avLst/>
          </a:prstGeom>
          <a:solidFill>
            <a:srgbClr val="D9971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00" b="1">
                <a:solidFill>
                  <a:srgbClr val="FFFFFF"/>
                </a:solidFill>
                <a:latin typeface="Gill Sans"/>
                <a:ea typeface="Gill Sans"/>
                <a:cs typeface="Gill Sans"/>
                <a:sym typeface="Gill Sans"/>
              </a:defRPr>
            </a:lvl1pPr>
          </a:lstStyle>
          <a:p>
            <a:r>
              <a:t>Time Order of Occurrence </a:t>
            </a:r>
          </a:p>
        </p:txBody>
      </p:sp>
      <p:sp>
        <p:nvSpPr>
          <p:cNvPr id="304" name="Elimination of Extraneous Factors"/>
          <p:cNvSpPr txBox="1"/>
          <p:nvPr/>
        </p:nvSpPr>
        <p:spPr>
          <a:xfrm>
            <a:off x="238231" y="5925359"/>
            <a:ext cx="5703572" cy="469901"/>
          </a:xfrm>
          <a:prstGeom prst="rect">
            <a:avLst/>
          </a:prstGeom>
          <a:solidFill>
            <a:srgbClr val="D9971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00" b="1">
                <a:solidFill>
                  <a:srgbClr val="FFFFFF"/>
                </a:solidFill>
                <a:latin typeface="Gill Sans"/>
                <a:ea typeface="Gill Sans"/>
                <a:cs typeface="Gill Sans"/>
                <a:sym typeface="Gill Sans"/>
              </a:defRPr>
            </a:lvl1pPr>
          </a:lstStyle>
          <a:p>
            <a:r>
              <a:t>Elimination of Extraneous Factors </a:t>
            </a:r>
          </a:p>
        </p:txBody>
      </p:sp>
      <p:sp>
        <p:nvSpPr>
          <p:cNvPr id="305" name="Double Arrow"/>
          <p:cNvSpPr/>
          <p:nvPr/>
        </p:nvSpPr>
        <p:spPr>
          <a:xfrm rot="3048862">
            <a:off x="7713700" y="4381105"/>
            <a:ext cx="3179554" cy="467024"/>
          </a:xfrm>
          <a:prstGeom prst="leftRightArrow">
            <a:avLst>
              <a:gd name="adj1" fmla="val 32000"/>
              <a:gd name="adj2" fmla="val 165919"/>
            </a:avLst>
          </a:prstGeom>
          <a:solidFill>
            <a:srgbClr val="AB1802"/>
          </a:solidFill>
          <a:ln w="12700">
            <a:miter lim="400000"/>
          </a:ln>
        </p:spPr>
        <p:txBody>
          <a:bodyPr lIns="50800" tIns="50800" rIns="50800" bIns="50800" anchor="ctr"/>
          <a:lstStyle/>
          <a:p>
            <a:pPr>
              <a:defRPr sz="3600">
                <a:solidFill>
                  <a:srgbClr val="FFFFFF"/>
                </a:solidFill>
                <a:latin typeface="Gill Sans Light"/>
                <a:ea typeface="Gill Sans Light"/>
                <a:cs typeface="Gill Sans Light"/>
                <a:sym typeface="Gill Sans Light"/>
              </a:defRPr>
            </a:pPr>
            <a:endParaRPr/>
          </a:p>
        </p:txBody>
      </p:sp>
      <p:sp>
        <p:nvSpPr>
          <p:cNvPr id="306" name="Double Arrow"/>
          <p:cNvSpPr/>
          <p:nvPr/>
        </p:nvSpPr>
        <p:spPr>
          <a:xfrm rot="7331569">
            <a:off x="2332554" y="4394608"/>
            <a:ext cx="2974004" cy="467023"/>
          </a:xfrm>
          <a:prstGeom prst="leftRightArrow">
            <a:avLst>
              <a:gd name="adj1" fmla="val 32000"/>
              <a:gd name="adj2" fmla="val 165919"/>
            </a:avLst>
          </a:prstGeom>
          <a:solidFill>
            <a:srgbClr val="AB1802"/>
          </a:solidFill>
          <a:ln w="12700">
            <a:miter lim="400000"/>
          </a:ln>
        </p:spPr>
        <p:txBody>
          <a:bodyPr lIns="50800" tIns="50800" rIns="50800" bIns="50800" anchor="ctr"/>
          <a:lstStyle/>
          <a:p>
            <a:pPr>
              <a:defRPr sz="3600">
                <a:solidFill>
                  <a:srgbClr val="FFFFFF"/>
                </a:solidFill>
                <a:latin typeface="Gill Sans Light"/>
                <a:ea typeface="Gill Sans Light"/>
                <a:cs typeface="Gill Sans Light"/>
                <a:sym typeface="Gill Sans Light"/>
              </a:defRPr>
            </a:pPr>
            <a:endParaRPr/>
          </a:p>
        </p:txBody>
      </p:sp>
      <p:sp>
        <p:nvSpPr>
          <p:cNvPr id="307" name="Double Arrow"/>
          <p:cNvSpPr/>
          <p:nvPr/>
        </p:nvSpPr>
        <p:spPr>
          <a:xfrm rot="44231">
            <a:off x="5998149" y="5927465"/>
            <a:ext cx="2361795" cy="467024"/>
          </a:xfrm>
          <a:prstGeom prst="leftRightArrow">
            <a:avLst>
              <a:gd name="adj1" fmla="val 32000"/>
              <a:gd name="adj2" fmla="val 165919"/>
            </a:avLst>
          </a:prstGeom>
          <a:solidFill>
            <a:srgbClr val="AB1802"/>
          </a:solidFill>
          <a:ln w="12700">
            <a:miter lim="400000"/>
          </a:ln>
        </p:spPr>
        <p:txBody>
          <a:bodyPr lIns="50800" tIns="50800" rIns="50800" bIns="50800" anchor="ctr"/>
          <a:lstStyle/>
          <a:p>
            <a:pPr>
              <a:defRPr sz="3600">
                <a:solidFill>
                  <a:srgbClr val="FFFFFF"/>
                </a:solidFill>
                <a:latin typeface="Gill Sans Light"/>
                <a:ea typeface="Gill Sans Light"/>
                <a:cs typeface="Gill Sans Light"/>
                <a:sym typeface="Gill Sans Light"/>
              </a:defRPr>
            </a:pPr>
            <a:endParaRPr/>
          </a:p>
        </p:txBody>
      </p:sp>
      <p:sp>
        <p:nvSpPr>
          <p:cNvPr id="308" name="التباين المترافق"/>
          <p:cNvSpPr txBox="1"/>
          <p:nvPr/>
        </p:nvSpPr>
        <p:spPr>
          <a:xfrm>
            <a:off x="5383203" y="1845436"/>
            <a:ext cx="2148781"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التباين المترافق</a:t>
            </a:r>
          </a:p>
        </p:txBody>
      </p:sp>
      <p:sp>
        <p:nvSpPr>
          <p:cNvPr id="309" name="ترتيب وقت التواجد"/>
          <p:cNvSpPr txBox="1"/>
          <p:nvPr/>
        </p:nvSpPr>
        <p:spPr>
          <a:xfrm>
            <a:off x="9235695" y="6467699"/>
            <a:ext cx="2929633"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ترتيب وقت التواجد </a:t>
            </a:r>
          </a:p>
        </p:txBody>
      </p:sp>
      <p:sp>
        <p:nvSpPr>
          <p:cNvPr id="310" name="القضاء على العوامل الدخيلة"/>
          <p:cNvSpPr txBox="1"/>
          <p:nvPr/>
        </p:nvSpPr>
        <p:spPr>
          <a:xfrm>
            <a:off x="697307" y="6467699"/>
            <a:ext cx="4096197"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القضاء على العوامل الدخيلة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إن الشرط الأول الذي يجب استيفاؤه للعلاقة السببية هو التباين المترافق ، مما يعني أن هناك متغيرين مترابطين سيتفاوتان أو يتغيران معا بطريقة يمكن التنبؤ بها. يمكن أن يكون الارتباط موجبا أو معكوسا. والعنصر الثاني من التباين المترافق هو الطريقة التي يمكن التنب"/>
          <p:cNvSpPr txBox="1"/>
          <p:nvPr/>
        </p:nvSpPr>
        <p:spPr>
          <a:xfrm>
            <a:off x="479122" y="1797675"/>
            <a:ext cx="12336007" cy="2795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إن</a:t>
            </a:r>
            <a:r>
              <a:rPr dirty="0"/>
              <a:t> </a:t>
            </a:r>
            <a:r>
              <a:rPr dirty="0" err="1"/>
              <a:t>الشرط</a:t>
            </a:r>
            <a:r>
              <a:rPr dirty="0"/>
              <a:t> </a:t>
            </a:r>
            <a:r>
              <a:rPr dirty="0" err="1"/>
              <a:t>الأول</a:t>
            </a:r>
            <a:r>
              <a:rPr dirty="0"/>
              <a:t> </a:t>
            </a:r>
            <a:r>
              <a:rPr dirty="0" err="1"/>
              <a:t>الذي</a:t>
            </a:r>
            <a:r>
              <a:rPr dirty="0"/>
              <a:t> </a:t>
            </a:r>
            <a:r>
              <a:rPr dirty="0" err="1"/>
              <a:t>يجب</a:t>
            </a:r>
            <a:r>
              <a:rPr dirty="0"/>
              <a:t> </a:t>
            </a:r>
            <a:r>
              <a:rPr dirty="0" err="1"/>
              <a:t>استيفاؤه</a:t>
            </a:r>
            <a:r>
              <a:rPr dirty="0"/>
              <a:t> </a:t>
            </a:r>
            <a:r>
              <a:rPr dirty="0" err="1"/>
              <a:t>للعلاقة</a:t>
            </a:r>
            <a:r>
              <a:rPr dirty="0"/>
              <a:t> </a:t>
            </a:r>
            <a:r>
              <a:rPr dirty="0" err="1"/>
              <a:t>السببية</a:t>
            </a:r>
            <a:r>
              <a:rPr dirty="0"/>
              <a:t> </a:t>
            </a:r>
            <a:r>
              <a:rPr dirty="0" err="1"/>
              <a:t>هو</a:t>
            </a:r>
            <a:r>
              <a:rPr dirty="0"/>
              <a:t> </a:t>
            </a:r>
            <a:r>
              <a:rPr dirty="0" err="1"/>
              <a:t>التباين</a:t>
            </a:r>
            <a:r>
              <a:rPr dirty="0"/>
              <a:t> </a:t>
            </a:r>
            <a:r>
              <a:rPr dirty="0" err="1"/>
              <a:t>المترافق</a:t>
            </a:r>
            <a:r>
              <a:rPr dirty="0"/>
              <a:t> ، </a:t>
            </a:r>
            <a:r>
              <a:rPr dirty="0" err="1"/>
              <a:t>مما</a:t>
            </a:r>
            <a:r>
              <a:rPr dirty="0"/>
              <a:t> </a:t>
            </a:r>
            <a:r>
              <a:rPr dirty="0" err="1"/>
              <a:t>يعني</a:t>
            </a:r>
            <a:r>
              <a:rPr dirty="0"/>
              <a:t> </a:t>
            </a:r>
            <a:r>
              <a:rPr dirty="0" err="1"/>
              <a:t>أن</a:t>
            </a:r>
            <a:r>
              <a:rPr dirty="0"/>
              <a:t> </a:t>
            </a:r>
            <a:r>
              <a:rPr dirty="0" err="1"/>
              <a:t>هناك</a:t>
            </a:r>
            <a:r>
              <a:rPr dirty="0"/>
              <a:t> </a:t>
            </a:r>
            <a:r>
              <a:rPr dirty="0" err="1"/>
              <a:t>متغيرين</a:t>
            </a:r>
            <a:r>
              <a:rPr dirty="0"/>
              <a:t> </a:t>
            </a:r>
            <a:r>
              <a:rPr dirty="0" err="1"/>
              <a:t>مترابطين</a:t>
            </a:r>
            <a:r>
              <a:rPr dirty="0"/>
              <a:t> </a:t>
            </a:r>
            <a:r>
              <a:rPr dirty="0" err="1"/>
              <a:t>سيتفاوتان</a:t>
            </a:r>
            <a:r>
              <a:rPr dirty="0"/>
              <a:t> </a:t>
            </a:r>
            <a:r>
              <a:rPr dirty="0" err="1"/>
              <a:t>أو</a:t>
            </a:r>
            <a:r>
              <a:rPr dirty="0"/>
              <a:t> </a:t>
            </a:r>
            <a:r>
              <a:rPr dirty="0" err="1"/>
              <a:t>يتغيران</a:t>
            </a:r>
            <a:r>
              <a:rPr dirty="0"/>
              <a:t> </a:t>
            </a:r>
            <a:r>
              <a:rPr dirty="0" err="1"/>
              <a:t>معا</a:t>
            </a:r>
            <a:r>
              <a:rPr dirty="0"/>
              <a:t> </a:t>
            </a:r>
            <a:r>
              <a:rPr dirty="0" err="1"/>
              <a:t>بطريقة</a:t>
            </a:r>
            <a:r>
              <a:rPr dirty="0"/>
              <a:t> </a:t>
            </a:r>
            <a:r>
              <a:rPr dirty="0" err="1"/>
              <a:t>يمكن</a:t>
            </a:r>
            <a:r>
              <a:rPr dirty="0"/>
              <a:t> </a:t>
            </a:r>
            <a:r>
              <a:rPr dirty="0" err="1"/>
              <a:t>التنبؤ</a:t>
            </a:r>
            <a:r>
              <a:rPr dirty="0"/>
              <a:t> </a:t>
            </a:r>
            <a:r>
              <a:rPr dirty="0" err="1"/>
              <a:t>بها</a:t>
            </a:r>
            <a:r>
              <a:rPr dirty="0"/>
              <a:t>. </a:t>
            </a:r>
            <a:r>
              <a:rPr dirty="0" err="1"/>
              <a:t>يمكن</a:t>
            </a:r>
            <a:r>
              <a:rPr dirty="0"/>
              <a:t> </a:t>
            </a:r>
            <a:r>
              <a:rPr dirty="0" err="1"/>
              <a:t>أن</a:t>
            </a:r>
            <a:r>
              <a:rPr dirty="0"/>
              <a:t> </a:t>
            </a:r>
            <a:r>
              <a:rPr dirty="0" err="1"/>
              <a:t>يكون</a:t>
            </a:r>
            <a:r>
              <a:rPr dirty="0"/>
              <a:t> </a:t>
            </a:r>
            <a:r>
              <a:rPr dirty="0" err="1"/>
              <a:t>الارتباط</a:t>
            </a:r>
            <a:r>
              <a:rPr dirty="0"/>
              <a:t> </a:t>
            </a:r>
            <a:r>
              <a:rPr dirty="0" err="1"/>
              <a:t>موجبا</a:t>
            </a:r>
            <a:r>
              <a:rPr dirty="0"/>
              <a:t> </a:t>
            </a:r>
            <a:r>
              <a:rPr dirty="0" err="1"/>
              <a:t>أو</a:t>
            </a:r>
            <a:r>
              <a:rPr dirty="0"/>
              <a:t> </a:t>
            </a:r>
            <a:r>
              <a:rPr dirty="0" err="1"/>
              <a:t>معكوسا</a:t>
            </a:r>
            <a:r>
              <a:rPr dirty="0"/>
              <a:t>. </a:t>
            </a:r>
            <a:r>
              <a:rPr dirty="0" err="1"/>
              <a:t>والعنصر</a:t>
            </a:r>
            <a:r>
              <a:rPr dirty="0"/>
              <a:t> </a:t>
            </a:r>
            <a:r>
              <a:rPr dirty="0" err="1"/>
              <a:t>الثاني</a:t>
            </a:r>
            <a:r>
              <a:rPr dirty="0"/>
              <a:t> </a:t>
            </a:r>
            <a:r>
              <a:rPr dirty="0" err="1"/>
              <a:t>من</a:t>
            </a:r>
            <a:r>
              <a:rPr dirty="0"/>
              <a:t> </a:t>
            </a:r>
            <a:r>
              <a:rPr dirty="0" err="1"/>
              <a:t>التباين</a:t>
            </a:r>
            <a:r>
              <a:rPr dirty="0"/>
              <a:t> </a:t>
            </a:r>
            <a:r>
              <a:rPr dirty="0" err="1"/>
              <a:t>المترافق</a:t>
            </a:r>
            <a:r>
              <a:rPr dirty="0"/>
              <a:t> </a:t>
            </a:r>
            <a:r>
              <a:rPr dirty="0" err="1"/>
              <a:t>هو</a:t>
            </a:r>
            <a:r>
              <a:rPr dirty="0"/>
              <a:t> </a:t>
            </a:r>
            <a:r>
              <a:rPr dirty="0" err="1"/>
              <a:t>الطريقة</a:t>
            </a:r>
            <a:r>
              <a:rPr dirty="0"/>
              <a:t> </a:t>
            </a:r>
            <a:r>
              <a:rPr dirty="0" err="1"/>
              <a:t>التي</a:t>
            </a:r>
            <a:r>
              <a:rPr dirty="0"/>
              <a:t> </a:t>
            </a:r>
            <a:r>
              <a:rPr dirty="0" err="1"/>
              <a:t>يمكن</a:t>
            </a:r>
            <a:r>
              <a:rPr dirty="0"/>
              <a:t> </a:t>
            </a:r>
            <a:r>
              <a:rPr dirty="0" err="1"/>
              <a:t>التنبؤ</a:t>
            </a:r>
            <a:r>
              <a:rPr dirty="0"/>
              <a:t> </a:t>
            </a:r>
            <a:r>
              <a:rPr dirty="0" err="1"/>
              <a:t>بها</a:t>
            </a:r>
            <a:r>
              <a:rPr dirty="0"/>
              <a:t>. </a:t>
            </a:r>
            <a:r>
              <a:rPr dirty="0" err="1"/>
              <a:t>وهذا</a:t>
            </a:r>
            <a:r>
              <a:rPr dirty="0"/>
              <a:t> </a:t>
            </a:r>
            <a:r>
              <a:rPr dirty="0" err="1"/>
              <a:t>يعني</a:t>
            </a:r>
            <a:r>
              <a:rPr dirty="0"/>
              <a:t> </a:t>
            </a:r>
            <a:r>
              <a:rPr dirty="0" err="1"/>
              <a:t>انه</a:t>
            </a:r>
            <a:r>
              <a:rPr dirty="0"/>
              <a:t> </a:t>
            </a:r>
            <a:r>
              <a:rPr dirty="0" err="1"/>
              <a:t>إذا</a:t>
            </a:r>
            <a:r>
              <a:rPr dirty="0"/>
              <a:t> </a:t>
            </a:r>
            <a:r>
              <a:rPr dirty="0" err="1"/>
              <a:t>كان</a:t>
            </a:r>
            <a:r>
              <a:rPr dirty="0"/>
              <a:t> </a:t>
            </a:r>
            <a:r>
              <a:rPr dirty="0" err="1"/>
              <a:t>الارتباط</a:t>
            </a:r>
            <a:r>
              <a:rPr dirty="0"/>
              <a:t> </a:t>
            </a:r>
            <a:r>
              <a:rPr dirty="0" err="1"/>
              <a:t>بين</a:t>
            </a:r>
            <a:r>
              <a:rPr dirty="0"/>
              <a:t> X و Y </a:t>
            </a:r>
            <a:r>
              <a:rPr dirty="0" err="1"/>
              <a:t>بحيث</a:t>
            </a:r>
            <a:r>
              <a:rPr dirty="0"/>
              <a:t> </a:t>
            </a:r>
            <a:r>
              <a:rPr dirty="0" err="1"/>
              <a:t>لكل</a:t>
            </a:r>
            <a:r>
              <a:rPr dirty="0"/>
              <a:t> </a:t>
            </a:r>
            <a:r>
              <a:rPr dirty="0" err="1"/>
              <a:t>زيادة</a:t>
            </a:r>
            <a:r>
              <a:rPr dirty="0"/>
              <a:t> </a:t>
            </a:r>
            <a:r>
              <a:rPr dirty="0" err="1"/>
              <a:t>وحدة</a:t>
            </a:r>
            <a:r>
              <a:rPr dirty="0"/>
              <a:t> </a:t>
            </a:r>
            <a:r>
              <a:rPr dirty="0" err="1"/>
              <a:t>واحدة</a:t>
            </a:r>
            <a:r>
              <a:rPr dirty="0"/>
              <a:t> </a:t>
            </a:r>
            <a:r>
              <a:rPr dirty="0" err="1"/>
              <a:t>في</a:t>
            </a:r>
            <a:r>
              <a:rPr dirty="0"/>
              <a:t> X </a:t>
            </a:r>
            <a:r>
              <a:rPr dirty="0" err="1"/>
              <a:t>هناك</a:t>
            </a:r>
            <a:r>
              <a:rPr dirty="0"/>
              <a:t> </a:t>
            </a:r>
            <a:r>
              <a:rPr dirty="0" err="1"/>
              <a:t>زيادة</a:t>
            </a:r>
            <a:r>
              <a:rPr dirty="0"/>
              <a:t> </a:t>
            </a:r>
            <a:r>
              <a:rPr dirty="0" err="1"/>
              <a:t>بثلاث</a:t>
            </a:r>
            <a:r>
              <a:rPr dirty="0"/>
              <a:t> </a:t>
            </a:r>
            <a:r>
              <a:rPr dirty="0" err="1"/>
              <a:t>وحدات</a:t>
            </a:r>
            <a:r>
              <a:rPr dirty="0"/>
              <a:t> </a:t>
            </a:r>
            <a:r>
              <a:rPr dirty="0" err="1"/>
              <a:t>في</a:t>
            </a:r>
            <a:r>
              <a:rPr dirty="0"/>
              <a:t> Y ، </a:t>
            </a:r>
            <a:r>
              <a:rPr dirty="0" err="1"/>
              <a:t>ومنه</a:t>
            </a:r>
            <a:r>
              <a:rPr dirty="0"/>
              <a:t> </a:t>
            </a:r>
            <a:r>
              <a:rPr dirty="0" err="1"/>
              <a:t>فإن</a:t>
            </a:r>
            <a:r>
              <a:rPr dirty="0"/>
              <a:t> </a:t>
            </a:r>
            <a:r>
              <a:rPr dirty="0" err="1"/>
              <a:t>زيادة</a:t>
            </a:r>
            <a:r>
              <a:rPr dirty="0"/>
              <a:t> 2 </a:t>
            </a:r>
            <a:r>
              <a:rPr dirty="0" err="1"/>
              <a:t>وحدة</a:t>
            </a:r>
            <a:r>
              <a:rPr dirty="0"/>
              <a:t> </a:t>
            </a:r>
            <a:r>
              <a:rPr dirty="0" err="1"/>
              <a:t>في</a:t>
            </a:r>
            <a:r>
              <a:rPr dirty="0"/>
              <a:t> X </a:t>
            </a:r>
            <a:r>
              <a:rPr dirty="0" err="1"/>
              <a:t>يجب</a:t>
            </a:r>
            <a:r>
              <a:rPr dirty="0"/>
              <a:t> </a:t>
            </a:r>
            <a:r>
              <a:rPr dirty="0" err="1"/>
              <a:t>أن</a:t>
            </a:r>
            <a:r>
              <a:rPr dirty="0"/>
              <a:t> </a:t>
            </a:r>
            <a:r>
              <a:rPr dirty="0" err="1"/>
              <a:t>تنتج</a:t>
            </a:r>
            <a:r>
              <a:rPr dirty="0"/>
              <a:t> </a:t>
            </a:r>
            <a:r>
              <a:rPr dirty="0" err="1"/>
              <a:t>زيادة</a:t>
            </a:r>
            <a:r>
              <a:rPr dirty="0"/>
              <a:t> بـ 6 </a:t>
            </a:r>
            <a:r>
              <a:rPr dirty="0" err="1"/>
              <a:t>وحدات</a:t>
            </a:r>
            <a:r>
              <a:rPr dirty="0"/>
              <a:t> </a:t>
            </a:r>
            <a:r>
              <a:rPr dirty="0" err="1"/>
              <a:t>في</a:t>
            </a:r>
            <a:r>
              <a:rPr dirty="0"/>
              <a:t> Y</a:t>
            </a:r>
            <a:r>
              <a:rPr lang="ar-DZ" dirty="0"/>
              <a:t> .</a:t>
            </a:r>
            <a:endParaRPr dirty="0"/>
          </a:p>
        </p:txBody>
      </p:sp>
      <p:sp>
        <p:nvSpPr>
          <p:cNvPr id="313" name="Concomitant Variation"/>
          <p:cNvSpPr/>
          <p:nvPr/>
        </p:nvSpPr>
        <p:spPr>
          <a:xfrm>
            <a:off x="6333569" y="472573"/>
            <a:ext cx="4047196" cy="482601"/>
          </a:xfrm>
          <a:prstGeom prst="rect">
            <a:avLst/>
          </a:prstGeom>
          <a:solidFill>
            <a:srgbClr val="D9971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b="1">
                <a:solidFill>
                  <a:srgbClr val="FFFFFF"/>
                </a:solidFill>
                <a:latin typeface="Gill Sans"/>
                <a:ea typeface="Gill Sans"/>
                <a:cs typeface="Gill Sans"/>
                <a:sym typeface="Gill Sans"/>
              </a:defRPr>
            </a:lvl1pPr>
          </a:lstStyle>
          <a:p>
            <a:r>
              <a:t>Concomitant Variation </a:t>
            </a:r>
          </a:p>
        </p:txBody>
      </p:sp>
      <p:sp>
        <p:nvSpPr>
          <p:cNvPr id="314" name="التباين المترافق:"/>
          <p:cNvSpPr txBox="1"/>
          <p:nvPr/>
        </p:nvSpPr>
        <p:spPr>
          <a:xfrm>
            <a:off x="10519339" y="275723"/>
            <a:ext cx="2290168"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التباين المترافق:</a:t>
            </a:r>
          </a:p>
        </p:txBody>
      </p:sp>
      <p:sp>
        <p:nvSpPr>
          <p:cNvPr id="315" name="Time Order of Occurrence"/>
          <p:cNvSpPr txBox="1"/>
          <p:nvPr/>
        </p:nvSpPr>
        <p:spPr>
          <a:xfrm>
            <a:off x="5165935" y="5435813"/>
            <a:ext cx="4635687" cy="482601"/>
          </a:xfrm>
          <a:prstGeom prst="rect">
            <a:avLst/>
          </a:prstGeom>
          <a:solidFill>
            <a:srgbClr val="D9971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b="1">
                <a:solidFill>
                  <a:srgbClr val="FFFFFF"/>
                </a:solidFill>
                <a:latin typeface="Gill Sans"/>
                <a:ea typeface="Gill Sans"/>
                <a:cs typeface="Gill Sans"/>
                <a:sym typeface="Gill Sans"/>
              </a:defRPr>
            </a:lvl1pPr>
          </a:lstStyle>
          <a:p>
            <a:r>
              <a:t>Time Order of Occurrence </a:t>
            </a:r>
          </a:p>
        </p:txBody>
      </p:sp>
      <p:sp>
        <p:nvSpPr>
          <p:cNvPr id="316" name="ترتيب وقت التواجد:"/>
          <p:cNvSpPr txBox="1"/>
          <p:nvPr/>
        </p:nvSpPr>
        <p:spPr>
          <a:xfrm>
            <a:off x="9880561" y="5238963"/>
            <a:ext cx="3071019"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ترتيب وقت التواجد: </a:t>
            </a:r>
          </a:p>
        </p:txBody>
      </p:sp>
      <p:sp>
        <p:nvSpPr>
          <p:cNvPr id="317" name="لتكون السببية موجودة ، يجب أن يحدث X قبل أو في نفس الوقت مع Y. وعندما نقول أن إصدار كوبونات سبب زيادة في عمليات البيع، هذا يعني أن الكوبونات أصدرت قبل أو مع ازدياد حجم المبيعات."/>
          <p:cNvSpPr txBox="1"/>
          <p:nvPr/>
        </p:nvSpPr>
        <p:spPr>
          <a:xfrm>
            <a:off x="242604" y="6569473"/>
            <a:ext cx="12519592" cy="1718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لتكون</a:t>
            </a:r>
            <a:r>
              <a:rPr dirty="0"/>
              <a:t> </a:t>
            </a:r>
            <a:r>
              <a:rPr dirty="0" err="1"/>
              <a:t>السببية</a:t>
            </a:r>
            <a:r>
              <a:rPr dirty="0"/>
              <a:t> </a:t>
            </a:r>
            <a:r>
              <a:rPr dirty="0" err="1"/>
              <a:t>موجودة</a:t>
            </a:r>
            <a:r>
              <a:rPr dirty="0"/>
              <a:t> ، </a:t>
            </a:r>
            <a:r>
              <a:rPr dirty="0" err="1"/>
              <a:t>يجب</a:t>
            </a:r>
            <a:r>
              <a:rPr dirty="0"/>
              <a:t> </a:t>
            </a:r>
            <a:r>
              <a:rPr dirty="0" err="1"/>
              <a:t>أن</a:t>
            </a:r>
            <a:r>
              <a:rPr dirty="0"/>
              <a:t> </a:t>
            </a:r>
            <a:r>
              <a:rPr dirty="0" err="1"/>
              <a:t>يحدث</a:t>
            </a:r>
            <a:r>
              <a:rPr dirty="0"/>
              <a:t> X </a:t>
            </a:r>
            <a:r>
              <a:rPr dirty="0" err="1"/>
              <a:t>قبل</a:t>
            </a:r>
            <a:r>
              <a:rPr dirty="0"/>
              <a:t> </a:t>
            </a:r>
            <a:r>
              <a:rPr dirty="0" err="1"/>
              <a:t>أو</a:t>
            </a:r>
            <a:r>
              <a:rPr dirty="0"/>
              <a:t> </a:t>
            </a:r>
            <a:r>
              <a:rPr dirty="0" err="1"/>
              <a:t>في</a:t>
            </a:r>
            <a:r>
              <a:rPr dirty="0"/>
              <a:t> </a:t>
            </a:r>
            <a:r>
              <a:rPr dirty="0" err="1"/>
              <a:t>نفس</a:t>
            </a:r>
            <a:r>
              <a:rPr dirty="0"/>
              <a:t> </a:t>
            </a:r>
            <a:r>
              <a:rPr dirty="0" err="1"/>
              <a:t>الوقت</a:t>
            </a:r>
            <a:r>
              <a:rPr dirty="0"/>
              <a:t> </a:t>
            </a:r>
            <a:r>
              <a:rPr dirty="0" err="1"/>
              <a:t>مع</a:t>
            </a:r>
            <a:r>
              <a:rPr dirty="0"/>
              <a:t> Y </a:t>
            </a:r>
            <a:r>
              <a:rPr dirty="0" err="1"/>
              <a:t>وعندما</a:t>
            </a:r>
            <a:r>
              <a:rPr dirty="0"/>
              <a:t> </a:t>
            </a:r>
            <a:r>
              <a:rPr dirty="0" err="1"/>
              <a:t>نقول</a:t>
            </a:r>
            <a:r>
              <a:rPr dirty="0"/>
              <a:t> </a:t>
            </a:r>
            <a:r>
              <a:rPr dirty="0" err="1"/>
              <a:t>أن</a:t>
            </a:r>
            <a:r>
              <a:rPr dirty="0"/>
              <a:t> </a:t>
            </a:r>
            <a:r>
              <a:rPr dirty="0" err="1"/>
              <a:t>إصدار</a:t>
            </a:r>
            <a:r>
              <a:rPr dirty="0"/>
              <a:t> </a:t>
            </a:r>
            <a:r>
              <a:rPr dirty="0" err="1"/>
              <a:t>كوبونات</a:t>
            </a:r>
            <a:r>
              <a:rPr dirty="0"/>
              <a:t> </a:t>
            </a:r>
            <a:r>
              <a:rPr dirty="0" err="1"/>
              <a:t>سبب</a:t>
            </a:r>
            <a:r>
              <a:rPr dirty="0"/>
              <a:t> </a:t>
            </a:r>
            <a:r>
              <a:rPr dirty="0" err="1"/>
              <a:t>زيادة</a:t>
            </a:r>
            <a:r>
              <a:rPr dirty="0"/>
              <a:t> </a:t>
            </a:r>
            <a:r>
              <a:rPr dirty="0" err="1"/>
              <a:t>في</a:t>
            </a:r>
            <a:r>
              <a:rPr dirty="0"/>
              <a:t> </a:t>
            </a:r>
            <a:r>
              <a:rPr dirty="0" err="1"/>
              <a:t>عمليات</a:t>
            </a:r>
            <a:r>
              <a:rPr dirty="0"/>
              <a:t> </a:t>
            </a:r>
            <a:r>
              <a:rPr dirty="0" err="1"/>
              <a:t>البيع</a:t>
            </a:r>
            <a:r>
              <a:rPr dirty="0"/>
              <a:t>، </a:t>
            </a:r>
            <a:r>
              <a:rPr dirty="0" err="1"/>
              <a:t>هذا</a:t>
            </a:r>
            <a:r>
              <a:rPr dirty="0"/>
              <a:t> </a:t>
            </a:r>
            <a:r>
              <a:rPr dirty="0" err="1"/>
              <a:t>يعني</a:t>
            </a:r>
            <a:r>
              <a:rPr dirty="0"/>
              <a:t> </a:t>
            </a:r>
            <a:r>
              <a:rPr dirty="0" err="1"/>
              <a:t>أن</a:t>
            </a:r>
            <a:r>
              <a:rPr dirty="0"/>
              <a:t> </a:t>
            </a:r>
            <a:r>
              <a:rPr dirty="0" err="1"/>
              <a:t>الكوبونات</a:t>
            </a:r>
            <a:r>
              <a:rPr dirty="0"/>
              <a:t> </a:t>
            </a:r>
            <a:r>
              <a:rPr dirty="0" err="1"/>
              <a:t>أصدرت</a:t>
            </a:r>
            <a:r>
              <a:rPr dirty="0"/>
              <a:t> </a:t>
            </a:r>
            <a:r>
              <a:rPr dirty="0" err="1"/>
              <a:t>قبل</a:t>
            </a:r>
            <a:r>
              <a:rPr dirty="0"/>
              <a:t> </a:t>
            </a:r>
            <a:r>
              <a:rPr dirty="0" err="1"/>
              <a:t>أو</a:t>
            </a:r>
            <a:r>
              <a:rPr dirty="0"/>
              <a:t> </a:t>
            </a:r>
            <a:r>
              <a:rPr dirty="0" err="1"/>
              <a:t>مع</a:t>
            </a:r>
            <a:r>
              <a:rPr dirty="0"/>
              <a:t> </a:t>
            </a:r>
            <a:r>
              <a:rPr dirty="0" err="1"/>
              <a:t>ازدياد</a:t>
            </a:r>
            <a:r>
              <a:rPr dirty="0"/>
              <a:t> </a:t>
            </a:r>
            <a:r>
              <a:rPr dirty="0" err="1"/>
              <a:t>حجم</a:t>
            </a:r>
            <a:r>
              <a:rPr dirty="0"/>
              <a:t> </a:t>
            </a:r>
            <a:r>
              <a:rPr dirty="0" err="1"/>
              <a:t>المبيعات</a:t>
            </a:r>
            <a:r>
              <a:rPr dirty="0"/>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وأصعب شرط للعلاقة السببية هو القضاء على العوامل الدخيلة. لتلبية جميع الشروط الثلاثة ، غالبا ما يستخدم الباحثون التجارب حيث يمكن التحكم في المتغيرات، والتي تعني الاحتفاظ بهم كما هم عند إجراء ومعالجة مختلف القياسات ، ويتم التلاعب فقط بالمتغير محل الدراسة ل"/>
          <p:cNvSpPr txBox="1"/>
          <p:nvPr/>
        </p:nvSpPr>
        <p:spPr>
          <a:xfrm>
            <a:off x="333879" y="1015685"/>
            <a:ext cx="12337042" cy="353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3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وأصعب شرط للعلاقة السببية هو القضاء على العوامل الدخيلة. لتلبية جميع الشروط الثلاثة ، غالبا ما يستخدم الباحثون التجارب حيث يمكن التحكم في المتغيرات، والتي تعني الاحتفاظ بهم كما هم عند إجراء ومعالجة مختلف القياسات ، ويتم التلاعب فقط بالمتغير محل الدراسة لمعرفة ما إذا كان لديه أثر. لهذا السبب ، يتم اجراء معظم الدراسات البحثية التجريبية في المختبر أو البيئة التي نسيطر عليها باحكام، حيث كل شيء متحكم فيه عدا المتغير تحت الدراسة. </a:t>
            </a:r>
          </a:p>
        </p:txBody>
      </p:sp>
      <p:sp>
        <p:nvSpPr>
          <p:cNvPr id="320" name="Elimination of Extraneous Factors"/>
          <p:cNvSpPr txBox="1"/>
          <p:nvPr/>
        </p:nvSpPr>
        <p:spPr>
          <a:xfrm>
            <a:off x="2538974" y="276343"/>
            <a:ext cx="5927144" cy="482601"/>
          </a:xfrm>
          <a:prstGeom prst="rect">
            <a:avLst/>
          </a:prstGeom>
          <a:solidFill>
            <a:srgbClr val="D9971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b="1">
                <a:solidFill>
                  <a:srgbClr val="FFFFFF"/>
                </a:solidFill>
                <a:latin typeface="Gill Sans"/>
                <a:ea typeface="Gill Sans"/>
                <a:cs typeface="Gill Sans"/>
                <a:sym typeface="Gill Sans"/>
              </a:defRPr>
            </a:lvl1pPr>
          </a:lstStyle>
          <a:p>
            <a:r>
              <a:t>Elimination of Extraneous Factors </a:t>
            </a:r>
          </a:p>
        </p:txBody>
      </p:sp>
      <p:sp>
        <p:nvSpPr>
          <p:cNvPr id="321" name="القضاء على العوامل الدخيلة:"/>
          <p:cNvSpPr txBox="1"/>
          <p:nvPr/>
        </p:nvSpPr>
        <p:spPr>
          <a:xfrm>
            <a:off x="8605935" y="79493"/>
            <a:ext cx="4237584"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54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القضاء على العوامل الدخيلة: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p:cNvGrpSpPr/>
          <p:nvPr/>
        </p:nvGrpSpPr>
        <p:grpSpPr>
          <a:xfrm>
            <a:off x="286871" y="2192376"/>
            <a:ext cx="12431058" cy="5454625"/>
            <a:chOff x="0" y="0"/>
            <a:chExt cx="12431056" cy="5454623"/>
          </a:xfrm>
        </p:grpSpPr>
        <p:sp>
          <p:nvSpPr>
            <p:cNvPr id="131" name="Rounded Rectangle"/>
            <p:cNvSpPr/>
            <p:nvPr/>
          </p:nvSpPr>
          <p:spPr>
            <a:xfrm>
              <a:off x="59466" y="0"/>
              <a:ext cx="12312125" cy="5454624"/>
            </a:xfrm>
            <a:prstGeom prst="roundRect">
              <a:avLst>
                <a:gd name="adj" fmla="val 15000"/>
              </a:avLst>
            </a:prstGeom>
            <a:solidFill>
              <a:srgbClr val="8EFA00"/>
            </a:solidFill>
            <a:ln w="25400" cap="flat">
              <a:solidFill>
                <a:srgbClr val="66635F"/>
              </a:solidFill>
              <a:prstDash val="solid"/>
              <a:miter lim="400000"/>
            </a:ln>
            <a:effectLst/>
          </p:spPr>
          <p:txBody>
            <a:bodyPr wrap="square" lIns="50800" tIns="50800" rIns="50800" bIns="50800" numCol="1" anchor="ctr">
              <a:noAutofit/>
            </a:bodyPr>
            <a:lstStyle/>
            <a:p>
              <a:pPr>
                <a:defRPr sz="3200"/>
              </a:pPr>
              <a:endParaRPr/>
            </a:p>
          </p:txBody>
        </p:sp>
        <p:sp>
          <p:nvSpPr>
            <p:cNvPr id="132" name="روى أصحاب السنن حديث صحيح عن النبى صلى الله عليه وسلم قال فيه:…"/>
            <p:cNvSpPr txBox="1"/>
            <p:nvPr/>
          </p:nvSpPr>
          <p:spPr>
            <a:xfrm>
              <a:off x="0" y="99973"/>
              <a:ext cx="12431057" cy="5168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914400" rtl="1">
                <a:spcBef>
                  <a:spcPts val="1800"/>
                </a:spcBef>
                <a:defRPr sz="4500" b="1">
                  <a:solidFill>
                    <a:srgbClr val="94175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روى أصحاب السنن حديث صحيح عن النبى صلى الله عليه وسلم قال فيه:</a:t>
              </a:r>
            </a:p>
            <a:p>
              <a:pPr defTabSz="914400" rtl="1">
                <a:spcBef>
                  <a:spcPts val="1800"/>
                </a:spcBef>
                <a:defRPr sz="45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 «سيأتي على الناس سنوات خداعات يصدق فيها الكاذب، ويكذب فيهاالصادق، ويخون فيها الأمين، ويؤتمن فيها الخائن، وينطق فيها الرويبضة» </a:t>
              </a:r>
            </a:p>
            <a:p>
              <a:pPr defTabSz="914400" rtl="1">
                <a:spcBef>
                  <a:spcPts val="1800"/>
                </a:spcBef>
                <a:defRPr sz="4500" b="1">
                  <a:solidFill>
                    <a:srgbClr val="94175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قالوا: "من الرويبضة يارسول الله؟" </a:t>
              </a:r>
            </a:p>
            <a:p>
              <a:pPr defTabSz="914400" rtl="1">
                <a:spcBef>
                  <a:spcPts val="1800"/>
                </a:spcBef>
                <a:defRPr sz="45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قال: "التافه يتكلم في أمر العامة"</a:t>
              </a:r>
            </a:p>
          </p:txBody>
        </p:sp>
      </p:grpSp>
      <p:sp>
        <p:nvSpPr>
          <p:cNvPr id="134" name="حكمة"/>
          <p:cNvSpPr txBox="1"/>
          <p:nvPr/>
        </p:nvSpPr>
        <p:spPr>
          <a:xfrm>
            <a:off x="5703813" y="492413"/>
            <a:ext cx="159717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914400" rtl="1">
              <a:spcBef>
                <a:spcPts val="1800"/>
              </a:spcBef>
              <a:defRPr sz="71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حكمة</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العناصر الأساسية للتصميم التجريبي"/>
          <p:cNvSpPr txBox="1"/>
          <p:nvPr/>
        </p:nvSpPr>
        <p:spPr>
          <a:xfrm>
            <a:off x="6651432" y="76241"/>
            <a:ext cx="6190901"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العناصر الأساسية للتصميم التجريبي</a:t>
            </a:r>
          </a:p>
        </p:txBody>
      </p:sp>
      <p:sp>
        <p:nvSpPr>
          <p:cNvPr id="324" name="المكونات الاساسية الثلاثة للتجارب هي المتغير التابع ، والمتغيرات المستقلة ، والعلاج."/>
          <p:cNvSpPr txBox="1"/>
          <p:nvPr/>
        </p:nvSpPr>
        <p:spPr>
          <a:xfrm>
            <a:off x="632648" y="1174015"/>
            <a:ext cx="12197161"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المكونات الاساسية الثلاثة للتجارب هي المتغير التابع ، والمتغيرات المستقلة ، والعلاج.</a:t>
            </a:r>
          </a:p>
        </p:txBody>
      </p:sp>
      <p:sp>
        <p:nvSpPr>
          <p:cNvPr id="325" name="يسمى التلاعب بالمتغير المستقل بالعلاج (treatment)."/>
          <p:cNvSpPr/>
          <p:nvPr/>
        </p:nvSpPr>
        <p:spPr>
          <a:xfrm>
            <a:off x="5167428" y="2292969"/>
            <a:ext cx="7627353" cy="656773"/>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rtl="1">
              <a:defRPr sz="3200">
                <a:solidFill>
                  <a:srgbClr val="FFFFFF"/>
                </a:solidFill>
                <a:effectLst>
                  <a:outerShdw blurRad="25400" dist="33948" dir="2700000" rotWithShape="0">
                    <a:srgbClr val="3B3936"/>
                  </a:outerShdw>
                </a:effectLst>
              </a:defRPr>
            </a:pPr>
            <a:r>
              <a:t>يسمى التلاعب بالمتغير المستقل بالعلاج (</a:t>
            </a:r>
            <a:r>
              <a:rPr b="1"/>
              <a:t>treatment</a:t>
            </a:r>
            <a:r>
              <a:t>).</a:t>
            </a:r>
          </a:p>
        </p:txBody>
      </p:sp>
      <p:sp>
        <p:nvSpPr>
          <p:cNvPr id="326" name="على سبيل المثال ، عند دراسة تأثير عمر العارضة في الإعلانات المطبوعة على المواقف تجاه الإعلان ، ابتكر الباحث عددًا من الإعلانات المتطابقة. نظرًا لأن عمر العارضة كان هو متغير المعالجة ، كان الاختلاف الوحيد في الإعلانات هو عمر العارضة ؛ ظل حجم الإعلان وكذلك"/>
          <p:cNvSpPr txBox="1"/>
          <p:nvPr/>
        </p:nvSpPr>
        <p:spPr>
          <a:xfrm>
            <a:off x="275411" y="3211682"/>
            <a:ext cx="12453978" cy="397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على سبيل المثال ، عند دراسة تأثير عمر العارضة في الإعلانات المطبوعة على المواقف تجاه الإعلان ، ابتكر الباحث عددًا من الإعلانات المتطابقة. </a:t>
            </a:r>
            <a:r>
              <a:rPr>
                <a:solidFill>
                  <a:srgbClr val="FF2600"/>
                </a:solidFill>
              </a:rPr>
              <a:t>نظرًا لأن عمر العارضة كان هو متغير المعالجة</a:t>
            </a:r>
            <a:r>
              <a:t> ، كان الاختلاف الوحيد في الإعلانات هو عمر العارضة ؛ ظل حجم الإعلان وكذلك العنوان والنسخة والتخطيط والخلفية المعروضة في الإعلان على نفس النمط.</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دور الأدلة"/>
          <p:cNvSpPr txBox="1"/>
          <p:nvPr/>
        </p:nvSpPr>
        <p:spPr>
          <a:xfrm>
            <a:off x="10684669" y="418827"/>
            <a:ext cx="1832407"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دور الأدلة</a:t>
            </a:r>
          </a:p>
        </p:txBody>
      </p:sp>
      <p:sp>
        <p:nvSpPr>
          <p:cNvPr id="329" name="إن دليل وجود التباين المترافق، وترتيب زمني لحدوث المتغيرات، والقضاء على العوامل السببية المحتملة الأخرى ، غير مثبت حتى ولو تم الجمع بين هؤلاء الثلاثة معا. فهي لا تزال لا تثبت بشكل قاطع وجود علاقة سببية.…"/>
          <p:cNvSpPr txBox="1"/>
          <p:nvPr/>
        </p:nvSpPr>
        <p:spPr>
          <a:xfrm>
            <a:off x="449603" y="1662125"/>
            <a:ext cx="12105593" cy="497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إن دليل وجود التباين المترافق، وترتيب زمني لحدوث المتغيرات، والقضاء على العوامل السببية المحتملة الأخرى ، غير مثبت حتى ولو تم الجمع بين هؤلاء الثلاثة معا. فهي لا تزال لا تثبت بشكل قاطع وجود علاقة سببية.</a:t>
            </a:r>
          </a:p>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يتم زيادة تعزيز الثقة إذا تم تفسير الأدلة في ضوء المعرفة المفاهيمية المتصلة بحالة المشكلة. يمكن أن توفر التجارب التي نسيطر عليها، أدلة قوية على جميع الحالات الثلاثة.</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يمكن وصف التجارب من حيث: المتغيرات المستقلة، والتابعة والدخيلة ؛ وحدات الاختبار ؛ والتعيين العشوائي للمجموعات التجريبية، ومجموعات التحكم."/>
          <p:cNvSpPr txBox="1"/>
          <p:nvPr/>
        </p:nvSpPr>
        <p:spPr>
          <a:xfrm>
            <a:off x="408840" y="915554"/>
            <a:ext cx="12470535"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3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يمكن وصف التجارب من حيث: المتغيرات المستقلة، والتابعة والدخيلة ؛ وحدات الاختبار ؛ والتعيين العشوائي للمجموعات التجريبية، ومجموعات التحكم. </a:t>
            </a:r>
          </a:p>
        </p:txBody>
      </p:sp>
      <p:sp>
        <p:nvSpPr>
          <p:cNvPr id="332" name="عناصر التجربة:"/>
          <p:cNvSpPr txBox="1"/>
          <p:nvPr/>
        </p:nvSpPr>
        <p:spPr>
          <a:xfrm>
            <a:off x="10563751" y="189439"/>
            <a:ext cx="2207331" cy="86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4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عناصر التجربة:</a:t>
            </a:r>
          </a:p>
        </p:txBody>
      </p:sp>
      <p:sp>
        <p:nvSpPr>
          <p:cNvPr id="333" name="المتغيرات المستقلة"/>
          <p:cNvSpPr/>
          <p:nvPr/>
        </p:nvSpPr>
        <p:spPr>
          <a:xfrm>
            <a:off x="10436474" y="2290904"/>
            <a:ext cx="2469658" cy="656773"/>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المتغيرات المستقلة</a:t>
            </a:r>
          </a:p>
        </p:txBody>
      </p:sp>
      <p:sp>
        <p:nvSpPr>
          <p:cNvPr id="334" name="المتغيرات التي يتم التلاعب بها من قبل الباحث والتي يتم قياس اثارها ومقارنتها."/>
          <p:cNvSpPr txBox="1"/>
          <p:nvPr/>
        </p:nvSpPr>
        <p:spPr>
          <a:xfrm>
            <a:off x="637763" y="2387811"/>
            <a:ext cx="9721840" cy="524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lvl1pPr>
          </a:lstStyle>
          <a:p>
            <a:r>
              <a:t>المتغيرات التي يتم التلاعب بها من قبل الباحث والتي يتم قياس اثارها ومقارنتها. </a:t>
            </a:r>
          </a:p>
        </p:txBody>
      </p:sp>
      <p:sp>
        <p:nvSpPr>
          <p:cNvPr id="335" name="المتغيرات التابعة:"/>
          <p:cNvSpPr/>
          <p:nvPr/>
        </p:nvSpPr>
        <p:spPr>
          <a:xfrm>
            <a:off x="10427748" y="3047438"/>
            <a:ext cx="2385511" cy="656774"/>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المتغيرات التابعة:</a:t>
            </a:r>
          </a:p>
        </p:txBody>
      </p:sp>
      <p:sp>
        <p:nvSpPr>
          <p:cNvPr id="336" name="المتغيرات التي تقيس تاثير المتغيرات المستقلة على وحدات الاختبار."/>
          <p:cNvSpPr txBox="1"/>
          <p:nvPr/>
        </p:nvSpPr>
        <p:spPr>
          <a:xfrm>
            <a:off x="2211255" y="3114398"/>
            <a:ext cx="8146718" cy="524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lvl1pPr>
          </a:lstStyle>
          <a:p>
            <a:r>
              <a:t>المتغيرات التي تقيس تاثير المتغيرات المستقلة على وحدات الاختبار. </a:t>
            </a:r>
          </a:p>
        </p:txBody>
      </p:sp>
      <p:sp>
        <p:nvSpPr>
          <p:cNvPr id="337" name="المتغيرات الدخيلة:"/>
          <p:cNvSpPr/>
          <p:nvPr/>
        </p:nvSpPr>
        <p:spPr>
          <a:xfrm>
            <a:off x="10378601" y="3803973"/>
            <a:ext cx="2483804" cy="656773"/>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المتغيرات الدخيلة:</a:t>
            </a:r>
          </a:p>
        </p:txBody>
      </p:sp>
      <p:sp>
        <p:nvSpPr>
          <p:cNvPr id="338" name="هي متغيرات تدعى (extraneous variables) ، وهي بخلاف المتغيرات المستقلة ، تؤثر على إجابة وحدات الاختبار."/>
          <p:cNvSpPr txBox="1"/>
          <p:nvPr/>
        </p:nvSpPr>
        <p:spPr>
          <a:xfrm>
            <a:off x="224331" y="3820423"/>
            <a:ext cx="10032015" cy="988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هي متغيرات تدعى (extraneous variables) ، وهي بخلاف المتغيرات المستقلة ، تؤثر على إجابة وحدات الاختبار. </a:t>
            </a:r>
          </a:p>
        </p:txBody>
      </p:sp>
      <p:sp>
        <p:nvSpPr>
          <p:cNvPr id="339" name="وحدات الاختبار:"/>
          <p:cNvSpPr/>
          <p:nvPr/>
        </p:nvSpPr>
        <p:spPr>
          <a:xfrm>
            <a:off x="10420012" y="4992263"/>
            <a:ext cx="2349133" cy="656774"/>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وحدات الاختبار:</a:t>
            </a:r>
          </a:p>
        </p:txBody>
      </p:sp>
      <p:sp>
        <p:nvSpPr>
          <p:cNvPr id="340" name="(test units) هم الافراد أو المنظمات أو الكيانات الأخرى التي يجري النظر في ردودها على المتغيرات المستقلة أو العلاجات."/>
          <p:cNvSpPr txBox="1"/>
          <p:nvPr/>
        </p:nvSpPr>
        <p:spPr>
          <a:xfrm>
            <a:off x="379419" y="5018128"/>
            <a:ext cx="9721840" cy="98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(test units) هم الافراد أو المنظمات أو الكيانات الأخرى التي يجري النظر في ردودها على المتغيرات المستقلة أو العلاجات. </a:t>
            </a:r>
          </a:p>
        </p:txBody>
      </p:sp>
      <p:sp>
        <p:nvSpPr>
          <p:cNvPr id="341" name="التعيين العشوائي:"/>
          <p:cNvSpPr/>
          <p:nvPr/>
        </p:nvSpPr>
        <p:spPr>
          <a:xfrm>
            <a:off x="10332211" y="5980240"/>
            <a:ext cx="2576585" cy="656773"/>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التعيين العشوائي:</a:t>
            </a:r>
          </a:p>
        </p:txBody>
      </p:sp>
      <p:sp>
        <p:nvSpPr>
          <p:cNvPr id="342" name="يتضمن تعيين وحدات الاختبار بشكل عشوائي  للمجموعات التجريبية و مجموعات التحكم،  وهي واحدة من التقنيات الأكثر شيوعا واستخداما للتحكم في تاثير المتغيرات الدخيلة على المتغيرات التابعة. يحاول التعيين العشوائي للمجموعات التجريبية ومجموعات التحكم تقليل أثر العو"/>
          <p:cNvSpPr txBox="1"/>
          <p:nvPr/>
        </p:nvSpPr>
        <p:spPr>
          <a:xfrm>
            <a:off x="379419" y="6054167"/>
            <a:ext cx="9721840" cy="1916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rtl="1">
              <a:defRPr b="1"/>
            </a:lvl1pPr>
          </a:lstStyle>
          <a:p>
            <a:r>
              <a:t>يتضمن تعيين وحدات الاختبار بشكل عشوائي  للمجموعات التجريبية و مجموعات التحكم،  وهي واحدة من التقنيات الأكثر شيوعا واستخداما للتحكم في تاثير المتغيرات الدخيلة على المتغيرات التابعة. يحاول التعيين العشوائي للمجموعات التجريبية ومجموعات التحكم تقليل أثر العوامل الدخيلة </a:t>
            </a:r>
          </a:p>
        </p:txBody>
      </p:sp>
      <p:sp>
        <p:nvSpPr>
          <p:cNvPr id="343" name="مجموعة التحكم:"/>
          <p:cNvSpPr/>
          <p:nvPr/>
        </p:nvSpPr>
        <p:spPr>
          <a:xfrm>
            <a:off x="10442059" y="7994081"/>
            <a:ext cx="2305039" cy="656774"/>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3200">
                <a:solidFill>
                  <a:srgbClr val="FFFFFF"/>
                </a:solidFill>
                <a:effectLst>
                  <a:outerShdw blurRad="25400" dist="33948" dir="2700000" rotWithShape="0">
                    <a:srgbClr val="3B3936"/>
                  </a:outerShdw>
                </a:effectLst>
              </a:defRPr>
            </a:lvl1pPr>
          </a:lstStyle>
          <a:p>
            <a:r>
              <a:t>مجموعة التحكم:</a:t>
            </a:r>
          </a:p>
        </p:txBody>
      </p:sp>
      <p:sp>
        <p:nvSpPr>
          <p:cNvPr id="344" name="هي المجموعة التي لا تتعرض لتلاعب المتغير المستقل. وهي توفر نقطة مقارنة عند فحص اثار هذه التلاعبات على المتغير التابع."/>
          <p:cNvSpPr txBox="1"/>
          <p:nvPr/>
        </p:nvSpPr>
        <p:spPr>
          <a:xfrm>
            <a:off x="316120" y="8036311"/>
            <a:ext cx="9848438" cy="98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b="1"/>
            </a:lvl1pPr>
          </a:lstStyle>
          <a:p>
            <a:r>
              <a:t>هي المجموعة التي لا تتعرض لتلاعب المتغير المستقل. وهي توفر نقطة مقارنة عند فحص اثار هذه التلاعبات على المتغير التابع. </a:t>
            </a:r>
          </a:p>
        </p:txBody>
      </p:sp>
      <p:grpSp>
        <p:nvGrpSpPr>
          <p:cNvPr id="4" name="Group 3">
            <a:extLst>
              <a:ext uri="{FF2B5EF4-FFF2-40B4-BE49-F238E27FC236}">
                <a16:creationId xmlns:a16="http://schemas.microsoft.com/office/drawing/2014/main" id="{92B037C0-7903-E1F2-FBE2-B69A1236D6B9}"/>
              </a:ext>
            </a:extLst>
          </p:cNvPr>
          <p:cNvGrpSpPr/>
          <p:nvPr/>
        </p:nvGrpSpPr>
        <p:grpSpPr>
          <a:xfrm>
            <a:off x="1023960" y="387674"/>
            <a:ext cx="299880" cy="285480"/>
            <a:chOff x="1023960" y="387674"/>
            <a:chExt cx="299880" cy="28548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A131FB3-7BEE-6AAE-D899-FA63049A2826}"/>
                    </a:ext>
                  </a:extLst>
                </p14:cNvPr>
                <p14:cNvContentPartPr/>
                <p14:nvPr/>
              </p14:nvContentPartPr>
              <p14:xfrm>
                <a:off x="1291440" y="387674"/>
                <a:ext cx="360" cy="9000"/>
              </p14:xfrm>
            </p:contentPart>
          </mc:Choice>
          <mc:Fallback>
            <p:pic>
              <p:nvPicPr>
                <p:cNvPr id="2" name="Ink 1">
                  <a:extLst>
                    <a:ext uri="{FF2B5EF4-FFF2-40B4-BE49-F238E27FC236}">
                      <a16:creationId xmlns:a16="http://schemas.microsoft.com/office/drawing/2014/main" id="{4A131FB3-7BEE-6AAE-D899-FA63049A2826}"/>
                    </a:ext>
                  </a:extLst>
                </p:cNvPr>
                <p:cNvPicPr/>
                <p:nvPr/>
              </p:nvPicPr>
              <p:blipFill>
                <a:blip r:embed="rId3"/>
                <a:stretch>
                  <a:fillRect/>
                </a:stretch>
              </p:blipFill>
              <p:spPr>
                <a:xfrm>
                  <a:off x="1282800" y="379034"/>
                  <a:ext cx="18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26A9FF4-46C2-ABDA-C987-511F9014C752}"/>
                    </a:ext>
                  </a:extLst>
                </p14:cNvPr>
                <p14:cNvContentPartPr/>
                <p14:nvPr/>
              </p14:nvContentPartPr>
              <p14:xfrm>
                <a:off x="1023960" y="387674"/>
                <a:ext cx="299880" cy="285480"/>
              </p14:xfrm>
            </p:contentPart>
          </mc:Choice>
          <mc:Fallback>
            <p:pic>
              <p:nvPicPr>
                <p:cNvPr id="3" name="Ink 2">
                  <a:extLst>
                    <a:ext uri="{FF2B5EF4-FFF2-40B4-BE49-F238E27FC236}">
                      <a16:creationId xmlns:a16="http://schemas.microsoft.com/office/drawing/2014/main" id="{E26A9FF4-46C2-ABDA-C987-511F9014C752}"/>
                    </a:ext>
                  </a:extLst>
                </p:cNvPr>
                <p:cNvPicPr/>
                <p:nvPr/>
              </p:nvPicPr>
              <p:blipFill>
                <a:blip r:embed="rId5"/>
                <a:stretch>
                  <a:fillRect/>
                </a:stretch>
              </p:blipFill>
              <p:spPr>
                <a:xfrm>
                  <a:off x="1014960" y="379034"/>
                  <a:ext cx="317520" cy="303120"/>
                </a:xfrm>
                <a:prstGeom prst="rect">
                  <a:avLst/>
                </a:prstGeom>
              </p:spPr>
            </p:pic>
          </mc:Fallback>
        </mc:AlternateContent>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هي عملية التلاعب بواحد أو أكثر من المتغيرات المستقلة، وتحديد تاثيرها على واحد أو أكثر من المتغيرات التابعة، يتم إجراء القياسات  على وحدات الاختبار ،في اثناء التحكم في المتغيرات الدخيلة."/>
          <p:cNvSpPr txBox="1"/>
          <p:nvPr/>
        </p:nvSpPr>
        <p:spPr>
          <a:xfrm>
            <a:off x="301179" y="1366614"/>
            <a:ext cx="12402442" cy="2425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هي عملية التلاعب بواحد أو أكثر من المتغيرات المستقلة، وتحديد تاثيرها على واحد أو أكثر من المتغيرات التابعة، يتم إجراء القياسات  على وحدات الاختبار ،في اثناء التحكم في المتغيرات الدخيلة. </a:t>
            </a:r>
          </a:p>
        </p:txBody>
      </p:sp>
      <p:sp>
        <p:nvSpPr>
          <p:cNvPr id="347" name="التجربة (Experiment)"/>
          <p:cNvSpPr txBox="1"/>
          <p:nvPr/>
        </p:nvSpPr>
        <p:spPr>
          <a:xfrm>
            <a:off x="7576500" y="162937"/>
            <a:ext cx="5118719"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التجربة (Experiment)</a:t>
            </a:r>
          </a:p>
        </p:txBody>
      </p:sp>
      <p:sp>
        <p:nvSpPr>
          <p:cNvPr id="348" name="وحدات الاختبار وإجراءات أخذ العينات ،…"/>
          <p:cNvSpPr txBox="1"/>
          <p:nvPr/>
        </p:nvSpPr>
        <p:spPr>
          <a:xfrm>
            <a:off x="3333214" y="6658610"/>
            <a:ext cx="5197011" cy="187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40266" indent="-440266" rtl="1">
              <a:buSzPct val="100000"/>
              <a:buAutoNum type="arabicParenBoth"/>
              <a:defRPr sz="2800" b="1"/>
            </a:pPr>
            <a:r>
              <a:rPr dirty="0"/>
              <a:t> </a:t>
            </a:r>
            <a:r>
              <a:rPr dirty="0" err="1"/>
              <a:t>وحدات</a:t>
            </a:r>
            <a:r>
              <a:rPr dirty="0"/>
              <a:t> </a:t>
            </a:r>
            <a:r>
              <a:rPr dirty="0" err="1"/>
              <a:t>الاختبار</a:t>
            </a:r>
            <a:r>
              <a:rPr dirty="0"/>
              <a:t> </a:t>
            </a:r>
            <a:r>
              <a:rPr dirty="0" err="1"/>
              <a:t>وإجراءات</a:t>
            </a:r>
            <a:r>
              <a:rPr dirty="0"/>
              <a:t> </a:t>
            </a:r>
            <a:r>
              <a:rPr dirty="0" err="1"/>
              <a:t>أخذ</a:t>
            </a:r>
            <a:r>
              <a:rPr dirty="0"/>
              <a:t> </a:t>
            </a:r>
            <a:r>
              <a:rPr dirty="0" err="1"/>
              <a:t>العينات</a:t>
            </a:r>
            <a:r>
              <a:rPr dirty="0"/>
              <a:t> ، </a:t>
            </a:r>
          </a:p>
          <a:p>
            <a:pPr marL="622300" indent="-622300" algn="r" rtl="1">
              <a:spcBef>
                <a:spcPts val="400"/>
              </a:spcBef>
              <a:buSzPct val="100000"/>
              <a:buAutoNum type="arabicParenBoth"/>
              <a:defRPr sz="2800" b="1"/>
            </a:pPr>
            <a:r>
              <a:rPr dirty="0" err="1"/>
              <a:t>المتغيرات</a:t>
            </a:r>
            <a:r>
              <a:rPr dirty="0"/>
              <a:t> </a:t>
            </a:r>
            <a:r>
              <a:rPr dirty="0" err="1"/>
              <a:t>المستقلة</a:t>
            </a:r>
            <a:r>
              <a:rPr dirty="0"/>
              <a:t> ، </a:t>
            </a:r>
          </a:p>
          <a:p>
            <a:pPr marL="635000" indent="-635000" algn="r" rtl="1">
              <a:buSzPct val="100000"/>
              <a:buAutoNum type="arabicParenBoth"/>
              <a:defRPr sz="2800" b="1"/>
            </a:pPr>
            <a:r>
              <a:rPr dirty="0" err="1"/>
              <a:t>المتغيرات</a:t>
            </a:r>
            <a:r>
              <a:rPr dirty="0"/>
              <a:t> </a:t>
            </a:r>
            <a:r>
              <a:rPr dirty="0" err="1"/>
              <a:t>التابعة</a:t>
            </a:r>
            <a:r>
              <a:rPr dirty="0"/>
              <a:t> ، و</a:t>
            </a:r>
            <a:endParaRPr lang="ar-DZ" dirty="0"/>
          </a:p>
          <a:p>
            <a:pPr marL="635000" indent="-635000" algn="r" rtl="1">
              <a:buSzPct val="100000"/>
              <a:buAutoNum type="arabicParenBoth"/>
              <a:defRPr sz="2800" b="1"/>
            </a:pPr>
            <a:r>
              <a:rPr dirty="0" err="1"/>
              <a:t>كيفيه</a:t>
            </a:r>
            <a:r>
              <a:rPr dirty="0"/>
              <a:t> </a:t>
            </a:r>
            <a:r>
              <a:rPr dirty="0" err="1"/>
              <a:t>التحكم</a:t>
            </a:r>
            <a:r>
              <a:rPr dirty="0"/>
              <a:t> </a:t>
            </a:r>
            <a:r>
              <a:rPr dirty="0" err="1"/>
              <a:t>في</a:t>
            </a:r>
            <a:r>
              <a:rPr dirty="0"/>
              <a:t> </a:t>
            </a:r>
            <a:r>
              <a:rPr dirty="0" err="1"/>
              <a:t>المتغيرات</a:t>
            </a:r>
            <a:r>
              <a:rPr dirty="0"/>
              <a:t> </a:t>
            </a:r>
            <a:r>
              <a:rPr dirty="0" err="1"/>
              <a:t>الدخيلة</a:t>
            </a:r>
            <a:r>
              <a:rPr dirty="0"/>
              <a:t>. </a:t>
            </a:r>
          </a:p>
        </p:txBody>
      </p:sp>
      <p:sp>
        <p:nvSpPr>
          <p:cNvPr id="349" name="التصميم التجريبي"/>
          <p:cNvSpPr txBox="1"/>
          <p:nvPr/>
        </p:nvSpPr>
        <p:spPr>
          <a:xfrm>
            <a:off x="9487111" y="3939351"/>
            <a:ext cx="3219920"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التصميم التجريبي </a:t>
            </a:r>
          </a:p>
        </p:txBody>
      </p:sp>
      <p:sp>
        <p:nvSpPr>
          <p:cNvPr id="350" name="لأجل إجراء التجربة لابد من توافر"/>
          <p:cNvSpPr txBox="1"/>
          <p:nvPr/>
        </p:nvSpPr>
        <p:spPr>
          <a:xfrm>
            <a:off x="7758851" y="5143027"/>
            <a:ext cx="4714330"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لأجل إجراء التجربة لابد من توافر</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القياس والوزن: الأساسيات ومقارنة المقاييس…"/>
          <p:cNvSpPr txBox="1"/>
          <p:nvPr/>
        </p:nvSpPr>
        <p:spPr>
          <a:xfrm>
            <a:off x="460682" y="3494370"/>
            <a:ext cx="12083436" cy="2764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defRPr sz="6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القياس</a:t>
            </a:r>
            <a:r>
              <a:rPr dirty="0"/>
              <a:t> </a:t>
            </a:r>
            <a:r>
              <a:rPr dirty="0" err="1"/>
              <a:t>والوزن</a:t>
            </a:r>
            <a:r>
              <a:rPr dirty="0"/>
              <a:t>: </a:t>
            </a:r>
            <a:r>
              <a:rPr dirty="0" err="1"/>
              <a:t>الأساسيات</a:t>
            </a:r>
            <a:r>
              <a:rPr dirty="0"/>
              <a:t> </a:t>
            </a:r>
            <a:r>
              <a:rPr dirty="0" err="1"/>
              <a:t>ومقارنة</a:t>
            </a:r>
            <a:r>
              <a:rPr dirty="0"/>
              <a:t> </a:t>
            </a:r>
            <a:r>
              <a:rPr dirty="0" err="1"/>
              <a:t>المقاييس</a:t>
            </a:r>
            <a:endParaRPr dirty="0"/>
          </a:p>
          <a:p>
            <a:pPr defTabSz="914400">
              <a:defRPr sz="53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t>Measurement and Scaling:      </a:t>
            </a:r>
            <a:endParaRPr lang="ar-DZ" dirty="0"/>
          </a:p>
          <a:p>
            <a:pPr defTabSz="914400">
              <a:defRPr sz="53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t>Fundamentals and Comparative Scaling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image.pdf" descr="image.pdf"/>
          <p:cNvPicPr>
            <a:picLocks noChangeAspect="1"/>
          </p:cNvPicPr>
          <p:nvPr/>
        </p:nvPicPr>
        <p:blipFill>
          <a:blip r:embed="rId2"/>
          <a:stretch>
            <a:fillRect/>
          </a:stretch>
        </p:blipFill>
        <p:spPr>
          <a:xfrm>
            <a:off x="238683" y="376014"/>
            <a:ext cx="3677844" cy="9001572"/>
          </a:xfrm>
          <a:prstGeom prst="rect">
            <a:avLst/>
          </a:prstGeom>
          <a:ln w="12700">
            <a:miter lim="400000"/>
          </a:ln>
        </p:spPr>
      </p:pic>
      <p:sp>
        <p:nvSpPr>
          <p:cNvPr id="355" name="القياس (Measurement)"/>
          <p:cNvSpPr txBox="1"/>
          <p:nvPr/>
        </p:nvSpPr>
        <p:spPr>
          <a:xfrm>
            <a:off x="7758410" y="62177"/>
            <a:ext cx="4795204"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القياس (</a:t>
            </a:r>
            <a:r>
              <a:rPr sz="4000"/>
              <a:t>Measurement</a:t>
            </a:r>
            <a:r>
              <a:t>)</a:t>
            </a:r>
          </a:p>
        </p:txBody>
      </p:sp>
      <p:sp>
        <p:nvSpPr>
          <p:cNvPr id="356" name="القياس يعني تعيين أرقام أو أي رموز أخرى لخصائص الكائنات وفقا لقواعد معينة. لاحظ أن ما نقيسه ليس الكائن ، ولكن بعض الخصائص المتعلقة به. وبالتالي، فاننا لا نقيس المستهلكين، ولكن تصوراتهم ، ومواقفهم ، وأفضلياتهم، أو غيرها من الخصائص ذات الصلة.…"/>
          <p:cNvSpPr txBox="1"/>
          <p:nvPr/>
        </p:nvSpPr>
        <p:spPr>
          <a:xfrm>
            <a:off x="4140554" y="1258926"/>
            <a:ext cx="8382208" cy="775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القياس يعني تعيين أرقام أو أي رموز أخرى لخصائص الكائنات وفقا لقواعد معينة. لاحظ أن ما نقيسه ليس الكائن ، ولكن بعض الخصائص المتعلقة به. وبالتالي، فاننا لا نقيس المستهلكين، ولكن تصوراتهم ، ومواقفهم ، وأفضلياتهم، أو غيرها من الخصائص ذات الصلة. </a:t>
            </a:r>
          </a:p>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في البحوث التسويقية ، يتم تعيين الأرقام عادة لسببين:  </a:t>
            </a:r>
          </a:p>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 </a:t>
            </a:r>
            <a:r>
              <a:rPr>
                <a:solidFill>
                  <a:srgbClr val="FF2600"/>
                </a:solidFill>
              </a:rPr>
              <a:t>أولا: </a:t>
            </a:r>
            <a:r>
              <a:t>تسمح الأرقام باجراء تحليل إحصائي للبيانات الناتجة. </a:t>
            </a:r>
            <a:r>
              <a:rPr>
                <a:solidFill>
                  <a:srgbClr val="FF2600"/>
                </a:solidFill>
              </a:rPr>
              <a:t>ثانيا:</a:t>
            </a:r>
            <a:r>
              <a:t> تسهل الأرقام الإبلاغ عن قواعد القياس والنتائج.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ينطوي الوزن أو السلم (scaling) على إنشاء سلسلة متصلة يتم عبرها قياس خصائص الكائنات محل الدراسة وتحديد مواقعها.…"/>
          <p:cNvSpPr txBox="1"/>
          <p:nvPr/>
        </p:nvSpPr>
        <p:spPr>
          <a:xfrm>
            <a:off x="313545" y="2006051"/>
            <a:ext cx="12377711" cy="6104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lang="ar-SA" dirty="0"/>
              <a:t>ت</a:t>
            </a:r>
            <a:r>
              <a:rPr dirty="0" err="1"/>
              <a:t>نطوي</a:t>
            </a:r>
            <a:r>
              <a:rPr lang="ar-SA" dirty="0"/>
              <a:t> عملية</a:t>
            </a:r>
            <a:r>
              <a:rPr dirty="0"/>
              <a:t> </a:t>
            </a:r>
            <a:r>
              <a:rPr dirty="0" err="1"/>
              <a:t>الوز</a:t>
            </a:r>
            <a:r>
              <a:rPr lang="ar-SA" dirty="0"/>
              <a:t>ن</a:t>
            </a:r>
            <a:r>
              <a:rPr lang="ar-DZ" dirty="0"/>
              <a:t> التدريج</a:t>
            </a:r>
            <a:r>
              <a:rPr dirty="0"/>
              <a:t> (scaling) </a:t>
            </a:r>
            <a:r>
              <a:rPr lang="ar-DZ" dirty="0"/>
              <a:t> </a:t>
            </a:r>
            <a:r>
              <a:rPr dirty="0" err="1"/>
              <a:t>على</a:t>
            </a:r>
            <a:r>
              <a:rPr dirty="0"/>
              <a:t> </a:t>
            </a:r>
            <a:r>
              <a:rPr dirty="0" err="1"/>
              <a:t>إنشاء</a:t>
            </a:r>
            <a:r>
              <a:rPr dirty="0"/>
              <a:t> </a:t>
            </a:r>
            <a:r>
              <a:rPr dirty="0" err="1"/>
              <a:t>سلسلة</a:t>
            </a:r>
            <a:r>
              <a:rPr dirty="0"/>
              <a:t> </a:t>
            </a:r>
            <a:r>
              <a:rPr dirty="0" err="1"/>
              <a:t>متصلة</a:t>
            </a:r>
            <a:r>
              <a:rPr dirty="0"/>
              <a:t> </a:t>
            </a:r>
            <a:r>
              <a:rPr dirty="0" err="1"/>
              <a:t>يتم</a:t>
            </a:r>
            <a:r>
              <a:rPr dirty="0"/>
              <a:t> </a:t>
            </a:r>
            <a:r>
              <a:rPr dirty="0" err="1"/>
              <a:t>عبرها</a:t>
            </a:r>
            <a:r>
              <a:rPr dirty="0"/>
              <a:t> </a:t>
            </a:r>
            <a:r>
              <a:rPr dirty="0" err="1"/>
              <a:t>قياس</a:t>
            </a:r>
            <a:r>
              <a:rPr dirty="0"/>
              <a:t> </a:t>
            </a:r>
            <a:r>
              <a:rPr dirty="0" err="1"/>
              <a:t>خصائص</a:t>
            </a:r>
            <a:r>
              <a:rPr dirty="0"/>
              <a:t> </a:t>
            </a:r>
            <a:r>
              <a:rPr dirty="0" err="1"/>
              <a:t>الكائنات</a:t>
            </a:r>
            <a:r>
              <a:rPr dirty="0"/>
              <a:t> </a:t>
            </a:r>
            <a:r>
              <a:rPr dirty="0" err="1"/>
              <a:t>محل</a:t>
            </a:r>
            <a:r>
              <a:rPr dirty="0"/>
              <a:t> </a:t>
            </a:r>
            <a:r>
              <a:rPr dirty="0" err="1"/>
              <a:t>الدراسة</a:t>
            </a:r>
            <a:r>
              <a:rPr dirty="0"/>
              <a:t> </a:t>
            </a:r>
            <a:r>
              <a:rPr dirty="0" err="1"/>
              <a:t>وتحديد</a:t>
            </a:r>
            <a:r>
              <a:rPr dirty="0"/>
              <a:t> </a:t>
            </a:r>
            <a:r>
              <a:rPr dirty="0" err="1"/>
              <a:t>مواقعها</a:t>
            </a:r>
            <a:r>
              <a:rPr dirty="0"/>
              <a:t>. </a:t>
            </a:r>
          </a:p>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للتوضيح</a:t>
            </a:r>
            <a:r>
              <a:rPr dirty="0"/>
              <a:t>، </a:t>
            </a:r>
            <a:r>
              <a:rPr dirty="0" err="1"/>
              <a:t>دعنا</a:t>
            </a:r>
            <a:r>
              <a:rPr dirty="0"/>
              <a:t> </a:t>
            </a:r>
            <a:r>
              <a:rPr dirty="0" err="1"/>
              <a:t>ننظر</a:t>
            </a:r>
            <a:r>
              <a:rPr dirty="0"/>
              <a:t> </a:t>
            </a:r>
            <a:r>
              <a:rPr dirty="0" err="1"/>
              <a:t>في</a:t>
            </a:r>
            <a:r>
              <a:rPr dirty="0"/>
              <a:t> </a:t>
            </a:r>
            <a:r>
              <a:rPr dirty="0" err="1"/>
              <a:t>مقياس</a:t>
            </a:r>
            <a:r>
              <a:rPr dirty="0"/>
              <a:t> </a:t>
            </a:r>
            <a:r>
              <a:rPr dirty="0" err="1"/>
              <a:t>يحدد</a:t>
            </a:r>
            <a:r>
              <a:rPr dirty="0"/>
              <a:t> </a:t>
            </a:r>
            <a:r>
              <a:rPr dirty="0" err="1"/>
              <a:t>لنا</a:t>
            </a:r>
            <a:r>
              <a:rPr dirty="0"/>
              <a:t> </a:t>
            </a:r>
            <a:r>
              <a:rPr dirty="0" err="1"/>
              <a:t>مواقع</a:t>
            </a:r>
            <a:r>
              <a:rPr dirty="0"/>
              <a:t> </a:t>
            </a:r>
            <a:r>
              <a:rPr dirty="0" err="1"/>
              <a:t>المستهلكين</a:t>
            </a:r>
            <a:r>
              <a:rPr dirty="0"/>
              <a:t> </a:t>
            </a:r>
            <a:r>
              <a:rPr dirty="0" err="1"/>
              <a:t>بحسب</a:t>
            </a:r>
            <a:r>
              <a:rPr dirty="0"/>
              <a:t> </a:t>
            </a:r>
            <a:r>
              <a:rPr dirty="0" err="1"/>
              <a:t>الخاصية</a:t>
            </a:r>
            <a:r>
              <a:rPr dirty="0"/>
              <a:t> </a:t>
            </a:r>
            <a:r>
              <a:rPr dirty="0" err="1"/>
              <a:t>التالية</a:t>
            </a:r>
            <a:r>
              <a:rPr dirty="0"/>
              <a:t> </a:t>
            </a:r>
            <a:r>
              <a:rPr dirty="0" err="1"/>
              <a:t>والمتمثلة</a:t>
            </a:r>
            <a:r>
              <a:rPr dirty="0"/>
              <a:t> </a:t>
            </a:r>
            <a:r>
              <a:rPr dirty="0" err="1"/>
              <a:t>في</a:t>
            </a:r>
            <a:r>
              <a:rPr dirty="0"/>
              <a:t> "</a:t>
            </a:r>
            <a:r>
              <a:rPr dirty="0" err="1"/>
              <a:t>الموقف</a:t>
            </a:r>
            <a:r>
              <a:rPr dirty="0"/>
              <a:t> </a:t>
            </a:r>
            <a:r>
              <a:rPr dirty="0" err="1"/>
              <a:t>تجاه</a:t>
            </a:r>
            <a:r>
              <a:rPr dirty="0"/>
              <a:t> </a:t>
            </a:r>
            <a:r>
              <a:rPr dirty="0" err="1"/>
              <a:t>مطاعم</a:t>
            </a:r>
            <a:r>
              <a:rPr dirty="0"/>
              <a:t> </a:t>
            </a:r>
            <a:r>
              <a:rPr dirty="0" err="1"/>
              <a:t>الوجبات</a:t>
            </a:r>
            <a:r>
              <a:rPr dirty="0"/>
              <a:t> </a:t>
            </a:r>
            <a:r>
              <a:rPr dirty="0" err="1"/>
              <a:t>السريعة</a:t>
            </a:r>
            <a:r>
              <a:rPr dirty="0"/>
              <a:t>." </a:t>
            </a:r>
            <a:r>
              <a:rPr dirty="0" err="1"/>
              <a:t>حيث</a:t>
            </a:r>
            <a:r>
              <a:rPr dirty="0"/>
              <a:t> </a:t>
            </a:r>
            <a:r>
              <a:rPr dirty="0" err="1"/>
              <a:t>يخصص</a:t>
            </a:r>
            <a:r>
              <a:rPr dirty="0"/>
              <a:t> </a:t>
            </a:r>
            <a:r>
              <a:rPr dirty="0" err="1"/>
              <a:t>لكل</a:t>
            </a:r>
            <a:r>
              <a:rPr dirty="0"/>
              <a:t> </a:t>
            </a:r>
            <a:r>
              <a:rPr dirty="0" err="1"/>
              <a:t>مجيب</a:t>
            </a:r>
            <a:r>
              <a:rPr dirty="0"/>
              <a:t> </a:t>
            </a:r>
            <a:r>
              <a:rPr dirty="0" err="1"/>
              <a:t>رقم</a:t>
            </a:r>
            <a:r>
              <a:rPr dirty="0"/>
              <a:t> </a:t>
            </a:r>
            <a:r>
              <a:rPr dirty="0" err="1"/>
              <a:t>يشير</a:t>
            </a:r>
            <a:r>
              <a:rPr dirty="0"/>
              <a:t> </a:t>
            </a:r>
            <a:r>
              <a:rPr dirty="0" err="1"/>
              <a:t>إلى</a:t>
            </a:r>
            <a:r>
              <a:rPr dirty="0"/>
              <a:t> </a:t>
            </a:r>
            <a:r>
              <a:rPr dirty="0" err="1"/>
              <a:t>الموقف</a:t>
            </a:r>
            <a:r>
              <a:rPr dirty="0"/>
              <a:t> </a:t>
            </a:r>
            <a:r>
              <a:rPr dirty="0" err="1"/>
              <a:t>غير</a:t>
            </a:r>
            <a:r>
              <a:rPr dirty="0"/>
              <a:t> </a:t>
            </a:r>
            <a:r>
              <a:rPr dirty="0" err="1"/>
              <a:t>الموات</a:t>
            </a:r>
            <a:r>
              <a:rPr dirty="0"/>
              <a:t> </a:t>
            </a:r>
            <a:r>
              <a:rPr lang="ar-DZ" dirty="0"/>
              <a:t>(</a:t>
            </a:r>
            <a:r>
              <a:rPr dirty="0" err="1"/>
              <a:t>مقيسا</a:t>
            </a:r>
            <a:r>
              <a:rPr dirty="0"/>
              <a:t> </a:t>
            </a:r>
            <a:r>
              <a:rPr dirty="0" err="1"/>
              <a:t>باعتباره</a:t>
            </a:r>
            <a:r>
              <a:rPr dirty="0"/>
              <a:t> 1</a:t>
            </a:r>
            <a:r>
              <a:rPr lang="ar-DZ" dirty="0"/>
              <a:t>)</a:t>
            </a:r>
            <a:r>
              <a:rPr dirty="0"/>
              <a:t> ، </a:t>
            </a:r>
            <a:r>
              <a:rPr dirty="0" err="1"/>
              <a:t>وموقفا</a:t>
            </a:r>
            <a:r>
              <a:rPr dirty="0"/>
              <a:t> </a:t>
            </a:r>
            <a:r>
              <a:rPr dirty="0" err="1"/>
              <a:t>حياديا</a:t>
            </a:r>
            <a:r>
              <a:rPr dirty="0"/>
              <a:t> </a:t>
            </a:r>
            <a:r>
              <a:rPr lang="ar-DZ" dirty="0"/>
              <a:t>(</a:t>
            </a:r>
            <a:r>
              <a:rPr dirty="0" err="1"/>
              <a:t>مقيسا</a:t>
            </a:r>
            <a:r>
              <a:rPr dirty="0"/>
              <a:t> بـ 2</a:t>
            </a:r>
            <a:r>
              <a:rPr lang="ar-DZ" dirty="0"/>
              <a:t>)</a:t>
            </a:r>
            <a:r>
              <a:rPr dirty="0"/>
              <a:t> ،  </a:t>
            </a:r>
            <a:r>
              <a:rPr dirty="0" err="1"/>
              <a:t>وموقفا</a:t>
            </a:r>
            <a:r>
              <a:rPr dirty="0"/>
              <a:t> </a:t>
            </a:r>
            <a:r>
              <a:rPr dirty="0" err="1"/>
              <a:t>ملائما</a:t>
            </a:r>
            <a:r>
              <a:rPr dirty="0"/>
              <a:t> </a:t>
            </a:r>
            <a:r>
              <a:rPr lang="ar-DZ" dirty="0"/>
              <a:t>(</a:t>
            </a:r>
            <a:r>
              <a:rPr dirty="0" err="1"/>
              <a:t>مقيسا</a:t>
            </a:r>
            <a:r>
              <a:rPr dirty="0"/>
              <a:t> بـ 3</a:t>
            </a:r>
            <a:r>
              <a:rPr lang="ar-DZ" dirty="0"/>
              <a:t>)</a:t>
            </a:r>
            <a:r>
              <a:rPr dirty="0"/>
              <a:t> </a:t>
            </a:r>
            <a:r>
              <a:rPr dirty="0" err="1"/>
              <a:t>اتجاه</a:t>
            </a:r>
            <a:r>
              <a:rPr dirty="0"/>
              <a:t> </a:t>
            </a:r>
            <a:r>
              <a:rPr dirty="0" err="1"/>
              <a:t>مطعم</a:t>
            </a:r>
            <a:r>
              <a:rPr dirty="0"/>
              <a:t> </a:t>
            </a:r>
            <a:r>
              <a:rPr dirty="0" err="1"/>
              <a:t>معين</a:t>
            </a:r>
            <a:r>
              <a:rPr dirty="0"/>
              <a:t> </a:t>
            </a:r>
            <a:r>
              <a:rPr dirty="0" err="1"/>
              <a:t>للوجبات</a:t>
            </a:r>
            <a:r>
              <a:rPr dirty="0"/>
              <a:t> </a:t>
            </a:r>
            <a:r>
              <a:rPr dirty="0" err="1"/>
              <a:t>السريعة</a:t>
            </a:r>
            <a:r>
              <a:rPr dirty="0"/>
              <a:t>. </a:t>
            </a:r>
            <a:r>
              <a:rPr dirty="0" err="1"/>
              <a:t>القياس</a:t>
            </a:r>
            <a:r>
              <a:rPr dirty="0"/>
              <a:t> </a:t>
            </a:r>
            <a:r>
              <a:rPr dirty="0" err="1"/>
              <a:t>هو</a:t>
            </a:r>
            <a:r>
              <a:rPr dirty="0"/>
              <a:t> </a:t>
            </a:r>
            <a:r>
              <a:rPr dirty="0" err="1"/>
              <a:t>ذلك</a:t>
            </a:r>
            <a:r>
              <a:rPr dirty="0"/>
              <a:t> </a:t>
            </a:r>
            <a:r>
              <a:rPr dirty="0" err="1"/>
              <a:t>التعيين</a:t>
            </a:r>
            <a:r>
              <a:rPr dirty="0"/>
              <a:t> </a:t>
            </a:r>
            <a:r>
              <a:rPr dirty="0" err="1"/>
              <a:t>الفعلي</a:t>
            </a:r>
            <a:r>
              <a:rPr dirty="0"/>
              <a:t> لـ </a:t>
            </a:r>
            <a:r>
              <a:rPr lang="ar-DZ" dirty="0"/>
              <a:t>(</a:t>
            </a:r>
            <a:r>
              <a:rPr dirty="0" err="1"/>
              <a:t>أو</a:t>
            </a:r>
            <a:r>
              <a:rPr dirty="0"/>
              <a:t> 2 </a:t>
            </a:r>
            <a:r>
              <a:rPr dirty="0" err="1"/>
              <a:t>أو</a:t>
            </a:r>
            <a:r>
              <a:rPr dirty="0"/>
              <a:t> 3</a:t>
            </a:r>
            <a:r>
              <a:rPr lang="ar-DZ" dirty="0"/>
              <a:t>)</a:t>
            </a:r>
            <a:r>
              <a:rPr dirty="0"/>
              <a:t> </a:t>
            </a:r>
            <a:r>
              <a:rPr dirty="0" err="1"/>
              <a:t>لكل</a:t>
            </a:r>
            <a:r>
              <a:rPr dirty="0"/>
              <a:t> </a:t>
            </a:r>
            <a:r>
              <a:rPr dirty="0" err="1"/>
              <a:t>مجيب</a:t>
            </a:r>
            <a:r>
              <a:rPr dirty="0"/>
              <a:t> </a:t>
            </a:r>
            <a:r>
              <a:rPr dirty="0" err="1"/>
              <a:t>من</a:t>
            </a:r>
            <a:r>
              <a:rPr dirty="0"/>
              <a:t> </a:t>
            </a:r>
            <a:r>
              <a:rPr dirty="0" err="1"/>
              <a:t>زبائن</a:t>
            </a:r>
            <a:r>
              <a:rPr dirty="0"/>
              <a:t> </a:t>
            </a:r>
            <a:r>
              <a:rPr dirty="0" err="1"/>
              <a:t>المطاعم</a:t>
            </a:r>
            <a:r>
              <a:rPr dirty="0"/>
              <a:t>.</a:t>
            </a:r>
          </a:p>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t> </a:t>
            </a:r>
            <a:r>
              <a:rPr lang="ar-SA" dirty="0"/>
              <a:t>عملية </a:t>
            </a:r>
            <a:r>
              <a:rPr dirty="0" err="1"/>
              <a:t>الوزن</a:t>
            </a:r>
            <a:r>
              <a:rPr lang="ar-DZ" dirty="0"/>
              <a:t> التدريج</a:t>
            </a:r>
            <a:r>
              <a:rPr dirty="0"/>
              <a:t> (scaling) </a:t>
            </a:r>
            <a:r>
              <a:rPr lang="ar-SA" dirty="0"/>
              <a:t> هي</a:t>
            </a:r>
            <a:r>
              <a:rPr dirty="0"/>
              <a:t> </a:t>
            </a:r>
            <a:r>
              <a:rPr dirty="0" err="1"/>
              <a:t>عملية</a:t>
            </a:r>
            <a:r>
              <a:rPr dirty="0"/>
              <a:t> </a:t>
            </a:r>
            <a:r>
              <a:rPr dirty="0" err="1"/>
              <a:t>وضع</a:t>
            </a:r>
            <a:r>
              <a:rPr dirty="0"/>
              <a:t> </a:t>
            </a:r>
            <a:r>
              <a:rPr dirty="0" err="1"/>
              <a:t>المجيبين</a:t>
            </a:r>
            <a:r>
              <a:rPr dirty="0"/>
              <a:t> </a:t>
            </a:r>
            <a:r>
              <a:rPr dirty="0" err="1"/>
              <a:t>على</a:t>
            </a:r>
            <a:r>
              <a:rPr dirty="0"/>
              <a:t> </a:t>
            </a:r>
            <a:r>
              <a:rPr dirty="0" err="1"/>
              <a:t>السلسلة</a:t>
            </a:r>
            <a:r>
              <a:rPr dirty="0"/>
              <a:t> </a:t>
            </a:r>
            <a:r>
              <a:rPr dirty="0" err="1"/>
              <a:t>المتصلة</a:t>
            </a:r>
            <a:r>
              <a:rPr dirty="0"/>
              <a:t> </a:t>
            </a:r>
            <a:r>
              <a:rPr dirty="0" err="1"/>
              <a:t>بحسب</a:t>
            </a:r>
            <a:r>
              <a:rPr dirty="0"/>
              <a:t> </a:t>
            </a:r>
            <a:r>
              <a:rPr dirty="0" err="1"/>
              <a:t>المواقف</a:t>
            </a:r>
            <a:r>
              <a:rPr dirty="0"/>
              <a:t> </a:t>
            </a:r>
            <a:r>
              <a:rPr dirty="0" err="1"/>
              <a:t>التي</a:t>
            </a:r>
            <a:r>
              <a:rPr dirty="0"/>
              <a:t> </a:t>
            </a:r>
            <a:r>
              <a:rPr dirty="0" err="1"/>
              <a:t>تم</a:t>
            </a:r>
            <a:r>
              <a:rPr dirty="0"/>
              <a:t> </a:t>
            </a:r>
            <a:r>
              <a:rPr dirty="0" err="1"/>
              <a:t>إبداؤها</a:t>
            </a:r>
            <a:r>
              <a:rPr dirty="0"/>
              <a:t> </a:t>
            </a:r>
            <a:r>
              <a:rPr dirty="0" err="1"/>
              <a:t>تجاه</a:t>
            </a:r>
            <a:r>
              <a:rPr dirty="0"/>
              <a:t> </a:t>
            </a:r>
            <a:r>
              <a:rPr dirty="0" err="1"/>
              <a:t>مطاعم</a:t>
            </a:r>
            <a:r>
              <a:rPr dirty="0"/>
              <a:t> </a:t>
            </a:r>
            <a:r>
              <a:rPr dirty="0" err="1"/>
              <a:t>الوجبات</a:t>
            </a:r>
            <a:r>
              <a:rPr dirty="0"/>
              <a:t> </a:t>
            </a:r>
            <a:r>
              <a:rPr dirty="0" err="1"/>
              <a:t>السريعة</a:t>
            </a:r>
            <a:r>
              <a:rPr dirty="0"/>
              <a:t>. </a:t>
            </a:r>
          </a:p>
        </p:txBody>
      </p:sp>
      <p:sp>
        <p:nvSpPr>
          <p:cNvPr id="359" name="الوزن أو السلم (Scale)"/>
          <p:cNvSpPr txBox="1"/>
          <p:nvPr/>
        </p:nvSpPr>
        <p:spPr>
          <a:xfrm>
            <a:off x="8457771" y="122633"/>
            <a:ext cx="4283173"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t> </a:t>
            </a:r>
            <a:r>
              <a:rPr dirty="0" err="1"/>
              <a:t>السلم</a:t>
            </a:r>
            <a:r>
              <a:rPr dirty="0"/>
              <a:t> (</a:t>
            </a:r>
            <a:r>
              <a:rPr sz="4000" dirty="0"/>
              <a:t>Scale</a:t>
            </a:r>
            <a:r>
              <a:rPr dirty="0"/>
              <a: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لنفترض أننا قمنا بقياس المواقف اتجاه خمسة مطاعم للوجبات السريعة، ثم جمعنا النتيجة لكل مجيب عبر المطاعم الخمسة، لأجل الوصول إلى إجمالي النقاط المتعلقة بالمواقف. في النهاية سنجد أن النتيجة الاجمالية ستكون (5) (بالنسبة للمجيب الذي أعطى تصنيفا برقم (1) لكل م"/>
          <p:cNvSpPr txBox="1"/>
          <p:nvPr/>
        </p:nvSpPr>
        <p:spPr>
          <a:xfrm>
            <a:off x="357738" y="1921701"/>
            <a:ext cx="12289324" cy="4642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لنفترض</a:t>
            </a:r>
            <a:r>
              <a:rPr dirty="0"/>
              <a:t> </a:t>
            </a:r>
            <a:r>
              <a:rPr dirty="0" err="1"/>
              <a:t>أننا</a:t>
            </a:r>
            <a:r>
              <a:rPr dirty="0"/>
              <a:t> </a:t>
            </a:r>
            <a:r>
              <a:rPr dirty="0" err="1"/>
              <a:t>قمنا</a:t>
            </a:r>
            <a:r>
              <a:rPr dirty="0"/>
              <a:t> </a:t>
            </a:r>
            <a:r>
              <a:rPr dirty="0" err="1"/>
              <a:t>بقياس</a:t>
            </a:r>
            <a:r>
              <a:rPr dirty="0"/>
              <a:t> </a:t>
            </a:r>
            <a:r>
              <a:rPr dirty="0" err="1"/>
              <a:t>المواقف</a:t>
            </a:r>
            <a:r>
              <a:rPr dirty="0"/>
              <a:t> </a:t>
            </a:r>
            <a:r>
              <a:rPr dirty="0" err="1"/>
              <a:t>اتجاه</a:t>
            </a:r>
            <a:r>
              <a:rPr dirty="0"/>
              <a:t> </a:t>
            </a:r>
            <a:r>
              <a:rPr dirty="0" err="1"/>
              <a:t>خمسة</a:t>
            </a:r>
            <a:r>
              <a:rPr dirty="0"/>
              <a:t> </a:t>
            </a:r>
            <a:r>
              <a:rPr dirty="0" err="1"/>
              <a:t>مطاعم</a:t>
            </a:r>
            <a:r>
              <a:rPr dirty="0"/>
              <a:t> </a:t>
            </a:r>
            <a:r>
              <a:rPr dirty="0" err="1"/>
              <a:t>للوجبات</a:t>
            </a:r>
            <a:r>
              <a:rPr dirty="0"/>
              <a:t> </a:t>
            </a:r>
            <a:r>
              <a:rPr dirty="0" err="1"/>
              <a:t>السريعة</a:t>
            </a:r>
            <a:r>
              <a:rPr dirty="0"/>
              <a:t>، </a:t>
            </a:r>
            <a:r>
              <a:rPr dirty="0" err="1"/>
              <a:t>ثم</a:t>
            </a:r>
            <a:r>
              <a:rPr dirty="0"/>
              <a:t> </a:t>
            </a:r>
            <a:r>
              <a:rPr dirty="0" err="1"/>
              <a:t>جمعنا</a:t>
            </a:r>
            <a:r>
              <a:rPr dirty="0"/>
              <a:t> </a:t>
            </a:r>
            <a:r>
              <a:rPr dirty="0" err="1"/>
              <a:t>النتيجة</a:t>
            </a:r>
            <a:r>
              <a:rPr dirty="0"/>
              <a:t> </a:t>
            </a:r>
            <a:r>
              <a:rPr dirty="0" err="1"/>
              <a:t>لكل</a:t>
            </a:r>
            <a:r>
              <a:rPr dirty="0"/>
              <a:t> </a:t>
            </a:r>
            <a:r>
              <a:rPr dirty="0" err="1"/>
              <a:t>مجيب</a:t>
            </a:r>
            <a:r>
              <a:rPr dirty="0"/>
              <a:t> </a:t>
            </a:r>
            <a:r>
              <a:rPr dirty="0" err="1"/>
              <a:t>عبر</a:t>
            </a:r>
            <a:r>
              <a:rPr dirty="0"/>
              <a:t> </a:t>
            </a:r>
            <a:r>
              <a:rPr dirty="0" err="1"/>
              <a:t>المطاعم</a:t>
            </a:r>
            <a:r>
              <a:rPr dirty="0"/>
              <a:t> </a:t>
            </a:r>
            <a:r>
              <a:rPr dirty="0" err="1"/>
              <a:t>الخمسة</a:t>
            </a:r>
            <a:r>
              <a:rPr dirty="0"/>
              <a:t>، </a:t>
            </a:r>
            <a:r>
              <a:rPr dirty="0" err="1"/>
              <a:t>لأجل</a:t>
            </a:r>
            <a:r>
              <a:rPr dirty="0"/>
              <a:t> </a:t>
            </a:r>
            <a:r>
              <a:rPr dirty="0" err="1"/>
              <a:t>الوصول</a:t>
            </a:r>
            <a:r>
              <a:rPr dirty="0"/>
              <a:t> </a:t>
            </a:r>
            <a:r>
              <a:rPr dirty="0" err="1"/>
              <a:t>إلى</a:t>
            </a:r>
            <a:r>
              <a:rPr dirty="0"/>
              <a:t> </a:t>
            </a:r>
            <a:r>
              <a:rPr dirty="0" err="1"/>
              <a:t>إجمالي</a:t>
            </a:r>
            <a:r>
              <a:rPr dirty="0"/>
              <a:t> </a:t>
            </a:r>
            <a:r>
              <a:rPr dirty="0" err="1"/>
              <a:t>النقاط</a:t>
            </a:r>
            <a:r>
              <a:rPr dirty="0"/>
              <a:t> </a:t>
            </a:r>
            <a:r>
              <a:rPr dirty="0" err="1"/>
              <a:t>المتعلقة</a:t>
            </a:r>
            <a:r>
              <a:rPr dirty="0"/>
              <a:t> </a:t>
            </a:r>
            <a:r>
              <a:rPr dirty="0" err="1"/>
              <a:t>بالمواقف</a:t>
            </a:r>
            <a:r>
              <a:rPr dirty="0"/>
              <a:t>. </a:t>
            </a:r>
            <a:r>
              <a:rPr dirty="0" err="1"/>
              <a:t>في</a:t>
            </a:r>
            <a:r>
              <a:rPr dirty="0"/>
              <a:t> </a:t>
            </a:r>
            <a:r>
              <a:rPr dirty="0" err="1"/>
              <a:t>النهاية</a:t>
            </a:r>
            <a:r>
              <a:rPr dirty="0"/>
              <a:t> </a:t>
            </a:r>
            <a:r>
              <a:rPr dirty="0" err="1"/>
              <a:t>سنجد</a:t>
            </a:r>
            <a:r>
              <a:rPr dirty="0"/>
              <a:t> </a:t>
            </a:r>
            <a:r>
              <a:rPr dirty="0" err="1"/>
              <a:t>أن</a:t>
            </a:r>
            <a:r>
              <a:rPr dirty="0"/>
              <a:t> </a:t>
            </a:r>
            <a:r>
              <a:rPr dirty="0" err="1"/>
              <a:t>النتيجة</a:t>
            </a:r>
            <a:r>
              <a:rPr dirty="0"/>
              <a:t> </a:t>
            </a:r>
            <a:r>
              <a:rPr dirty="0" err="1"/>
              <a:t>الاجمالية</a:t>
            </a:r>
            <a:r>
              <a:rPr dirty="0"/>
              <a:t> </a:t>
            </a:r>
            <a:r>
              <a:rPr dirty="0" err="1"/>
              <a:t>ستكون</a:t>
            </a:r>
            <a:r>
              <a:rPr dirty="0"/>
              <a:t> (5) </a:t>
            </a:r>
            <a:r>
              <a:rPr lang="ar-DZ" dirty="0"/>
              <a:t>(</a:t>
            </a:r>
            <a:r>
              <a:rPr dirty="0" err="1"/>
              <a:t>بالنسبة</a:t>
            </a:r>
            <a:r>
              <a:rPr dirty="0"/>
              <a:t> </a:t>
            </a:r>
            <a:r>
              <a:rPr dirty="0" err="1"/>
              <a:t>للمجيب</a:t>
            </a:r>
            <a:r>
              <a:rPr dirty="0"/>
              <a:t> </a:t>
            </a:r>
            <a:r>
              <a:rPr dirty="0" err="1"/>
              <a:t>الذي</a:t>
            </a:r>
            <a:r>
              <a:rPr dirty="0"/>
              <a:t> </a:t>
            </a:r>
            <a:r>
              <a:rPr dirty="0" err="1"/>
              <a:t>أعطى</a:t>
            </a:r>
            <a:r>
              <a:rPr dirty="0"/>
              <a:t> </a:t>
            </a:r>
            <a:r>
              <a:rPr dirty="0" err="1"/>
              <a:t>تصنيفا</a:t>
            </a:r>
            <a:r>
              <a:rPr dirty="0"/>
              <a:t> </a:t>
            </a:r>
            <a:r>
              <a:rPr dirty="0" err="1"/>
              <a:t>برقم</a:t>
            </a:r>
            <a:r>
              <a:rPr dirty="0"/>
              <a:t> (1) </a:t>
            </a:r>
            <a:r>
              <a:rPr dirty="0" err="1"/>
              <a:t>لكل</a:t>
            </a:r>
            <a:r>
              <a:rPr dirty="0"/>
              <a:t> </a:t>
            </a:r>
            <a:r>
              <a:rPr dirty="0" err="1"/>
              <a:t>من</a:t>
            </a:r>
            <a:r>
              <a:rPr dirty="0"/>
              <a:t> </a:t>
            </a:r>
            <a:r>
              <a:rPr dirty="0" err="1"/>
              <a:t>المطاعم</a:t>
            </a:r>
            <a:r>
              <a:rPr dirty="0"/>
              <a:t> </a:t>
            </a:r>
            <a:r>
              <a:rPr dirty="0" err="1"/>
              <a:t>الخمسة</a:t>
            </a:r>
            <a:r>
              <a:rPr lang="ar-DZ" dirty="0"/>
              <a:t>)</a:t>
            </a:r>
            <a:r>
              <a:rPr dirty="0" err="1"/>
              <a:t>وسنجد</a:t>
            </a:r>
            <a:r>
              <a:rPr dirty="0"/>
              <a:t> </a:t>
            </a:r>
            <a:r>
              <a:rPr dirty="0" err="1"/>
              <a:t>نتيجة</a:t>
            </a:r>
            <a:r>
              <a:rPr dirty="0"/>
              <a:t> </a:t>
            </a:r>
            <a:r>
              <a:rPr dirty="0" err="1"/>
              <a:t>إجمالية</a:t>
            </a:r>
            <a:r>
              <a:rPr dirty="0"/>
              <a:t> </a:t>
            </a:r>
            <a:r>
              <a:rPr dirty="0" err="1"/>
              <a:t>مقدرة</a:t>
            </a:r>
            <a:r>
              <a:rPr dirty="0"/>
              <a:t> بـ (15)،</a:t>
            </a:r>
            <a:r>
              <a:rPr lang="ar-DZ" dirty="0"/>
              <a:t>(</a:t>
            </a:r>
            <a:r>
              <a:rPr dirty="0" err="1"/>
              <a:t>بالنسبة</a:t>
            </a:r>
            <a:r>
              <a:rPr dirty="0"/>
              <a:t> </a:t>
            </a:r>
            <a:r>
              <a:rPr dirty="0" err="1"/>
              <a:t>للمجيب</a:t>
            </a:r>
            <a:r>
              <a:rPr dirty="0"/>
              <a:t> </a:t>
            </a:r>
            <a:r>
              <a:rPr dirty="0" err="1"/>
              <a:t>الذي</a:t>
            </a:r>
            <a:r>
              <a:rPr dirty="0"/>
              <a:t> </a:t>
            </a:r>
            <a:r>
              <a:rPr dirty="0" err="1"/>
              <a:t>أعطى</a:t>
            </a:r>
            <a:r>
              <a:rPr dirty="0"/>
              <a:t> </a:t>
            </a:r>
            <a:r>
              <a:rPr dirty="0" err="1"/>
              <a:t>تصنيفا</a:t>
            </a:r>
            <a:r>
              <a:rPr dirty="0"/>
              <a:t> </a:t>
            </a:r>
            <a:r>
              <a:rPr dirty="0" err="1"/>
              <a:t>برقم</a:t>
            </a:r>
            <a:r>
              <a:rPr dirty="0"/>
              <a:t> (3) </a:t>
            </a:r>
            <a:r>
              <a:rPr dirty="0" err="1"/>
              <a:t>لكل</a:t>
            </a:r>
            <a:r>
              <a:rPr dirty="0"/>
              <a:t> </a:t>
            </a:r>
            <a:r>
              <a:rPr dirty="0" err="1"/>
              <a:t>مطعم</a:t>
            </a:r>
            <a:r>
              <a:rPr dirty="0"/>
              <a:t> </a:t>
            </a:r>
            <a:r>
              <a:rPr dirty="0" err="1"/>
              <a:t>من</a:t>
            </a:r>
            <a:r>
              <a:rPr dirty="0"/>
              <a:t> </a:t>
            </a:r>
            <a:r>
              <a:rPr dirty="0" err="1"/>
              <a:t>المطاعم</a:t>
            </a:r>
            <a:r>
              <a:rPr dirty="0"/>
              <a:t> </a:t>
            </a:r>
            <a:r>
              <a:rPr dirty="0" err="1"/>
              <a:t>الخمسة</a:t>
            </a:r>
            <a:r>
              <a:rPr lang="ar-DZ" dirty="0"/>
              <a:t>).</a:t>
            </a:r>
            <a:endParaRPr dirty="0"/>
          </a:p>
          <a:p>
            <a: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في</a:t>
            </a:r>
            <a:r>
              <a:rPr dirty="0"/>
              <a:t> </a:t>
            </a:r>
            <a:r>
              <a:rPr dirty="0" err="1"/>
              <a:t>مثالنا</a:t>
            </a:r>
            <a:r>
              <a:rPr dirty="0"/>
              <a:t> ، </a:t>
            </a:r>
            <a:r>
              <a:rPr lang="ar-SA" dirty="0"/>
              <a:t>عملية </a:t>
            </a:r>
            <a:r>
              <a:rPr dirty="0" err="1"/>
              <a:t>الوزن</a:t>
            </a:r>
            <a:r>
              <a:rPr lang="ar-DZ"/>
              <a:t> التدريج</a:t>
            </a:r>
            <a:r>
              <a:t> </a:t>
            </a:r>
            <a:r>
              <a:rPr dirty="0"/>
              <a:t>(Scaling) </a:t>
            </a:r>
            <a:r>
              <a:rPr lang="ar-SA" dirty="0"/>
              <a:t> هي</a:t>
            </a:r>
            <a:r>
              <a:rPr dirty="0"/>
              <a:t> </a:t>
            </a:r>
            <a:r>
              <a:rPr dirty="0" err="1"/>
              <a:t>العملية</a:t>
            </a:r>
            <a:r>
              <a:rPr dirty="0"/>
              <a:t> </a:t>
            </a:r>
            <a:r>
              <a:rPr dirty="0" err="1"/>
              <a:t>التي</a:t>
            </a:r>
            <a:r>
              <a:rPr dirty="0"/>
              <a:t> </a:t>
            </a:r>
            <a:r>
              <a:rPr dirty="0" err="1"/>
              <a:t>سيتم</a:t>
            </a:r>
            <a:r>
              <a:rPr dirty="0"/>
              <a:t> </a:t>
            </a:r>
            <a:r>
              <a:rPr dirty="0" err="1"/>
              <a:t>من</a:t>
            </a:r>
            <a:r>
              <a:rPr dirty="0"/>
              <a:t> </a:t>
            </a:r>
            <a:r>
              <a:rPr dirty="0" err="1"/>
              <a:t>خلالها</a:t>
            </a:r>
            <a:r>
              <a:rPr dirty="0"/>
              <a:t> </a:t>
            </a:r>
            <a:r>
              <a:rPr dirty="0" err="1"/>
              <a:t>تعيين</a:t>
            </a:r>
            <a:r>
              <a:rPr dirty="0"/>
              <a:t> </a:t>
            </a:r>
            <a:r>
              <a:rPr dirty="0" err="1"/>
              <a:t>المجيبين</a:t>
            </a:r>
            <a:r>
              <a:rPr dirty="0"/>
              <a:t> </a:t>
            </a:r>
            <a:r>
              <a:rPr dirty="0" err="1"/>
              <a:t>على</a:t>
            </a:r>
            <a:r>
              <a:rPr dirty="0"/>
              <a:t> </a:t>
            </a:r>
            <a:r>
              <a:rPr dirty="0" err="1"/>
              <a:t>سلم</a:t>
            </a:r>
            <a:r>
              <a:rPr dirty="0"/>
              <a:t> </a:t>
            </a:r>
            <a:r>
              <a:rPr dirty="0" err="1"/>
              <a:t>المواقف</a:t>
            </a:r>
            <a:r>
              <a:rPr dirty="0"/>
              <a:t> </a:t>
            </a:r>
            <a:r>
              <a:rPr dirty="0" err="1"/>
              <a:t>الاجمالية</a:t>
            </a:r>
            <a:r>
              <a:rPr dirty="0"/>
              <a:t> </a:t>
            </a:r>
            <a:r>
              <a:rPr dirty="0" err="1"/>
              <a:t>الذي</a:t>
            </a:r>
            <a:r>
              <a:rPr dirty="0"/>
              <a:t> </a:t>
            </a:r>
            <a:r>
              <a:rPr dirty="0" err="1"/>
              <a:t>يتراوح</a:t>
            </a:r>
            <a:r>
              <a:rPr dirty="0"/>
              <a:t> </a:t>
            </a:r>
            <a:r>
              <a:rPr dirty="0" err="1"/>
              <a:t>بين</a:t>
            </a:r>
            <a:r>
              <a:rPr dirty="0"/>
              <a:t> (5) و (15)</a:t>
            </a:r>
            <a:r>
              <a:rPr lang="ar-DZ" dirty="0"/>
              <a:t> </a:t>
            </a:r>
            <a:r>
              <a:rPr lang="fr-FR" dirty="0"/>
              <a:t>.</a:t>
            </a:r>
            <a:endParaRPr dirty="0"/>
          </a:p>
        </p:txBody>
      </p:sp>
      <p:sp>
        <p:nvSpPr>
          <p:cNvPr id="362" name="الوزن أو السلم (Scale)"/>
          <p:cNvSpPr txBox="1"/>
          <p:nvPr/>
        </p:nvSpPr>
        <p:spPr>
          <a:xfrm>
            <a:off x="8417467" y="142785"/>
            <a:ext cx="4283172"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السلم</a:t>
            </a:r>
            <a:r>
              <a:rPr dirty="0"/>
              <a:t> (</a:t>
            </a:r>
            <a:r>
              <a:rPr sz="4000" dirty="0"/>
              <a:t>Scale</a:t>
            </a:r>
            <a:r>
              <a:rPr dirty="0"/>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عملية القياس (The process of Measurement )"/>
          <p:cNvSpPr txBox="1"/>
          <p:nvPr/>
        </p:nvSpPr>
        <p:spPr>
          <a:xfrm>
            <a:off x="3489475" y="62177"/>
            <a:ext cx="9423573"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عملية القياس (</a:t>
            </a:r>
            <a:r>
              <a:rPr sz="4000"/>
              <a:t>The process of Measurement </a:t>
            </a:r>
            <a:r>
              <a:t>)</a:t>
            </a:r>
          </a:p>
        </p:txBody>
      </p:sp>
      <p:sp>
        <p:nvSpPr>
          <p:cNvPr id="365" name="النوع…"/>
          <p:cNvSpPr/>
          <p:nvPr/>
        </p:nvSpPr>
        <p:spPr>
          <a:xfrm>
            <a:off x="4784531" y="2068698"/>
            <a:ext cx="4033573" cy="4632813"/>
          </a:xfrm>
          <a:prstGeom prst="roundRect">
            <a:avLst>
              <a:gd name="adj" fmla="val 4723"/>
            </a:avLst>
          </a:prstGeom>
          <a:solidFill>
            <a:schemeClr val="accent1">
              <a:hueOff val="369194"/>
              <a:satOff val="6343"/>
              <a:lumOff val="-1396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rtl="1">
              <a:defRPr sz="3200">
                <a:solidFill>
                  <a:srgbClr val="FFFFFF"/>
                </a:solidFill>
                <a:effectLst>
                  <a:outerShdw blurRad="25400" dist="33948" dir="2700000" rotWithShape="0">
                    <a:srgbClr val="3B3936"/>
                  </a:outerShdw>
                </a:effectLst>
              </a:defRPr>
            </a:pPr>
            <a:r>
              <a:t>النوع</a:t>
            </a: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r>
              <a:t>الموقف اتجاه العلامة</a:t>
            </a: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r>
              <a:t>استخدام العلامة</a:t>
            </a:r>
          </a:p>
        </p:txBody>
      </p:sp>
      <p:sp>
        <p:nvSpPr>
          <p:cNvPr id="366" name="المجيبون أو الكيانات"/>
          <p:cNvSpPr/>
          <p:nvPr/>
        </p:nvSpPr>
        <p:spPr>
          <a:xfrm>
            <a:off x="8882529" y="1294356"/>
            <a:ext cx="4033573" cy="598804"/>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700">
                <a:solidFill>
                  <a:srgbClr val="FFFFFF"/>
                </a:solidFill>
                <a:effectLst>
                  <a:outerShdw blurRad="25400" dist="33948" dir="2700000" rotWithShape="0">
                    <a:srgbClr val="3B3936"/>
                  </a:outerShdw>
                </a:effectLst>
              </a:defRPr>
            </a:lvl1pPr>
          </a:lstStyle>
          <a:p>
            <a:r>
              <a:t>المجيبون أو الكيانات</a:t>
            </a:r>
          </a:p>
        </p:txBody>
      </p:sp>
      <p:sp>
        <p:nvSpPr>
          <p:cNvPr id="367" name="الخصائص أو الظاهرة"/>
          <p:cNvSpPr/>
          <p:nvPr/>
        </p:nvSpPr>
        <p:spPr>
          <a:xfrm>
            <a:off x="4784531" y="1294356"/>
            <a:ext cx="4033573" cy="598804"/>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700">
                <a:solidFill>
                  <a:srgbClr val="FFFFFF"/>
                </a:solidFill>
                <a:effectLst>
                  <a:outerShdw blurRad="25400" dist="33948" dir="2700000" rotWithShape="0">
                    <a:srgbClr val="3B3936"/>
                  </a:outerShdw>
                </a:effectLst>
              </a:defRPr>
            </a:lvl1pPr>
          </a:lstStyle>
          <a:p>
            <a:r>
              <a:t>الخصائص أو الظاهرة</a:t>
            </a:r>
          </a:p>
        </p:txBody>
      </p:sp>
      <p:sp>
        <p:nvSpPr>
          <p:cNvPr id="368" name="تعيين القياس"/>
          <p:cNvSpPr/>
          <p:nvPr/>
        </p:nvSpPr>
        <p:spPr>
          <a:xfrm>
            <a:off x="77834" y="1294356"/>
            <a:ext cx="4642273" cy="598804"/>
          </a:xfrm>
          <a:prstGeom prst="rect">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700">
                <a:solidFill>
                  <a:srgbClr val="FFFFFF"/>
                </a:solidFill>
                <a:effectLst>
                  <a:outerShdw blurRad="25400" dist="33948" dir="2700000" rotWithShape="0">
                    <a:srgbClr val="3B3936"/>
                  </a:outerShdw>
                </a:effectLst>
              </a:defRPr>
            </a:lvl1pPr>
          </a:lstStyle>
          <a:p>
            <a:r>
              <a:t>تعيين القياس</a:t>
            </a:r>
          </a:p>
        </p:txBody>
      </p:sp>
      <p:sp>
        <p:nvSpPr>
          <p:cNvPr id="369" name="النوع"/>
          <p:cNvSpPr/>
          <p:nvPr/>
        </p:nvSpPr>
        <p:spPr>
          <a:xfrm>
            <a:off x="4784531" y="6877050"/>
            <a:ext cx="4033573" cy="2669531"/>
          </a:xfrm>
          <a:prstGeom prst="roundRect">
            <a:avLst>
              <a:gd name="adj" fmla="val 7136"/>
            </a:avLst>
          </a:prstGeom>
          <a:solidFill>
            <a:schemeClr val="accent1">
              <a:hueOff val="369194"/>
              <a:satOff val="6343"/>
              <a:lumOff val="-1396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3200">
                <a:solidFill>
                  <a:srgbClr val="FFFFFF"/>
                </a:solidFill>
                <a:effectLst>
                  <a:outerShdw blurRad="25400" dist="33948" dir="2700000" rotWithShape="0">
                    <a:srgbClr val="3B3936"/>
                  </a:outerShdw>
                </a:effectLst>
              </a:defRPr>
            </a:lvl1pPr>
          </a:lstStyle>
          <a:p>
            <a:r>
              <a:t>النوع</a:t>
            </a:r>
          </a:p>
        </p:txBody>
      </p:sp>
      <p:sp>
        <p:nvSpPr>
          <p:cNvPr id="370" name="أفراد الاستبيان"/>
          <p:cNvSpPr/>
          <p:nvPr/>
        </p:nvSpPr>
        <p:spPr>
          <a:xfrm>
            <a:off x="8882529" y="2068698"/>
            <a:ext cx="4033573" cy="4632813"/>
          </a:xfrm>
          <a:prstGeom prst="roundRect">
            <a:avLst>
              <a:gd name="adj" fmla="val 472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endParaRPr/>
          </a:p>
          <a:p>
            <a:pPr rtl="1">
              <a:defRPr sz="4000">
                <a:solidFill>
                  <a:srgbClr val="FFFFFF"/>
                </a:solidFill>
                <a:effectLst>
                  <a:outerShdw blurRad="25400" dist="33948" dir="2700000" rotWithShape="0">
                    <a:srgbClr val="3B3936"/>
                  </a:outerShdw>
                </a:effectLst>
              </a:defRPr>
            </a:pPr>
            <a:r>
              <a:t>أفراد الاستبيان</a:t>
            </a:r>
          </a:p>
          <a:p>
            <a:pPr rtl="1">
              <a:defRPr sz="3200">
                <a:solidFill>
                  <a:srgbClr val="FFFFFF"/>
                </a:solidFill>
                <a:effectLst>
                  <a:outerShdw blurRad="25400" dist="33948" dir="2700000" rotWithShape="0">
                    <a:srgbClr val="3B3936"/>
                  </a:outerShdw>
                </a:effectLst>
              </a:defRPr>
            </a:pPr>
            <a:endParaRPr/>
          </a:p>
          <a:p>
            <a:pPr rtl="1">
              <a:defRPr sz="3200">
                <a:solidFill>
                  <a:srgbClr val="FFFFFF"/>
                </a:solidFill>
                <a:effectLst>
                  <a:outerShdw blurRad="25400" dist="33948" dir="2700000" rotWithShape="0">
                    <a:srgbClr val="3B3936"/>
                  </a:outerShdw>
                </a:effectLst>
              </a:defRPr>
            </a:pPr>
            <a:endParaRPr/>
          </a:p>
        </p:txBody>
      </p:sp>
      <p:sp>
        <p:nvSpPr>
          <p:cNvPr id="371" name="المحل"/>
          <p:cNvSpPr/>
          <p:nvPr/>
        </p:nvSpPr>
        <p:spPr>
          <a:xfrm>
            <a:off x="8882529" y="6877050"/>
            <a:ext cx="4033573" cy="2669531"/>
          </a:xfrm>
          <a:prstGeom prst="roundRect">
            <a:avLst>
              <a:gd name="adj" fmla="val 7136"/>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4000">
                <a:solidFill>
                  <a:srgbClr val="FFFFFF"/>
                </a:solidFill>
                <a:effectLst>
                  <a:outerShdw blurRad="25400" dist="33948" dir="2700000" rotWithShape="0">
                    <a:srgbClr val="3B3936"/>
                  </a:outerShdw>
                </a:effectLst>
              </a:defRPr>
            </a:lvl1pPr>
          </a:lstStyle>
          <a:p>
            <a:r>
              <a:t>المحل</a:t>
            </a:r>
          </a:p>
        </p:txBody>
      </p:sp>
      <p:sp>
        <p:nvSpPr>
          <p:cNvPr id="372" name="1: ذكر…"/>
          <p:cNvSpPr/>
          <p:nvPr/>
        </p:nvSpPr>
        <p:spPr>
          <a:xfrm>
            <a:off x="82028" y="2068698"/>
            <a:ext cx="4633884" cy="1056641"/>
          </a:xfrm>
          <a:prstGeom prst="roundRect">
            <a:avLst>
              <a:gd name="adj" fmla="val 18029"/>
            </a:avLst>
          </a:prstGeom>
          <a:solidFill>
            <a:schemeClr val="accent2">
              <a:hueOff val="597264"/>
              <a:satOff val="5158"/>
              <a:lumOff val="-17289"/>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r" rtl="1">
              <a:defRPr sz="2000">
                <a:solidFill>
                  <a:srgbClr val="FFFFFF"/>
                </a:solidFill>
                <a:effectLst>
                  <a:outerShdw blurRad="25400" dist="33948" dir="2700000" rotWithShape="0">
                    <a:srgbClr val="3B3936"/>
                  </a:outerShdw>
                </a:effectLst>
              </a:defRPr>
            </a:pPr>
            <a:r>
              <a:t>    1: ذكر</a:t>
            </a:r>
          </a:p>
          <a:p>
            <a:pPr algn="r" rtl="1">
              <a:defRPr sz="2000">
                <a:solidFill>
                  <a:srgbClr val="FFFFFF"/>
                </a:solidFill>
                <a:effectLst>
                  <a:outerShdw blurRad="25400" dist="33948" dir="2700000" rotWithShape="0">
                    <a:srgbClr val="3B3936"/>
                  </a:outerShdw>
                </a:effectLst>
              </a:defRPr>
            </a:pPr>
            <a:r>
              <a:t>    2: أنثى</a:t>
            </a:r>
          </a:p>
        </p:txBody>
      </p:sp>
      <p:sp>
        <p:nvSpPr>
          <p:cNvPr id="373" name="1: غير محببة للغاية…"/>
          <p:cNvSpPr/>
          <p:nvPr/>
        </p:nvSpPr>
        <p:spPr>
          <a:xfrm>
            <a:off x="86222" y="3230879"/>
            <a:ext cx="4633884" cy="2009881"/>
          </a:xfrm>
          <a:prstGeom prst="roundRect">
            <a:avLst>
              <a:gd name="adj" fmla="val 9478"/>
            </a:avLst>
          </a:prstGeom>
          <a:solidFill>
            <a:schemeClr val="accent2">
              <a:hueOff val="597264"/>
              <a:satOff val="5158"/>
              <a:lumOff val="-17289"/>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defRPr sz="2000">
                <a:solidFill>
                  <a:srgbClr val="FFFFFF"/>
                </a:solidFill>
                <a:effectLst>
                  <a:outerShdw blurRad="25400" dist="33948" dir="2700000" rotWithShape="0">
                    <a:srgbClr val="3B3936"/>
                  </a:outerShdw>
                </a:effectLst>
              </a:defRPr>
            </a:pPr>
            <a:r>
              <a:t>1: غير محببة للغاية</a:t>
            </a:r>
          </a:p>
          <a:p>
            <a:pPr algn="r" rtl="1">
              <a:defRPr sz="2000">
                <a:solidFill>
                  <a:srgbClr val="FFFFFF"/>
                </a:solidFill>
                <a:effectLst>
                  <a:outerShdw blurRad="25400" dist="33948" dir="2700000" rotWithShape="0">
                    <a:srgbClr val="3B3936"/>
                  </a:outerShdw>
                </a:effectLst>
              </a:defRPr>
            </a:pPr>
            <a:r>
              <a:t>    2: غير محببة</a:t>
            </a:r>
          </a:p>
          <a:p>
            <a:pPr algn="r" rtl="1">
              <a:defRPr sz="2000">
                <a:solidFill>
                  <a:srgbClr val="FFFFFF"/>
                </a:solidFill>
                <a:effectLst>
                  <a:outerShdw blurRad="25400" dist="33948" dir="2700000" rotWithShape="0">
                    <a:srgbClr val="3B3936"/>
                  </a:outerShdw>
                </a:effectLst>
              </a:defRPr>
            </a:pPr>
            <a:r>
              <a:t>    3: محايد</a:t>
            </a:r>
          </a:p>
          <a:p>
            <a:pPr algn="r" rtl="1">
              <a:defRPr sz="2000">
                <a:solidFill>
                  <a:srgbClr val="FFFFFF"/>
                </a:solidFill>
                <a:effectLst>
                  <a:outerShdw blurRad="25400" dist="33948" dir="2700000" rotWithShape="0">
                    <a:srgbClr val="3B3936"/>
                  </a:outerShdw>
                </a:effectLst>
              </a:defRPr>
            </a:pPr>
            <a:r>
              <a:t>    4: محببة</a:t>
            </a:r>
          </a:p>
          <a:p>
            <a:pPr algn="r" rtl="1">
              <a:defRPr sz="2000">
                <a:solidFill>
                  <a:srgbClr val="FFFFFF"/>
                </a:solidFill>
                <a:effectLst>
                  <a:outerShdw blurRad="25400" dist="33948" dir="2700000" rotWithShape="0">
                    <a:srgbClr val="3B3936"/>
                  </a:outerShdw>
                </a:effectLst>
              </a:defRPr>
            </a:pPr>
            <a:r>
              <a:t>   5: محببة للغاية</a:t>
            </a:r>
          </a:p>
        </p:txBody>
      </p:sp>
      <p:sp>
        <p:nvSpPr>
          <p:cNvPr id="374" name="1: مستخدم حالي للعلامة…"/>
          <p:cNvSpPr/>
          <p:nvPr/>
        </p:nvSpPr>
        <p:spPr>
          <a:xfrm>
            <a:off x="86222" y="5346700"/>
            <a:ext cx="4633884" cy="1308397"/>
          </a:xfrm>
          <a:prstGeom prst="roundRect">
            <a:avLst>
              <a:gd name="adj" fmla="val 14560"/>
            </a:avLst>
          </a:prstGeom>
          <a:solidFill>
            <a:schemeClr val="accent2">
              <a:hueOff val="597264"/>
              <a:satOff val="5158"/>
              <a:lumOff val="-17289"/>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r" rtl="1">
              <a:defRPr sz="2000">
                <a:solidFill>
                  <a:srgbClr val="FFFFFF"/>
                </a:solidFill>
                <a:effectLst>
                  <a:outerShdw blurRad="25400" dist="33948" dir="2700000" rotWithShape="0">
                    <a:srgbClr val="3B3936"/>
                  </a:outerShdw>
                </a:effectLst>
              </a:defRPr>
            </a:pPr>
            <a:r>
              <a:t>    1: مستخدم حالي للعلامة</a:t>
            </a:r>
          </a:p>
          <a:p>
            <a:pPr algn="r" rtl="1">
              <a:defRPr sz="2000">
                <a:solidFill>
                  <a:srgbClr val="FFFFFF"/>
                </a:solidFill>
                <a:effectLst>
                  <a:outerShdw blurRad="25400" dist="33948" dir="2700000" rotWithShape="0">
                    <a:srgbClr val="3B3936"/>
                  </a:outerShdw>
                </a:effectLst>
              </a:defRPr>
            </a:pPr>
            <a:r>
              <a:t>    2: مستخدم سابق للعلامة</a:t>
            </a:r>
          </a:p>
          <a:p>
            <a:pPr algn="r" rtl="1">
              <a:defRPr sz="2000">
                <a:solidFill>
                  <a:srgbClr val="FFFFFF"/>
                </a:solidFill>
                <a:effectLst>
                  <a:outerShdw blurRad="25400" dist="33948" dir="2700000" rotWithShape="0">
                    <a:srgbClr val="3B3936"/>
                  </a:outerShdw>
                </a:effectLst>
              </a:defRPr>
            </a:pPr>
            <a:r>
              <a:t>    3: غير مستخدم للعلامة</a:t>
            </a:r>
          </a:p>
        </p:txBody>
      </p:sp>
      <p:sp>
        <p:nvSpPr>
          <p:cNvPr id="375" name="1: الملائم (الأنترنيت)…"/>
          <p:cNvSpPr/>
          <p:nvPr/>
        </p:nvSpPr>
        <p:spPr>
          <a:xfrm>
            <a:off x="86222" y="6877050"/>
            <a:ext cx="4633884" cy="2669531"/>
          </a:xfrm>
          <a:prstGeom prst="roundRect">
            <a:avLst>
              <a:gd name="adj" fmla="val 7136"/>
            </a:avLst>
          </a:prstGeom>
          <a:solidFill>
            <a:schemeClr val="accent2">
              <a:hueOff val="597264"/>
              <a:satOff val="5158"/>
              <a:lumOff val="-17289"/>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defRPr sz="1900">
                <a:solidFill>
                  <a:srgbClr val="FFFFFF"/>
                </a:solidFill>
                <a:effectLst>
                  <a:outerShdw blurRad="25400" dist="33948" dir="2700000" rotWithShape="0">
                    <a:srgbClr val="3B3936"/>
                  </a:outerShdw>
                </a:effectLst>
              </a:defRPr>
            </a:pPr>
            <a:r>
              <a:rPr dirty="0"/>
              <a:t>1: </a:t>
            </a:r>
            <a:r>
              <a:rPr dirty="0" err="1"/>
              <a:t>الملائم</a:t>
            </a:r>
            <a:r>
              <a:rPr dirty="0"/>
              <a:t> </a:t>
            </a:r>
            <a:r>
              <a:rPr lang="ar-DZ" dirty="0"/>
              <a:t>(</a:t>
            </a:r>
            <a:r>
              <a:rPr dirty="0" err="1"/>
              <a:t>الأنترنيت</a:t>
            </a:r>
            <a:r>
              <a:rPr lang="ar-DZ" dirty="0"/>
              <a:t>)</a:t>
            </a:r>
            <a:endParaRPr dirty="0"/>
          </a:p>
          <a:p>
            <a:pPr algn="r" rtl="1">
              <a:defRPr sz="1900">
                <a:solidFill>
                  <a:srgbClr val="FFFFFF"/>
                </a:solidFill>
                <a:effectLst>
                  <a:outerShdw blurRad="25400" dist="33948" dir="2700000" rotWithShape="0">
                    <a:srgbClr val="3B3936"/>
                  </a:outerShdw>
                </a:effectLst>
              </a:defRPr>
            </a:pPr>
            <a:r>
              <a:rPr dirty="0"/>
              <a:t>    2: </a:t>
            </a:r>
            <a:r>
              <a:rPr dirty="0" err="1"/>
              <a:t>محلات</a:t>
            </a:r>
            <a:r>
              <a:rPr dirty="0"/>
              <a:t> </a:t>
            </a:r>
            <a:r>
              <a:rPr dirty="0" err="1"/>
              <a:t>البيع</a:t>
            </a:r>
            <a:r>
              <a:rPr dirty="0"/>
              <a:t> </a:t>
            </a:r>
            <a:r>
              <a:rPr dirty="0" err="1"/>
              <a:t>الكبيرة</a:t>
            </a:r>
            <a:r>
              <a:rPr dirty="0"/>
              <a:t> </a:t>
            </a:r>
            <a:r>
              <a:rPr dirty="0" err="1"/>
              <a:t>سوبر</a:t>
            </a:r>
            <a:r>
              <a:rPr dirty="0"/>
              <a:t> </a:t>
            </a:r>
            <a:r>
              <a:rPr dirty="0" err="1"/>
              <a:t>ماركت</a:t>
            </a:r>
            <a:endParaRPr dirty="0"/>
          </a:p>
          <a:p>
            <a:pPr algn="r" rtl="1">
              <a:defRPr sz="1900">
                <a:solidFill>
                  <a:srgbClr val="FFFFFF"/>
                </a:solidFill>
                <a:effectLst>
                  <a:outerShdw blurRad="25400" dist="33948" dir="2700000" rotWithShape="0">
                    <a:srgbClr val="3B3936"/>
                  </a:outerShdw>
                </a:effectLst>
              </a:defRPr>
            </a:pPr>
            <a:r>
              <a:rPr dirty="0"/>
              <a:t>    3: </a:t>
            </a:r>
            <a:r>
              <a:rPr dirty="0" err="1"/>
              <a:t>القوة</a:t>
            </a:r>
            <a:r>
              <a:rPr dirty="0"/>
              <a:t> </a:t>
            </a:r>
            <a:r>
              <a:rPr dirty="0" err="1"/>
              <a:t>السلعية</a:t>
            </a:r>
            <a:endParaRPr dirty="0"/>
          </a:p>
          <a:p>
            <a:pPr algn="r" rtl="1">
              <a:defRPr sz="1900">
                <a:solidFill>
                  <a:srgbClr val="FFFFFF"/>
                </a:solidFill>
                <a:effectLst>
                  <a:outerShdw blurRad="25400" dist="33948" dir="2700000" rotWithShape="0">
                    <a:srgbClr val="3B3936"/>
                  </a:outerShdw>
                </a:effectLst>
              </a:defRPr>
            </a:pPr>
            <a:r>
              <a:rPr dirty="0"/>
              <a:t>    4: </a:t>
            </a:r>
            <a:r>
              <a:rPr dirty="0" err="1"/>
              <a:t>محلات</a:t>
            </a:r>
            <a:r>
              <a:rPr dirty="0"/>
              <a:t> </a:t>
            </a:r>
            <a:r>
              <a:rPr dirty="0" err="1"/>
              <a:t>التخفيض</a:t>
            </a:r>
            <a:endParaRPr dirty="0"/>
          </a:p>
          <a:p>
            <a:pPr algn="r" rtl="1">
              <a:defRPr sz="1900">
                <a:solidFill>
                  <a:srgbClr val="FFFFFF"/>
                </a:solidFill>
                <a:effectLst>
                  <a:outerShdw blurRad="25400" dist="33948" dir="2700000" rotWithShape="0">
                    <a:srgbClr val="3B3936"/>
                  </a:outerShdw>
                </a:effectLst>
              </a:defRPr>
            </a:pPr>
            <a:r>
              <a:rPr dirty="0"/>
              <a:t>   5: </a:t>
            </a:r>
            <a:r>
              <a:rPr dirty="0" err="1"/>
              <a:t>أجنحة</a:t>
            </a:r>
            <a:r>
              <a:rPr dirty="0"/>
              <a:t> </a:t>
            </a:r>
            <a:r>
              <a:rPr dirty="0" err="1"/>
              <a:t>المحلات</a:t>
            </a:r>
            <a:endParaRPr dirty="0"/>
          </a:p>
          <a:p>
            <a:pPr algn="r" rtl="1">
              <a:defRPr sz="1900">
                <a:solidFill>
                  <a:srgbClr val="FFFFFF"/>
                </a:solidFill>
                <a:effectLst>
                  <a:outerShdw blurRad="25400" dist="33948" dir="2700000" rotWithShape="0">
                    <a:srgbClr val="3B3936"/>
                  </a:outerShdw>
                </a:effectLst>
              </a:defRPr>
            </a:pPr>
            <a:r>
              <a:rPr dirty="0"/>
              <a:t>   6: </a:t>
            </a:r>
            <a:r>
              <a:rPr dirty="0" err="1"/>
              <a:t>المحلات</a:t>
            </a:r>
            <a:r>
              <a:rPr dirty="0"/>
              <a:t> </a:t>
            </a:r>
            <a:r>
              <a:rPr dirty="0" err="1"/>
              <a:t>الصغيرة</a:t>
            </a:r>
            <a:r>
              <a:rPr dirty="0"/>
              <a:t> </a:t>
            </a:r>
            <a:r>
              <a:rPr dirty="0" err="1"/>
              <a:t>بوتيك</a:t>
            </a:r>
            <a:endParaRPr dirty="0"/>
          </a:p>
          <a:p>
            <a:pPr algn="r" rtl="1">
              <a:defRPr sz="1900">
                <a:solidFill>
                  <a:srgbClr val="FFFFFF"/>
                </a:solidFill>
                <a:effectLst>
                  <a:outerShdw blurRad="25400" dist="33948" dir="2700000" rotWithShape="0">
                    <a:srgbClr val="3B3936"/>
                  </a:outerShdw>
                </a:effectLst>
              </a:defRPr>
            </a:pPr>
            <a:r>
              <a:rPr dirty="0"/>
              <a:t>   7: </a:t>
            </a:r>
            <a:r>
              <a:rPr dirty="0" err="1"/>
              <a:t>آخر</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المقاييس الأولية للقياس (Primary scales of Measurement )"/>
          <p:cNvSpPr txBox="1"/>
          <p:nvPr/>
        </p:nvSpPr>
        <p:spPr>
          <a:xfrm>
            <a:off x="116573" y="61337"/>
            <a:ext cx="12771653"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المقاييس الأولية للقياس (Primary scales of Measurement )</a:t>
            </a:r>
          </a:p>
        </p:txBody>
      </p:sp>
      <p:sp>
        <p:nvSpPr>
          <p:cNvPr id="378" name="هناك أربعة مقاييس أولية للقياس: الاسمي ، الترتيبي ، الفاصل (المدرجة) ، والنسبة"/>
          <p:cNvSpPr txBox="1"/>
          <p:nvPr/>
        </p:nvSpPr>
        <p:spPr>
          <a:xfrm>
            <a:off x="1666107" y="1112028"/>
            <a:ext cx="1101743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هناك</a:t>
            </a:r>
            <a:r>
              <a:rPr dirty="0"/>
              <a:t> </a:t>
            </a:r>
            <a:r>
              <a:rPr dirty="0" err="1"/>
              <a:t>أربعة</a:t>
            </a:r>
            <a:r>
              <a:rPr dirty="0"/>
              <a:t> </a:t>
            </a:r>
            <a:r>
              <a:rPr dirty="0" err="1"/>
              <a:t>مقاييس</a:t>
            </a:r>
            <a:r>
              <a:rPr dirty="0"/>
              <a:t> </a:t>
            </a:r>
            <a:r>
              <a:rPr dirty="0" err="1"/>
              <a:t>أولية</a:t>
            </a:r>
            <a:r>
              <a:rPr dirty="0"/>
              <a:t> </a:t>
            </a:r>
            <a:r>
              <a:rPr dirty="0" err="1"/>
              <a:t>للقياس</a:t>
            </a:r>
            <a:r>
              <a:rPr dirty="0"/>
              <a:t>: </a:t>
            </a:r>
            <a:r>
              <a:rPr dirty="0" err="1"/>
              <a:t>الاسمي</a:t>
            </a:r>
            <a:r>
              <a:rPr dirty="0"/>
              <a:t> ، </a:t>
            </a:r>
            <a:r>
              <a:rPr dirty="0" err="1"/>
              <a:t>الترتيبي</a:t>
            </a:r>
            <a:r>
              <a:rPr dirty="0"/>
              <a:t> ، </a:t>
            </a:r>
            <a:r>
              <a:rPr dirty="0" err="1"/>
              <a:t>الفاصل</a:t>
            </a:r>
            <a:r>
              <a:rPr dirty="0"/>
              <a:t> </a:t>
            </a:r>
            <a:r>
              <a:rPr lang="ar-DZ" dirty="0"/>
              <a:t>(</a:t>
            </a:r>
            <a:r>
              <a:rPr dirty="0" err="1"/>
              <a:t>المدرجة</a:t>
            </a:r>
            <a:r>
              <a:rPr lang="ar-DZ" dirty="0"/>
              <a:t>)</a:t>
            </a:r>
            <a:r>
              <a:rPr dirty="0"/>
              <a:t> ، </a:t>
            </a:r>
            <a:r>
              <a:rPr dirty="0" err="1"/>
              <a:t>والنسبة</a:t>
            </a:r>
            <a:endParaRPr dirty="0"/>
          </a:p>
        </p:txBody>
      </p:sp>
      <p:pic>
        <p:nvPicPr>
          <p:cNvPr id="379" name="Screen Shot 1440-02-19 at 9.21.38 PM.png" descr="Screen Shot 1440-02-19 at 9.21.38 PM.png"/>
          <p:cNvPicPr>
            <a:picLocks noChangeAspect="1"/>
          </p:cNvPicPr>
          <p:nvPr/>
        </p:nvPicPr>
        <p:blipFill>
          <a:blip r:embed="rId2"/>
          <a:stretch>
            <a:fillRect/>
          </a:stretch>
        </p:blipFill>
        <p:spPr>
          <a:xfrm>
            <a:off x="177556" y="2574109"/>
            <a:ext cx="12329963" cy="5875852"/>
          </a:xfrm>
          <a:prstGeom prst="rect">
            <a:avLst/>
          </a:prstGeom>
          <a:ln w="25400">
            <a:miter lim="400000"/>
          </a:ln>
          <a:effectLst>
            <a:outerShdw blurRad="127000" dist="76200" dir="5520000" rotWithShape="0">
              <a:srgbClr val="000000">
                <a:alpha val="60000"/>
              </a:srgbClr>
            </a:outerShdw>
          </a:effectLst>
        </p:spPr>
      </p:pic>
      <p:sp>
        <p:nvSpPr>
          <p:cNvPr id="380" name="المقاييس الأساسية"/>
          <p:cNvSpPr/>
          <p:nvPr/>
        </p:nvSpPr>
        <p:spPr>
          <a:xfrm>
            <a:off x="5414502" y="2906515"/>
            <a:ext cx="2074195" cy="585618"/>
          </a:xfrm>
          <a:prstGeom prst="rect">
            <a:avLst/>
          </a:prstGeom>
          <a:solidFill>
            <a:srgbClr val="923D8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800" b="1">
                <a:solidFill>
                  <a:srgbClr val="FFFFFF"/>
                </a:solidFill>
                <a:latin typeface="Al Bayan Plain"/>
                <a:ea typeface="Al Bayan Plain"/>
                <a:cs typeface="Al Bayan Plain"/>
                <a:sym typeface="Al Bayan Plain"/>
              </a:defRPr>
            </a:lvl1pPr>
          </a:lstStyle>
          <a:p>
            <a:r>
              <a:t>المقاييس الأساسية</a:t>
            </a:r>
          </a:p>
        </p:txBody>
      </p:sp>
      <p:sp>
        <p:nvSpPr>
          <p:cNvPr id="381" name="المقياس النسبي"/>
          <p:cNvSpPr/>
          <p:nvPr/>
        </p:nvSpPr>
        <p:spPr>
          <a:xfrm>
            <a:off x="8812041" y="5188578"/>
            <a:ext cx="1501042" cy="1005841"/>
          </a:xfrm>
          <a:prstGeom prst="rect">
            <a:avLst/>
          </a:prstGeom>
          <a:solidFill>
            <a:srgbClr val="E9822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200" b="1">
                <a:solidFill>
                  <a:srgbClr val="FFFFFF"/>
                </a:solidFill>
                <a:latin typeface="Al Bayan Plain"/>
                <a:ea typeface="Al Bayan Plain"/>
                <a:cs typeface="Al Bayan Plain"/>
                <a:sym typeface="Al Bayan Plain"/>
              </a:defRPr>
            </a:lvl1pPr>
          </a:lstStyle>
          <a:p>
            <a:r>
              <a:t>المقياس النسبي</a:t>
            </a:r>
          </a:p>
        </p:txBody>
      </p:sp>
      <p:sp>
        <p:nvSpPr>
          <p:cNvPr id="382" name="المقياس المدرج"/>
          <p:cNvSpPr/>
          <p:nvPr/>
        </p:nvSpPr>
        <p:spPr>
          <a:xfrm>
            <a:off x="6646113" y="5879836"/>
            <a:ext cx="1501042" cy="1005841"/>
          </a:xfrm>
          <a:prstGeom prst="rect">
            <a:avLst/>
          </a:prstGeom>
          <a:solidFill>
            <a:srgbClr val="13306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200" b="1">
                <a:solidFill>
                  <a:srgbClr val="FFFFFF"/>
                </a:solidFill>
                <a:latin typeface="Al Bayan Plain"/>
                <a:ea typeface="Al Bayan Plain"/>
                <a:cs typeface="Al Bayan Plain"/>
                <a:sym typeface="Al Bayan Plain"/>
              </a:defRPr>
            </a:lvl1pPr>
          </a:lstStyle>
          <a:p>
            <a:r>
              <a:t>المقياس المدرج</a:t>
            </a:r>
          </a:p>
        </p:txBody>
      </p:sp>
      <p:sp>
        <p:nvSpPr>
          <p:cNvPr id="383" name="المقياس الترتيبي"/>
          <p:cNvSpPr/>
          <p:nvPr/>
        </p:nvSpPr>
        <p:spPr>
          <a:xfrm>
            <a:off x="4632586" y="6591246"/>
            <a:ext cx="1501042" cy="1005841"/>
          </a:xfrm>
          <a:prstGeom prst="rect">
            <a:avLst/>
          </a:prstGeom>
          <a:solidFill>
            <a:srgbClr val="B8925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200" b="1">
                <a:solidFill>
                  <a:srgbClr val="FFFFFF"/>
                </a:solidFill>
                <a:latin typeface="Al Bayan Plain"/>
                <a:ea typeface="Al Bayan Plain"/>
                <a:cs typeface="Al Bayan Plain"/>
                <a:sym typeface="Al Bayan Plain"/>
              </a:defRPr>
            </a:lvl1pPr>
          </a:lstStyle>
          <a:p>
            <a:r>
              <a:t>المقياس الترتيبي</a:t>
            </a:r>
          </a:p>
        </p:txBody>
      </p:sp>
      <p:sp>
        <p:nvSpPr>
          <p:cNvPr id="384" name="المقياس الاسمي"/>
          <p:cNvSpPr/>
          <p:nvPr/>
        </p:nvSpPr>
        <p:spPr>
          <a:xfrm>
            <a:off x="2619060" y="7302656"/>
            <a:ext cx="1501041" cy="1005841"/>
          </a:xfrm>
          <a:prstGeom prst="rect">
            <a:avLst/>
          </a:prstGeom>
          <a:solidFill>
            <a:srgbClr val="7C8F3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200" b="1">
                <a:solidFill>
                  <a:srgbClr val="FFFFFF"/>
                </a:solidFill>
                <a:latin typeface="Al Bayan Plain"/>
                <a:ea typeface="Al Bayan Plain"/>
                <a:cs typeface="Al Bayan Plain"/>
                <a:sym typeface="Al Bayan Plain"/>
              </a:defRPr>
            </a:lvl1pPr>
          </a:lstStyle>
          <a:p>
            <a:r>
              <a:t>المقياس الاسمي</a:t>
            </a:r>
          </a:p>
        </p:txBody>
      </p:sp>
      <p:sp>
        <p:nvSpPr>
          <p:cNvPr id="385" name="أعلى مستوى للقياس"/>
          <p:cNvSpPr/>
          <p:nvPr/>
        </p:nvSpPr>
        <p:spPr>
          <a:xfrm>
            <a:off x="10529821" y="4765450"/>
            <a:ext cx="1893062" cy="149317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800" b="1">
                <a:solidFill>
                  <a:srgbClr val="000000"/>
                </a:solidFill>
                <a:latin typeface="Al Bayan Plain"/>
                <a:ea typeface="Al Bayan Plain"/>
                <a:cs typeface="Al Bayan Plain"/>
                <a:sym typeface="Al Bayan Plain"/>
              </a:defRPr>
            </a:lvl1pPr>
          </a:lstStyle>
          <a:p>
            <a:r>
              <a:t>أعلى مستوى للقياس</a:t>
            </a:r>
          </a:p>
        </p:txBody>
      </p:sp>
      <p:sp>
        <p:nvSpPr>
          <p:cNvPr id="386" name="أخفض مستوى للقياس"/>
          <p:cNvSpPr/>
          <p:nvPr/>
        </p:nvSpPr>
        <p:spPr>
          <a:xfrm>
            <a:off x="560636" y="6786745"/>
            <a:ext cx="1893062"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800" b="1">
                <a:solidFill>
                  <a:srgbClr val="000000"/>
                </a:solidFill>
                <a:latin typeface="Al Bayan Plain"/>
                <a:ea typeface="Al Bayan Plain"/>
                <a:cs typeface="Al Bayan Plain"/>
                <a:sym typeface="Al Bayan Plain"/>
              </a:defRPr>
            </a:lvl1pPr>
          </a:lstStyle>
          <a:p>
            <a:r>
              <a:t>أخفض مستوى للقياس</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المحاضرة الأخيرة المكثفة"/>
          <p:cNvSpPr txBox="1">
            <a:spLocks noGrp="1"/>
          </p:cNvSpPr>
          <p:nvPr>
            <p:ph type="title"/>
          </p:nvPr>
        </p:nvSpPr>
        <p:spPr>
          <a:xfrm>
            <a:off x="2246535" y="5682125"/>
            <a:ext cx="8229601" cy="1143001"/>
          </a:xfrm>
          <a:prstGeom prst="rect">
            <a:avLst/>
          </a:prstGeom>
        </p:spPr>
        <p:txBody>
          <a:bodyPr lIns="45719" tIns="45719" rIns="45719" bIns="45719"/>
          <a:lstStyle/>
          <a:p>
            <a:pPr defTabSz="914400">
              <a:lnSpc>
                <a:spcPct val="100000"/>
              </a:lnSpc>
              <a:spcBef>
                <a:spcPts val="0"/>
              </a:spcBef>
              <a:defRPr sz="4100" b="1">
                <a:solidFill>
                  <a:srgbClr val="011993"/>
                </a:solidFill>
                <a:effectLst>
                  <a:outerShdw blurRad="114300" dist="101600" dir="2700000" rotWithShape="0">
                    <a:srgbClr val="000000">
                      <a:alpha val="40000"/>
                    </a:srgbClr>
                  </a:outerShdw>
                </a:effectLst>
                <a:latin typeface="Lucida Sans"/>
                <a:ea typeface="Lucida Sans"/>
                <a:cs typeface="Lucida Sans"/>
                <a:sym typeface="Lucida Sans"/>
              </a:defRPr>
            </a:pPr>
            <a:r>
              <a:rPr dirty="0"/>
              <a:t>   </a:t>
            </a:r>
            <a:r>
              <a:rPr dirty="0" err="1"/>
              <a:t>المحاضرة</a:t>
            </a:r>
            <a:r>
              <a:rPr dirty="0"/>
              <a:t> </a:t>
            </a:r>
            <a:r>
              <a:rPr lang="ar-DZ" dirty="0"/>
              <a:t>السادسة</a:t>
            </a:r>
            <a:endParaRPr dirty="0"/>
          </a:p>
        </p:txBody>
      </p:sp>
      <p:pic>
        <p:nvPicPr>
          <p:cNvPr id="137" name="Image" descr="Image"/>
          <p:cNvPicPr>
            <a:picLocks noChangeAspect="1"/>
          </p:cNvPicPr>
          <p:nvPr/>
        </p:nvPicPr>
        <p:blipFill>
          <a:blip r:embed="rId2"/>
          <a:stretch>
            <a:fillRect/>
          </a:stretch>
        </p:blipFill>
        <p:spPr>
          <a:xfrm>
            <a:off x="4025900" y="387236"/>
            <a:ext cx="4953000" cy="30607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ectangle"/>
          <p:cNvSpPr/>
          <p:nvPr/>
        </p:nvSpPr>
        <p:spPr>
          <a:xfrm>
            <a:off x="136813" y="4163837"/>
            <a:ext cx="6453175" cy="5539484"/>
          </a:xfrm>
          <a:prstGeom prst="rect">
            <a:avLst/>
          </a:prstGeom>
          <a:solidFill>
            <a:schemeClr val="accent2">
              <a:hueOff val="-602737"/>
              <a:satOff val="7170"/>
              <a:lumOff val="14117"/>
            </a:schemeClr>
          </a:solidFill>
          <a:ln w="25400">
            <a:solidFill>
              <a:srgbClr val="66635F"/>
            </a:solidFill>
            <a:miter lim="400000"/>
          </a:ln>
        </p:spPr>
        <p:txBody>
          <a:bodyPr lIns="50800" tIns="50800" rIns="50800" bIns="50800" anchor="ctr"/>
          <a:lstStyle/>
          <a:p>
            <a:pPr>
              <a:defRPr sz="3200"/>
            </a:pPr>
            <a:endParaRPr/>
          </a:p>
        </p:txBody>
      </p:sp>
      <p:sp>
        <p:nvSpPr>
          <p:cNvPr id="389" name="التفريق بين أنواع المقاييس الأولية للقياس"/>
          <p:cNvSpPr txBox="1"/>
          <p:nvPr/>
        </p:nvSpPr>
        <p:spPr>
          <a:xfrm>
            <a:off x="6027253" y="144473"/>
            <a:ext cx="6899326"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التفريق بين أنواع المقاييس الأولية للقياس</a:t>
            </a:r>
          </a:p>
        </p:txBody>
      </p:sp>
      <p:pic>
        <p:nvPicPr>
          <p:cNvPr id="390" name="Screen Shot 1440-02-19 at 9.21.56 PM.png" descr="Screen Shot 1440-02-19 at 9.21.56 PM.png"/>
          <p:cNvPicPr>
            <a:picLocks noChangeAspect="1"/>
          </p:cNvPicPr>
          <p:nvPr/>
        </p:nvPicPr>
        <p:blipFill>
          <a:blip r:embed="rId3"/>
          <a:stretch>
            <a:fillRect/>
          </a:stretch>
        </p:blipFill>
        <p:spPr>
          <a:xfrm>
            <a:off x="175227" y="170710"/>
            <a:ext cx="5745672" cy="3708111"/>
          </a:xfrm>
          <a:prstGeom prst="rect">
            <a:avLst/>
          </a:prstGeom>
          <a:ln w="25400">
            <a:miter lim="400000"/>
          </a:ln>
          <a:effectLst>
            <a:outerShdw blurRad="127000" dist="76200" dir="5520000" rotWithShape="0">
              <a:srgbClr val="000000">
                <a:alpha val="60000"/>
              </a:srgbClr>
            </a:outerShdw>
          </a:effectLst>
        </p:spPr>
      </p:pic>
      <p:sp>
        <p:nvSpPr>
          <p:cNvPr id="391" name="الوزن: هناك من يطلق عليه السلم أيضا"/>
          <p:cNvSpPr txBox="1"/>
          <p:nvPr/>
        </p:nvSpPr>
        <p:spPr>
          <a:xfrm>
            <a:off x="1493940" y="4151137"/>
            <a:ext cx="4696774" cy="524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rtl="1">
              <a:defRPr b="1">
                <a:solidFill>
                  <a:srgbClr val="000000"/>
                </a:solidFill>
              </a:defRPr>
            </a:pPr>
            <a:r>
              <a:rPr>
                <a:solidFill>
                  <a:srgbClr val="011993"/>
                </a:solidFill>
              </a:rPr>
              <a:t>الوزن</a:t>
            </a:r>
            <a:r>
              <a:t>: هناك من يطلق عليه </a:t>
            </a:r>
            <a:r>
              <a:rPr>
                <a:solidFill>
                  <a:srgbClr val="FF2600"/>
                </a:solidFill>
              </a:rPr>
              <a:t>السلم</a:t>
            </a:r>
            <a:r>
              <a:t> أيضا</a:t>
            </a:r>
          </a:p>
        </p:txBody>
      </p:sp>
      <p:sp>
        <p:nvSpPr>
          <p:cNvPr id="392" name="الإسمي"/>
          <p:cNvSpPr txBox="1"/>
          <p:nvPr/>
        </p:nvSpPr>
        <p:spPr>
          <a:xfrm>
            <a:off x="5410563" y="4947784"/>
            <a:ext cx="1055158" cy="466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pPr>
              <a:defRPr>
                <a:solidFill>
                  <a:srgbClr val="000000"/>
                </a:solidFill>
              </a:defRPr>
            </a:pPr>
            <a:r>
              <a:rPr>
                <a:solidFill>
                  <a:srgbClr val="011993"/>
                </a:solidFill>
              </a:rPr>
              <a:t>الإسمي</a:t>
            </a:r>
          </a:p>
        </p:txBody>
      </p:sp>
      <p:sp>
        <p:nvSpPr>
          <p:cNvPr id="393" name="الترتيبي"/>
          <p:cNvSpPr txBox="1"/>
          <p:nvPr/>
        </p:nvSpPr>
        <p:spPr>
          <a:xfrm>
            <a:off x="5361509" y="6085580"/>
            <a:ext cx="1153267" cy="466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pPr>
              <a:defRPr>
                <a:solidFill>
                  <a:srgbClr val="000000"/>
                </a:solidFill>
              </a:defRPr>
            </a:pPr>
            <a:r>
              <a:rPr>
                <a:solidFill>
                  <a:srgbClr val="011993"/>
                </a:solidFill>
              </a:rPr>
              <a:t>الترتيبي</a:t>
            </a:r>
          </a:p>
        </p:txBody>
      </p:sp>
      <p:sp>
        <p:nvSpPr>
          <p:cNvPr id="394" name="المدرج"/>
          <p:cNvSpPr txBox="1"/>
          <p:nvPr/>
        </p:nvSpPr>
        <p:spPr>
          <a:xfrm>
            <a:off x="5529135" y="7676291"/>
            <a:ext cx="818014" cy="466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pPr>
              <a:defRPr>
                <a:solidFill>
                  <a:srgbClr val="000000"/>
                </a:solidFill>
              </a:defRPr>
            </a:pPr>
            <a:r>
              <a:rPr>
                <a:solidFill>
                  <a:srgbClr val="011993"/>
                </a:solidFill>
              </a:rPr>
              <a:t>المدرج</a:t>
            </a:r>
          </a:p>
        </p:txBody>
      </p:sp>
      <p:sp>
        <p:nvSpPr>
          <p:cNvPr id="395" name="النسبي"/>
          <p:cNvSpPr txBox="1"/>
          <p:nvPr/>
        </p:nvSpPr>
        <p:spPr>
          <a:xfrm>
            <a:off x="5414077" y="8898703"/>
            <a:ext cx="1048130" cy="466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pPr>
              <a:defRPr>
                <a:solidFill>
                  <a:srgbClr val="000000"/>
                </a:solidFill>
              </a:defRPr>
            </a:pPr>
            <a:r>
              <a:rPr>
                <a:solidFill>
                  <a:srgbClr val="011993"/>
                </a:solidFill>
              </a:rPr>
              <a:t>النسبي</a:t>
            </a:r>
          </a:p>
        </p:txBody>
      </p:sp>
      <p:sp>
        <p:nvSpPr>
          <p:cNvPr id="396" name="أرقام لتعيين اللاعبين"/>
          <p:cNvSpPr txBox="1"/>
          <p:nvPr/>
        </p:nvSpPr>
        <p:spPr>
          <a:xfrm>
            <a:off x="3651447" y="4780612"/>
            <a:ext cx="1510277" cy="801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rtl="1">
              <a:defRPr sz="2000" b="1">
                <a:solidFill>
                  <a:srgbClr val="000000"/>
                </a:solidFill>
              </a:defRPr>
            </a:lvl1pPr>
          </a:lstStyle>
          <a:p>
            <a:r>
              <a:t>أرقام لتعيين اللاعبين</a:t>
            </a:r>
          </a:p>
        </p:txBody>
      </p:sp>
      <p:sp>
        <p:nvSpPr>
          <p:cNvPr id="397" name="التصنيف الترتيبي للاعبين"/>
          <p:cNvSpPr txBox="1"/>
          <p:nvPr/>
        </p:nvSpPr>
        <p:spPr>
          <a:xfrm>
            <a:off x="3651447" y="5774933"/>
            <a:ext cx="1510277" cy="1179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rtl="1">
              <a:defRPr sz="2000" b="1">
                <a:solidFill>
                  <a:srgbClr val="000000"/>
                </a:solidFill>
              </a:defRPr>
            </a:lvl1pPr>
          </a:lstStyle>
          <a:p>
            <a:r>
              <a:t>التصنيف الترتيبي للاعبين</a:t>
            </a:r>
          </a:p>
        </p:txBody>
      </p:sp>
      <p:sp>
        <p:nvSpPr>
          <p:cNvPr id="398" name="الآداء مقيم على سلم من 0 إلى 10"/>
          <p:cNvSpPr txBox="1"/>
          <p:nvPr/>
        </p:nvSpPr>
        <p:spPr>
          <a:xfrm>
            <a:off x="3651447" y="7280690"/>
            <a:ext cx="1510277" cy="1201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rtl="1">
              <a:defRPr sz="2000" b="1">
                <a:solidFill>
                  <a:srgbClr val="000000"/>
                </a:solidFill>
              </a:defRPr>
            </a:lvl1pPr>
          </a:lstStyle>
          <a:p>
            <a:r>
              <a:t>الآداء مقيم على سلم من 0 إلى 10</a:t>
            </a:r>
          </a:p>
        </p:txBody>
      </p:sp>
      <p:sp>
        <p:nvSpPr>
          <p:cNvPr id="399" name="الزمن حتى خط النهاية بالثانية"/>
          <p:cNvSpPr txBox="1"/>
          <p:nvPr/>
        </p:nvSpPr>
        <p:spPr>
          <a:xfrm>
            <a:off x="3651447" y="8517003"/>
            <a:ext cx="1510277" cy="1179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rtl="1">
              <a:defRPr sz="2000" b="1">
                <a:solidFill>
                  <a:srgbClr val="000000"/>
                </a:solidFill>
              </a:defRPr>
            </a:lvl1pPr>
          </a:lstStyle>
          <a:p>
            <a:r>
              <a:t>الزمن حتى خط النهاية بالثانية</a:t>
            </a:r>
          </a:p>
        </p:txBody>
      </p:sp>
      <p:sp>
        <p:nvSpPr>
          <p:cNvPr id="400" name="7"/>
          <p:cNvSpPr/>
          <p:nvPr/>
        </p:nvSpPr>
        <p:spPr>
          <a:xfrm>
            <a:off x="2875026" y="5179961"/>
            <a:ext cx="346076" cy="342901"/>
          </a:xfrm>
          <a:prstGeom prst="rect">
            <a:avLst/>
          </a:prstGeom>
          <a:solidFill>
            <a:srgbClr val="CCECFF"/>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defTabSz="914400">
              <a:spcBef>
                <a:spcPts val="900"/>
              </a:spcBef>
              <a:defRPr sz="1600">
                <a:solidFill>
                  <a:srgbClr val="000000"/>
                </a:solidFill>
                <a:latin typeface="Tahoma Bold"/>
                <a:ea typeface="Tahoma Bold"/>
                <a:cs typeface="Tahoma Bold"/>
                <a:sym typeface="Tahoma Bold"/>
              </a:defRPr>
            </a:lvl1pPr>
          </a:lstStyle>
          <a:p>
            <a:r>
              <a:t>7</a:t>
            </a:r>
          </a:p>
        </p:txBody>
      </p:sp>
      <p:sp>
        <p:nvSpPr>
          <p:cNvPr id="401" name="3"/>
          <p:cNvSpPr/>
          <p:nvPr/>
        </p:nvSpPr>
        <p:spPr>
          <a:xfrm>
            <a:off x="1067088" y="5179961"/>
            <a:ext cx="346076" cy="342901"/>
          </a:xfrm>
          <a:prstGeom prst="rect">
            <a:avLst/>
          </a:prstGeom>
          <a:solidFill>
            <a:srgbClr val="CCECFF"/>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defTabSz="914400">
              <a:spcBef>
                <a:spcPts val="900"/>
              </a:spcBef>
              <a:defRPr sz="1600">
                <a:solidFill>
                  <a:srgbClr val="000000"/>
                </a:solidFill>
                <a:latin typeface="Tahoma Bold"/>
                <a:ea typeface="Tahoma Bold"/>
                <a:cs typeface="Tahoma Bold"/>
                <a:sym typeface="Tahoma Bold"/>
              </a:defRPr>
            </a:lvl1pPr>
          </a:lstStyle>
          <a:p>
            <a:r>
              <a:t>3</a:t>
            </a:r>
          </a:p>
        </p:txBody>
      </p:sp>
      <p:sp>
        <p:nvSpPr>
          <p:cNvPr id="402" name="8"/>
          <p:cNvSpPr/>
          <p:nvPr/>
        </p:nvSpPr>
        <p:spPr>
          <a:xfrm>
            <a:off x="1890734" y="5179961"/>
            <a:ext cx="422276" cy="342901"/>
          </a:xfrm>
          <a:prstGeom prst="rect">
            <a:avLst/>
          </a:prstGeom>
          <a:solidFill>
            <a:srgbClr val="CCECFF"/>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defTabSz="914400">
              <a:spcBef>
                <a:spcPts val="900"/>
              </a:spcBef>
              <a:defRPr sz="1600">
                <a:solidFill>
                  <a:srgbClr val="000000"/>
                </a:solidFill>
                <a:latin typeface="Tahoma Bold"/>
                <a:ea typeface="Tahoma Bold"/>
                <a:cs typeface="Tahoma Bold"/>
                <a:sym typeface="Tahoma Bold"/>
              </a:defRPr>
            </a:lvl1pPr>
          </a:lstStyle>
          <a:p>
            <a:r>
              <a:t>8</a:t>
            </a:r>
          </a:p>
        </p:txBody>
      </p:sp>
      <p:pic>
        <p:nvPicPr>
          <p:cNvPr id="403" name="image.pdf" descr="image.pdf"/>
          <p:cNvPicPr>
            <a:picLocks noChangeAspect="1"/>
          </p:cNvPicPr>
          <p:nvPr/>
        </p:nvPicPr>
        <p:blipFill>
          <a:blip r:embed="rId4"/>
          <a:stretch>
            <a:fillRect/>
          </a:stretch>
        </p:blipFill>
        <p:spPr>
          <a:xfrm>
            <a:off x="3158196" y="4799445"/>
            <a:ext cx="442418" cy="672133"/>
          </a:xfrm>
          <a:prstGeom prst="rect">
            <a:avLst/>
          </a:prstGeom>
          <a:ln w="12700">
            <a:miter lim="400000"/>
          </a:ln>
        </p:spPr>
      </p:pic>
      <p:pic>
        <p:nvPicPr>
          <p:cNvPr id="404" name="image.pdf" descr="image.pdf"/>
          <p:cNvPicPr>
            <a:picLocks noChangeAspect="1"/>
          </p:cNvPicPr>
          <p:nvPr/>
        </p:nvPicPr>
        <p:blipFill>
          <a:blip r:embed="rId4"/>
          <a:stretch>
            <a:fillRect/>
          </a:stretch>
        </p:blipFill>
        <p:spPr>
          <a:xfrm>
            <a:off x="2255707" y="4799445"/>
            <a:ext cx="442418" cy="672133"/>
          </a:xfrm>
          <a:prstGeom prst="rect">
            <a:avLst/>
          </a:prstGeom>
          <a:ln w="12700">
            <a:miter lim="400000"/>
          </a:ln>
        </p:spPr>
      </p:pic>
      <p:pic>
        <p:nvPicPr>
          <p:cNvPr id="405" name="image.pdf" descr="image.pdf"/>
          <p:cNvPicPr>
            <a:picLocks noChangeAspect="1"/>
          </p:cNvPicPr>
          <p:nvPr/>
        </p:nvPicPr>
        <p:blipFill>
          <a:blip r:embed="rId4"/>
          <a:stretch>
            <a:fillRect/>
          </a:stretch>
        </p:blipFill>
        <p:spPr>
          <a:xfrm>
            <a:off x="1353218" y="4799445"/>
            <a:ext cx="442418" cy="672133"/>
          </a:xfrm>
          <a:prstGeom prst="rect">
            <a:avLst/>
          </a:prstGeom>
          <a:ln w="12700">
            <a:miter lim="400000"/>
          </a:ln>
        </p:spPr>
      </p:pic>
      <p:sp>
        <p:nvSpPr>
          <p:cNvPr id="406" name="النهاية"/>
          <p:cNvSpPr txBox="1"/>
          <p:nvPr/>
        </p:nvSpPr>
        <p:spPr>
          <a:xfrm>
            <a:off x="246298" y="5140035"/>
            <a:ext cx="801892" cy="422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2000" b="1">
                <a:solidFill>
                  <a:srgbClr val="000000"/>
                </a:solidFill>
              </a:defRPr>
            </a:lvl1pPr>
          </a:lstStyle>
          <a:p>
            <a:r>
              <a:t>النهاية</a:t>
            </a:r>
          </a:p>
        </p:txBody>
      </p:sp>
      <p:pic>
        <p:nvPicPr>
          <p:cNvPr id="407" name="image.pdf" descr="image.pdf"/>
          <p:cNvPicPr>
            <a:picLocks noChangeAspect="1"/>
          </p:cNvPicPr>
          <p:nvPr/>
        </p:nvPicPr>
        <p:blipFill>
          <a:blip r:embed="rId4"/>
          <a:stretch>
            <a:fillRect/>
          </a:stretch>
        </p:blipFill>
        <p:spPr>
          <a:xfrm>
            <a:off x="3053174" y="5937240"/>
            <a:ext cx="442418" cy="672133"/>
          </a:xfrm>
          <a:prstGeom prst="rect">
            <a:avLst/>
          </a:prstGeom>
          <a:ln w="12700">
            <a:miter lim="400000"/>
          </a:ln>
        </p:spPr>
      </p:pic>
      <p:pic>
        <p:nvPicPr>
          <p:cNvPr id="408" name="image.pdf" descr="image.pdf"/>
          <p:cNvPicPr>
            <a:picLocks noChangeAspect="1"/>
          </p:cNvPicPr>
          <p:nvPr/>
        </p:nvPicPr>
        <p:blipFill>
          <a:blip r:embed="rId4"/>
          <a:stretch>
            <a:fillRect/>
          </a:stretch>
        </p:blipFill>
        <p:spPr>
          <a:xfrm>
            <a:off x="2150685" y="5937240"/>
            <a:ext cx="442418" cy="672133"/>
          </a:xfrm>
          <a:prstGeom prst="rect">
            <a:avLst/>
          </a:prstGeom>
          <a:ln w="12700">
            <a:miter lim="400000"/>
          </a:ln>
        </p:spPr>
      </p:pic>
      <p:pic>
        <p:nvPicPr>
          <p:cNvPr id="409" name="image.pdf" descr="image.pdf"/>
          <p:cNvPicPr>
            <a:picLocks noChangeAspect="1"/>
          </p:cNvPicPr>
          <p:nvPr/>
        </p:nvPicPr>
        <p:blipFill>
          <a:blip r:embed="rId4"/>
          <a:stretch>
            <a:fillRect/>
          </a:stretch>
        </p:blipFill>
        <p:spPr>
          <a:xfrm>
            <a:off x="1248197" y="5937240"/>
            <a:ext cx="442417" cy="672133"/>
          </a:xfrm>
          <a:prstGeom prst="rect">
            <a:avLst/>
          </a:prstGeom>
          <a:ln w="12700">
            <a:miter lim="400000"/>
          </a:ln>
        </p:spPr>
      </p:pic>
      <p:sp>
        <p:nvSpPr>
          <p:cNvPr id="410" name="النهاية"/>
          <p:cNvSpPr txBox="1"/>
          <p:nvPr/>
        </p:nvSpPr>
        <p:spPr>
          <a:xfrm>
            <a:off x="141276" y="6277830"/>
            <a:ext cx="801892" cy="422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sz="2000" b="1">
                <a:solidFill>
                  <a:srgbClr val="000000"/>
                </a:solidFill>
              </a:defRPr>
            </a:lvl1pPr>
          </a:lstStyle>
          <a:p>
            <a:r>
              <a:t>النهاية</a:t>
            </a:r>
          </a:p>
        </p:txBody>
      </p:sp>
      <p:sp>
        <p:nvSpPr>
          <p:cNvPr id="411" name="المرتبة…"/>
          <p:cNvSpPr txBox="1"/>
          <p:nvPr/>
        </p:nvSpPr>
        <p:spPr>
          <a:xfrm>
            <a:off x="2899216" y="6489206"/>
            <a:ext cx="750334" cy="778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rtl="1">
              <a:defRPr sz="2000" b="1">
                <a:solidFill>
                  <a:srgbClr val="000000"/>
                </a:solidFill>
              </a:defRPr>
            </a:pPr>
            <a:r>
              <a:t>المرتبة</a:t>
            </a:r>
          </a:p>
          <a:p>
            <a:pPr rtl="1">
              <a:defRPr sz="2000" b="1">
                <a:solidFill>
                  <a:srgbClr val="000000"/>
                </a:solidFill>
              </a:defRPr>
            </a:pPr>
            <a:r>
              <a:t>الثالثة</a:t>
            </a:r>
          </a:p>
        </p:txBody>
      </p:sp>
      <p:sp>
        <p:nvSpPr>
          <p:cNvPr id="412" name="المرتبة…"/>
          <p:cNvSpPr txBox="1"/>
          <p:nvPr/>
        </p:nvSpPr>
        <p:spPr>
          <a:xfrm>
            <a:off x="1985991" y="6489206"/>
            <a:ext cx="771807" cy="778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rtl="1">
              <a:defRPr sz="2000" b="1">
                <a:solidFill>
                  <a:srgbClr val="000000"/>
                </a:solidFill>
              </a:defRPr>
            </a:pPr>
            <a:r>
              <a:t>المرتبة</a:t>
            </a:r>
          </a:p>
          <a:p>
            <a:pPr rtl="1">
              <a:defRPr sz="2000" b="1">
                <a:solidFill>
                  <a:srgbClr val="000000"/>
                </a:solidFill>
              </a:defRPr>
            </a:pPr>
            <a:r>
              <a:t>الثانية</a:t>
            </a:r>
          </a:p>
        </p:txBody>
      </p:sp>
      <p:sp>
        <p:nvSpPr>
          <p:cNvPr id="413" name="المرتبة…"/>
          <p:cNvSpPr txBox="1"/>
          <p:nvPr/>
        </p:nvSpPr>
        <p:spPr>
          <a:xfrm>
            <a:off x="1101759" y="6489206"/>
            <a:ext cx="735292" cy="778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rtl="1">
              <a:defRPr sz="2000" b="1">
                <a:solidFill>
                  <a:srgbClr val="000000"/>
                </a:solidFill>
              </a:defRPr>
            </a:pPr>
            <a:r>
              <a:t>المرتبة</a:t>
            </a:r>
          </a:p>
          <a:p>
            <a:pPr rtl="1">
              <a:defRPr sz="2000" b="1">
                <a:solidFill>
                  <a:srgbClr val="000000"/>
                </a:solidFill>
              </a:defRPr>
            </a:pPr>
            <a:r>
              <a:t>الأولى</a:t>
            </a:r>
          </a:p>
        </p:txBody>
      </p:sp>
      <p:sp>
        <p:nvSpPr>
          <p:cNvPr id="414" name="8.2"/>
          <p:cNvSpPr txBox="1"/>
          <p:nvPr/>
        </p:nvSpPr>
        <p:spPr>
          <a:xfrm>
            <a:off x="2987045" y="7592123"/>
            <a:ext cx="57467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000000"/>
                </a:solidFill>
              </a:defRPr>
            </a:lvl1pPr>
          </a:lstStyle>
          <a:p>
            <a:r>
              <a:t>8.2</a:t>
            </a:r>
          </a:p>
        </p:txBody>
      </p:sp>
      <p:sp>
        <p:nvSpPr>
          <p:cNvPr id="415" name="9.1"/>
          <p:cNvSpPr txBox="1"/>
          <p:nvPr/>
        </p:nvSpPr>
        <p:spPr>
          <a:xfrm>
            <a:off x="2084556" y="7589549"/>
            <a:ext cx="57467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000000"/>
                </a:solidFill>
              </a:defRPr>
            </a:lvl1pPr>
          </a:lstStyle>
          <a:p>
            <a:r>
              <a:t>9.1</a:t>
            </a:r>
          </a:p>
        </p:txBody>
      </p:sp>
      <p:sp>
        <p:nvSpPr>
          <p:cNvPr id="416" name="9.6"/>
          <p:cNvSpPr txBox="1"/>
          <p:nvPr/>
        </p:nvSpPr>
        <p:spPr>
          <a:xfrm>
            <a:off x="1182067" y="7589549"/>
            <a:ext cx="57467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000000"/>
                </a:solidFill>
              </a:defRPr>
            </a:lvl1pPr>
          </a:lstStyle>
          <a:p>
            <a:r>
              <a:t>9.6</a:t>
            </a:r>
          </a:p>
        </p:txBody>
      </p:sp>
      <p:sp>
        <p:nvSpPr>
          <p:cNvPr id="417" name="15.2"/>
          <p:cNvSpPr txBox="1"/>
          <p:nvPr/>
        </p:nvSpPr>
        <p:spPr>
          <a:xfrm>
            <a:off x="2894970" y="8815821"/>
            <a:ext cx="758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000000"/>
                </a:solidFill>
              </a:defRPr>
            </a:lvl1pPr>
          </a:lstStyle>
          <a:p>
            <a:r>
              <a:t>15.2</a:t>
            </a:r>
          </a:p>
        </p:txBody>
      </p:sp>
      <p:sp>
        <p:nvSpPr>
          <p:cNvPr id="418" name="14.1"/>
          <p:cNvSpPr txBox="1"/>
          <p:nvPr/>
        </p:nvSpPr>
        <p:spPr>
          <a:xfrm>
            <a:off x="1992481" y="8813248"/>
            <a:ext cx="758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000000"/>
                </a:solidFill>
              </a:defRPr>
            </a:lvl1pPr>
          </a:lstStyle>
          <a:p>
            <a:r>
              <a:t>14.1</a:t>
            </a:r>
          </a:p>
        </p:txBody>
      </p:sp>
      <p:sp>
        <p:nvSpPr>
          <p:cNvPr id="419" name="13.4"/>
          <p:cNvSpPr txBox="1"/>
          <p:nvPr/>
        </p:nvSpPr>
        <p:spPr>
          <a:xfrm>
            <a:off x="1089992" y="8813248"/>
            <a:ext cx="758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000000"/>
                </a:solidFill>
              </a:defRPr>
            </a:lvl1pPr>
          </a:lstStyle>
          <a:p>
            <a:r>
              <a:t>13.4</a:t>
            </a:r>
          </a:p>
        </p:txBody>
      </p:sp>
      <p:sp>
        <p:nvSpPr>
          <p:cNvPr id="420" name="يمكن وصف جميع المقاييس التي نستخدمها في أبحاث التسويق عبر الخصائص الأساسية الأربعة التالية:"/>
          <p:cNvSpPr txBox="1"/>
          <p:nvPr/>
        </p:nvSpPr>
        <p:spPr>
          <a:xfrm>
            <a:off x="6122886" y="1227293"/>
            <a:ext cx="6708059" cy="2425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يمكن وصف جميع المقاييس التي نستخدمها في أبحاث التسويق عبر الخصائص الأساسية الأربعة التالية:</a:t>
            </a:r>
          </a:p>
        </p:txBody>
      </p:sp>
      <p:sp>
        <p:nvSpPr>
          <p:cNvPr id="421" name="التعريف (Description)"/>
          <p:cNvSpPr/>
          <p:nvPr/>
        </p:nvSpPr>
        <p:spPr>
          <a:xfrm>
            <a:off x="9125029" y="4241800"/>
            <a:ext cx="3473582" cy="672133"/>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التعريف (Description)</a:t>
            </a:r>
          </a:p>
        </p:txBody>
      </p:sp>
      <p:sp>
        <p:nvSpPr>
          <p:cNvPr id="422" name="الترتيب (Order)"/>
          <p:cNvSpPr/>
          <p:nvPr/>
        </p:nvSpPr>
        <p:spPr>
          <a:xfrm>
            <a:off x="9118032" y="5797729"/>
            <a:ext cx="3473582" cy="672133"/>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الترتيب (Order)</a:t>
            </a:r>
          </a:p>
        </p:txBody>
      </p:sp>
      <p:sp>
        <p:nvSpPr>
          <p:cNvPr id="423" name="المسافة (Distance)"/>
          <p:cNvSpPr/>
          <p:nvPr/>
        </p:nvSpPr>
        <p:spPr>
          <a:xfrm>
            <a:off x="9125029" y="7344829"/>
            <a:ext cx="3473582" cy="672134"/>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المسافة (Distance)</a:t>
            </a:r>
          </a:p>
        </p:txBody>
      </p:sp>
      <p:sp>
        <p:nvSpPr>
          <p:cNvPr id="424" name="الأصل (Origin)"/>
          <p:cNvSpPr/>
          <p:nvPr/>
        </p:nvSpPr>
        <p:spPr>
          <a:xfrm>
            <a:off x="9125029" y="8891930"/>
            <a:ext cx="3473582" cy="672134"/>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الأصل (Origin)</a:t>
            </a:r>
          </a:p>
        </p:txBody>
      </p:sp>
      <p:sp>
        <p:nvSpPr>
          <p:cNvPr id="425" name="Line"/>
          <p:cNvSpPr/>
          <p:nvPr/>
        </p:nvSpPr>
        <p:spPr>
          <a:xfrm flipH="1">
            <a:off x="6493811" y="4635172"/>
            <a:ext cx="2640271" cy="536128"/>
          </a:xfrm>
          <a:prstGeom prst="line">
            <a:avLst/>
          </a:prstGeom>
          <a:ln w="25400">
            <a:solidFill>
              <a:srgbClr val="FF9300"/>
            </a:solidFill>
            <a:miter lim="400000"/>
            <a:tailEnd type="triangle"/>
          </a:ln>
        </p:spPr>
        <p:txBody>
          <a:bodyPr lIns="50800" tIns="50800" rIns="50800" bIns="50800" anchor="ctr"/>
          <a:lstStyle/>
          <a:p>
            <a:pPr>
              <a:defRPr sz="3200"/>
            </a:pPr>
            <a:endParaRPr/>
          </a:p>
        </p:txBody>
      </p:sp>
      <p:sp>
        <p:nvSpPr>
          <p:cNvPr id="426" name="Line"/>
          <p:cNvSpPr/>
          <p:nvPr/>
        </p:nvSpPr>
        <p:spPr>
          <a:xfrm flipH="1">
            <a:off x="6495481" y="6098026"/>
            <a:ext cx="2638601" cy="310635"/>
          </a:xfrm>
          <a:prstGeom prst="line">
            <a:avLst/>
          </a:prstGeom>
          <a:ln w="25400">
            <a:solidFill>
              <a:srgbClr val="009051"/>
            </a:solidFill>
            <a:miter lim="400000"/>
            <a:tailEnd type="triangle"/>
          </a:ln>
        </p:spPr>
        <p:txBody>
          <a:bodyPr lIns="50800" tIns="50800" rIns="50800" bIns="50800" anchor="ctr"/>
          <a:lstStyle/>
          <a:p>
            <a:pPr>
              <a:defRPr sz="3200"/>
            </a:pPr>
            <a:endParaRPr/>
          </a:p>
        </p:txBody>
      </p:sp>
      <p:sp>
        <p:nvSpPr>
          <p:cNvPr id="427" name="Line"/>
          <p:cNvSpPr/>
          <p:nvPr/>
        </p:nvSpPr>
        <p:spPr>
          <a:xfrm flipH="1">
            <a:off x="6491102" y="4704645"/>
            <a:ext cx="2641309" cy="1599191"/>
          </a:xfrm>
          <a:prstGeom prst="line">
            <a:avLst/>
          </a:prstGeom>
          <a:ln w="25400">
            <a:solidFill>
              <a:srgbClr val="009051"/>
            </a:solidFill>
            <a:miter lim="400000"/>
            <a:tailEnd type="triangle"/>
          </a:ln>
        </p:spPr>
        <p:txBody>
          <a:bodyPr lIns="50800" tIns="50800" rIns="50800" bIns="50800" anchor="ctr"/>
          <a:lstStyle/>
          <a:p>
            <a:pPr>
              <a:defRPr sz="3200"/>
            </a:pPr>
            <a:endParaRPr/>
          </a:p>
        </p:txBody>
      </p:sp>
      <p:sp>
        <p:nvSpPr>
          <p:cNvPr id="428" name="Line"/>
          <p:cNvSpPr/>
          <p:nvPr/>
        </p:nvSpPr>
        <p:spPr>
          <a:xfrm flipH="1">
            <a:off x="6480216" y="7724900"/>
            <a:ext cx="2669316" cy="271751"/>
          </a:xfrm>
          <a:prstGeom prst="line">
            <a:avLst/>
          </a:prstGeom>
          <a:ln w="25400">
            <a:solidFill>
              <a:srgbClr val="FF2600"/>
            </a:solidFill>
            <a:miter lim="400000"/>
            <a:tailEnd type="triangle"/>
          </a:ln>
        </p:spPr>
        <p:txBody>
          <a:bodyPr lIns="50800" tIns="50800" rIns="50800" bIns="50800" anchor="ctr"/>
          <a:lstStyle/>
          <a:p>
            <a:pPr>
              <a:defRPr sz="3200"/>
            </a:pPr>
            <a:endParaRPr/>
          </a:p>
        </p:txBody>
      </p:sp>
      <p:sp>
        <p:nvSpPr>
          <p:cNvPr id="429" name="Line"/>
          <p:cNvSpPr/>
          <p:nvPr/>
        </p:nvSpPr>
        <p:spPr>
          <a:xfrm flipH="1">
            <a:off x="6479766" y="4835931"/>
            <a:ext cx="2683361" cy="3130232"/>
          </a:xfrm>
          <a:prstGeom prst="line">
            <a:avLst/>
          </a:prstGeom>
          <a:ln w="25400">
            <a:solidFill>
              <a:srgbClr val="FF2600"/>
            </a:solidFill>
            <a:miter lim="400000"/>
            <a:tailEnd type="triangle"/>
          </a:ln>
        </p:spPr>
        <p:txBody>
          <a:bodyPr lIns="50800" tIns="50800" rIns="50800" bIns="50800" anchor="ctr"/>
          <a:lstStyle/>
          <a:p>
            <a:pPr>
              <a:defRPr sz="3200"/>
            </a:pPr>
            <a:endParaRPr/>
          </a:p>
        </p:txBody>
      </p:sp>
      <p:sp>
        <p:nvSpPr>
          <p:cNvPr id="430" name="Line"/>
          <p:cNvSpPr/>
          <p:nvPr/>
        </p:nvSpPr>
        <p:spPr>
          <a:xfrm flipH="1">
            <a:off x="6500567" y="6275559"/>
            <a:ext cx="2644258" cy="1741404"/>
          </a:xfrm>
          <a:prstGeom prst="line">
            <a:avLst/>
          </a:prstGeom>
          <a:ln w="25400">
            <a:solidFill>
              <a:srgbClr val="FF2600"/>
            </a:solidFill>
            <a:miter lim="400000"/>
            <a:tailEnd type="triangle"/>
          </a:ln>
        </p:spPr>
        <p:txBody>
          <a:bodyPr lIns="50800" tIns="50800" rIns="50800" bIns="50800" anchor="ctr"/>
          <a:lstStyle/>
          <a:p>
            <a:pPr>
              <a:defRPr sz="3200"/>
            </a:pPr>
            <a:endParaRPr/>
          </a:p>
        </p:txBody>
      </p:sp>
      <p:sp>
        <p:nvSpPr>
          <p:cNvPr id="431" name="Line"/>
          <p:cNvSpPr/>
          <p:nvPr/>
        </p:nvSpPr>
        <p:spPr>
          <a:xfrm flipH="1">
            <a:off x="6456099" y="4886730"/>
            <a:ext cx="2729662" cy="4100578"/>
          </a:xfrm>
          <a:prstGeom prst="line">
            <a:avLst/>
          </a:prstGeom>
          <a:ln w="25400">
            <a:solidFill>
              <a:srgbClr val="011993"/>
            </a:solidFill>
            <a:miter lim="400000"/>
            <a:tailEnd type="triangle"/>
          </a:ln>
        </p:spPr>
        <p:txBody>
          <a:bodyPr lIns="50800" tIns="50800" rIns="50800" bIns="50800" anchor="ctr"/>
          <a:lstStyle/>
          <a:p>
            <a:pPr>
              <a:defRPr sz="3200"/>
            </a:pPr>
            <a:endParaRPr/>
          </a:p>
        </p:txBody>
      </p:sp>
      <p:sp>
        <p:nvSpPr>
          <p:cNvPr id="432" name="Line"/>
          <p:cNvSpPr/>
          <p:nvPr/>
        </p:nvSpPr>
        <p:spPr>
          <a:xfrm flipH="1">
            <a:off x="6456099" y="6402559"/>
            <a:ext cx="2815726" cy="2565996"/>
          </a:xfrm>
          <a:prstGeom prst="line">
            <a:avLst/>
          </a:prstGeom>
          <a:ln w="25400">
            <a:solidFill>
              <a:srgbClr val="531B93"/>
            </a:solidFill>
            <a:miter lim="400000"/>
            <a:tailEnd type="triangle"/>
          </a:ln>
        </p:spPr>
        <p:txBody>
          <a:bodyPr lIns="50800" tIns="50800" rIns="50800" bIns="50800" anchor="ctr"/>
          <a:lstStyle/>
          <a:p>
            <a:pPr>
              <a:defRPr sz="3200"/>
            </a:pPr>
            <a:endParaRPr/>
          </a:p>
        </p:txBody>
      </p:sp>
      <p:sp>
        <p:nvSpPr>
          <p:cNvPr id="433" name="Line"/>
          <p:cNvSpPr/>
          <p:nvPr/>
        </p:nvSpPr>
        <p:spPr>
          <a:xfrm flipH="1">
            <a:off x="6375399" y="7851900"/>
            <a:ext cx="2774133" cy="1185978"/>
          </a:xfrm>
          <a:prstGeom prst="line">
            <a:avLst/>
          </a:prstGeom>
          <a:ln w="25400">
            <a:solidFill>
              <a:srgbClr val="531B93"/>
            </a:solidFill>
            <a:miter lim="400000"/>
            <a:tailEnd type="triangle"/>
          </a:ln>
        </p:spPr>
        <p:txBody>
          <a:bodyPr lIns="50800" tIns="50800" rIns="50800" bIns="50800" anchor="ctr"/>
          <a:lstStyle/>
          <a:p>
            <a:pPr>
              <a:defRPr sz="3200"/>
            </a:pPr>
            <a:endParaRPr/>
          </a:p>
        </p:txBody>
      </p:sp>
      <p:sp>
        <p:nvSpPr>
          <p:cNvPr id="434" name="Line"/>
          <p:cNvSpPr/>
          <p:nvPr/>
        </p:nvSpPr>
        <p:spPr>
          <a:xfrm flipH="1">
            <a:off x="6502400" y="9164877"/>
            <a:ext cx="2582436" cy="1"/>
          </a:xfrm>
          <a:prstGeom prst="line">
            <a:avLst/>
          </a:prstGeom>
          <a:ln w="25400">
            <a:solidFill>
              <a:srgbClr val="531B93"/>
            </a:solidFill>
            <a:miter lim="400000"/>
            <a:tailEnd type="triangle"/>
          </a:ln>
        </p:spPr>
        <p:txBody>
          <a:bodyPr lIns="50800" tIns="50800" rIns="50800" bIns="50800" anchor="ctr"/>
          <a:lstStyle/>
          <a:p>
            <a:pPr>
              <a:defRPr sz="3200"/>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أمثلة عن أنواع المقاييس الأولية"/>
          <p:cNvSpPr txBox="1"/>
          <p:nvPr/>
        </p:nvSpPr>
        <p:spPr>
          <a:xfrm>
            <a:off x="7463796" y="144473"/>
            <a:ext cx="528141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أمثلة عن أنواع المقاييس الأولية</a:t>
            </a:r>
          </a:p>
        </p:txBody>
      </p:sp>
      <p:sp>
        <p:nvSpPr>
          <p:cNvPr id="439" name="إسمي (Nominal)"/>
          <p:cNvSpPr/>
          <p:nvPr/>
        </p:nvSpPr>
        <p:spPr>
          <a:xfrm>
            <a:off x="9165333" y="2785533"/>
            <a:ext cx="3473582" cy="672134"/>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إسمي (Nominal)</a:t>
            </a:r>
          </a:p>
        </p:txBody>
      </p:sp>
      <p:sp>
        <p:nvSpPr>
          <p:cNvPr id="440" name="ترتيبي (Ordinal)"/>
          <p:cNvSpPr/>
          <p:nvPr/>
        </p:nvSpPr>
        <p:spPr>
          <a:xfrm>
            <a:off x="9165333" y="4678118"/>
            <a:ext cx="3473582" cy="672134"/>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ترتيبي (Ordinal)</a:t>
            </a:r>
          </a:p>
        </p:txBody>
      </p:sp>
      <p:sp>
        <p:nvSpPr>
          <p:cNvPr id="441" name="مدرج (Interval)"/>
          <p:cNvSpPr/>
          <p:nvPr/>
        </p:nvSpPr>
        <p:spPr>
          <a:xfrm>
            <a:off x="9165333" y="6570704"/>
            <a:ext cx="3473582" cy="672133"/>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مدرج (Interval)</a:t>
            </a:r>
          </a:p>
        </p:txBody>
      </p:sp>
      <p:sp>
        <p:nvSpPr>
          <p:cNvPr id="442" name="نسبة (Ratio)"/>
          <p:cNvSpPr/>
          <p:nvPr/>
        </p:nvSpPr>
        <p:spPr>
          <a:xfrm>
            <a:off x="9165332" y="8463288"/>
            <a:ext cx="3473582" cy="672134"/>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نسبة (Ratio)</a:t>
            </a:r>
          </a:p>
        </p:txBody>
      </p:sp>
      <p:sp>
        <p:nvSpPr>
          <p:cNvPr id="443" name="أمثلة تسويقية"/>
          <p:cNvSpPr/>
          <p:nvPr/>
        </p:nvSpPr>
        <p:spPr>
          <a:xfrm>
            <a:off x="4765609" y="1426598"/>
            <a:ext cx="3473582" cy="672133"/>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أمثلة تسويقية</a:t>
            </a:r>
          </a:p>
        </p:txBody>
      </p:sp>
      <p:sp>
        <p:nvSpPr>
          <p:cNvPr id="444" name="نوع الاحصاء المسموح"/>
          <p:cNvSpPr/>
          <p:nvPr/>
        </p:nvSpPr>
        <p:spPr>
          <a:xfrm>
            <a:off x="338242" y="465386"/>
            <a:ext cx="3959357" cy="672134"/>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نوع الاحصاء المسموح</a:t>
            </a:r>
          </a:p>
        </p:txBody>
      </p:sp>
      <p:sp>
        <p:nvSpPr>
          <p:cNvPr id="445" name="وصفي"/>
          <p:cNvSpPr/>
          <p:nvPr/>
        </p:nvSpPr>
        <p:spPr>
          <a:xfrm>
            <a:off x="2411884" y="1426598"/>
            <a:ext cx="1901013" cy="672133"/>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وصفي</a:t>
            </a:r>
          </a:p>
        </p:txBody>
      </p:sp>
      <p:sp>
        <p:nvSpPr>
          <p:cNvPr id="446" name="استدلالي"/>
          <p:cNvSpPr/>
          <p:nvPr/>
        </p:nvSpPr>
        <p:spPr>
          <a:xfrm>
            <a:off x="310822" y="1426598"/>
            <a:ext cx="1901012" cy="672133"/>
          </a:xfrm>
          <a:prstGeom prst="roundRect">
            <a:avLst>
              <a:gd name="adj" fmla="val 28343"/>
            </a:avLst>
          </a:prstGeom>
          <a:gradFill>
            <a:gsLst>
              <a:gs pos="0">
                <a:schemeClr val="accent3">
                  <a:hueOff val="708446"/>
                  <a:satOff val="-4821"/>
                  <a:lumOff val="-14251"/>
                </a:schemeClr>
              </a:gs>
              <a:gs pos="100000">
                <a:schemeClr val="accent3">
                  <a:hueOff val="-72299"/>
                  <a:satOff val="19597"/>
                  <a:lumOff val="11238"/>
                </a:scheme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300" b="1">
                <a:solidFill>
                  <a:srgbClr val="FFFFFF"/>
                </a:solidFill>
                <a:effectLst>
                  <a:outerShdw blurRad="25400" dist="33948" dir="2700000" rotWithShape="0">
                    <a:srgbClr val="3B3936"/>
                  </a:outerShdw>
                </a:effectLst>
              </a:defRPr>
            </a:lvl1pPr>
          </a:lstStyle>
          <a:p>
            <a:r>
              <a:t>استدلالي</a:t>
            </a:r>
          </a:p>
        </p:txBody>
      </p:sp>
      <p:sp>
        <p:nvSpPr>
          <p:cNvPr id="447" name="رقم للعلامة، نوع المحل، الجنس أو النوع، رقم بطاقة التامين"/>
          <p:cNvSpPr/>
          <p:nvPr/>
        </p:nvSpPr>
        <p:spPr>
          <a:xfrm>
            <a:off x="4947699" y="2375015"/>
            <a:ext cx="3251988" cy="149317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رقم للعلامة، نوع المحل، الجنس أو النوع، رقم بطاقة التامين</a:t>
            </a:r>
          </a:p>
        </p:txBody>
      </p:sp>
      <p:sp>
        <p:nvSpPr>
          <p:cNvPr id="448" name="النسب والمنوال"/>
          <p:cNvSpPr/>
          <p:nvPr/>
        </p:nvSpPr>
        <p:spPr>
          <a:xfrm>
            <a:off x="2503448" y="2375015"/>
            <a:ext cx="1717886" cy="149317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النسب والمنوال</a:t>
            </a:r>
          </a:p>
        </p:txBody>
      </p:sp>
      <p:sp>
        <p:nvSpPr>
          <p:cNvPr id="449" name="كاي سكوير، اختبار بينوميال"/>
          <p:cNvSpPr/>
          <p:nvPr/>
        </p:nvSpPr>
        <p:spPr>
          <a:xfrm>
            <a:off x="402385" y="2375015"/>
            <a:ext cx="1717886" cy="149317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كاي سكوير، اختبار بينوميال</a:t>
            </a:r>
          </a:p>
        </p:txBody>
      </p:sp>
      <p:sp>
        <p:nvSpPr>
          <p:cNvPr id="450" name="التفضيلات، التصنيف، الموقع  في السوق، الطبقة الاجتماعية"/>
          <p:cNvSpPr/>
          <p:nvPr/>
        </p:nvSpPr>
        <p:spPr>
          <a:xfrm>
            <a:off x="4973938" y="4267601"/>
            <a:ext cx="3251988"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التفضيلات، التصنيف، الموقع  في السوق، الطبقة الاجتماعية</a:t>
            </a:r>
          </a:p>
        </p:txBody>
      </p:sp>
      <p:sp>
        <p:nvSpPr>
          <p:cNvPr id="451" name="المئينات والوسيط"/>
          <p:cNvSpPr/>
          <p:nvPr/>
        </p:nvSpPr>
        <p:spPr>
          <a:xfrm>
            <a:off x="2529688" y="4267601"/>
            <a:ext cx="1717885"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المئينات والوسيط</a:t>
            </a:r>
          </a:p>
        </p:txBody>
      </p:sp>
      <p:sp>
        <p:nvSpPr>
          <p:cNvPr id="452" name="الرانك أوردر، الارتباط، فريدمان أنوفا"/>
          <p:cNvSpPr/>
          <p:nvPr/>
        </p:nvSpPr>
        <p:spPr>
          <a:xfrm>
            <a:off x="428624" y="4267601"/>
            <a:ext cx="1717886"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b="1">
                <a:solidFill>
                  <a:srgbClr val="000000"/>
                </a:solidFill>
                <a:latin typeface="Al Bayan Plain"/>
                <a:ea typeface="Al Bayan Plain"/>
                <a:cs typeface="Al Bayan Plain"/>
                <a:sym typeface="Al Bayan Plain"/>
              </a:defRPr>
            </a:lvl1pPr>
          </a:lstStyle>
          <a:p>
            <a:r>
              <a:t>الرانك أوردر، الارتباط، فريدمان أنوفا</a:t>
            </a:r>
          </a:p>
        </p:txBody>
      </p:sp>
      <p:sp>
        <p:nvSpPr>
          <p:cNvPr id="453" name="المواقف، الآراء"/>
          <p:cNvSpPr/>
          <p:nvPr/>
        </p:nvSpPr>
        <p:spPr>
          <a:xfrm>
            <a:off x="5020330" y="6160186"/>
            <a:ext cx="3251988"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المواقف، الآراء</a:t>
            </a:r>
          </a:p>
        </p:txBody>
      </p:sp>
      <p:sp>
        <p:nvSpPr>
          <p:cNvPr id="454" name="المدى، المتوسط الحسابي، الانحراف المعياري"/>
          <p:cNvSpPr/>
          <p:nvPr/>
        </p:nvSpPr>
        <p:spPr>
          <a:xfrm>
            <a:off x="2576079" y="6160186"/>
            <a:ext cx="1717886"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300" b="1">
                <a:solidFill>
                  <a:srgbClr val="000000"/>
                </a:solidFill>
                <a:latin typeface="Al Bayan Plain"/>
                <a:ea typeface="Al Bayan Plain"/>
                <a:cs typeface="Al Bayan Plain"/>
                <a:sym typeface="Al Bayan Plain"/>
              </a:defRPr>
            </a:lvl1pPr>
          </a:lstStyle>
          <a:p>
            <a:r>
              <a:rPr dirty="0" err="1"/>
              <a:t>المدى</a:t>
            </a:r>
            <a:r>
              <a:rPr dirty="0"/>
              <a:t>، </a:t>
            </a:r>
            <a:r>
              <a:rPr sz="2000" dirty="0" err="1"/>
              <a:t>المتوسط</a:t>
            </a:r>
            <a:r>
              <a:rPr dirty="0"/>
              <a:t> </a:t>
            </a:r>
            <a:r>
              <a:rPr dirty="0" err="1"/>
              <a:t>الحسابي</a:t>
            </a:r>
            <a:r>
              <a:rPr dirty="0"/>
              <a:t>، </a:t>
            </a:r>
            <a:r>
              <a:rPr dirty="0" err="1"/>
              <a:t>الانحراف</a:t>
            </a:r>
            <a:r>
              <a:rPr dirty="0"/>
              <a:t> </a:t>
            </a:r>
            <a:r>
              <a:rPr dirty="0" err="1"/>
              <a:t>المعياري</a:t>
            </a:r>
            <a:endParaRPr dirty="0"/>
          </a:p>
        </p:txBody>
      </p:sp>
      <p:sp>
        <p:nvSpPr>
          <p:cNvPr id="455" name="الارتباط، اختبار تي، أنوفا، الانحدار، تحليل العوامل"/>
          <p:cNvSpPr/>
          <p:nvPr/>
        </p:nvSpPr>
        <p:spPr>
          <a:xfrm>
            <a:off x="475016" y="6160186"/>
            <a:ext cx="1717886"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100" b="1">
                <a:solidFill>
                  <a:srgbClr val="000000"/>
                </a:solidFill>
                <a:latin typeface="Al Bayan Plain"/>
                <a:ea typeface="Al Bayan Plain"/>
                <a:cs typeface="Al Bayan Plain"/>
                <a:sym typeface="Al Bayan Plain"/>
              </a:defRPr>
            </a:lvl1pPr>
          </a:lstStyle>
          <a:p>
            <a:r>
              <a:t>الارتباط، اختبار تي، أنوفا، الانحدار، تحليل العوامل</a:t>
            </a:r>
          </a:p>
        </p:txBody>
      </p:sp>
      <p:sp>
        <p:nvSpPr>
          <p:cNvPr id="456" name="العمر، الدخل، التكلفة، المبيعات، الحصص السوقية"/>
          <p:cNvSpPr/>
          <p:nvPr/>
        </p:nvSpPr>
        <p:spPr>
          <a:xfrm>
            <a:off x="4986113" y="8052771"/>
            <a:ext cx="3251989"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800" b="1">
                <a:solidFill>
                  <a:srgbClr val="000000"/>
                </a:solidFill>
                <a:latin typeface="Al Bayan Plain"/>
                <a:ea typeface="Al Bayan Plain"/>
                <a:cs typeface="Al Bayan Plain"/>
                <a:sym typeface="Al Bayan Plain"/>
              </a:defRPr>
            </a:lvl1pPr>
          </a:lstStyle>
          <a:p>
            <a:r>
              <a:t>العمر، الدخل، التكلفة، المبيعات، الحصص السوقية</a:t>
            </a:r>
          </a:p>
        </p:txBody>
      </p:sp>
      <p:sp>
        <p:nvSpPr>
          <p:cNvPr id="457" name="المتوسط الحسابي الجيومتريك والهارموني"/>
          <p:cNvSpPr/>
          <p:nvPr/>
        </p:nvSpPr>
        <p:spPr>
          <a:xfrm>
            <a:off x="2541863" y="8052771"/>
            <a:ext cx="1717886"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sz="2200" b="1">
                <a:solidFill>
                  <a:srgbClr val="000000"/>
                </a:solidFill>
                <a:latin typeface="Al Bayan Plain"/>
                <a:ea typeface="Al Bayan Plain"/>
                <a:cs typeface="Al Bayan Plain"/>
                <a:sym typeface="Al Bayan Plain"/>
              </a:defRPr>
            </a:lvl1pPr>
          </a:lstStyle>
          <a:p>
            <a:r>
              <a:t>المتوسط الحسابي الجيومتريك والهارموني</a:t>
            </a:r>
          </a:p>
        </p:txBody>
      </p:sp>
      <p:sp>
        <p:nvSpPr>
          <p:cNvPr id="458" name="معامل الاختلاف"/>
          <p:cNvSpPr/>
          <p:nvPr/>
        </p:nvSpPr>
        <p:spPr>
          <a:xfrm>
            <a:off x="440800" y="8052771"/>
            <a:ext cx="1717886" cy="14931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rtl="1">
              <a:defRPr b="1">
                <a:solidFill>
                  <a:srgbClr val="000000"/>
                </a:solidFill>
                <a:latin typeface="Al Bayan Plain"/>
                <a:ea typeface="Al Bayan Plain"/>
                <a:cs typeface="Al Bayan Plain"/>
                <a:sym typeface="Al Bayan Plain"/>
              </a:defRPr>
            </a:lvl1pPr>
          </a:lstStyle>
          <a:p>
            <a:r>
              <a:t>معامل الاختلاف</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تصنيف تقنيات القياس (A Classification of Scaling Techniques )"/>
          <p:cNvSpPr txBox="1"/>
          <p:nvPr/>
        </p:nvSpPr>
        <p:spPr>
          <a:xfrm>
            <a:off x="460365" y="121794"/>
            <a:ext cx="12208568"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algn="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تصنيف تقنيات القياس (</a:t>
            </a:r>
            <a:r>
              <a:rPr sz="3700"/>
              <a:t>A Classification of Scaling Techniques </a:t>
            </a:r>
            <a:r>
              <a:t>)</a:t>
            </a:r>
          </a:p>
        </p:txBody>
      </p:sp>
      <p:pic>
        <p:nvPicPr>
          <p:cNvPr id="461" name="Screen Shot 1440-02-19 at 10.05.05 PM.png" descr="Screen Shot 1440-02-19 at 10.05.05 PM.png"/>
          <p:cNvPicPr>
            <a:picLocks noChangeAspect="1"/>
          </p:cNvPicPr>
          <p:nvPr/>
        </p:nvPicPr>
        <p:blipFill>
          <a:blip r:embed="rId3"/>
          <a:stretch>
            <a:fillRect/>
          </a:stretch>
        </p:blipFill>
        <p:spPr>
          <a:xfrm>
            <a:off x="677155" y="1108987"/>
            <a:ext cx="11675890" cy="7535626"/>
          </a:xfrm>
          <a:prstGeom prst="rect">
            <a:avLst/>
          </a:prstGeom>
          <a:ln w="25400">
            <a:miter lim="400000"/>
          </a:ln>
          <a:effectLst>
            <a:outerShdw blurRad="127000" dist="76200" dir="5520000" rotWithShape="0">
              <a:srgbClr val="000000">
                <a:alpha val="60000"/>
              </a:srgbClr>
            </a:outerShdw>
          </a:effectLst>
        </p:spPr>
      </p:pic>
      <p:sp>
        <p:nvSpPr>
          <p:cNvPr id="462" name="تقنيات القياس"/>
          <p:cNvSpPr/>
          <p:nvPr/>
        </p:nvSpPr>
        <p:spPr>
          <a:xfrm>
            <a:off x="4839539" y="1426321"/>
            <a:ext cx="2806753" cy="525083"/>
          </a:xfrm>
          <a:prstGeom prst="rect">
            <a:avLst/>
          </a:prstGeom>
          <a:solidFill>
            <a:srgbClr val="00ACE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500" b="1">
                <a:solidFill>
                  <a:srgbClr val="000000"/>
                </a:solidFill>
                <a:latin typeface="Al Bayan Plain"/>
                <a:ea typeface="Al Bayan Plain"/>
                <a:cs typeface="Al Bayan Plain"/>
                <a:sym typeface="Al Bayan Plain"/>
              </a:defRPr>
            </a:lvl1pPr>
          </a:lstStyle>
          <a:p>
            <a:r>
              <a:t>تقنيات القياس</a:t>
            </a:r>
          </a:p>
        </p:txBody>
      </p:sp>
      <p:sp>
        <p:nvSpPr>
          <p:cNvPr id="463" name="سلالم بدون مقارنة"/>
          <p:cNvSpPr/>
          <p:nvPr/>
        </p:nvSpPr>
        <p:spPr>
          <a:xfrm>
            <a:off x="9178321" y="3228987"/>
            <a:ext cx="2045383" cy="804299"/>
          </a:xfrm>
          <a:prstGeom prst="rect">
            <a:avLst/>
          </a:prstGeom>
          <a:solidFill>
            <a:srgbClr val="C7EAF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500" b="1">
                <a:solidFill>
                  <a:srgbClr val="000000"/>
                </a:solidFill>
                <a:latin typeface="Al Bayan Plain"/>
                <a:ea typeface="Al Bayan Plain"/>
                <a:cs typeface="Al Bayan Plain"/>
                <a:sym typeface="Al Bayan Plain"/>
              </a:defRPr>
            </a:lvl1pPr>
          </a:lstStyle>
          <a:p>
            <a:r>
              <a:t>سلالم بدون مقارنة</a:t>
            </a:r>
          </a:p>
        </p:txBody>
      </p:sp>
      <p:sp>
        <p:nvSpPr>
          <p:cNvPr id="464" name="سلالم مقارنة"/>
          <p:cNvSpPr/>
          <p:nvPr/>
        </p:nvSpPr>
        <p:spPr>
          <a:xfrm>
            <a:off x="3884415" y="3228987"/>
            <a:ext cx="1614712" cy="804299"/>
          </a:xfrm>
          <a:prstGeom prst="rect">
            <a:avLst/>
          </a:prstGeom>
          <a:solidFill>
            <a:srgbClr val="C7EAF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rtl="1">
              <a:defRPr sz="2500" b="1">
                <a:solidFill>
                  <a:srgbClr val="000000"/>
                </a:solidFill>
                <a:latin typeface="Al Bayan Plain"/>
                <a:ea typeface="Al Bayan Plain"/>
                <a:cs typeface="Al Bayan Plain"/>
                <a:sym typeface="Al Bayan Plain"/>
              </a:defRPr>
            </a:lvl1pPr>
          </a:lstStyle>
          <a:p>
            <a:r>
              <a:t>سلالم مقارنة</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أمثلة عن سلالم القياس"/>
          <p:cNvSpPr txBox="1"/>
          <p:nvPr/>
        </p:nvSpPr>
        <p:spPr>
          <a:xfrm>
            <a:off x="9122792" y="25609"/>
            <a:ext cx="3786052"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أمثلة عن سلالم القياس</a:t>
            </a:r>
          </a:p>
        </p:txBody>
      </p:sp>
      <p:pic>
        <p:nvPicPr>
          <p:cNvPr id="469" name="Screen Shot 2020-01-02 at 3.21.33 PM.png" descr="Screen Shot 2020-01-02 at 3.21.33 PM.png"/>
          <p:cNvPicPr>
            <a:picLocks noChangeAspect="1"/>
          </p:cNvPicPr>
          <p:nvPr/>
        </p:nvPicPr>
        <p:blipFill>
          <a:blip r:embed="rId2"/>
          <a:stretch>
            <a:fillRect/>
          </a:stretch>
        </p:blipFill>
        <p:spPr>
          <a:xfrm>
            <a:off x="650213" y="1087394"/>
            <a:ext cx="11734015" cy="8515089"/>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أمثلة عن سلالم القياس"/>
          <p:cNvSpPr txBox="1"/>
          <p:nvPr/>
        </p:nvSpPr>
        <p:spPr>
          <a:xfrm>
            <a:off x="9122792" y="25609"/>
            <a:ext cx="3786052"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أمثلة عن سلالم القياس</a:t>
            </a:r>
          </a:p>
        </p:txBody>
      </p:sp>
      <p:pic>
        <p:nvPicPr>
          <p:cNvPr id="472" name="Screen Shot 2020-01-02 at 3.22.59 PM.png" descr="Screen Shot 2020-01-02 at 3.22.59 PM.png"/>
          <p:cNvPicPr>
            <a:picLocks noChangeAspect="1"/>
          </p:cNvPicPr>
          <p:nvPr/>
        </p:nvPicPr>
        <p:blipFill>
          <a:blip r:embed="rId2"/>
          <a:stretch>
            <a:fillRect/>
          </a:stretch>
        </p:blipFill>
        <p:spPr>
          <a:xfrm>
            <a:off x="404436" y="3722914"/>
            <a:ext cx="11873495" cy="5788734"/>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473" name="LIKERT SCALE"/>
          <p:cNvSpPr txBox="1"/>
          <p:nvPr/>
        </p:nvSpPr>
        <p:spPr>
          <a:xfrm>
            <a:off x="183713" y="203409"/>
            <a:ext cx="3719544"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6100"/>
              </a:lnSpc>
              <a:spcBef>
                <a:spcPts val="1200"/>
              </a:spcBef>
              <a:defRPr sz="3700" b="1">
                <a:solidFill>
                  <a:srgbClr val="73B300"/>
                </a:solidFill>
                <a:latin typeface="Times Roman"/>
                <a:ea typeface="Times Roman"/>
                <a:cs typeface="Times Roman"/>
                <a:sym typeface="Times Roman"/>
              </a:defRPr>
            </a:lvl1pPr>
          </a:lstStyle>
          <a:p>
            <a:r>
              <a:t>LIKERT SCALE </a:t>
            </a:r>
          </a:p>
        </p:txBody>
      </p:sp>
      <p:sp>
        <p:nvSpPr>
          <p:cNvPr id="474" name="1 = غير موافق بشدة…"/>
          <p:cNvSpPr txBox="1"/>
          <p:nvPr/>
        </p:nvSpPr>
        <p:spPr>
          <a:xfrm>
            <a:off x="404436" y="1433349"/>
            <a:ext cx="4278742" cy="2236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defTabSz="457200" rtl="1">
              <a:lnSpc>
                <a:spcPts val="3400"/>
              </a:lnSpc>
              <a:defRPr sz="2100" b="1">
                <a:solidFill>
                  <a:srgbClr val="000000"/>
                </a:solidFill>
                <a:latin typeface="Times Roman"/>
                <a:ea typeface="Times Roman"/>
                <a:cs typeface="Times Roman"/>
                <a:sym typeface="Times Roman"/>
              </a:defRPr>
            </a:pPr>
            <a:r>
              <a:rPr dirty="0"/>
              <a:t>= </a:t>
            </a:r>
            <a:r>
              <a:rPr lang="fr-FR" dirty="0"/>
              <a:t>1 </a:t>
            </a:r>
            <a:r>
              <a:rPr dirty="0" err="1"/>
              <a:t>غير</a:t>
            </a:r>
            <a:r>
              <a:rPr dirty="0"/>
              <a:t> </a:t>
            </a:r>
            <a:r>
              <a:rPr dirty="0" err="1"/>
              <a:t>موافق</a:t>
            </a:r>
            <a:r>
              <a:rPr dirty="0"/>
              <a:t> </a:t>
            </a:r>
            <a:r>
              <a:rPr dirty="0" err="1"/>
              <a:t>بشدة</a:t>
            </a:r>
            <a:endParaRPr dirty="0"/>
          </a:p>
          <a:p>
            <a:pPr algn="r" defTabSz="457200" rtl="1">
              <a:lnSpc>
                <a:spcPts val="3400"/>
              </a:lnSpc>
              <a:defRPr sz="2100" b="1">
                <a:solidFill>
                  <a:srgbClr val="000000"/>
                </a:solidFill>
                <a:latin typeface="Times Roman"/>
                <a:ea typeface="Times Roman"/>
                <a:cs typeface="Times Roman"/>
                <a:sym typeface="Times Roman"/>
              </a:defRPr>
            </a:pPr>
            <a:r>
              <a:rPr lang="ar-DZ" dirty="0"/>
              <a:t> 2  =  </a:t>
            </a:r>
            <a:r>
              <a:rPr dirty="0" err="1"/>
              <a:t>غير</a:t>
            </a:r>
            <a:r>
              <a:rPr dirty="0"/>
              <a:t> </a:t>
            </a:r>
            <a:r>
              <a:rPr dirty="0" err="1"/>
              <a:t>موافق</a:t>
            </a:r>
            <a:br>
              <a:rPr dirty="0"/>
            </a:br>
            <a:r>
              <a:rPr lang="ar-DZ" dirty="0"/>
              <a:t>3</a:t>
            </a:r>
            <a:r>
              <a:rPr dirty="0"/>
              <a:t> </a:t>
            </a:r>
            <a:r>
              <a:rPr lang="ar-DZ" dirty="0"/>
              <a:t>= </a:t>
            </a:r>
            <a:r>
              <a:rPr dirty="0" err="1"/>
              <a:t>محايد</a:t>
            </a:r>
            <a:endParaRPr dirty="0"/>
          </a:p>
          <a:p>
            <a:pPr algn="r" defTabSz="457200" rtl="1">
              <a:lnSpc>
                <a:spcPts val="3400"/>
              </a:lnSpc>
              <a:defRPr sz="2100" b="1">
                <a:solidFill>
                  <a:srgbClr val="000000"/>
                </a:solidFill>
                <a:latin typeface="Times Roman"/>
                <a:ea typeface="Times Roman"/>
                <a:cs typeface="Times Roman"/>
                <a:sym typeface="Times Roman"/>
              </a:defRPr>
            </a:pPr>
            <a:r>
              <a:rPr dirty="0"/>
              <a:t>=</a:t>
            </a:r>
            <a:r>
              <a:rPr lang="fr-FR" dirty="0"/>
              <a:t>4</a:t>
            </a:r>
            <a:r>
              <a:rPr lang="ar-DZ" dirty="0"/>
              <a:t> </a:t>
            </a:r>
            <a:r>
              <a:rPr dirty="0" err="1"/>
              <a:t>موافق</a:t>
            </a:r>
            <a:br>
              <a:rPr dirty="0"/>
            </a:br>
            <a:r>
              <a:rPr dirty="0"/>
              <a:t>=</a:t>
            </a:r>
            <a:r>
              <a:rPr lang="fr-FR" dirty="0"/>
              <a:t>5</a:t>
            </a:r>
            <a:r>
              <a:rPr lang="ar-DZ" dirty="0"/>
              <a:t> </a:t>
            </a:r>
            <a:r>
              <a:rPr dirty="0" err="1"/>
              <a:t>موافق</a:t>
            </a:r>
            <a:r>
              <a:rPr dirty="0"/>
              <a:t> </a:t>
            </a:r>
            <a:r>
              <a:rPr dirty="0" err="1"/>
              <a:t>بشدة</a:t>
            </a:r>
            <a:endParaRPr dirty="0"/>
          </a:p>
        </p:txBody>
      </p:sp>
      <p:sp>
        <p:nvSpPr>
          <p:cNvPr id="475" name="التعليمات المدرجة أدناه هي آراء مختلفة حول ماكدونالدز. يرجى الإشارة إلى مدى موافقتك أو عدم موافقتك مع كل منهما باستخدام المقياس التالي ووضع دائرة الرقم المناسب:"/>
          <p:cNvSpPr txBox="1"/>
          <p:nvPr/>
        </p:nvSpPr>
        <p:spPr>
          <a:xfrm>
            <a:off x="404436" y="1052311"/>
            <a:ext cx="12454016"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rtl="1">
              <a:defRPr b="1"/>
            </a:lvl1pPr>
          </a:lstStyle>
          <a:p>
            <a:r>
              <a:rPr dirty="0" err="1"/>
              <a:t>التعليمات</a:t>
            </a:r>
            <a:r>
              <a:rPr dirty="0"/>
              <a:t> </a:t>
            </a:r>
            <a:r>
              <a:rPr dirty="0" err="1"/>
              <a:t>المدرجة</a:t>
            </a:r>
            <a:r>
              <a:rPr dirty="0"/>
              <a:t> </a:t>
            </a:r>
            <a:r>
              <a:rPr dirty="0" err="1"/>
              <a:t>أدناه</a:t>
            </a:r>
            <a:r>
              <a:rPr dirty="0"/>
              <a:t> </a:t>
            </a:r>
            <a:r>
              <a:rPr dirty="0" err="1"/>
              <a:t>هي</a:t>
            </a:r>
            <a:r>
              <a:rPr dirty="0"/>
              <a:t> </a:t>
            </a:r>
            <a:r>
              <a:rPr dirty="0" err="1"/>
              <a:t>آراء</a:t>
            </a:r>
            <a:r>
              <a:rPr dirty="0"/>
              <a:t> </a:t>
            </a:r>
            <a:r>
              <a:rPr dirty="0" err="1"/>
              <a:t>مختلفة</a:t>
            </a:r>
            <a:r>
              <a:rPr dirty="0"/>
              <a:t> </a:t>
            </a:r>
            <a:r>
              <a:rPr dirty="0" err="1"/>
              <a:t>حول</a:t>
            </a:r>
            <a:r>
              <a:rPr dirty="0"/>
              <a:t> </a:t>
            </a:r>
            <a:r>
              <a:rPr dirty="0" err="1"/>
              <a:t>ماكدونالدز</a:t>
            </a:r>
            <a:r>
              <a:rPr dirty="0"/>
              <a:t>. </a:t>
            </a:r>
            <a:r>
              <a:rPr dirty="0" err="1"/>
              <a:t>يرجى</a:t>
            </a:r>
            <a:r>
              <a:rPr dirty="0"/>
              <a:t> </a:t>
            </a:r>
            <a:r>
              <a:rPr dirty="0" err="1"/>
              <a:t>الإشارة</a:t>
            </a:r>
            <a:r>
              <a:rPr dirty="0"/>
              <a:t> </a:t>
            </a:r>
            <a:r>
              <a:rPr dirty="0" err="1"/>
              <a:t>إلى</a:t>
            </a:r>
            <a:r>
              <a:rPr dirty="0"/>
              <a:t> </a:t>
            </a:r>
            <a:r>
              <a:rPr dirty="0" err="1"/>
              <a:t>مدى</a:t>
            </a:r>
            <a:r>
              <a:rPr dirty="0"/>
              <a:t> </a:t>
            </a:r>
            <a:r>
              <a:rPr dirty="0" err="1"/>
              <a:t>موافقتك</a:t>
            </a:r>
            <a:r>
              <a:rPr dirty="0"/>
              <a:t> </a:t>
            </a:r>
            <a:r>
              <a:rPr dirty="0" err="1"/>
              <a:t>أو</a:t>
            </a:r>
            <a:r>
              <a:rPr dirty="0"/>
              <a:t> </a:t>
            </a:r>
            <a:r>
              <a:rPr dirty="0" err="1"/>
              <a:t>عدم</a:t>
            </a:r>
            <a:r>
              <a:rPr dirty="0"/>
              <a:t> </a:t>
            </a:r>
            <a:r>
              <a:rPr dirty="0" err="1"/>
              <a:t>موافقتك</a:t>
            </a:r>
            <a:r>
              <a:rPr dirty="0"/>
              <a:t> </a:t>
            </a:r>
            <a:r>
              <a:rPr dirty="0" err="1"/>
              <a:t>مع</a:t>
            </a:r>
            <a:r>
              <a:rPr dirty="0"/>
              <a:t> </a:t>
            </a:r>
            <a:r>
              <a:rPr dirty="0" err="1"/>
              <a:t>كل</a:t>
            </a:r>
            <a:r>
              <a:rPr dirty="0"/>
              <a:t> </a:t>
            </a:r>
            <a:r>
              <a:rPr dirty="0" err="1"/>
              <a:t>منهما</a:t>
            </a:r>
            <a:r>
              <a:rPr dirty="0"/>
              <a:t> </a:t>
            </a:r>
            <a:r>
              <a:rPr dirty="0" err="1"/>
              <a:t>باستخدام</a:t>
            </a:r>
            <a:r>
              <a:rPr dirty="0"/>
              <a:t> </a:t>
            </a:r>
            <a:r>
              <a:rPr dirty="0" err="1"/>
              <a:t>المقياس</a:t>
            </a:r>
            <a:r>
              <a:rPr dirty="0"/>
              <a:t> </a:t>
            </a:r>
            <a:r>
              <a:rPr dirty="0" err="1"/>
              <a:t>التالي</a:t>
            </a:r>
            <a:r>
              <a:rPr dirty="0"/>
              <a:t> </a:t>
            </a:r>
            <a:r>
              <a:rPr dirty="0" err="1"/>
              <a:t>ووضع</a:t>
            </a:r>
            <a:r>
              <a:rPr dirty="0"/>
              <a:t> </a:t>
            </a:r>
            <a:r>
              <a:rPr dirty="0" err="1"/>
              <a:t>دائرة</a:t>
            </a:r>
            <a:r>
              <a:rPr dirty="0"/>
              <a:t> </a:t>
            </a:r>
            <a:r>
              <a:rPr dirty="0" err="1"/>
              <a:t>الرقم</a:t>
            </a:r>
            <a:r>
              <a:rPr dirty="0"/>
              <a:t> </a:t>
            </a:r>
            <a:r>
              <a:rPr dirty="0" err="1"/>
              <a:t>المناسب</a:t>
            </a:r>
            <a:r>
              <a:rPr dirty="0"/>
              <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تقييم  سلم القياس"/>
          <p:cNvSpPr txBox="1"/>
          <p:nvPr/>
        </p:nvSpPr>
        <p:spPr>
          <a:xfrm>
            <a:off x="9670143" y="56257"/>
            <a:ext cx="3018942"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تقييم  سلم القياس</a:t>
            </a:r>
          </a:p>
        </p:txBody>
      </p:sp>
      <p:sp>
        <p:nvSpPr>
          <p:cNvPr id="478" name="يجب تقييم المقياس متعدد العناصر للتأكد من دقته وقابليته للتطبيق. كما هو مبين في الشكل المقابل ، فهذا يتطلب تقييم الثبات ومصداقية المقياس. يمكن فهم كل من الثبات والمصداقية من خلال أنواع أخطاء القياس،كالأخطاء النظامية والعشوائية."/>
          <p:cNvSpPr txBox="1"/>
          <p:nvPr/>
        </p:nvSpPr>
        <p:spPr>
          <a:xfrm>
            <a:off x="5984737" y="829278"/>
            <a:ext cx="6682365" cy="474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يجب تقييم المقياس متعدد العناصر للتأكد من دقته وقابليته للتطبيق. كما هو مبين في الشكل المقابل ، فهذا يتطلب تقييم الثبات ومصداقية المقياس. يمكن فهم كل من الثبات والمصداقية من خلال أنواع أخطاء القياس،كالأخطاء النظامية والعشوائية.</a:t>
            </a:r>
          </a:p>
        </p:txBody>
      </p:sp>
      <p:grpSp>
        <p:nvGrpSpPr>
          <p:cNvPr id="483" name="Group"/>
          <p:cNvGrpSpPr/>
          <p:nvPr/>
        </p:nvGrpSpPr>
        <p:grpSpPr>
          <a:xfrm>
            <a:off x="229570" y="1218393"/>
            <a:ext cx="5158492" cy="3055668"/>
            <a:chOff x="0" y="0"/>
            <a:chExt cx="5158490" cy="3055666"/>
          </a:xfrm>
        </p:grpSpPr>
        <p:pic>
          <p:nvPicPr>
            <p:cNvPr id="479" name="Screen Shot 2020-01-02 at 3.36.03 PM.png" descr="Screen Shot 2020-01-02 at 3.36.03 PM.png"/>
            <p:cNvPicPr>
              <a:picLocks noChangeAspect="1"/>
            </p:cNvPicPr>
            <p:nvPr/>
          </p:nvPicPr>
          <p:blipFill>
            <a:blip r:embed="rId3"/>
            <a:srcRect/>
            <a:stretch>
              <a:fillRect/>
            </a:stretch>
          </p:blipFill>
          <p:spPr>
            <a:xfrm>
              <a:off x="0" y="0"/>
              <a:ext cx="5158491" cy="3055667"/>
            </a:xfrm>
            <a:prstGeom prst="rect">
              <a:avLst/>
            </a:prstGeom>
            <a:ln w="12700" cap="flat">
              <a:noFill/>
              <a:miter lim="400000"/>
            </a:ln>
            <a:effectLst/>
          </p:spPr>
        </p:pic>
        <p:sp>
          <p:nvSpPr>
            <p:cNvPr id="480" name="تقييم السلم"/>
            <p:cNvSpPr/>
            <p:nvPr/>
          </p:nvSpPr>
          <p:spPr>
            <a:xfrm>
              <a:off x="1688335" y="257850"/>
              <a:ext cx="1781911" cy="555153"/>
            </a:xfrm>
            <a:prstGeom prst="rect">
              <a:avLst/>
            </a:prstGeom>
            <a:solidFill>
              <a:srgbClr val="923D86"/>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rtl="1">
                <a:defRPr sz="2600">
                  <a:solidFill>
                    <a:srgbClr val="FFFFFF"/>
                  </a:solidFill>
                </a:defRPr>
              </a:lvl1pPr>
            </a:lstStyle>
            <a:p>
              <a:r>
                <a:t>تقييم السلم</a:t>
              </a:r>
            </a:p>
          </p:txBody>
        </p:sp>
        <p:sp>
          <p:nvSpPr>
            <p:cNvPr id="481" name="المصداقية"/>
            <p:cNvSpPr/>
            <p:nvPr/>
          </p:nvSpPr>
          <p:spPr>
            <a:xfrm>
              <a:off x="3057774" y="2134446"/>
              <a:ext cx="1781910" cy="555153"/>
            </a:xfrm>
            <a:prstGeom prst="rect">
              <a:avLst/>
            </a:prstGeom>
            <a:solidFill>
              <a:srgbClr val="B8925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rtl="1">
                <a:defRPr sz="2600">
                  <a:solidFill>
                    <a:srgbClr val="FFFFFF"/>
                  </a:solidFill>
                </a:defRPr>
              </a:lvl1pPr>
            </a:lstStyle>
            <a:p>
              <a:r>
                <a:t>المصداقية</a:t>
              </a:r>
            </a:p>
          </p:txBody>
        </p:sp>
        <p:sp>
          <p:nvSpPr>
            <p:cNvPr id="482" name="الثبات"/>
            <p:cNvSpPr/>
            <p:nvPr/>
          </p:nvSpPr>
          <p:spPr>
            <a:xfrm>
              <a:off x="360382" y="2134446"/>
              <a:ext cx="1781910" cy="555153"/>
            </a:xfrm>
            <a:prstGeom prst="rect">
              <a:avLst/>
            </a:prstGeom>
            <a:solidFill>
              <a:srgbClr val="7D8F3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rtl="1">
                <a:defRPr sz="2600">
                  <a:solidFill>
                    <a:srgbClr val="FFFFFF"/>
                  </a:solidFill>
                </a:defRPr>
              </a:lvl1pPr>
            </a:lstStyle>
            <a:p>
              <a:r>
                <a:t>الثبات</a:t>
              </a:r>
            </a:p>
          </p:txBody>
        </p:sp>
      </p:grpSp>
      <p:sp>
        <p:nvSpPr>
          <p:cNvPr id="484" name="تمثل الاختلاف في المعلومات بين التي طلبها الباحث والمعلومات الناتجة عن عملية القياس المستخدمة."/>
          <p:cNvSpPr txBox="1"/>
          <p:nvPr/>
        </p:nvSpPr>
        <p:spPr>
          <a:xfrm>
            <a:off x="195740" y="5561782"/>
            <a:ext cx="10244216" cy="524330"/>
          </a:xfrm>
          <a:prstGeom prst="rect">
            <a:avLst/>
          </a:prstGeom>
          <a:ln w="12700">
            <a:miter lim="400000"/>
          </a:ln>
          <a:effectLst>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a:lvl1pPr>
          </a:lstStyle>
          <a:p>
            <a:r>
              <a:t>تمثل الاختلاف في المعلومات بين التي طلبها الباحث والمعلومات الناتجة عن عملية القياس المستخدمة.</a:t>
            </a:r>
          </a:p>
        </p:txBody>
      </p:sp>
      <p:sp>
        <p:nvSpPr>
          <p:cNvPr id="485" name="الخطأ في القياس:"/>
          <p:cNvSpPr txBox="1"/>
          <p:nvPr/>
        </p:nvSpPr>
        <p:spPr>
          <a:xfrm>
            <a:off x="10441829" y="5561782"/>
            <a:ext cx="2367231" cy="524330"/>
          </a:xfrm>
          <a:prstGeom prst="rect">
            <a:avLst/>
          </a:prstGeom>
          <a:ln w="12700">
            <a:miter lim="400000"/>
          </a:ln>
          <a:effectLst>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r>
              <a:t>الخطأ في القياس: </a:t>
            </a:r>
          </a:p>
        </p:txBody>
      </p:sp>
      <p:sp>
        <p:nvSpPr>
          <p:cNvPr id="486" name="خطأ يؤثر على القياس بطريقة ثابتة ؛ عبارة عن العوامل الثابتة التي تؤثر على النتيجة المرصودة بنفس الطريقة في كل مرة يتم فيها القياس. من أمثلة الأخطاء النظامية العوامل الميكانيكية مثل الطباعة الضعيفة ، واكتظاظ العناصر في الاستبيان ، والتصميم السيئ."/>
          <p:cNvSpPr txBox="1"/>
          <p:nvPr/>
        </p:nvSpPr>
        <p:spPr>
          <a:xfrm>
            <a:off x="291824" y="6165775"/>
            <a:ext cx="10340294" cy="1452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rtl="1">
              <a:defRPr/>
            </a:lvl1pPr>
          </a:lstStyle>
          <a:p>
            <a:r>
              <a:t>خطأ يؤثر على القياس بطريقة ثابتة ؛ عبارة عن العوامل الثابتة التي تؤثر على النتيجة المرصودة بنفس الطريقة في كل مرة يتم فيها القياس. من أمثلة الأخطاء النظامية العوامل الميكانيكية مثل الطباعة الضعيفة ، واكتظاظ العناصر في الاستبيان ، والتصميم السيئ.</a:t>
            </a:r>
          </a:p>
        </p:txBody>
      </p:sp>
      <p:sp>
        <p:nvSpPr>
          <p:cNvPr id="487" name="الخطأ النظامي:"/>
          <p:cNvSpPr txBox="1"/>
          <p:nvPr/>
        </p:nvSpPr>
        <p:spPr>
          <a:xfrm>
            <a:off x="10751131" y="6172432"/>
            <a:ext cx="2083237" cy="524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r>
              <a:t>الخطأ النظامي: </a:t>
            </a:r>
          </a:p>
        </p:txBody>
      </p:sp>
      <p:sp>
        <p:nvSpPr>
          <p:cNvPr id="488" name="الخطأ عشوائي:"/>
          <p:cNvSpPr txBox="1"/>
          <p:nvPr/>
        </p:nvSpPr>
        <p:spPr>
          <a:xfrm>
            <a:off x="10717474" y="7697901"/>
            <a:ext cx="2110245" cy="524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rtl="1">
              <a:defRPr b="1">
                <a:solidFill>
                  <a:srgbClr val="011993"/>
                </a:solidFill>
              </a:defRPr>
            </a:lvl1pPr>
          </a:lstStyle>
          <a:p>
            <a:r>
              <a:t>الخطأ عشوائي: </a:t>
            </a:r>
          </a:p>
        </p:txBody>
      </p:sp>
      <p:sp>
        <p:nvSpPr>
          <p:cNvPr id="489" name="خطأ في القياس ينشأ من التغييرات أو الاختلافات العشوائية في المجيبين أو وضعيات القياس. من أمثلة الخطأ العشوائي عوامل شخصية مثل الصحة والعواطف والتعب. يعد التمييز بين الخطأ النظامي والخطأ العشوائي أمرًا ضروريًا لفهم الثبات والمصداقية."/>
          <p:cNvSpPr txBox="1"/>
          <p:nvPr/>
        </p:nvSpPr>
        <p:spPr>
          <a:xfrm>
            <a:off x="170990" y="7697901"/>
            <a:ext cx="10484350" cy="1452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rtl="1">
              <a:defRPr/>
            </a:lvl1pPr>
          </a:lstStyle>
          <a:p>
            <a:r>
              <a:t>خطأ في القياس ينشأ من التغييرات أو الاختلافات العشوائية في المجيبين أو وضعيات القياس. من أمثلة الخطأ العشوائي عوامل شخصية مثل الصحة والعواطف والتعب. يعد التمييز بين الخطأ النظامي والخطأ العشوائي أمرًا ضروريًا لفهم الثبات والمصداقية.</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العلاقة بين الثبات والمصداقية"/>
          <p:cNvSpPr txBox="1"/>
          <p:nvPr/>
        </p:nvSpPr>
        <p:spPr>
          <a:xfrm>
            <a:off x="7927841" y="136866"/>
            <a:ext cx="4946918"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العلاقة بين الثبات والمصداقية</a:t>
            </a:r>
          </a:p>
        </p:txBody>
      </p:sp>
      <p:sp>
        <p:nvSpPr>
          <p:cNvPr id="494" name="يمكن فهم العلاقة بين الثبات والمصداقية من حيث خطأ القياس. إذا كان التدبير صحيحًا تمامًا ، فإنه يمكن الاعتماد عليه تمامًا. في هذه الحالة ، لا يوجد خطأ في القياس. وبالتالي ، لا يوجد خطأ منتظم ولا خطأ عشوائي. وبالتالي ، فإن المصداقية الكاملة تعني الثبات الك"/>
          <p:cNvSpPr txBox="1"/>
          <p:nvPr/>
        </p:nvSpPr>
        <p:spPr>
          <a:xfrm>
            <a:off x="493898" y="1194324"/>
            <a:ext cx="12299133" cy="784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rtl="1">
              <a:spcBef>
                <a:spcPts val="1800"/>
              </a:spcBef>
              <a:defRPr sz="40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يمكن فهم العلاقة بين الثبات والمصداقية من حيث خطأ القياس. إذا كان التدبير صحيحًا تمامًا ، فإنه يمكن الاعتماد عليه تمامًا. في هذه الحالة ، لا يوجد خطأ في القياس. وبالتالي ، لا يوجد خطأ منتظم ولا خطأ عشوائي. وبالتالي ، فإن المصداقية الكاملة تعني الثبات الكامل. إذا كان التدبير غير ثابت ، فلا يمكن أن يكون صادقا تمامًا نظرًا لوجود خطأ عشوائي على الأقل. قد يكون هناك خطأ نظامي أيضًا. وبالتالي ، فإن عدم الثبات يعني عدم المصداقية. إذا كان المقياس ثابتا تمامًا ، فقد يكون أو لا يكون صادقا تمامًا لأن الخطأ النظامي قد لا يزال موجودًا ، على الرغم من أن الخطأ العشوائي هو صفر. على الرغم من أن الافتقار إلى الثبات يمثل دليلًا سلبيًا على المصداقية ، فإن الثبات لا يعني في حد ذاته المصداقية. الثبات هو شرط ضروري ولكنه غير كافٍ للتأكد من المصداقية.</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شكرا على حسن الاستماع"/>
          <p:cNvSpPr txBox="1"/>
          <p:nvPr/>
        </p:nvSpPr>
        <p:spPr>
          <a:xfrm>
            <a:off x="3685069" y="4171949"/>
            <a:ext cx="6130015" cy="140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914400" rtl="1">
              <a:spcBef>
                <a:spcPts val="1800"/>
              </a:spcBef>
              <a:defRPr sz="6700" b="1">
                <a:solidFill>
                  <a:srgbClr val="C72271"/>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شكرا على حسن الاستماع</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المسح والملاحظة،التجريب، القياس والسلم،…"/>
          <p:cNvSpPr txBox="1"/>
          <p:nvPr/>
        </p:nvSpPr>
        <p:spPr>
          <a:xfrm>
            <a:off x="2759051" y="2624562"/>
            <a:ext cx="7486698" cy="374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p>
            <a: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تصميم</a:t>
            </a:r>
            <a:r>
              <a:rPr dirty="0"/>
              <a:t> </a:t>
            </a:r>
            <a:r>
              <a:rPr dirty="0" err="1"/>
              <a:t>الاستبيان</a:t>
            </a:r>
            <a:r>
              <a:rPr dirty="0"/>
              <a:t>، </a:t>
            </a:r>
            <a:r>
              <a:rPr dirty="0" err="1"/>
              <a:t>سحب</a:t>
            </a:r>
            <a:r>
              <a:rPr dirty="0"/>
              <a:t> </a:t>
            </a:r>
            <a:r>
              <a:rPr dirty="0" err="1"/>
              <a:t>العينات</a:t>
            </a:r>
            <a:r>
              <a:rPr dirty="0"/>
              <a:t>، </a:t>
            </a:r>
          </a:p>
          <a:p>
            <a: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تحضير</a:t>
            </a:r>
            <a:r>
              <a:rPr dirty="0"/>
              <a:t> </a:t>
            </a:r>
            <a:r>
              <a:rPr dirty="0" err="1"/>
              <a:t>البيانات</a:t>
            </a:r>
            <a:r>
              <a:rPr dirty="0"/>
              <a:t> </a:t>
            </a:r>
            <a:r>
              <a:rPr dirty="0" err="1"/>
              <a:t>ومعالجتها</a:t>
            </a:r>
            <a:r>
              <a:rPr dirty="0"/>
              <a:t>،</a:t>
            </a:r>
          </a:p>
          <a:p>
            <a:pPr defTabSz="914400" rtl="1">
              <a:defRPr sz="47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التقرير</a:t>
            </a:r>
            <a:r>
              <a:rPr dirty="0"/>
              <a:t> </a:t>
            </a:r>
            <a:r>
              <a:rPr dirty="0" err="1"/>
              <a:t>النهائي</a:t>
            </a:r>
            <a:r>
              <a:rPr dirty="0"/>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طرق الملاحظة…"/>
          <p:cNvSpPr txBox="1"/>
          <p:nvPr/>
        </p:nvSpPr>
        <p:spPr>
          <a:xfrm>
            <a:off x="6294396" y="1038713"/>
            <a:ext cx="6200386" cy="832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طرق</a:t>
            </a:r>
            <a:r>
              <a:rPr dirty="0"/>
              <a:t> </a:t>
            </a:r>
            <a:r>
              <a:rPr dirty="0" err="1"/>
              <a:t>الملاحظة</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ما</a:t>
            </a:r>
            <a:r>
              <a:rPr dirty="0"/>
              <a:t> </a:t>
            </a:r>
            <a:r>
              <a:rPr dirty="0" err="1"/>
              <a:t>يمكن</a:t>
            </a:r>
            <a:r>
              <a:rPr dirty="0"/>
              <a:t> </a:t>
            </a:r>
            <a:r>
              <a:rPr dirty="0" err="1"/>
              <a:t>ملاحظته</a:t>
            </a:r>
            <a:r>
              <a:rPr dirty="0"/>
              <a:t> </a:t>
            </a:r>
            <a:r>
              <a:rPr dirty="0" err="1"/>
              <a:t>من</a:t>
            </a:r>
            <a:r>
              <a:rPr dirty="0"/>
              <a:t>  </a:t>
            </a:r>
            <a:r>
              <a:rPr dirty="0" err="1"/>
              <a:t>معلومات</a:t>
            </a:r>
            <a:r>
              <a:rPr dirty="0"/>
              <a:t> </a:t>
            </a:r>
            <a:r>
              <a:rPr dirty="0" err="1"/>
              <a:t>حول</a:t>
            </a:r>
            <a:r>
              <a:rPr dirty="0"/>
              <a:t> </a:t>
            </a:r>
            <a:r>
              <a:rPr dirty="0" err="1"/>
              <a:t>سلوك</a:t>
            </a:r>
            <a:r>
              <a:rPr dirty="0"/>
              <a:t> </a:t>
            </a:r>
            <a:r>
              <a:rPr dirty="0" err="1"/>
              <a:t>الأشخاص</a:t>
            </a:r>
            <a:r>
              <a:rPr dirty="0"/>
              <a:t> </a:t>
            </a:r>
            <a:r>
              <a:rPr dirty="0" err="1"/>
              <a:t>والأشياء</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بحوث</a:t>
            </a:r>
            <a:r>
              <a:rPr dirty="0"/>
              <a:t> </a:t>
            </a:r>
            <a:r>
              <a:rPr dirty="0" err="1"/>
              <a:t>الملاحظة</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الخصائص</a:t>
            </a:r>
            <a:r>
              <a:rPr dirty="0"/>
              <a:t> </a:t>
            </a:r>
            <a:r>
              <a:rPr dirty="0" err="1"/>
              <a:t>الفريدة</a:t>
            </a:r>
            <a:r>
              <a:rPr dirty="0"/>
              <a:t> </a:t>
            </a:r>
            <a:r>
              <a:rPr dirty="0" err="1"/>
              <a:t>لطرق</a:t>
            </a:r>
            <a:r>
              <a:rPr dirty="0"/>
              <a:t> </a:t>
            </a:r>
            <a:r>
              <a:rPr dirty="0" err="1"/>
              <a:t>الملاحظة</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فوائد</a:t>
            </a:r>
            <a:r>
              <a:rPr dirty="0"/>
              <a:t> </a:t>
            </a:r>
            <a:r>
              <a:rPr dirty="0" err="1"/>
              <a:t>وقيود</a:t>
            </a:r>
            <a:r>
              <a:rPr dirty="0"/>
              <a:t> </a:t>
            </a:r>
            <a:r>
              <a:rPr dirty="0" err="1"/>
              <a:t>طرق</a:t>
            </a:r>
            <a:r>
              <a:rPr dirty="0"/>
              <a:t> </a:t>
            </a:r>
            <a:r>
              <a:rPr dirty="0" err="1"/>
              <a:t>الملاحظة</a:t>
            </a:r>
            <a:r>
              <a:rPr dirty="0"/>
              <a:t> </a:t>
            </a:r>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التجريب</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ما</a:t>
            </a:r>
            <a:r>
              <a:rPr dirty="0"/>
              <a:t> </a:t>
            </a:r>
            <a:r>
              <a:rPr dirty="0" err="1"/>
              <a:t>هو</a:t>
            </a:r>
            <a:r>
              <a:rPr dirty="0"/>
              <a:t> </a:t>
            </a:r>
            <a:r>
              <a:rPr dirty="0" err="1"/>
              <a:t>التجريب</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طبيعة</a:t>
            </a:r>
            <a:r>
              <a:rPr dirty="0"/>
              <a:t> </a:t>
            </a:r>
            <a:r>
              <a:rPr dirty="0" err="1"/>
              <a:t>البحوث</a:t>
            </a:r>
            <a:r>
              <a:rPr dirty="0"/>
              <a:t> </a:t>
            </a:r>
            <a:r>
              <a:rPr dirty="0" err="1"/>
              <a:t>السببية</a:t>
            </a:r>
            <a:r>
              <a:rPr dirty="0"/>
              <a:t> </a:t>
            </a:r>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مفهوم</a:t>
            </a:r>
            <a:r>
              <a:rPr dirty="0"/>
              <a:t> </a:t>
            </a:r>
            <a:r>
              <a:rPr dirty="0" err="1"/>
              <a:t>السببية</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شروط</a:t>
            </a:r>
            <a:r>
              <a:rPr dirty="0"/>
              <a:t> </a:t>
            </a:r>
            <a:r>
              <a:rPr dirty="0" err="1"/>
              <a:t>العلاقات</a:t>
            </a:r>
            <a:r>
              <a:rPr dirty="0"/>
              <a:t> </a:t>
            </a:r>
            <a:r>
              <a:rPr dirty="0" err="1"/>
              <a:t>السببية</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العناصر</a:t>
            </a:r>
            <a:r>
              <a:rPr dirty="0"/>
              <a:t> </a:t>
            </a:r>
            <a:r>
              <a:rPr dirty="0" err="1"/>
              <a:t>الأساسية</a:t>
            </a:r>
            <a:r>
              <a:rPr dirty="0"/>
              <a:t> </a:t>
            </a:r>
            <a:r>
              <a:rPr dirty="0" err="1"/>
              <a:t>للتصميم</a:t>
            </a:r>
            <a:r>
              <a:rPr dirty="0"/>
              <a:t> </a:t>
            </a:r>
            <a:r>
              <a:rPr dirty="0" err="1"/>
              <a:t>التجريبي</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التجربة</a:t>
            </a:r>
            <a:r>
              <a:rPr dirty="0"/>
              <a:t> (Experiment)</a:t>
            </a:r>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القياس</a:t>
            </a:r>
            <a:r>
              <a:rPr dirty="0"/>
              <a:t> </a:t>
            </a:r>
            <a:r>
              <a:rPr dirty="0" err="1"/>
              <a:t>والوزن</a:t>
            </a:r>
            <a:r>
              <a:rPr dirty="0"/>
              <a:t>: </a:t>
            </a:r>
            <a:r>
              <a:rPr dirty="0" err="1"/>
              <a:t>الأساسيات</a:t>
            </a:r>
            <a:r>
              <a:rPr dirty="0"/>
              <a:t> </a:t>
            </a:r>
            <a:r>
              <a:rPr dirty="0" err="1"/>
              <a:t>ومقارنة</a:t>
            </a:r>
            <a:r>
              <a:rPr dirty="0"/>
              <a:t> </a:t>
            </a:r>
            <a:r>
              <a:rPr dirty="0" err="1"/>
              <a:t>المقاييس</a:t>
            </a:r>
            <a:endParaRPr dirty="0"/>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القياس</a:t>
            </a:r>
            <a:r>
              <a:rPr dirty="0"/>
              <a:t> (Measurement)</a:t>
            </a:r>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الوزن</a:t>
            </a:r>
            <a:r>
              <a:rPr dirty="0"/>
              <a:t> </a:t>
            </a:r>
            <a:r>
              <a:rPr dirty="0" err="1"/>
              <a:t>أو</a:t>
            </a:r>
            <a:r>
              <a:rPr dirty="0"/>
              <a:t> </a:t>
            </a:r>
            <a:r>
              <a:rPr dirty="0" err="1"/>
              <a:t>السلم</a:t>
            </a:r>
            <a:r>
              <a:rPr dirty="0"/>
              <a:t> (Scale)</a:t>
            </a:r>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عملية</a:t>
            </a:r>
            <a:r>
              <a:rPr dirty="0"/>
              <a:t> </a:t>
            </a:r>
            <a:r>
              <a:rPr dirty="0" err="1"/>
              <a:t>القياس</a:t>
            </a:r>
            <a:r>
              <a:rPr dirty="0"/>
              <a:t> (The process of Measurement )</a:t>
            </a:r>
          </a:p>
          <a:p>
            <a:pPr marL="381000" indent="-381000" algn="r" defTabSz="914400" rtl="1">
              <a:buClr>
                <a:srgbClr val="000000"/>
              </a:buClr>
              <a:buSzPct val="100000"/>
              <a:buAutoNum type="arabicPeriod"/>
              <a:tabLst>
                <a:tab pos="381000" algn="l"/>
              </a:tabLst>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المقاييس</a:t>
            </a:r>
            <a:r>
              <a:rPr dirty="0"/>
              <a:t> </a:t>
            </a:r>
            <a:r>
              <a:rPr dirty="0" err="1"/>
              <a:t>الأولية</a:t>
            </a:r>
            <a:r>
              <a:rPr dirty="0"/>
              <a:t> </a:t>
            </a:r>
            <a:r>
              <a:rPr dirty="0" err="1"/>
              <a:t>للقياس</a:t>
            </a:r>
            <a:r>
              <a:rPr dirty="0"/>
              <a:t> (Primary scales of Measurement )</a:t>
            </a:r>
          </a:p>
        </p:txBody>
      </p:sp>
      <p:sp>
        <p:nvSpPr>
          <p:cNvPr id="142" name="محاور المحاضرة:"/>
          <p:cNvSpPr txBox="1"/>
          <p:nvPr/>
        </p:nvSpPr>
        <p:spPr>
          <a:xfrm>
            <a:off x="9311211" y="505312"/>
            <a:ext cx="3183571" cy="106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914400" rtl="1">
              <a:defRPr sz="5000" b="1">
                <a:solidFill>
                  <a:srgbClr val="011993"/>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rPr dirty="0" err="1"/>
              <a:t>محاور</a:t>
            </a:r>
            <a:r>
              <a:rPr dirty="0"/>
              <a:t> </a:t>
            </a:r>
            <a:r>
              <a:rPr dirty="0" err="1"/>
              <a:t>المحاضرة</a:t>
            </a:r>
            <a:r>
              <a:rPr dirty="0"/>
              <a:t>:</a:t>
            </a:r>
          </a:p>
        </p:txBody>
      </p:sp>
      <p:sp>
        <p:nvSpPr>
          <p:cNvPr id="143" name="التفريق بين أنواع المقاييس الأولية للقياس…"/>
          <p:cNvSpPr txBox="1"/>
          <p:nvPr/>
        </p:nvSpPr>
        <p:spPr>
          <a:xfrm>
            <a:off x="260705" y="995323"/>
            <a:ext cx="5926121" cy="330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08000" indent="-508000" algn="r" defTabSz="914400" rtl="1">
              <a:buClr>
                <a:srgbClr val="000000"/>
              </a:buClr>
              <a:buSzPct val="100000"/>
              <a:buAutoNum type="arabicPeriod" startAt="18"/>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التفريق بين أنواع المقاييس الأولية للقياس</a:t>
            </a:r>
          </a:p>
          <a:p>
            <a:pPr marL="508000" indent="-508000" algn="r" defTabSz="914400" rtl="1">
              <a:buClr>
                <a:srgbClr val="000000"/>
              </a:buClr>
              <a:buSzPct val="100000"/>
              <a:buAutoNum type="arabicPeriod" startAt="18"/>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أمثلة عن أنواع المقاييس الأولية</a:t>
            </a:r>
          </a:p>
          <a:p>
            <a:pPr marL="508000" indent="-508000" algn="r" defTabSz="914400" rtl="1">
              <a:buClr>
                <a:srgbClr val="000000"/>
              </a:buClr>
              <a:buSzPct val="100000"/>
              <a:buAutoNum type="arabicPeriod" startAt="18"/>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تصنيف تقنيات القياس (A Classification of Scaling Techniques )</a:t>
            </a:r>
          </a:p>
          <a:p>
            <a:pPr marL="508000" indent="-508000" algn="r" defTabSz="914400" rtl="1">
              <a:buClr>
                <a:srgbClr val="000000"/>
              </a:buClr>
              <a:buSzPct val="100000"/>
              <a:buAutoNum type="arabicPeriod" startAt="18"/>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أمثلة عن سلالم القياس</a:t>
            </a:r>
          </a:p>
          <a:p>
            <a:pPr marL="508000" indent="-508000" algn="r" defTabSz="914400" rtl="1">
              <a:buClr>
                <a:srgbClr val="000000"/>
              </a:buClr>
              <a:buSzPct val="100000"/>
              <a:buAutoNum type="arabicPeriod" startAt="18"/>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تقييم  سلم القياس</a:t>
            </a:r>
          </a:p>
          <a:p>
            <a:pPr marL="508000" indent="-508000" algn="r" defTabSz="914400" rtl="1">
              <a:buClr>
                <a:srgbClr val="000000"/>
              </a:buClr>
              <a:buSzPct val="100000"/>
              <a:buAutoNum type="arabicPeriod" startAt="18"/>
              <a:defRPr sz="23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العلاقة بين الثبات والمصداقية</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p:cNvSpPr/>
          <p:nvPr/>
        </p:nvSpPr>
        <p:spPr>
          <a:xfrm>
            <a:off x="1719" y="4915463"/>
            <a:ext cx="12968366" cy="4792205"/>
          </a:xfrm>
          <a:prstGeom prst="roundRect">
            <a:avLst>
              <a:gd name="adj" fmla="val 8345"/>
            </a:avLst>
          </a:prstGeom>
          <a:solidFill>
            <a:srgbClr val="FF2600">
              <a:alpha val="56619"/>
            </a:srgbClr>
          </a:solidFill>
          <a:ln w="25400">
            <a:solidFill>
              <a:srgbClr val="FF2600"/>
            </a:solidFill>
            <a:miter lim="400000"/>
          </a:ln>
        </p:spPr>
        <p:txBody>
          <a:bodyPr lIns="50800" tIns="50800" rIns="50800" bIns="50800" anchor="ctr"/>
          <a:lstStyle/>
          <a:p>
            <a:pPr>
              <a:defRPr sz="3200"/>
            </a:pPr>
            <a:endParaRPr/>
          </a:p>
        </p:txBody>
      </p:sp>
      <p:grpSp>
        <p:nvGrpSpPr>
          <p:cNvPr id="233" name="Group"/>
          <p:cNvGrpSpPr/>
          <p:nvPr/>
        </p:nvGrpSpPr>
        <p:grpSpPr>
          <a:xfrm>
            <a:off x="61551" y="57065"/>
            <a:ext cx="12772502" cy="9572848"/>
            <a:chOff x="0" y="0"/>
            <a:chExt cx="12772501" cy="9572846"/>
          </a:xfrm>
        </p:grpSpPr>
        <p:sp>
          <p:nvSpPr>
            <p:cNvPr id="146" name="Line"/>
            <p:cNvSpPr/>
            <p:nvPr/>
          </p:nvSpPr>
          <p:spPr>
            <a:xfrm flipV="1">
              <a:off x="10149140" y="2734488"/>
              <a:ext cx="1309363" cy="737013"/>
            </a:xfrm>
            <a:prstGeom prst="line">
              <a:avLst/>
            </a:prstGeom>
            <a:noFill/>
            <a:ln w="254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147" name="(تذكير) خريطة مفاهيمية لسلسلة عمليات البحوث التسويقية"/>
            <p:cNvSpPr txBox="1"/>
            <p:nvPr/>
          </p:nvSpPr>
          <p:spPr>
            <a:xfrm>
              <a:off x="2468345" y="-1"/>
              <a:ext cx="8110443"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normAutofit/>
            </a:bodyPr>
            <a:lstStyle/>
            <a:p>
              <a:pPr defTabSz="914400">
                <a:defRPr sz="39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a:solidFill>
                    <a:srgbClr val="FF2600"/>
                  </a:solidFill>
                </a:rPr>
                <a:t>(</a:t>
              </a:r>
              <a:r>
                <a:rPr dirty="0" err="1">
                  <a:solidFill>
                    <a:srgbClr val="FF2600"/>
                  </a:solidFill>
                </a:rPr>
                <a:t>تذكير</a:t>
              </a:r>
              <a:r>
                <a:rPr dirty="0">
                  <a:solidFill>
                    <a:srgbClr val="FF2600"/>
                  </a:solidFill>
                </a:rPr>
                <a:t>)</a:t>
              </a:r>
              <a:r>
                <a:rPr dirty="0"/>
                <a:t> </a:t>
              </a:r>
              <a:r>
                <a:rPr dirty="0" err="1"/>
                <a:t>خريطة</a:t>
              </a:r>
              <a:r>
                <a:rPr dirty="0"/>
                <a:t> </a:t>
              </a:r>
              <a:r>
                <a:rPr dirty="0" err="1"/>
                <a:t>مفاهيمية</a:t>
              </a:r>
              <a:r>
                <a:rPr dirty="0"/>
                <a:t> </a:t>
              </a:r>
              <a:r>
                <a:rPr dirty="0" err="1"/>
                <a:t>لسلسلة</a:t>
              </a:r>
              <a:r>
                <a:rPr dirty="0"/>
                <a:t> </a:t>
              </a:r>
              <a:r>
                <a:rPr dirty="0" err="1"/>
                <a:t>عمليات</a:t>
              </a:r>
              <a:r>
                <a:rPr dirty="0"/>
                <a:t> </a:t>
              </a:r>
              <a:r>
                <a:rPr dirty="0" err="1"/>
                <a:t>البحوث</a:t>
              </a:r>
              <a:r>
                <a:rPr dirty="0"/>
                <a:t> </a:t>
              </a:r>
              <a:r>
                <a:rPr dirty="0" err="1"/>
                <a:t>التسويقية</a:t>
              </a:r>
              <a:endParaRPr dirty="0"/>
            </a:p>
          </p:txBody>
        </p:sp>
        <p:sp>
          <p:nvSpPr>
            <p:cNvPr id="148" name="الخطوة 1: تعريف المشكلة"/>
            <p:cNvSpPr txBox="1"/>
            <p:nvPr/>
          </p:nvSpPr>
          <p:spPr>
            <a:xfrm>
              <a:off x="9757895" y="1073838"/>
              <a:ext cx="2605265"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rPr dirty="0" err="1"/>
                <a:t>الخطوة</a:t>
              </a:r>
              <a:r>
                <a:rPr dirty="0"/>
                <a:t> 1: </a:t>
              </a:r>
              <a:r>
                <a:rPr dirty="0" err="1"/>
                <a:t>تعريف</a:t>
              </a:r>
              <a:r>
                <a:rPr dirty="0"/>
                <a:t> </a:t>
              </a:r>
              <a:r>
                <a:rPr dirty="0" err="1"/>
                <a:t>المشكلة</a:t>
              </a:r>
              <a:endParaRPr dirty="0"/>
            </a:p>
          </p:txBody>
        </p:sp>
        <p:sp>
          <p:nvSpPr>
            <p:cNvPr id="149" name="مشكلة القرار الادارية"/>
            <p:cNvSpPr txBox="1"/>
            <p:nvPr/>
          </p:nvSpPr>
          <p:spPr>
            <a:xfrm>
              <a:off x="11457910" y="2286900"/>
              <a:ext cx="1306879" cy="736148"/>
            </a:xfrm>
            <a:prstGeom prst="rect">
              <a:avLst/>
            </a:prstGeom>
            <a:solidFill>
              <a:srgbClr val="E7D9A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مشكلة القرار الادارية</a:t>
              </a:r>
            </a:p>
          </p:txBody>
        </p:sp>
        <p:sp>
          <p:nvSpPr>
            <p:cNvPr id="150" name="مشكلة البحوث التسويقية"/>
            <p:cNvSpPr txBox="1"/>
            <p:nvPr/>
          </p:nvSpPr>
          <p:spPr>
            <a:xfrm>
              <a:off x="8906529" y="3486461"/>
              <a:ext cx="2605266" cy="431347"/>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مشكلة البحوث التسويقية</a:t>
              </a:r>
            </a:p>
          </p:txBody>
        </p:sp>
        <p:sp>
          <p:nvSpPr>
            <p:cNvPr id="151" name="Line"/>
            <p:cNvSpPr/>
            <p:nvPr/>
          </p:nvSpPr>
          <p:spPr>
            <a:xfrm flipH="1" flipV="1">
              <a:off x="11590064" y="1512619"/>
              <a:ext cx="323068" cy="737013"/>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52" name="تقود"/>
            <p:cNvSpPr txBox="1"/>
            <p:nvPr/>
          </p:nvSpPr>
          <p:spPr>
            <a:xfrm>
              <a:off x="10637794" y="2906144"/>
              <a:ext cx="332056"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تقود</a:t>
              </a:r>
            </a:p>
          </p:txBody>
        </p:sp>
        <p:sp>
          <p:nvSpPr>
            <p:cNvPr id="153" name="تتألف من"/>
            <p:cNvSpPr txBox="1"/>
            <p:nvPr/>
          </p:nvSpPr>
          <p:spPr>
            <a:xfrm>
              <a:off x="11453996" y="1702368"/>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54" name="Line"/>
            <p:cNvSpPr/>
            <p:nvPr/>
          </p:nvSpPr>
          <p:spPr>
            <a:xfrm flipV="1">
              <a:off x="9772920" y="1512620"/>
              <a:ext cx="872483" cy="737012"/>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55" name="Line"/>
            <p:cNvSpPr/>
            <p:nvPr/>
          </p:nvSpPr>
          <p:spPr>
            <a:xfrm flipH="1" flipV="1">
              <a:off x="9761093" y="2286468"/>
              <a:ext cx="280985" cy="1165787"/>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56" name="تتألف من"/>
            <p:cNvSpPr txBox="1"/>
            <p:nvPr/>
          </p:nvSpPr>
          <p:spPr>
            <a:xfrm>
              <a:off x="9540485" y="2001011"/>
              <a:ext cx="59520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57" name="Line"/>
            <p:cNvSpPr/>
            <p:nvPr/>
          </p:nvSpPr>
          <p:spPr>
            <a:xfrm flipV="1">
              <a:off x="4717987" y="1354841"/>
              <a:ext cx="5048099" cy="859560"/>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158" name="الخطوة 2: تطوير مقاربة (منهج)  للمشكلة"/>
            <p:cNvSpPr txBox="1"/>
            <p:nvPr/>
          </p:nvSpPr>
          <p:spPr>
            <a:xfrm>
              <a:off x="1299787" y="2247862"/>
              <a:ext cx="5639461"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2: تطوير مقاربة (منهج)  للمشكلة</a:t>
              </a:r>
            </a:p>
          </p:txBody>
        </p:sp>
        <p:sp>
          <p:nvSpPr>
            <p:cNvPr id="159" name="مواصفات المعلومات المطلوبة"/>
            <p:cNvSpPr txBox="1"/>
            <p:nvPr/>
          </p:nvSpPr>
          <p:spPr>
            <a:xfrm>
              <a:off x="685570" y="3516191"/>
              <a:ext cx="1306879" cy="1084198"/>
            </a:xfrm>
            <a:prstGeom prst="rect">
              <a:avLst/>
            </a:prstGeom>
            <a:solidFill>
              <a:srgbClr val="E7D9A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مواصفات المعلومات المطلوبة</a:t>
              </a:r>
            </a:p>
          </p:txBody>
        </p:sp>
        <p:sp>
          <p:nvSpPr>
            <p:cNvPr id="160" name="الفرضيات"/>
            <p:cNvSpPr txBox="1"/>
            <p:nvPr/>
          </p:nvSpPr>
          <p:spPr>
            <a:xfrm>
              <a:off x="2184967"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الفرضيات</a:t>
              </a:r>
            </a:p>
          </p:txBody>
        </p:sp>
        <p:sp>
          <p:nvSpPr>
            <p:cNvPr id="161" name="مشروع آخر"/>
            <p:cNvSpPr txBox="1"/>
            <p:nvPr/>
          </p:nvSpPr>
          <p:spPr>
            <a:xfrm>
              <a:off x="53095" y="925016"/>
              <a:ext cx="1755114" cy="431348"/>
            </a:xfrm>
            <a:prstGeom prst="rect">
              <a:avLst/>
            </a:prstGeom>
            <a:solidFill>
              <a:srgbClr val="E6DC48"/>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مشروع آخر</a:t>
              </a:r>
            </a:p>
          </p:txBody>
        </p:sp>
        <p:sp>
          <p:nvSpPr>
            <p:cNvPr id="162" name="أسئلة…"/>
            <p:cNvSpPr txBox="1"/>
            <p:nvPr/>
          </p:nvSpPr>
          <p:spPr>
            <a:xfrm>
              <a:off x="3575545" y="3499161"/>
              <a:ext cx="1198060" cy="736147"/>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rtl="1">
                <a:defRPr sz="1800" b="1">
                  <a:solidFill>
                    <a:srgbClr val="000000"/>
                  </a:solidFill>
                </a:defRPr>
              </a:pPr>
              <a:r>
                <a:t>أسئلة </a:t>
              </a:r>
            </a:p>
            <a:p>
              <a:pPr rtl="1">
                <a:defRPr sz="1800" b="1">
                  <a:solidFill>
                    <a:srgbClr val="000000"/>
                  </a:solidFill>
                </a:defRPr>
              </a:pPr>
              <a:r>
                <a:t>البحث</a:t>
              </a:r>
            </a:p>
          </p:txBody>
        </p:sp>
        <p:sp>
          <p:nvSpPr>
            <p:cNvPr id="163" name="نموذج"/>
            <p:cNvSpPr txBox="1"/>
            <p:nvPr/>
          </p:nvSpPr>
          <p:spPr>
            <a:xfrm>
              <a:off x="4966123"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نموذج</a:t>
              </a:r>
            </a:p>
          </p:txBody>
        </p:sp>
        <p:sp>
          <p:nvSpPr>
            <p:cNvPr id="164" name="النظرية"/>
            <p:cNvSpPr txBox="1"/>
            <p:nvPr/>
          </p:nvSpPr>
          <p:spPr>
            <a:xfrm>
              <a:off x="6356701" y="3508085"/>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النظرية</a:t>
              </a:r>
            </a:p>
          </p:txBody>
        </p:sp>
        <p:sp>
          <p:nvSpPr>
            <p:cNvPr id="165" name="Line"/>
            <p:cNvSpPr/>
            <p:nvPr/>
          </p:nvSpPr>
          <p:spPr>
            <a:xfrm flipH="1" flipV="1">
              <a:off x="6540658" y="2670933"/>
              <a:ext cx="321620"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66" name="Line"/>
            <p:cNvSpPr/>
            <p:nvPr/>
          </p:nvSpPr>
          <p:spPr>
            <a:xfrm flipH="1" flipV="1">
              <a:off x="5493554" y="2676466"/>
              <a:ext cx="321621"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67" name="Line"/>
            <p:cNvSpPr/>
            <p:nvPr/>
          </p:nvSpPr>
          <p:spPr>
            <a:xfrm flipV="1">
              <a:off x="4013765" y="2676466"/>
              <a:ext cx="1" cy="84198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68" name="Line"/>
            <p:cNvSpPr/>
            <p:nvPr/>
          </p:nvSpPr>
          <p:spPr>
            <a:xfrm flipV="1">
              <a:off x="2623187" y="2676466"/>
              <a:ext cx="1"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69" name="Line"/>
            <p:cNvSpPr/>
            <p:nvPr/>
          </p:nvSpPr>
          <p:spPr>
            <a:xfrm flipV="1">
              <a:off x="1343071" y="2670933"/>
              <a:ext cx="322225" cy="853056"/>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70" name="تتألف من"/>
            <p:cNvSpPr txBox="1"/>
            <p:nvPr/>
          </p:nvSpPr>
          <p:spPr>
            <a:xfrm>
              <a:off x="6403866"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71" name="تتألف من"/>
            <p:cNvSpPr txBox="1"/>
            <p:nvPr/>
          </p:nvSpPr>
          <p:spPr>
            <a:xfrm>
              <a:off x="5391643"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72" name="تتألف من"/>
            <p:cNvSpPr txBox="1"/>
            <p:nvPr/>
          </p:nvSpPr>
          <p:spPr>
            <a:xfrm>
              <a:off x="3742921"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73" name="تتألف من"/>
            <p:cNvSpPr txBox="1"/>
            <p:nvPr/>
          </p:nvSpPr>
          <p:spPr>
            <a:xfrm>
              <a:off x="2325586" y="2915711"/>
              <a:ext cx="59520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74" name="تتألف من"/>
            <p:cNvSpPr txBox="1"/>
            <p:nvPr/>
          </p:nvSpPr>
          <p:spPr>
            <a:xfrm>
              <a:off x="1206583" y="2900610"/>
              <a:ext cx="59520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تتألف من</a:t>
              </a:r>
            </a:p>
          </p:txBody>
        </p:sp>
        <p:sp>
          <p:nvSpPr>
            <p:cNvPr id="175" name="Line"/>
            <p:cNvSpPr/>
            <p:nvPr/>
          </p:nvSpPr>
          <p:spPr>
            <a:xfrm flipH="1" flipV="1">
              <a:off x="6940266" y="2457829"/>
              <a:ext cx="2271476" cy="1868214"/>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176" name="الخطوة 3: صياغة التصميم البحثي"/>
            <p:cNvSpPr txBox="1"/>
            <p:nvPr/>
          </p:nvSpPr>
          <p:spPr>
            <a:xfrm>
              <a:off x="8305778" y="4311371"/>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3: صياغة التصميم البحثي</a:t>
              </a:r>
            </a:p>
          </p:txBody>
        </p:sp>
        <p:sp>
          <p:nvSpPr>
            <p:cNvPr id="177" name="استكشافي"/>
            <p:cNvSpPr txBox="1"/>
            <p:nvPr/>
          </p:nvSpPr>
          <p:spPr>
            <a:xfrm>
              <a:off x="11512320"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استكشافي</a:t>
              </a:r>
            </a:p>
          </p:txBody>
        </p:sp>
        <p:sp>
          <p:nvSpPr>
            <p:cNvPr id="178" name="وصفي"/>
            <p:cNvSpPr txBox="1"/>
            <p:nvPr/>
          </p:nvSpPr>
          <p:spPr>
            <a:xfrm>
              <a:off x="9740719"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وصفي</a:t>
              </a:r>
            </a:p>
          </p:txBody>
        </p:sp>
        <p:sp>
          <p:nvSpPr>
            <p:cNvPr id="179" name="سببي"/>
            <p:cNvSpPr txBox="1"/>
            <p:nvPr/>
          </p:nvSpPr>
          <p:spPr>
            <a:xfrm>
              <a:off x="7753218" y="5334267"/>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سببي</a:t>
              </a:r>
            </a:p>
          </p:txBody>
        </p:sp>
        <p:sp>
          <p:nvSpPr>
            <p:cNvPr id="180" name="Line"/>
            <p:cNvSpPr/>
            <p:nvPr/>
          </p:nvSpPr>
          <p:spPr>
            <a:xfrm flipH="1" flipV="1">
              <a:off x="11806032" y="4744841"/>
              <a:ext cx="322430"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81" name="Line"/>
            <p:cNvSpPr/>
            <p:nvPr/>
          </p:nvSpPr>
          <p:spPr>
            <a:xfrm flipV="1">
              <a:off x="8310260" y="4744841"/>
              <a:ext cx="33950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82" name="Line"/>
            <p:cNvSpPr/>
            <p:nvPr/>
          </p:nvSpPr>
          <p:spPr>
            <a:xfrm flipV="1">
              <a:off x="10378911" y="4744841"/>
              <a:ext cx="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83" name="يمكن أن يكون"/>
            <p:cNvSpPr txBox="1"/>
            <p:nvPr/>
          </p:nvSpPr>
          <p:spPr>
            <a:xfrm>
              <a:off x="9958760"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184" name="يمكن أن يكون"/>
            <p:cNvSpPr txBox="1"/>
            <p:nvPr/>
          </p:nvSpPr>
          <p:spPr>
            <a:xfrm>
              <a:off x="11547096"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185" name="يمكن أن يكون"/>
            <p:cNvSpPr txBox="1"/>
            <p:nvPr/>
          </p:nvSpPr>
          <p:spPr>
            <a:xfrm>
              <a:off x="8117279" y="4842409"/>
              <a:ext cx="840303"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يمكن أن يكون</a:t>
              </a:r>
            </a:p>
          </p:txBody>
        </p:sp>
        <p:sp>
          <p:nvSpPr>
            <p:cNvPr id="186" name="Line"/>
            <p:cNvSpPr/>
            <p:nvPr/>
          </p:nvSpPr>
          <p:spPr>
            <a:xfrm flipV="1">
              <a:off x="5610460" y="4547445"/>
              <a:ext cx="2686477" cy="498502"/>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187" name="الخطوة 4: القيام بالعمل الميداني أو جمع البيانات"/>
            <p:cNvSpPr txBox="1"/>
            <p:nvPr/>
          </p:nvSpPr>
          <p:spPr>
            <a:xfrm>
              <a:off x="2197036" y="5067611"/>
              <a:ext cx="4617782" cy="444047"/>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4: القيام بالعمل الميداني أو جمع البيانات</a:t>
              </a:r>
            </a:p>
          </p:txBody>
        </p:sp>
        <p:sp>
          <p:nvSpPr>
            <p:cNvPr id="188" name="التقييم"/>
            <p:cNvSpPr txBox="1"/>
            <p:nvPr/>
          </p:nvSpPr>
          <p:spPr>
            <a:xfrm>
              <a:off x="905153" y="6255344"/>
              <a:ext cx="1198061"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التقييم</a:t>
              </a:r>
            </a:p>
          </p:txBody>
        </p:sp>
        <p:sp>
          <p:nvSpPr>
            <p:cNvPr id="189" name="الاشراف"/>
            <p:cNvSpPr txBox="1"/>
            <p:nvPr/>
          </p:nvSpPr>
          <p:spPr>
            <a:xfrm>
              <a:off x="2601935" y="6255344"/>
              <a:ext cx="1198061"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الاشراف</a:t>
              </a:r>
            </a:p>
          </p:txBody>
        </p:sp>
        <p:sp>
          <p:nvSpPr>
            <p:cNvPr id="190" name="التدريب"/>
            <p:cNvSpPr txBox="1"/>
            <p:nvPr/>
          </p:nvSpPr>
          <p:spPr>
            <a:xfrm>
              <a:off x="4298717" y="6255344"/>
              <a:ext cx="1198060"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التدريب</a:t>
              </a:r>
            </a:p>
          </p:txBody>
        </p:sp>
        <p:sp>
          <p:nvSpPr>
            <p:cNvPr id="191" name="الانتقاء"/>
            <p:cNvSpPr txBox="1"/>
            <p:nvPr/>
          </p:nvSpPr>
          <p:spPr>
            <a:xfrm>
              <a:off x="6082119" y="6255344"/>
              <a:ext cx="1198060" cy="38809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الانتقاء</a:t>
              </a:r>
            </a:p>
          </p:txBody>
        </p:sp>
        <p:sp>
          <p:nvSpPr>
            <p:cNvPr id="192" name="Line"/>
            <p:cNvSpPr/>
            <p:nvPr/>
          </p:nvSpPr>
          <p:spPr>
            <a:xfrm flipV="1">
              <a:off x="1494330" y="5503149"/>
              <a:ext cx="1046859"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93" name="Line"/>
            <p:cNvSpPr/>
            <p:nvPr/>
          </p:nvSpPr>
          <p:spPr>
            <a:xfrm flipV="1">
              <a:off x="3097462" y="5503149"/>
              <a:ext cx="1046859"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94" name="Line"/>
            <p:cNvSpPr/>
            <p:nvPr/>
          </p:nvSpPr>
          <p:spPr>
            <a:xfrm flipH="1" flipV="1">
              <a:off x="4588516" y="5503149"/>
              <a:ext cx="618462"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95" name="Line"/>
            <p:cNvSpPr/>
            <p:nvPr/>
          </p:nvSpPr>
          <p:spPr>
            <a:xfrm flipH="1" flipV="1">
              <a:off x="6131618" y="5503149"/>
              <a:ext cx="618462" cy="727720"/>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196" name="يتطلب"/>
            <p:cNvSpPr txBox="1"/>
            <p:nvPr/>
          </p:nvSpPr>
          <p:spPr>
            <a:xfrm>
              <a:off x="6295124"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197" name="يتطلب"/>
            <p:cNvSpPr txBox="1"/>
            <p:nvPr/>
          </p:nvSpPr>
          <p:spPr>
            <a:xfrm>
              <a:off x="4758282"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198" name="يتطلب"/>
            <p:cNvSpPr txBox="1"/>
            <p:nvPr/>
          </p:nvSpPr>
          <p:spPr>
            <a:xfrm>
              <a:off x="3335196" y="573184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199" name="يتطلب"/>
            <p:cNvSpPr txBox="1"/>
            <p:nvPr/>
          </p:nvSpPr>
          <p:spPr>
            <a:xfrm>
              <a:off x="1688857" y="5670158"/>
              <a:ext cx="45688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يتطلب</a:t>
              </a:r>
            </a:p>
          </p:txBody>
        </p:sp>
        <p:sp>
          <p:nvSpPr>
            <p:cNvPr id="200" name="Line"/>
            <p:cNvSpPr/>
            <p:nvPr/>
          </p:nvSpPr>
          <p:spPr>
            <a:xfrm flipH="1" flipV="1">
              <a:off x="6817976" y="5365514"/>
              <a:ext cx="2358129" cy="1144817"/>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201" name="الخطوة 5: إعداد وتحليل البيانات"/>
            <p:cNvSpPr txBox="1"/>
            <p:nvPr/>
          </p:nvSpPr>
          <p:spPr>
            <a:xfrm>
              <a:off x="7921711" y="6480924"/>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5: إعداد وتحليل البيانات</a:t>
              </a:r>
            </a:p>
          </p:txBody>
        </p:sp>
        <p:sp>
          <p:nvSpPr>
            <p:cNvPr id="202" name="تقنيات التحليل أحادي المتغير"/>
            <p:cNvSpPr txBox="1"/>
            <p:nvPr/>
          </p:nvSpPr>
          <p:spPr>
            <a:xfrm>
              <a:off x="9967943" y="8558059"/>
              <a:ext cx="2804559"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تقنيات التحليل أحادي المتغير</a:t>
              </a:r>
            </a:p>
          </p:txBody>
        </p:sp>
        <p:sp>
          <p:nvSpPr>
            <p:cNvPr id="203" name="تقنيات التحليل متعدد المتغيرات"/>
            <p:cNvSpPr txBox="1"/>
            <p:nvPr/>
          </p:nvSpPr>
          <p:spPr>
            <a:xfrm>
              <a:off x="6768523" y="8596159"/>
              <a:ext cx="3058072"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تقنيات التحليل متعدد المتغيرات</a:t>
              </a:r>
            </a:p>
          </p:txBody>
        </p:sp>
        <p:sp>
          <p:nvSpPr>
            <p:cNvPr id="204" name="Line"/>
            <p:cNvSpPr/>
            <p:nvPr/>
          </p:nvSpPr>
          <p:spPr>
            <a:xfrm flipV="1">
              <a:off x="10077730" y="6919290"/>
              <a:ext cx="1" cy="5888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05" name="Line"/>
            <p:cNvSpPr/>
            <p:nvPr/>
          </p:nvSpPr>
          <p:spPr>
            <a:xfrm flipH="1" flipV="1">
              <a:off x="10341408" y="7974394"/>
              <a:ext cx="577242" cy="577241"/>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06" name="Line"/>
            <p:cNvSpPr/>
            <p:nvPr/>
          </p:nvSpPr>
          <p:spPr>
            <a:xfrm flipV="1">
              <a:off x="8477830" y="7966547"/>
              <a:ext cx="1442028" cy="620445"/>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07" name="إعداد البيانات"/>
            <p:cNvSpPr txBox="1"/>
            <p:nvPr/>
          </p:nvSpPr>
          <p:spPr>
            <a:xfrm>
              <a:off x="9182792" y="7535327"/>
              <a:ext cx="1755114"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إعداد البيانات</a:t>
              </a:r>
            </a:p>
          </p:txBody>
        </p:sp>
        <p:sp>
          <p:nvSpPr>
            <p:cNvPr id="208" name="يبدأ بـ"/>
            <p:cNvSpPr txBox="1"/>
            <p:nvPr/>
          </p:nvSpPr>
          <p:spPr>
            <a:xfrm>
              <a:off x="9861951" y="7037149"/>
              <a:ext cx="396795"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يبدأ بـ</a:t>
              </a:r>
            </a:p>
          </p:txBody>
        </p:sp>
        <p:sp>
          <p:nvSpPr>
            <p:cNvPr id="209" name="استخدام"/>
            <p:cNvSpPr txBox="1"/>
            <p:nvPr/>
          </p:nvSpPr>
          <p:spPr>
            <a:xfrm>
              <a:off x="10352474" y="8100083"/>
              <a:ext cx="555111"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استخدام</a:t>
              </a:r>
            </a:p>
          </p:txBody>
        </p:sp>
        <p:sp>
          <p:nvSpPr>
            <p:cNvPr id="210" name="استخدام"/>
            <p:cNvSpPr txBox="1"/>
            <p:nvPr/>
          </p:nvSpPr>
          <p:spPr>
            <a:xfrm>
              <a:off x="8780206" y="8065875"/>
              <a:ext cx="555112"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استخدام</a:t>
              </a:r>
            </a:p>
          </p:txBody>
        </p:sp>
        <p:sp>
          <p:nvSpPr>
            <p:cNvPr id="211" name="Line"/>
            <p:cNvSpPr/>
            <p:nvPr/>
          </p:nvSpPr>
          <p:spPr>
            <a:xfrm flipV="1">
              <a:off x="5906290" y="6751011"/>
              <a:ext cx="2018041" cy="378583"/>
            </a:xfrm>
            <a:prstGeom prst="line">
              <a:avLst/>
            </a:prstGeom>
            <a:noFill/>
            <a:ln w="50800" cap="flat">
              <a:solidFill>
                <a:srgbClr val="414141"/>
              </a:solidFill>
              <a:prstDash val="solid"/>
              <a:miter lim="400000"/>
              <a:headEnd type="triangle" w="med" len="med"/>
            </a:ln>
            <a:effectLst/>
          </p:spPr>
          <p:txBody>
            <a:bodyPr wrap="square" lIns="50800" tIns="50800" rIns="50800" bIns="50800" numCol="1" anchor="ctr">
              <a:noAutofit/>
            </a:bodyPr>
            <a:lstStyle/>
            <a:p>
              <a:pPr>
                <a:defRPr sz="3200"/>
              </a:pPr>
              <a:endParaRPr/>
            </a:p>
          </p:txBody>
        </p:sp>
        <p:sp>
          <p:nvSpPr>
            <p:cNvPr id="212" name="الخطوة 6: إعداد وتقديم التقرير"/>
            <p:cNvSpPr txBox="1"/>
            <p:nvPr/>
          </p:nvSpPr>
          <p:spPr>
            <a:xfrm>
              <a:off x="1991360" y="6955826"/>
              <a:ext cx="3908949" cy="444048"/>
            </a:xfrm>
            <a:prstGeom prst="rect">
              <a:avLst/>
            </a:prstGeom>
            <a:solidFill>
              <a:srgbClr val="D3E364"/>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800" b="1">
                  <a:solidFill>
                    <a:srgbClr val="000000"/>
                  </a:solidFill>
                </a:defRPr>
              </a:lvl1pPr>
            </a:lstStyle>
            <a:p>
              <a:r>
                <a:t>الخطوة 6: إعداد وتقديم التقرير</a:t>
              </a:r>
            </a:p>
          </p:txBody>
        </p:sp>
        <p:sp>
          <p:nvSpPr>
            <p:cNvPr id="213" name="تقرير"/>
            <p:cNvSpPr txBox="1"/>
            <p:nvPr/>
          </p:nvSpPr>
          <p:spPr>
            <a:xfrm>
              <a:off x="5348249" y="8023156"/>
              <a:ext cx="1198061"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تقرير</a:t>
              </a:r>
            </a:p>
          </p:txBody>
        </p:sp>
        <p:sp>
          <p:nvSpPr>
            <p:cNvPr id="214" name="عرض"/>
            <p:cNvSpPr txBox="1"/>
            <p:nvPr/>
          </p:nvSpPr>
          <p:spPr>
            <a:xfrm>
              <a:off x="3829682" y="8023156"/>
              <a:ext cx="1198060" cy="388099"/>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عرض</a:t>
              </a:r>
            </a:p>
          </p:txBody>
        </p:sp>
        <p:sp>
          <p:nvSpPr>
            <p:cNvPr id="215" name="متابعة البحوث"/>
            <p:cNvSpPr txBox="1"/>
            <p:nvPr/>
          </p:nvSpPr>
          <p:spPr>
            <a:xfrm>
              <a:off x="1345359" y="7993013"/>
              <a:ext cx="2026171"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متابعة البحوث</a:t>
              </a:r>
            </a:p>
          </p:txBody>
        </p:sp>
        <p:sp>
          <p:nvSpPr>
            <p:cNvPr id="216" name="مساعدة العميل"/>
            <p:cNvSpPr txBox="1"/>
            <p:nvPr/>
          </p:nvSpPr>
          <p:spPr>
            <a:xfrm>
              <a:off x="3000680" y="9128799"/>
              <a:ext cx="2026171" cy="431348"/>
            </a:xfrm>
            <a:prstGeom prst="rect">
              <a:avLst/>
            </a:prstGeom>
            <a:solidFill>
              <a:srgbClr val="E7D3A4"/>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مساعدة العميل</a:t>
              </a:r>
            </a:p>
          </p:txBody>
        </p:sp>
        <p:sp>
          <p:nvSpPr>
            <p:cNvPr id="217" name="Line"/>
            <p:cNvSpPr/>
            <p:nvPr/>
          </p:nvSpPr>
          <p:spPr>
            <a:xfrm flipH="1" flipV="1">
              <a:off x="1820073" y="1091519"/>
              <a:ext cx="7919969" cy="130008"/>
            </a:xfrm>
            <a:prstGeom prst="line">
              <a:avLst/>
            </a:prstGeom>
            <a:noFill/>
            <a:ln w="50800" cap="flat">
              <a:solidFill>
                <a:srgbClr val="414141"/>
              </a:solidFill>
              <a:prstDash val="sysDot"/>
              <a:miter lim="400000"/>
              <a:headEnd type="stealth" w="med" len="med"/>
            </a:ln>
            <a:effectLst/>
          </p:spPr>
          <p:txBody>
            <a:bodyPr wrap="square" lIns="50800" tIns="50800" rIns="50800" bIns="50800" numCol="1" anchor="ctr">
              <a:noAutofit/>
            </a:bodyPr>
            <a:lstStyle/>
            <a:p>
              <a:pPr>
                <a:defRPr sz="3200"/>
              </a:pPr>
              <a:endParaRPr/>
            </a:p>
          </p:txBody>
        </p:sp>
        <p:sp>
          <p:nvSpPr>
            <p:cNvPr id="218" name="Line"/>
            <p:cNvSpPr/>
            <p:nvPr/>
          </p:nvSpPr>
          <p:spPr>
            <a:xfrm flipV="1">
              <a:off x="2385506" y="7407733"/>
              <a:ext cx="339501" cy="588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19" name="Line"/>
            <p:cNvSpPr/>
            <p:nvPr/>
          </p:nvSpPr>
          <p:spPr>
            <a:xfrm flipV="1">
              <a:off x="4197842" y="7420433"/>
              <a:ext cx="339502" cy="588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20" name="Line"/>
            <p:cNvSpPr/>
            <p:nvPr/>
          </p:nvSpPr>
          <p:spPr>
            <a:xfrm flipH="1" flipV="1">
              <a:off x="5666972" y="7407733"/>
              <a:ext cx="323156" cy="576839"/>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21" name="Line"/>
            <p:cNvSpPr/>
            <p:nvPr/>
          </p:nvSpPr>
          <p:spPr>
            <a:xfrm flipV="1">
              <a:off x="1434409" y="8436136"/>
              <a:ext cx="965781" cy="691738"/>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22" name="تقييم مشروع البحث"/>
            <p:cNvSpPr txBox="1"/>
            <p:nvPr/>
          </p:nvSpPr>
          <p:spPr>
            <a:xfrm>
              <a:off x="137" y="9141499"/>
              <a:ext cx="2677745" cy="431348"/>
            </a:xfrm>
            <a:prstGeom prst="rect">
              <a:avLst/>
            </a:prstGeom>
            <a:solidFill>
              <a:srgbClr val="E6E049"/>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800" b="1">
                  <a:solidFill>
                    <a:srgbClr val="000000"/>
                  </a:solidFill>
                </a:defRPr>
              </a:lvl1pPr>
            </a:lstStyle>
            <a:p>
              <a:r>
                <a:t>تقييم مشروع البحث</a:t>
              </a:r>
            </a:p>
          </p:txBody>
        </p:sp>
        <p:sp>
          <p:nvSpPr>
            <p:cNvPr id="223" name="Line"/>
            <p:cNvSpPr/>
            <p:nvPr/>
          </p:nvSpPr>
          <p:spPr>
            <a:xfrm flipH="1" flipV="1">
              <a:off x="2917072" y="8444664"/>
              <a:ext cx="968676" cy="683537"/>
            </a:xfrm>
            <a:prstGeom prst="line">
              <a:avLst/>
            </a:prstGeom>
            <a:noFill/>
            <a:ln w="25400" cap="flat">
              <a:solidFill>
                <a:srgbClr val="414141"/>
              </a:solidFill>
              <a:prstDash val="solid"/>
              <a:miter lim="400000"/>
            </a:ln>
            <a:effectLst/>
          </p:spPr>
          <p:txBody>
            <a:bodyPr wrap="square" lIns="50800" tIns="50800" rIns="50800" bIns="50800" numCol="1" anchor="ctr">
              <a:noAutofit/>
            </a:bodyPr>
            <a:lstStyle/>
            <a:p>
              <a:pPr>
                <a:defRPr sz="3200"/>
              </a:pPr>
              <a:endParaRPr/>
            </a:p>
          </p:txBody>
        </p:sp>
        <p:sp>
          <p:nvSpPr>
            <p:cNvPr id="224" name="يتضمن"/>
            <p:cNvSpPr txBox="1"/>
            <p:nvPr/>
          </p:nvSpPr>
          <p:spPr>
            <a:xfrm>
              <a:off x="5687260" y="7535159"/>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225" name="يتضمن"/>
            <p:cNvSpPr txBox="1"/>
            <p:nvPr/>
          </p:nvSpPr>
          <p:spPr>
            <a:xfrm>
              <a:off x="4132593" y="7499302"/>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226" name="يتضمن"/>
            <p:cNvSpPr txBox="1"/>
            <p:nvPr/>
          </p:nvSpPr>
          <p:spPr>
            <a:xfrm>
              <a:off x="2320256" y="7499302"/>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227" name="يتضمن"/>
            <p:cNvSpPr txBox="1"/>
            <p:nvPr/>
          </p:nvSpPr>
          <p:spPr>
            <a:xfrm>
              <a:off x="3166410" y="8572743"/>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228" name="يتضمن"/>
            <p:cNvSpPr txBox="1"/>
            <p:nvPr/>
          </p:nvSpPr>
          <p:spPr>
            <a:xfrm>
              <a:off x="1677176" y="8585155"/>
              <a:ext cx="470000"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يتضمن</a:t>
              </a:r>
            </a:p>
          </p:txBody>
        </p:sp>
        <p:sp>
          <p:nvSpPr>
            <p:cNvPr id="229" name="تبدأ دورة جديدة"/>
            <p:cNvSpPr txBox="1"/>
            <p:nvPr/>
          </p:nvSpPr>
          <p:spPr>
            <a:xfrm>
              <a:off x="4604409" y="907470"/>
              <a:ext cx="1319579"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تبدأ دورة جديدة</a:t>
              </a:r>
            </a:p>
          </p:txBody>
        </p:sp>
        <p:grpSp>
          <p:nvGrpSpPr>
            <p:cNvPr id="232" name="Group"/>
            <p:cNvGrpSpPr/>
            <p:nvPr/>
          </p:nvGrpSpPr>
          <p:grpSpPr>
            <a:xfrm>
              <a:off x="0" y="1367745"/>
              <a:ext cx="741053" cy="7843780"/>
              <a:chOff x="0" y="0"/>
              <a:chExt cx="741052" cy="7843778"/>
            </a:xfrm>
          </p:grpSpPr>
          <p:sp>
            <p:nvSpPr>
              <p:cNvPr id="230" name="Line"/>
              <p:cNvSpPr/>
              <p:nvPr/>
            </p:nvSpPr>
            <p:spPr>
              <a:xfrm flipH="1">
                <a:off x="280480" y="0"/>
                <a:ext cx="1" cy="7843779"/>
              </a:xfrm>
              <a:prstGeom prst="line">
                <a:avLst/>
              </a:prstGeom>
              <a:noFill/>
              <a:ln w="50800" cap="flat">
                <a:solidFill>
                  <a:srgbClr val="414141"/>
                </a:solidFill>
                <a:prstDash val="sysDot"/>
                <a:miter lim="400000"/>
                <a:headEnd type="stealth" w="med" len="med"/>
              </a:ln>
              <a:effectLst/>
            </p:spPr>
            <p:txBody>
              <a:bodyPr wrap="square" lIns="50800" tIns="50800" rIns="50800" bIns="50800" numCol="1" anchor="ctr">
                <a:noAutofit/>
              </a:bodyPr>
              <a:lstStyle/>
              <a:p>
                <a:pPr>
                  <a:defRPr sz="3200"/>
                </a:pPr>
                <a:endParaRPr/>
              </a:p>
            </p:txBody>
          </p:sp>
          <p:sp>
            <p:nvSpPr>
              <p:cNvPr id="231" name="قد يؤدي إلى"/>
              <p:cNvSpPr txBox="1"/>
              <p:nvPr/>
            </p:nvSpPr>
            <p:spPr>
              <a:xfrm>
                <a:off x="-1" y="4053978"/>
                <a:ext cx="741054" cy="3937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rtl="1">
                  <a:defRPr sz="1500" b="1">
                    <a:solidFill>
                      <a:srgbClr val="000000"/>
                    </a:solidFill>
                    <a:latin typeface="Traditional Arabic"/>
                    <a:ea typeface="Traditional Arabic"/>
                    <a:cs typeface="Traditional Arabic"/>
                    <a:sym typeface="Traditional Arabic"/>
                  </a:defRPr>
                </a:lvl1pPr>
              </a:lstStyle>
              <a:p>
                <a:r>
                  <a:t>قد يؤدي إلى</a:t>
                </a:r>
              </a:p>
            </p:txBody>
          </p:sp>
        </p:gr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الملاحظة…"/>
          <p:cNvSpPr txBox="1"/>
          <p:nvPr/>
        </p:nvSpPr>
        <p:spPr>
          <a:xfrm>
            <a:off x="3487105" y="3073400"/>
            <a:ext cx="6030591"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rtl="1">
              <a:defRPr sz="12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الملاحظة</a:t>
            </a:r>
          </a:p>
          <a:p>
            <a:pPr defTabSz="914400">
              <a:defRPr sz="6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t>OBSERVATION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يستخدم الباحثون طرق للملاحظة لجمع البيانات الأولية حول سلوك الإنسان وظواهر التسويق بغض النظر عن طبيعة تصاميم البحث (على سبيل المثال ، أكانت إستكشافية أو وصفية أو سببية).…"/>
          <p:cNvSpPr txBox="1"/>
          <p:nvPr/>
        </p:nvSpPr>
        <p:spPr>
          <a:xfrm>
            <a:off x="509692" y="2352299"/>
            <a:ext cx="11985416" cy="5411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rtl="1">
              <a:spcBef>
                <a:spcPts val="1800"/>
              </a:spcBef>
              <a:defRPr sz="4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يستخدم</a:t>
            </a:r>
            <a:r>
              <a:rPr dirty="0"/>
              <a:t> </a:t>
            </a:r>
            <a:r>
              <a:rPr dirty="0" err="1"/>
              <a:t>الباحثون</a:t>
            </a:r>
            <a:r>
              <a:rPr dirty="0"/>
              <a:t> </a:t>
            </a:r>
            <a:r>
              <a:rPr dirty="0" err="1"/>
              <a:t>طرق</a:t>
            </a:r>
            <a:r>
              <a:rPr dirty="0"/>
              <a:t> </a:t>
            </a:r>
            <a:r>
              <a:rPr dirty="0" err="1"/>
              <a:t>للملاحظة</a:t>
            </a:r>
            <a:r>
              <a:rPr dirty="0"/>
              <a:t> </a:t>
            </a:r>
            <a:r>
              <a:rPr dirty="0" err="1"/>
              <a:t>لجمع</a:t>
            </a:r>
            <a:r>
              <a:rPr dirty="0"/>
              <a:t> </a:t>
            </a:r>
            <a:r>
              <a:rPr dirty="0" err="1"/>
              <a:t>البيانات</a:t>
            </a:r>
            <a:r>
              <a:rPr dirty="0"/>
              <a:t> </a:t>
            </a:r>
            <a:r>
              <a:rPr dirty="0" err="1"/>
              <a:t>الأولية</a:t>
            </a:r>
            <a:r>
              <a:rPr dirty="0"/>
              <a:t> </a:t>
            </a:r>
            <a:r>
              <a:rPr dirty="0" err="1"/>
              <a:t>حول</a:t>
            </a:r>
            <a:r>
              <a:rPr dirty="0"/>
              <a:t> </a:t>
            </a:r>
            <a:r>
              <a:rPr dirty="0" err="1"/>
              <a:t>سلوك</a:t>
            </a:r>
            <a:r>
              <a:rPr dirty="0"/>
              <a:t> </a:t>
            </a:r>
            <a:r>
              <a:rPr dirty="0" err="1"/>
              <a:t>الإنسان</a:t>
            </a:r>
            <a:r>
              <a:rPr dirty="0"/>
              <a:t> </a:t>
            </a:r>
            <a:r>
              <a:rPr dirty="0" err="1"/>
              <a:t>وظواهر</a:t>
            </a:r>
            <a:r>
              <a:rPr dirty="0"/>
              <a:t> </a:t>
            </a:r>
            <a:r>
              <a:rPr dirty="0" err="1"/>
              <a:t>التسويق</a:t>
            </a:r>
            <a:r>
              <a:rPr dirty="0"/>
              <a:t> </a:t>
            </a:r>
            <a:r>
              <a:rPr dirty="0" err="1"/>
              <a:t>بغض</a:t>
            </a:r>
            <a:r>
              <a:rPr dirty="0"/>
              <a:t> </a:t>
            </a:r>
            <a:r>
              <a:rPr dirty="0" err="1"/>
              <a:t>النظر</a:t>
            </a:r>
            <a:r>
              <a:rPr dirty="0"/>
              <a:t> </a:t>
            </a:r>
            <a:r>
              <a:rPr dirty="0" err="1"/>
              <a:t>عن</a:t>
            </a:r>
            <a:r>
              <a:rPr dirty="0"/>
              <a:t> </a:t>
            </a:r>
            <a:r>
              <a:rPr dirty="0" err="1"/>
              <a:t>طبيعة</a:t>
            </a:r>
            <a:r>
              <a:rPr dirty="0"/>
              <a:t> </a:t>
            </a:r>
            <a:r>
              <a:rPr dirty="0" err="1"/>
              <a:t>تصاميم</a:t>
            </a:r>
            <a:r>
              <a:rPr dirty="0"/>
              <a:t> </a:t>
            </a:r>
            <a:r>
              <a:rPr dirty="0" err="1"/>
              <a:t>البحث</a:t>
            </a:r>
            <a:r>
              <a:rPr dirty="0"/>
              <a:t> </a:t>
            </a:r>
            <a:r>
              <a:rPr lang="ar-DZ" dirty="0"/>
              <a:t>(</a:t>
            </a:r>
            <a:r>
              <a:rPr dirty="0" err="1"/>
              <a:t>على</a:t>
            </a:r>
            <a:r>
              <a:rPr dirty="0"/>
              <a:t> </a:t>
            </a:r>
            <a:r>
              <a:rPr dirty="0" err="1"/>
              <a:t>سبيل</a:t>
            </a:r>
            <a:r>
              <a:rPr dirty="0"/>
              <a:t> </a:t>
            </a:r>
            <a:r>
              <a:rPr dirty="0" err="1"/>
              <a:t>المثال</a:t>
            </a:r>
            <a:r>
              <a:rPr dirty="0"/>
              <a:t> ، </a:t>
            </a:r>
            <a:r>
              <a:rPr dirty="0" err="1"/>
              <a:t>أكانت</a:t>
            </a:r>
            <a:r>
              <a:rPr dirty="0"/>
              <a:t> </a:t>
            </a:r>
            <a:r>
              <a:rPr dirty="0" err="1"/>
              <a:t>إستكشافية</a:t>
            </a:r>
            <a:r>
              <a:rPr dirty="0"/>
              <a:t> </a:t>
            </a:r>
            <a:r>
              <a:rPr dirty="0" err="1"/>
              <a:t>أو</a:t>
            </a:r>
            <a:r>
              <a:rPr dirty="0"/>
              <a:t> </a:t>
            </a:r>
            <a:r>
              <a:rPr dirty="0" err="1"/>
              <a:t>وصفية</a:t>
            </a:r>
            <a:r>
              <a:rPr dirty="0"/>
              <a:t> </a:t>
            </a:r>
            <a:r>
              <a:rPr dirty="0" err="1"/>
              <a:t>أو</a:t>
            </a:r>
            <a:r>
              <a:rPr dirty="0"/>
              <a:t> </a:t>
            </a:r>
            <a:r>
              <a:rPr dirty="0" err="1"/>
              <a:t>سببية</a:t>
            </a:r>
            <a:r>
              <a:rPr lang="ar-DZ" dirty="0"/>
              <a:t>).</a:t>
            </a:r>
            <a:endParaRPr dirty="0"/>
          </a:p>
          <a:p>
            <a:pPr algn="just" defTabSz="914400" rtl="1">
              <a:spcBef>
                <a:spcPts val="1800"/>
              </a:spcBef>
              <a:defRPr sz="4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يمكن</a:t>
            </a:r>
            <a:r>
              <a:rPr dirty="0"/>
              <a:t> </a:t>
            </a:r>
            <a:r>
              <a:rPr dirty="0" err="1"/>
              <a:t>أن</a:t>
            </a:r>
            <a:r>
              <a:rPr dirty="0"/>
              <a:t> </a:t>
            </a:r>
            <a:r>
              <a:rPr dirty="0" err="1"/>
              <a:t>تتضمن</a:t>
            </a:r>
            <a:r>
              <a:rPr dirty="0"/>
              <a:t> </a:t>
            </a:r>
            <a:r>
              <a:rPr dirty="0" err="1"/>
              <a:t>أبحاث</a:t>
            </a:r>
            <a:r>
              <a:rPr dirty="0"/>
              <a:t> </a:t>
            </a:r>
            <a:r>
              <a:rPr dirty="0" err="1"/>
              <a:t>الملاحظة</a:t>
            </a:r>
            <a:r>
              <a:rPr dirty="0"/>
              <a:t> </a:t>
            </a:r>
            <a:r>
              <a:rPr dirty="0" err="1"/>
              <a:t>جمع</a:t>
            </a:r>
            <a:r>
              <a:rPr dirty="0"/>
              <a:t> </a:t>
            </a:r>
            <a:r>
              <a:rPr dirty="0" err="1"/>
              <a:t>البيانات</a:t>
            </a:r>
            <a:r>
              <a:rPr dirty="0"/>
              <a:t> </a:t>
            </a:r>
            <a:r>
              <a:rPr dirty="0" err="1"/>
              <a:t>النوعية</a:t>
            </a:r>
            <a:r>
              <a:rPr dirty="0"/>
              <a:t> </a:t>
            </a:r>
            <a:r>
              <a:rPr dirty="0" err="1"/>
              <a:t>أو</a:t>
            </a:r>
            <a:r>
              <a:rPr dirty="0"/>
              <a:t> </a:t>
            </a:r>
            <a:r>
              <a:rPr dirty="0" err="1"/>
              <a:t>الكمية</a:t>
            </a:r>
            <a:r>
              <a:rPr dirty="0"/>
              <a:t> </a:t>
            </a:r>
            <a:r>
              <a:rPr dirty="0" err="1"/>
              <a:t>وقد</a:t>
            </a:r>
            <a:r>
              <a:rPr dirty="0"/>
              <a:t> </a:t>
            </a:r>
            <a:r>
              <a:rPr dirty="0" err="1"/>
              <a:t>تؤدي</a:t>
            </a:r>
            <a:r>
              <a:rPr dirty="0"/>
              <a:t> </a:t>
            </a:r>
            <a:r>
              <a:rPr dirty="0" err="1"/>
              <a:t>إلى</a:t>
            </a:r>
            <a:r>
              <a:rPr dirty="0"/>
              <a:t> </a:t>
            </a:r>
            <a:r>
              <a:rPr dirty="0" err="1"/>
              <a:t>ملخصات</a:t>
            </a:r>
            <a:r>
              <a:rPr dirty="0"/>
              <a:t> </a:t>
            </a:r>
            <a:r>
              <a:rPr dirty="0" err="1"/>
              <a:t>وتحليلات</a:t>
            </a:r>
            <a:r>
              <a:rPr dirty="0"/>
              <a:t> </a:t>
            </a:r>
            <a:r>
              <a:rPr dirty="0" err="1"/>
              <a:t>نوعية</a:t>
            </a:r>
            <a:r>
              <a:rPr dirty="0"/>
              <a:t> </a:t>
            </a:r>
            <a:r>
              <a:rPr dirty="0" err="1"/>
              <a:t>أو</a:t>
            </a:r>
            <a:r>
              <a:rPr dirty="0"/>
              <a:t> </a:t>
            </a:r>
            <a:r>
              <a:rPr dirty="0" err="1"/>
              <a:t>كمية</a:t>
            </a:r>
            <a:r>
              <a:rPr dirty="0"/>
              <a:t> </a:t>
            </a:r>
            <a:r>
              <a:rPr dirty="0" err="1"/>
              <a:t>للمعلومات</a:t>
            </a:r>
            <a:r>
              <a:rPr dirty="0"/>
              <a:t> </a:t>
            </a:r>
            <a:r>
              <a:rPr dirty="0" err="1"/>
              <a:t>المجمعة</a:t>
            </a:r>
            <a:r>
              <a:rPr dirty="0"/>
              <a:t>.</a:t>
            </a:r>
          </a:p>
          <a:p>
            <a:pPr algn="just" defTabSz="914400" rtl="1">
              <a:spcBef>
                <a:spcPts val="1800"/>
              </a:spcBef>
              <a:defRPr sz="45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السمة</a:t>
            </a:r>
            <a:r>
              <a:rPr dirty="0"/>
              <a:t> </a:t>
            </a:r>
            <a:r>
              <a:rPr dirty="0" err="1"/>
              <a:t>الأساسية</a:t>
            </a:r>
            <a:r>
              <a:rPr dirty="0"/>
              <a:t> </a:t>
            </a:r>
            <a:r>
              <a:rPr dirty="0" err="1"/>
              <a:t>لتقنيات</a:t>
            </a:r>
            <a:r>
              <a:rPr dirty="0"/>
              <a:t> </a:t>
            </a:r>
            <a:r>
              <a:rPr dirty="0" err="1"/>
              <a:t>الرصد</a:t>
            </a:r>
            <a:r>
              <a:rPr dirty="0"/>
              <a:t> </a:t>
            </a:r>
            <a:r>
              <a:rPr dirty="0" err="1"/>
              <a:t>هي</a:t>
            </a:r>
            <a:r>
              <a:rPr dirty="0"/>
              <a:t> </a:t>
            </a:r>
            <a:r>
              <a:rPr dirty="0" err="1"/>
              <a:t>أنه</a:t>
            </a:r>
            <a:r>
              <a:rPr dirty="0"/>
              <a:t> </a:t>
            </a:r>
            <a:r>
              <a:rPr dirty="0" err="1"/>
              <a:t>يجب</a:t>
            </a:r>
            <a:r>
              <a:rPr dirty="0"/>
              <a:t> </a:t>
            </a:r>
            <a:r>
              <a:rPr dirty="0" err="1"/>
              <a:t>على</a:t>
            </a:r>
            <a:r>
              <a:rPr dirty="0"/>
              <a:t> </a:t>
            </a:r>
            <a:r>
              <a:rPr dirty="0" err="1"/>
              <a:t>الباحثين</a:t>
            </a:r>
            <a:r>
              <a:rPr dirty="0"/>
              <a:t> </a:t>
            </a:r>
            <a:r>
              <a:rPr dirty="0" err="1"/>
              <a:t>الاعتماد</a:t>
            </a:r>
            <a:r>
              <a:rPr dirty="0"/>
              <a:t> </a:t>
            </a:r>
            <a:r>
              <a:rPr dirty="0" err="1"/>
              <a:t>على</a:t>
            </a:r>
            <a:r>
              <a:rPr dirty="0"/>
              <a:t> </a:t>
            </a:r>
            <a:r>
              <a:rPr dirty="0" err="1"/>
              <a:t>مهارات</a:t>
            </a:r>
            <a:r>
              <a:rPr dirty="0"/>
              <a:t> </a:t>
            </a:r>
            <a:r>
              <a:rPr dirty="0" err="1"/>
              <a:t>الملاحظة</a:t>
            </a:r>
            <a:r>
              <a:rPr dirty="0"/>
              <a:t> </a:t>
            </a:r>
            <a:r>
              <a:rPr dirty="0" err="1"/>
              <a:t>لديهم</a:t>
            </a:r>
            <a:r>
              <a:rPr dirty="0"/>
              <a:t> </a:t>
            </a:r>
            <a:r>
              <a:rPr dirty="0" err="1"/>
              <a:t>بدلاً</a:t>
            </a:r>
            <a:r>
              <a:rPr dirty="0"/>
              <a:t> </a:t>
            </a:r>
            <a:r>
              <a:rPr dirty="0" err="1"/>
              <a:t>من</a:t>
            </a:r>
            <a:r>
              <a:rPr dirty="0"/>
              <a:t> </a:t>
            </a:r>
            <a:r>
              <a:rPr dirty="0" err="1"/>
              <a:t>طرح</a:t>
            </a:r>
            <a:r>
              <a:rPr dirty="0"/>
              <a:t> </a:t>
            </a:r>
            <a:r>
              <a:rPr dirty="0" err="1"/>
              <a:t>أسئلة</a:t>
            </a:r>
            <a:r>
              <a:rPr dirty="0"/>
              <a:t> </a:t>
            </a:r>
            <a:r>
              <a:rPr dirty="0" err="1"/>
              <a:t>محددة</a:t>
            </a:r>
            <a:r>
              <a:rPr dirty="0"/>
              <a:t> </a:t>
            </a:r>
            <a:r>
              <a:rPr dirty="0" err="1"/>
              <a:t>سلفاً</a:t>
            </a:r>
            <a:r>
              <a:rPr dirty="0"/>
              <a:t> </a:t>
            </a:r>
            <a:r>
              <a:rPr dirty="0" err="1"/>
              <a:t>للمشاركين</a:t>
            </a:r>
            <a:r>
              <a:rPr dirty="0"/>
              <a:t>.</a:t>
            </a:r>
          </a:p>
        </p:txBody>
      </p:sp>
      <p:sp>
        <p:nvSpPr>
          <p:cNvPr id="238" name="طرق الملاحظة"/>
          <p:cNvSpPr txBox="1"/>
          <p:nvPr/>
        </p:nvSpPr>
        <p:spPr>
          <a:xfrm>
            <a:off x="9452619" y="283010"/>
            <a:ext cx="3139863"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6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طرق الملاحظة</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ما يمكن ملاحظته من  معلومات حول سلوك الأشخاص والأشياء:"/>
          <p:cNvSpPr txBox="1"/>
          <p:nvPr/>
        </p:nvSpPr>
        <p:spPr>
          <a:xfrm>
            <a:off x="1441904" y="197154"/>
            <a:ext cx="11249508"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normAutofit/>
          </a:bodyPr>
          <a:lstStyle>
            <a:lvl1pPr defTabSz="914400" rtl="1">
              <a:defRPr sz="5000" b="1">
                <a:solidFill>
                  <a:srgbClr val="0433FF"/>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lvl1pPr>
          </a:lstStyle>
          <a:p>
            <a:r>
              <a:t>ما يمكن ملاحظته من  معلومات حول سلوك الأشخاص والأشياء:</a:t>
            </a:r>
          </a:p>
        </p:txBody>
      </p:sp>
      <p:sp>
        <p:nvSpPr>
          <p:cNvPr id="241" name="النشاطات المادية: (على سبيل المثال ، أنماط تسوق المستهلكين أو عادات قيادة السيارات) ،…"/>
          <p:cNvSpPr txBox="1"/>
          <p:nvPr/>
        </p:nvSpPr>
        <p:spPr>
          <a:xfrm>
            <a:off x="490968" y="2395169"/>
            <a:ext cx="12022864" cy="5688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9372" indent="-339372" algn="just" defTabSz="914400" rtl="1">
              <a:spcBef>
                <a:spcPts val="1800"/>
              </a:spcBef>
              <a:buSzPct val="75000"/>
              <a:buChar char="•"/>
              <a:defRPr sz="32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النشاطات</a:t>
            </a:r>
            <a:r>
              <a:rPr dirty="0"/>
              <a:t> </a:t>
            </a:r>
            <a:r>
              <a:rPr dirty="0" err="1"/>
              <a:t>المادية</a:t>
            </a:r>
            <a:r>
              <a:rPr dirty="0"/>
              <a:t>: </a:t>
            </a:r>
            <a:r>
              <a:rPr lang="ar-DZ" dirty="0"/>
              <a:t>(</a:t>
            </a:r>
            <a:r>
              <a:rPr dirty="0" err="1"/>
              <a:t>على</a:t>
            </a:r>
            <a:r>
              <a:rPr dirty="0"/>
              <a:t> </a:t>
            </a:r>
            <a:r>
              <a:rPr dirty="0" err="1"/>
              <a:t>سبيل</a:t>
            </a:r>
            <a:r>
              <a:rPr dirty="0"/>
              <a:t> </a:t>
            </a:r>
            <a:r>
              <a:rPr dirty="0" err="1"/>
              <a:t>المثال</a:t>
            </a:r>
            <a:r>
              <a:rPr dirty="0"/>
              <a:t> ، </a:t>
            </a:r>
            <a:r>
              <a:rPr dirty="0" err="1"/>
              <a:t>أنماط</a:t>
            </a:r>
            <a:r>
              <a:rPr dirty="0"/>
              <a:t> </a:t>
            </a:r>
            <a:r>
              <a:rPr dirty="0" err="1"/>
              <a:t>تسوق</a:t>
            </a:r>
            <a:r>
              <a:rPr dirty="0"/>
              <a:t> </a:t>
            </a:r>
            <a:r>
              <a:rPr dirty="0" err="1"/>
              <a:t>المستهلكين</a:t>
            </a:r>
            <a:r>
              <a:rPr dirty="0"/>
              <a:t> </a:t>
            </a:r>
            <a:r>
              <a:rPr dirty="0" err="1"/>
              <a:t>أو</a:t>
            </a:r>
            <a:r>
              <a:rPr dirty="0"/>
              <a:t> </a:t>
            </a:r>
            <a:r>
              <a:rPr dirty="0" err="1"/>
              <a:t>عادات</a:t>
            </a:r>
            <a:r>
              <a:rPr dirty="0"/>
              <a:t> </a:t>
            </a:r>
            <a:r>
              <a:rPr dirty="0" err="1"/>
              <a:t>قيادة</a:t>
            </a:r>
            <a:r>
              <a:rPr dirty="0"/>
              <a:t> </a:t>
            </a:r>
            <a:r>
              <a:rPr dirty="0" err="1"/>
              <a:t>السيارات</a:t>
            </a:r>
            <a:r>
              <a:rPr lang="ar-DZ" dirty="0"/>
              <a:t>)</a:t>
            </a:r>
            <a:r>
              <a:rPr dirty="0"/>
              <a:t>،</a:t>
            </a:r>
          </a:p>
          <a:p>
            <a:pPr marL="339372" indent="-339372" algn="just" defTabSz="914400" rtl="1">
              <a:spcBef>
                <a:spcPts val="1800"/>
              </a:spcBef>
              <a:buSzPct val="75000"/>
              <a:buChar char="•"/>
              <a:defRPr sz="32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السلوكيات</a:t>
            </a:r>
            <a:r>
              <a:rPr dirty="0"/>
              <a:t> </a:t>
            </a:r>
            <a:r>
              <a:rPr dirty="0" err="1"/>
              <a:t>التعبيرية</a:t>
            </a:r>
            <a:r>
              <a:rPr dirty="0"/>
              <a:t>: </a:t>
            </a:r>
            <a:r>
              <a:rPr lang="ar-DZ" dirty="0"/>
              <a:t>(</a:t>
            </a:r>
            <a:r>
              <a:rPr dirty="0" err="1"/>
              <a:t>على</a:t>
            </a:r>
            <a:r>
              <a:rPr dirty="0"/>
              <a:t> </a:t>
            </a:r>
            <a:r>
              <a:rPr dirty="0" err="1"/>
              <a:t>سبيل</a:t>
            </a:r>
            <a:r>
              <a:rPr dirty="0"/>
              <a:t> </a:t>
            </a:r>
            <a:r>
              <a:rPr dirty="0" err="1"/>
              <a:t>المثال</a:t>
            </a:r>
            <a:r>
              <a:rPr dirty="0"/>
              <a:t> ، </a:t>
            </a:r>
            <a:r>
              <a:rPr dirty="0" err="1"/>
              <a:t>نبرة</a:t>
            </a:r>
            <a:r>
              <a:rPr dirty="0"/>
              <a:t> </a:t>
            </a:r>
            <a:r>
              <a:rPr dirty="0" err="1"/>
              <a:t>تعبيرات</a:t>
            </a:r>
            <a:r>
              <a:rPr dirty="0"/>
              <a:t> </a:t>
            </a:r>
            <a:r>
              <a:rPr dirty="0" err="1"/>
              <a:t>الصوت</a:t>
            </a:r>
            <a:r>
              <a:rPr dirty="0"/>
              <a:t> </a:t>
            </a:r>
            <a:r>
              <a:rPr dirty="0" err="1"/>
              <a:t>والوجه</a:t>
            </a:r>
            <a:r>
              <a:rPr lang="ar-DZ" dirty="0"/>
              <a:t>)</a:t>
            </a:r>
            <a:r>
              <a:rPr dirty="0"/>
              <a:t> ،</a:t>
            </a:r>
          </a:p>
          <a:p>
            <a:pPr marL="339372" indent="-339372" algn="just" defTabSz="914400" rtl="1">
              <a:spcBef>
                <a:spcPts val="1800"/>
              </a:spcBef>
              <a:buSzPct val="75000"/>
              <a:buChar char="•"/>
              <a:defRPr sz="32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السلوك</a:t>
            </a:r>
            <a:r>
              <a:rPr dirty="0"/>
              <a:t> </a:t>
            </a:r>
            <a:r>
              <a:rPr dirty="0" err="1"/>
              <a:t>اللفظي</a:t>
            </a:r>
            <a:r>
              <a:rPr dirty="0"/>
              <a:t>: </a:t>
            </a:r>
            <a:r>
              <a:rPr lang="ar-DZ" dirty="0"/>
              <a:t>(</a:t>
            </a:r>
            <a:r>
              <a:rPr dirty="0" err="1"/>
              <a:t>مثل</a:t>
            </a:r>
            <a:r>
              <a:rPr dirty="0"/>
              <a:t> </a:t>
            </a:r>
            <a:r>
              <a:rPr dirty="0" err="1"/>
              <a:t>المحادثات</a:t>
            </a:r>
            <a:r>
              <a:rPr dirty="0"/>
              <a:t> </a:t>
            </a:r>
            <a:r>
              <a:rPr dirty="0" err="1"/>
              <a:t>الهاتفية</a:t>
            </a:r>
            <a:r>
              <a:rPr lang="ar-DZ" dirty="0"/>
              <a:t>)</a:t>
            </a:r>
            <a:r>
              <a:rPr dirty="0"/>
              <a:t> ،</a:t>
            </a:r>
          </a:p>
          <a:p>
            <a:pPr marL="339372" indent="-339372" algn="just" defTabSz="914400" rtl="1">
              <a:spcBef>
                <a:spcPts val="1800"/>
              </a:spcBef>
              <a:buSzPct val="75000"/>
              <a:buChar char="•"/>
              <a:defRPr sz="32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أنماط</a:t>
            </a:r>
            <a:r>
              <a:rPr dirty="0"/>
              <a:t> </a:t>
            </a:r>
            <a:r>
              <a:rPr dirty="0" err="1"/>
              <a:t>السلوك</a:t>
            </a:r>
            <a:r>
              <a:rPr dirty="0"/>
              <a:t> </a:t>
            </a:r>
            <a:r>
              <a:rPr dirty="0" err="1"/>
              <a:t>الزمني</a:t>
            </a:r>
            <a:r>
              <a:rPr dirty="0"/>
              <a:t>: </a:t>
            </a:r>
            <a:r>
              <a:rPr lang="ar-DZ" dirty="0"/>
              <a:t>(</a:t>
            </a:r>
            <a:r>
              <a:rPr dirty="0" err="1"/>
              <a:t>على</a:t>
            </a:r>
            <a:r>
              <a:rPr dirty="0"/>
              <a:t> </a:t>
            </a:r>
            <a:r>
              <a:rPr dirty="0" err="1"/>
              <a:t>سبيل</a:t>
            </a:r>
            <a:r>
              <a:rPr dirty="0"/>
              <a:t> </a:t>
            </a:r>
            <a:r>
              <a:rPr dirty="0" err="1"/>
              <a:t>المثال</a:t>
            </a:r>
            <a:r>
              <a:rPr dirty="0"/>
              <a:t> ، </a:t>
            </a:r>
            <a:r>
              <a:rPr dirty="0" err="1"/>
              <a:t>مقدار</a:t>
            </a:r>
            <a:r>
              <a:rPr dirty="0"/>
              <a:t> </a:t>
            </a:r>
            <a:r>
              <a:rPr dirty="0" err="1"/>
              <a:t>الوقت</a:t>
            </a:r>
            <a:r>
              <a:rPr dirty="0"/>
              <a:t> </a:t>
            </a:r>
            <a:r>
              <a:rPr dirty="0" err="1"/>
              <a:t>الذي</a:t>
            </a:r>
            <a:r>
              <a:rPr dirty="0"/>
              <a:t> </a:t>
            </a:r>
            <a:r>
              <a:rPr dirty="0" err="1"/>
              <a:t>يقضونه</a:t>
            </a:r>
            <a:r>
              <a:rPr dirty="0"/>
              <a:t> </a:t>
            </a:r>
            <a:r>
              <a:rPr dirty="0" err="1"/>
              <a:t>في</a:t>
            </a:r>
            <a:r>
              <a:rPr dirty="0"/>
              <a:t> </a:t>
            </a:r>
            <a:r>
              <a:rPr dirty="0" err="1"/>
              <a:t>التسوق</a:t>
            </a:r>
            <a:r>
              <a:rPr dirty="0"/>
              <a:t> </a:t>
            </a:r>
            <a:r>
              <a:rPr dirty="0" err="1"/>
              <a:t>عبر</a:t>
            </a:r>
            <a:r>
              <a:rPr dirty="0"/>
              <a:t> </a:t>
            </a:r>
            <a:r>
              <a:rPr dirty="0" err="1"/>
              <a:t>الإنترنت</a:t>
            </a:r>
            <a:r>
              <a:rPr dirty="0"/>
              <a:t> </a:t>
            </a:r>
            <a:r>
              <a:rPr dirty="0" err="1"/>
              <a:t>أو</a:t>
            </a:r>
            <a:r>
              <a:rPr dirty="0"/>
              <a:t> </a:t>
            </a:r>
            <a:r>
              <a:rPr dirty="0" err="1"/>
              <a:t>على</a:t>
            </a:r>
            <a:r>
              <a:rPr dirty="0"/>
              <a:t> </a:t>
            </a:r>
            <a:r>
              <a:rPr dirty="0" err="1"/>
              <a:t>موقع</a:t>
            </a:r>
            <a:r>
              <a:rPr dirty="0"/>
              <a:t> </a:t>
            </a:r>
            <a:r>
              <a:rPr dirty="0" err="1"/>
              <a:t>ويب</a:t>
            </a:r>
            <a:r>
              <a:rPr dirty="0"/>
              <a:t> </a:t>
            </a:r>
            <a:r>
              <a:rPr dirty="0" err="1"/>
              <a:t>معين</a:t>
            </a:r>
            <a:r>
              <a:rPr lang="ar-DZ" dirty="0"/>
              <a:t>)</a:t>
            </a:r>
            <a:r>
              <a:rPr dirty="0"/>
              <a:t>،</a:t>
            </a:r>
          </a:p>
          <a:p>
            <a:pPr marL="339372" indent="-339372" algn="just" defTabSz="914400" rtl="1">
              <a:spcBef>
                <a:spcPts val="1800"/>
              </a:spcBef>
              <a:buSzPct val="75000"/>
              <a:buChar char="•"/>
              <a:defRPr sz="32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العلاقات</a:t>
            </a:r>
            <a:r>
              <a:rPr dirty="0"/>
              <a:t> </a:t>
            </a:r>
            <a:r>
              <a:rPr dirty="0" err="1"/>
              <a:t>والمواقع</a:t>
            </a:r>
            <a:r>
              <a:rPr dirty="0"/>
              <a:t> </a:t>
            </a:r>
            <a:r>
              <a:rPr dirty="0" err="1"/>
              <a:t>المكانية</a:t>
            </a:r>
            <a:r>
              <a:rPr dirty="0"/>
              <a:t>: </a:t>
            </a:r>
            <a:r>
              <a:rPr lang="ar-DZ" dirty="0"/>
              <a:t>(</a:t>
            </a:r>
            <a:r>
              <a:rPr dirty="0" err="1"/>
              <a:t>على</a:t>
            </a:r>
            <a:r>
              <a:rPr dirty="0"/>
              <a:t> </a:t>
            </a:r>
            <a:r>
              <a:rPr dirty="0" err="1"/>
              <a:t>سبيل</a:t>
            </a:r>
            <a:r>
              <a:rPr dirty="0"/>
              <a:t> </a:t>
            </a:r>
            <a:r>
              <a:rPr dirty="0" err="1"/>
              <a:t>المثال</a:t>
            </a:r>
            <a:r>
              <a:rPr dirty="0"/>
              <a:t> ، </a:t>
            </a:r>
            <a:r>
              <a:rPr dirty="0" err="1"/>
              <a:t>عدد</a:t>
            </a:r>
            <a:r>
              <a:rPr dirty="0"/>
              <a:t> </a:t>
            </a:r>
            <a:r>
              <a:rPr dirty="0" err="1"/>
              <a:t>المركبات</a:t>
            </a:r>
            <a:r>
              <a:rPr dirty="0"/>
              <a:t> </a:t>
            </a:r>
            <a:r>
              <a:rPr dirty="0" err="1"/>
              <a:t>التي</a:t>
            </a:r>
            <a:r>
              <a:rPr dirty="0"/>
              <a:t> </a:t>
            </a:r>
            <a:r>
              <a:rPr dirty="0" err="1"/>
              <a:t>تتحرك</a:t>
            </a:r>
            <a:r>
              <a:rPr dirty="0"/>
              <a:t> </a:t>
            </a:r>
            <a:r>
              <a:rPr dirty="0" err="1"/>
              <a:t>من</a:t>
            </a:r>
            <a:r>
              <a:rPr dirty="0"/>
              <a:t> </a:t>
            </a:r>
            <a:r>
              <a:rPr dirty="0" err="1"/>
              <a:t>خلال</a:t>
            </a:r>
            <a:r>
              <a:rPr dirty="0"/>
              <a:t> </a:t>
            </a:r>
            <a:r>
              <a:rPr dirty="0" err="1"/>
              <a:t>إشارة</a:t>
            </a:r>
            <a:r>
              <a:rPr dirty="0"/>
              <a:t> </a:t>
            </a:r>
            <a:r>
              <a:rPr dirty="0" err="1"/>
              <a:t>المرور</a:t>
            </a:r>
            <a:r>
              <a:rPr dirty="0"/>
              <a:t> </a:t>
            </a:r>
            <a:r>
              <a:rPr dirty="0" err="1"/>
              <a:t>أو</a:t>
            </a:r>
            <a:r>
              <a:rPr dirty="0"/>
              <a:t> </a:t>
            </a:r>
            <a:r>
              <a:rPr dirty="0" err="1"/>
              <a:t>حركات</a:t>
            </a:r>
            <a:r>
              <a:rPr dirty="0"/>
              <a:t> </a:t>
            </a:r>
            <a:r>
              <a:rPr dirty="0" err="1"/>
              <a:t>الأشخاص</a:t>
            </a:r>
            <a:r>
              <a:rPr dirty="0"/>
              <a:t> </a:t>
            </a:r>
            <a:r>
              <a:rPr dirty="0" err="1"/>
              <a:t>في</a:t>
            </a:r>
            <a:r>
              <a:rPr dirty="0"/>
              <a:t> </a:t>
            </a:r>
            <a:r>
              <a:rPr dirty="0" err="1"/>
              <a:t>متنزه</a:t>
            </a:r>
            <a:r>
              <a:rPr lang="ar-DZ" dirty="0"/>
              <a:t>)</a:t>
            </a:r>
            <a:r>
              <a:rPr dirty="0"/>
              <a:t> ،</a:t>
            </a:r>
          </a:p>
          <a:p>
            <a:pPr marL="339372" indent="-339372" algn="just" defTabSz="914400" rtl="1">
              <a:spcBef>
                <a:spcPts val="1800"/>
              </a:spcBef>
              <a:buSzPct val="75000"/>
              <a:buChar char="•"/>
              <a:defRPr sz="3200" b="1">
                <a:solidFill>
                  <a:srgbClr val="000000"/>
                </a:solidFill>
                <a:effectLst>
                  <a:outerShdw blurRad="114300" dist="101600" dir="2700000" rotWithShape="0">
                    <a:srgbClr val="000000">
                      <a:alpha val="40000"/>
                    </a:srgbClr>
                  </a:outerShdw>
                </a:effectLst>
                <a:latin typeface="Traditional Arabic"/>
                <a:ea typeface="Traditional Arabic"/>
                <a:cs typeface="Traditional Arabic"/>
                <a:sym typeface="Traditional Arabic"/>
              </a:defRPr>
            </a:pPr>
            <a:r>
              <a:rPr dirty="0" err="1"/>
              <a:t>الأشياء</a:t>
            </a:r>
            <a:r>
              <a:rPr dirty="0"/>
              <a:t> </a:t>
            </a:r>
            <a:r>
              <a:rPr dirty="0" err="1"/>
              <a:t>المادية</a:t>
            </a:r>
            <a:r>
              <a:rPr dirty="0"/>
              <a:t>: </a:t>
            </a:r>
            <a:r>
              <a:rPr lang="ar-DZ" dirty="0"/>
              <a:t>(</a:t>
            </a:r>
            <a:r>
              <a:rPr dirty="0" err="1"/>
              <a:t>على</a:t>
            </a:r>
            <a:r>
              <a:rPr dirty="0"/>
              <a:t> </a:t>
            </a:r>
            <a:r>
              <a:rPr dirty="0" err="1"/>
              <a:t>سبيل</a:t>
            </a:r>
            <a:r>
              <a:rPr dirty="0"/>
              <a:t> </a:t>
            </a:r>
            <a:r>
              <a:rPr dirty="0" err="1"/>
              <a:t>المثال</a:t>
            </a:r>
            <a:r>
              <a:rPr dirty="0"/>
              <a:t> ، </a:t>
            </a:r>
            <a:r>
              <a:rPr dirty="0" err="1"/>
              <a:t>أي</a:t>
            </a:r>
            <a:r>
              <a:rPr dirty="0"/>
              <a:t> </a:t>
            </a:r>
            <a:r>
              <a:rPr dirty="0" err="1"/>
              <a:t>سلع</a:t>
            </a:r>
            <a:r>
              <a:rPr dirty="0"/>
              <a:t> </a:t>
            </a:r>
            <a:r>
              <a:rPr dirty="0" err="1"/>
              <a:t>تحمل</a:t>
            </a:r>
            <a:r>
              <a:rPr dirty="0"/>
              <a:t> </a:t>
            </a:r>
            <a:r>
              <a:rPr dirty="0" err="1"/>
              <a:t>علامات</a:t>
            </a:r>
            <a:r>
              <a:rPr dirty="0"/>
              <a:t> </a:t>
            </a:r>
            <a:r>
              <a:rPr dirty="0" err="1"/>
              <a:t>تجارية</a:t>
            </a:r>
            <a:r>
              <a:rPr dirty="0"/>
              <a:t> </a:t>
            </a:r>
            <a:r>
              <a:rPr dirty="0" err="1"/>
              <a:t>يتم</a:t>
            </a:r>
            <a:r>
              <a:rPr dirty="0"/>
              <a:t> </a:t>
            </a:r>
            <a:r>
              <a:rPr dirty="0" err="1"/>
              <a:t>شراؤها</a:t>
            </a:r>
            <a:r>
              <a:rPr dirty="0"/>
              <a:t> </a:t>
            </a:r>
            <a:r>
              <a:rPr dirty="0" err="1"/>
              <a:t>في</a:t>
            </a:r>
            <a:r>
              <a:rPr dirty="0"/>
              <a:t> </a:t>
            </a:r>
            <a:r>
              <a:rPr dirty="0" err="1"/>
              <a:t>محلات</a:t>
            </a:r>
            <a:r>
              <a:rPr dirty="0"/>
              <a:t> </a:t>
            </a:r>
            <a:r>
              <a:rPr dirty="0" err="1"/>
              <a:t>السوبر</a:t>
            </a:r>
            <a:r>
              <a:rPr dirty="0"/>
              <a:t> </a:t>
            </a:r>
            <a:r>
              <a:rPr dirty="0" err="1"/>
              <a:t>ماركت</a:t>
            </a:r>
            <a:r>
              <a:rPr dirty="0"/>
              <a:t> </a:t>
            </a:r>
            <a:r>
              <a:rPr dirty="0" err="1"/>
              <a:t>أو</a:t>
            </a:r>
            <a:r>
              <a:rPr dirty="0"/>
              <a:t> </a:t>
            </a:r>
            <a:r>
              <a:rPr dirty="0" err="1"/>
              <a:t>أي</a:t>
            </a:r>
            <a:r>
              <a:rPr dirty="0"/>
              <a:t> </a:t>
            </a:r>
            <a:r>
              <a:rPr dirty="0" err="1"/>
              <a:t>شيء</a:t>
            </a:r>
            <a:r>
              <a:rPr dirty="0"/>
              <a:t> </a:t>
            </a:r>
            <a:r>
              <a:rPr dirty="0" err="1"/>
              <a:t>يجعل</a:t>
            </a:r>
            <a:r>
              <a:rPr dirty="0"/>
              <a:t> </a:t>
            </a:r>
            <a:r>
              <a:rPr dirty="0" err="1"/>
              <a:t>سيارات</a:t>
            </a:r>
            <a:r>
              <a:rPr dirty="0"/>
              <a:t> </a:t>
            </a:r>
            <a:r>
              <a:rPr dirty="0" err="1"/>
              <a:t>الدفع</a:t>
            </a:r>
            <a:r>
              <a:rPr dirty="0"/>
              <a:t> </a:t>
            </a:r>
            <a:r>
              <a:rPr dirty="0" err="1"/>
              <a:t>الرباعي</a:t>
            </a:r>
            <a:r>
              <a:rPr dirty="0"/>
              <a:t> </a:t>
            </a:r>
            <a:r>
              <a:rPr dirty="0" err="1"/>
              <a:t>هي</a:t>
            </a:r>
            <a:r>
              <a:rPr dirty="0"/>
              <a:t> </a:t>
            </a:r>
            <a:r>
              <a:rPr dirty="0" err="1"/>
              <a:t>الأكثر</a:t>
            </a:r>
            <a:r>
              <a:rPr dirty="0"/>
              <a:t> </a:t>
            </a:r>
            <a:r>
              <a:rPr dirty="0" err="1"/>
              <a:t>سياقة</a:t>
            </a:r>
            <a:r>
              <a:rPr lang="ar-DZ" dirty="0"/>
              <a:t>)</a:t>
            </a:r>
            <a:r>
              <a:rPr dirty="0"/>
              <a:t>، </a:t>
            </a:r>
            <a:r>
              <a:rPr dirty="0" err="1"/>
              <a:t>وما</a:t>
            </a:r>
            <a:r>
              <a:rPr dirty="0"/>
              <a:t> </a:t>
            </a:r>
            <a:r>
              <a:rPr dirty="0" err="1"/>
              <a:t>إلى</a:t>
            </a:r>
            <a:r>
              <a:rPr dirty="0"/>
              <a:t> </a:t>
            </a:r>
            <a:r>
              <a:rPr dirty="0" err="1"/>
              <a:t>ذلك</a:t>
            </a:r>
            <a:r>
              <a:rPr dirty="0"/>
              <a: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384</TotalTime>
  <Words>3334</Words>
  <Application>Microsoft Office PowerPoint</Application>
  <PresentationFormat>Custom</PresentationFormat>
  <Paragraphs>355</Paragraphs>
  <Slides>37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Al Bayan Plain</vt:lpstr>
      <vt:lpstr>Bodoni SvtyTwo ITC TT-Book</vt:lpstr>
      <vt:lpstr>Gill Sans</vt:lpstr>
      <vt:lpstr>Gill Sans Light</vt:lpstr>
      <vt:lpstr>Helvetica</vt:lpstr>
      <vt:lpstr>Helvetica Neue</vt:lpstr>
      <vt:lpstr>Lucida Sans</vt:lpstr>
      <vt:lpstr>Palatino</vt:lpstr>
      <vt:lpstr>Tahoma Bold</vt:lpstr>
      <vt:lpstr>Times Roman</vt:lpstr>
      <vt:lpstr>Traditional Arabic</vt:lpstr>
      <vt:lpstr>Zapf Dingbats</vt:lpstr>
      <vt:lpstr>New_Template4</vt:lpstr>
      <vt:lpstr>Teacher Ghichi Abdellali</vt:lpstr>
      <vt:lpstr>PowerPoint Presentation</vt:lpstr>
      <vt:lpstr>   المحاضرة السادسة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Ghichi Abdellali</dc:title>
  <cp:lastModifiedBy>aghi pro</cp:lastModifiedBy>
  <cp:revision>17</cp:revision>
  <dcterms:modified xsi:type="dcterms:W3CDTF">2023-11-19T09:53:39Z</dcterms:modified>
</cp:coreProperties>
</file>