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9" r:id="rId4"/>
    <p:sldId id="288" r:id="rId5"/>
    <p:sldId id="257" r:id="rId6"/>
    <p:sldId id="258" r:id="rId7"/>
    <p:sldId id="259" r:id="rId8"/>
    <p:sldId id="260" r:id="rId9"/>
    <p:sldId id="261" r:id="rId10"/>
    <p:sldId id="262" r:id="rId11"/>
    <p:sldId id="303" r:id="rId12"/>
    <p:sldId id="263" r:id="rId13"/>
    <p:sldId id="264" r:id="rId14"/>
    <p:sldId id="265" r:id="rId15"/>
    <p:sldId id="266" r:id="rId16"/>
    <p:sldId id="295" r:id="rId17"/>
    <p:sldId id="296" r:id="rId18"/>
    <p:sldId id="298" r:id="rId19"/>
    <p:sldId id="299" r:id="rId20"/>
    <p:sldId id="297" r:id="rId21"/>
    <p:sldId id="300" r:id="rId22"/>
    <p:sldId id="301" r:id="rId23"/>
    <p:sldId id="267" r:id="rId24"/>
    <p:sldId id="268" r:id="rId25"/>
    <p:sldId id="290" r:id="rId26"/>
    <p:sldId id="291" r:id="rId27"/>
    <p:sldId id="269" r:id="rId28"/>
    <p:sldId id="270" r:id="rId29"/>
    <p:sldId id="292" r:id="rId30"/>
    <p:sldId id="294" r:id="rId31"/>
    <p:sldId id="271" r:id="rId32"/>
    <p:sldId id="302" r:id="rId33"/>
    <p:sldId id="277" r:id="rId34"/>
    <p:sldId id="278" r:id="rId35"/>
    <p:sldId id="279" r:id="rId36"/>
    <p:sldId id="280" r:id="rId37"/>
    <p:sldId id="285" r:id="rId38"/>
    <p:sldId id="304" r:id="rId39"/>
    <p:sldId id="305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BCCCBB-57AB-480B-A81F-632EA8F8979F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D%C3%A9veloppement_logicie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2760" y="2708920"/>
            <a:ext cx="7851648" cy="1180728"/>
          </a:xfrm>
        </p:spPr>
        <p:txBody>
          <a:bodyPr/>
          <a:lstStyle/>
          <a:p>
            <a:pPr algn="ctr"/>
            <a:r>
              <a:rPr lang="fr-FR" dirty="0" smtClean="0"/>
              <a:t> SERVICES  WEB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300192" y="617588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err="1" smtClean="0"/>
              <a:t>Zekiouk</a:t>
            </a:r>
            <a:r>
              <a:rPr lang="fr-FR" sz="2800" b="1" dirty="0" smtClean="0"/>
              <a:t> .M</a:t>
            </a:r>
            <a:endParaRPr lang="en-US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33265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Centre universitaire de </a:t>
            </a:r>
            <a:r>
              <a:rPr lang="fr-FR" sz="2800" dirty="0" err="1" smtClean="0"/>
              <a:t>mila</a:t>
            </a:r>
            <a:endParaRPr lang="fr-FR" sz="2800" dirty="0" smtClean="0"/>
          </a:p>
          <a:p>
            <a:pPr algn="ctr"/>
            <a:r>
              <a:rPr lang="fr-FR" sz="2800" dirty="0" smtClean="0"/>
              <a:t>Département d’informatique</a:t>
            </a:r>
          </a:p>
          <a:p>
            <a:pPr algn="ctr"/>
            <a:r>
              <a:rPr lang="fr-FR" sz="2800" dirty="0" smtClean="0"/>
              <a:t>Master 2 STIC</a:t>
            </a:r>
            <a:endParaRPr lang="en-US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-540568" y="6098940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2022/2023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365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7200" b="1" dirty="0" smtClean="0"/>
              <a:t>Définitions</a:t>
            </a: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1987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Système(application) monolithique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435280" cy="4389120"/>
          </a:xfrm>
        </p:spPr>
        <p:txBody>
          <a:bodyPr/>
          <a:lstStyle/>
          <a:p>
            <a:pPr algn="just"/>
            <a:r>
              <a:rPr lang="fr-FR" dirty="0"/>
              <a:t>En </a:t>
            </a:r>
            <a:r>
              <a:rPr lang="fr-FR" dirty="0">
                <a:hlinkClick r:id="rId2" tooltip="Développement logiciel"/>
              </a:rPr>
              <a:t>développement logiciel</a:t>
            </a:r>
            <a:r>
              <a:rPr lang="fr-FR" i="1" dirty="0"/>
              <a:t>, </a:t>
            </a:r>
            <a:r>
              <a:rPr lang="fr-FR" dirty="0"/>
              <a:t>une application </a:t>
            </a:r>
            <a:r>
              <a:rPr lang="fr-FR" dirty="0" smtClean="0"/>
              <a:t>monolithique</a:t>
            </a:r>
            <a:r>
              <a:rPr lang="fr-FR" dirty="0"/>
              <a:t> ou une architecture monolithe est une application dont l'ensemble du code et des fonctionnalités est implémenté dans un seul </a:t>
            </a:r>
            <a:r>
              <a:rPr lang="fr-FR" dirty="0" smtClean="0"/>
              <a:t>programme sur un seul serveur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7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(application)  réparti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Définition1:</a:t>
            </a:r>
          </a:p>
          <a:p>
            <a:pPr algn="ctr">
              <a:buNone/>
            </a:pPr>
            <a:r>
              <a:rPr lang="fr-FR" i="1" dirty="0" smtClean="0"/>
              <a:t>Un ensemble d’ordinateurs indépendants qui apparaît à un utilisateur comme un système unique et cohérent</a:t>
            </a:r>
            <a:r>
              <a:rPr lang="fr-FR" dirty="0" smtClean="0"/>
              <a:t>  (transparence)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548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Définition2:</a:t>
            </a:r>
          </a:p>
          <a:p>
            <a:pPr algn="ctr">
              <a:buNone/>
            </a:pPr>
            <a:r>
              <a:rPr lang="fr-FR" i="1" dirty="0" smtClean="0"/>
              <a:t>Un système réparti est un système qui vous empêche de travailler quand une machine dont</a:t>
            </a:r>
            <a:br>
              <a:rPr lang="fr-FR" i="1" dirty="0" smtClean="0"/>
            </a:br>
            <a:r>
              <a:rPr lang="fr-FR" i="1" dirty="0" smtClean="0"/>
              <a:t>vous n’avez jamais entendu parler tombe en</a:t>
            </a:r>
            <a:br>
              <a:rPr lang="fr-FR" i="1" dirty="0" smtClean="0"/>
            </a:br>
            <a:r>
              <a:rPr lang="fr-FR" i="1" dirty="0" smtClean="0"/>
              <a:t>panne. </a:t>
            </a:r>
            <a:br>
              <a:rPr lang="fr-FR" i="1" dirty="0" smtClean="0"/>
            </a:b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65933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Définition3:</a:t>
            </a:r>
          </a:p>
          <a:p>
            <a:pPr algn="ctr">
              <a:buNone/>
            </a:pPr>
            <a:r>
              <a:rPr lang="fr-FR" i="1" dirty="0" smtClean="0"/>
              <a:t>Un système distribué est un ensemble d’entités</a:t>
            </a:r>
            <a:br>
              <a:rPr lang="fr-FR" i="1" dirty="0" smtClean="0"/>
            </a:br>
            <a:r>
              <a:rPr lang="fr-FR" i="1" dirty="0" smtClean="0"/>
              <a:t>autonomes de calcul (ordinateurs,</a:t>
            </a:r>
            <a:br>
              <a:rPr lang="fr-FR" i="1" dirty="0" smtClean="0"/>
            </a:br>
            <a:r>
              <a:rPr lang="fr-FR" i="1" dirty="0" smtClean="0"/>
              <a:t>processeurs, processus etc.)</a:t>
            </a:r>
            <a:br>
              <a:rPr lang="fr-FR" i="1" dirty="0" smtClean="0"/>
            </a:br>
            <a:r>
              <a:rPr lang="fr-FR" i="1" dirty="0" smtClean="0"/>
              <a:t>interconnectées et qui peuvent communiquer </a:t>
            </a:r>
            <a:br>
              <a:rPr lang="fr-FR" i="1" dirty="0" smtClean="0"/>
            </a:b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43288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600200"/>
            <a:ext cx="8715436" cy="4525963"/>
          </a:xfrm>
        </p:spPr>
        <p:txBody>
          <a:bodyPr/>
          <a:lstStyle/>
          <a:p>
            <a:r>
              <a:rPr lang="fr-FR" b="1" i="1" dirty="0" smtClean="0">
                <a:solidFill>
                  <a:srgbClr val="FF0000"/>
                </a:solidFill>
              </a:rPr>
              <a:t>Notre définition: </a:t>
            </a:r>
          </a:p>
          <a:p>
            <a:pPr algn="ctr">
              <a:buNone/>
            </a:pPr>
            <a:r>
              <a:rPr lang="fr-FR" i="1" dirty="0" smtClean="0"/>
              <a:t>Un système distribué est un ensemble de programmes, (grandes applications ou petites fonctions) qui peuvent communiquer  afin d’échanger des informations sous forme de services à invoquer, dans un objectif coopératif.</a:t>
            </a:r>
            <a:br>
              <a:rPr lang="fr-FR" i="1" dirty="0" smtClean="0"/>
            </a:br>
            <a:endParaRPr lang="fr-FR" i="1" dirty="0" smtClean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215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6600" b="1" dirty="0" smtClean="0"/>
              <a:t>Objectifs de la distribution</a:t>
            </a:r>
          </a:p>
          <a:p>
            <a:pPr algn="ctr">
              <a:buNone/>
            </a:pPr>
            <a:r>
              <a:rPr lang="fr-FR" sz="3200" b="1" dirty="0"/>
              <a:t>(</a:t>
            </a:r>
            <a:r>
              <a:rPr lang="fr-FR" sz="3200" b="1" dirty="0" smtClean="0"/>
              <a:t>Pourquoi distribuer?)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060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97152"/>
          </a:xfrm>
        </p:spPr>
        <p:txBody>
          <a:bodyPr/>
          <a:lstStyle/>
          <a:p>
            <a:r>
              <a:rPr lang="fr-FR" b="1" i="1" u="sng" dirty="0" smtClean="0"/>
              <a:t>L’intégration de l’ existant: </a:t>
            </a:r>
          </a:p>
          <a:p>
            <a:pPr>
              <a:buNone/>
            </a:pPr>
            <a:r>
              <a:rPr lang="fr-FR" dirty="0" smtClean="0"/>
              <a:t>L’intégration concerne la mise en communication de plusieurs systèmes ou applications qui fonctionnent déjà d’une manière indépendante, pour assurer des objectifs de coopération.</a:t>
            </a:r>
          </a:p>
          <a:p>
            <a:pPr>
              <a:buNone/>
            </a:pPr>
            <a:endParaRPr lang="fr-FR" dirty="0" smtClean="0"/>
          </a:p>
          <a:p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</a:t>
            </a:r>
            <a:r>
              <a:rPr lang="fr-FR" dirty="0" smtClean="0"/>
              <a:t>: intégration des applications de gestions de deux entreprises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57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204864"/>
            <a:ext cx="8472518" cy="4525963"/>
          </a:xfrm>
        </p:spPr>
        <p:txBody>
          <a:bodyPr/>
          <a:lstStyle/>
          <a:p>
            <a:pPr algn="just"/>
            <a:r>
              <a:rPr lang="fr-FR" b="1" i="1" u="sng" dirty="0" smtClean="0"/>
              <a:t>Augmenter la performance:</a:t>
            </a:r>
            <a:r>
              <a:rPr lang="fr-FR" dirty="0" smtClean="0"/>
              <a:t> la mise en commun de plusieurs unités de calcul permet d’effectuer des traitement en parallèle en des temps plus courts </a:t>
            </a:r>
            <a:br>
              <a:rPr lang="fr-FR" dirty="0" smtClean="0"/>
            </a:br>
            <a:r>
              <a:rPr lang="fr-FR" dirty="0" smtClean="0"/>
              <a:t>exemple: </a:t>
            </a:r>
            <a:r>
              <a:rPr lang="fr-FR" dirty="0" err="1"/>
              <a:t>N</a:t>
            </a:r>
            <a:r>
              <a:rPr lang="fr-FR" dirty="0" err="1" smtClean="0"/>
              <a:t>etflix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2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r>
              <a:rPr lang="fr-FR" b="1" i="1" u="sng" dirty="0" smtClean="0"/>
              <a:t>Augmenter la fiabilité par la duplication:</a:t>
            </a:r>
          </a:p>
          <a:p>
            <a:pPr algn="just">
              <a:buNone/>
            </a:pPr>
            <a:r>
              <a:rPr lang="fr-FR" dirty="0" smtClean="0"/>
              <a:t>Exemple d’une base de données qui contient des données importantes. </a:t>
            </a:r>
          </a:p>
          <a:p>
            <a:pPr algn="just">
              <a:buNone/>
            </a:pPr>
            <a:r>
              <a:rPr lang="fr-FR" dirty="0" smtClean="0"/>
              <a:t>Sauvegarder plusieurs copies de la base dans plusieurs sites (séparés géographiquement) assure la continuité dans le cas des pannes</a:t>
            </a:r>
          </a:p>
          <a:p>
            <a:pPr algn="just">
              <a:buNone/>
            </a:pPr>
            <a:r>
              <a:rPr lang="fr-FR" dirty="0" smtClean="0"/>
              <a:t>Exemple: application de gestion d’une banque</a:t>
            </a:r>
          </a:p>
        </p:txBody>
      </p:sp>
    </p:spTree>
    <p:extLst>
      <p:ext uri="{BB962C8B-B14F-4D97-AF65-F5344CB8AC3E}">
        <p14:creationId xmlns:p14="http://schemas.microsoft.com/office/powerpoint/2010/main" val="135959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976056" y="0"/>
            <a:ext cx="6858048" cy="164307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Positionnement du cour : service web  </a:t>
            </a:r>
            <a:endParaRPr lang="fr-FR" sz="28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7506" y="1661956"/>
            <a:ext cx="8712968" cy="21431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Une technologie web utilisée pour la construction (programmation) des applications/systèmes distribués</a:t>
            </a:r>
            <a:endParaRPr lang="fr-FR" sz="2800" b="1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499395" y="4055883"/>
            <a:ext cx="230425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horloge</a:t>
            </a:r>
            <a:endParaRPr lang="en-US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3034359" y="4055883"/>
            <a:ext cx="24482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Section critique</a:t>
            </a:r>
            <a:endParaRPr lang="en-US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5973681" y="4066440"/>
            <a:ext cx="208385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Thread </a:t>
            </a:r>
            <a:endParaRPr lang="en-US" dirty="0"/>
          </a:p>
        </p:txBody>
      </p:sp>
      <p:sp>
        <p:nvSpPr>
          <p:cNvPr id="7" name="Accolade ouvrante 6"/>
          <p:cNvSpPr/>
          <p:nvPr/>
        </p:nvSpPr>
        <p:spPr>
          <a:xfrm rot="16200000">
            <a:off x="3775008" y="1747008"/>
            <a:ext cx="1193786" cy="6552729"/>
          </a:xfrm>
          <a:prstGeom prst="leftBrace">
            <a:avLst>
              <a:gd name="adj1" fmla="val 8333"/>
              <a:gd name="adj2" fmla="val 493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à coins arrondis 7"/>
          <p:cNvSpPr/>
          <p:nvPr/>
        </p:nvSpPr>
        <p:spPr>
          <a:xfrm>
            <a:off x="2690243" y="5345926"/>
            <a:ext cx="3136501" cy="5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Aspect système d’exploitation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5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  <p:bldP spid="3" grpId="0" animBg="1"/>
      <p:bldP spid="4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i="1" u="sng" dirty="0" smtClean="0"/>
              <a:t>Partage de ressources </a:t>
            </a:r>
            <a:r>
              <a:rPr lang="fr-FR" dirty="0" smtClean="0"/>
              <a:t>: le partage de ressource concerne  :</a:t>
            </a:r>
          </a:p>
          <a:p>
            <a:pPr algn="just"/>
            <a:r>
              <a:rPr lang="fr-FR" dirty="0" smtClean="0"/>
              <a:t>les ressources matériels avec des quantités limités</a:t>
            </a:r>
            <a:endParaRPr lang="fr-FR" dirty="0"/>
          </a:p>
          <a:p>
            <a:pPr algn="just"/>
            <a:r>
              <a:rPr lang="fr-FR" dirty="0" smtClean="0"/>
              <a:t> partages des fichiers/base de données</a:t>
            </a:r>
          </a:p>
          <a:p>
            <a:pPr algn="just"/>
            <a:r>
              <a:rPr lang="fr-FR" dirty="0" smtClean="0"/>
              <a:t>Exemple: partage des imprimantes</a:t>
            </a:r>
            <a:r>
              <a:rPr lang="fr-FR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02544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4389120"/>
          </a:xfrm>
        </p:spPr>
        <p:txBody>
          <a:bodyPr/>
          <a:lstStyle/>
          <a:p>
            <a:r>
              <a:rPr lang="fr-FR" sz="2800" b="1" u="sng" dirty="0"/>
              <a:t>Distribution par nature /</a:t>
            </a:r>
            <a:r>
              <a:rPr lang="fr-FR" sz="2800" b="1" u="sng" dirty="0" smtClean="0"/>
              <a:t>obligatoire :</a:t>
            </a:r>
          </a:p>
          <a:p>
            <a:pPr marL="0" indent="0">
              <a:buNone/>
            </a:pPr>
            <a:r>
              <a:rPr lang="fr-FR" sz="2800" dirty="0" smtClean="0"/>
              <a:t>c’est le cas de système ou d’application distribués par nature</a:t>
            </a:r>
          </a:p>
          <a:p>
            <a:pPr marL="0" indent="0">
              <a:buNone/>
            </a:pPr>
            <a:r>
              <a:rPr lang="fr-FR" sz="2800" dirty="0" smtClean="0"/>
              <a:t>Exemple: un ensemble de robots qui communique pour assurer la production d’une voiture ou chaque robot physique possède son propre programme</a:t>
            </a:r>
            <a:endParaRPr lang="en-US" dirty="0"/>
          </a:p>
        </p:txBody>
      </p:sp>
      <p:pic>
        <p:nvPicPr>
          <p:cNvPr id="9218" name="Picture 2" descr="C:\Users\EL FADJR\Desktop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61048"/>
            <a:ext cx="6192688" cy="301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87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Distribution imposée par manque de compétence /d’accès</a:t>
            </a:r>
            <a:endParaRPr lang="en-US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82013" y="2420888"/>
            <a:ext cx="813690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755576" y="2852936"/>
            <a:ext cx="2952328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géolocalisation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44662" y="3515728"/>
            <a:ext cx="2952328" cy="43204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Payement en ligne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55576" y="4293096"/>
            <a:ext cx="2952328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météo</a:t>
            </a:r>
            <a:endParaRPr lang="en-US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923928" y="2708920"/>
            <a:ext cx="4320480" cy="32403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fr-FR" sz="6000" b="1" dirty="0" smtClean="0"/>
          </a:p>
          <a:p>
            <a:pPr algn="ctr">
              <a:buNone/>
            </a:pPr>
            <a:r>
              <a:rPr lang="fr-FR" sz="6000" b="1" dirty="0" smtClean="0"/>
              <a:t>Quelques domaines d’application des systèmes répartis</a:t>
            </a:r>
            <a:r>
              <a:rPr lang="fr-FR" sz="6000" dirty="0" smtClean="0"/>
              <a:t> </a:t>
            </a:r>
            <a:br>
              <a:rPr lang="fr-FR" sz="6000" dirty="0" smtClean="0"/>
            </a:b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12744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 commerce électronique </a:t>
            </a:r>
            <a:b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b="1" dirty="0" smtClean="0"/>
              <a:t>généralement le commerce électronique intègre plusieurs applications et entreprises (application des fournisseurs ,application clients , banque etc.)</a:t>
            </a: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67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              </a:t>
            </a:r>
            <a:endParaRPr lang="en-US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267744" y="4509120"/>
            <a:ext cx="144016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02272"/>
            <a:ext cx="1769068" cy="167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à coins arrondis 5"/>
          <p:cNvSpPr/>
          <p:nvPr/>
        </p:nvSpPr>
        <p:spPr>
          <a:xfrm>
            <a:off x="3059832" y="4335629"/>
            <a:ext cx="17281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magasin1</a:t>
            </a:r>
            <a:endParaRPr lang="en-US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191046" y="6021288"/>
            <a:ext cx="17281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magasin3</a:t>
            </a:r>
            <a:endParaRPr lang="en-US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090379" y="5261202"/>
            <a:ext cx="17281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magasin2</a:t>
            </a:r>
            <a:endParaRPr lang="en-US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5940152" y="4365104"/>
            <a:ext cx="17281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banque</a:t>
            </a:r>
            <a:endParaRPr lang="en-US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24128" y="5589240"/>
            <a:ext cx="18002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livreur</a:t>
            </a:r>
            <a:endParaRPr lang="en-US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4818571" y="4702272"/>
            <a:ext cx="1265597" cy="886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8" idx="3"/>
          </p:cNvCxnSpPr>
          <p:nvPr/>
        </p:nvCxnSpPr>
        <p:spPr>
          <a:xfrm flipV="1">
            <a:off x="4818571" y="4869160"/>
            <a:ext cx="1337605" cy="644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stCxn id="7" idx="3"/>
            <a:endCxn id="10" idx="1"/>
          </p:cNvCxnSpPr>
          <p:nvPr/>
        </p:nvCxnSpPr>
        <p:spPr>
          <a:xfrm flipV="1">
            <a:off x="4919238" y="5805264"/>
            <a:ext cx="804890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endCxn id="10" idx="0"/>
          </p:cNvCxnSpPr>
          <p:nvPr/>
        </p:nvCxnSpPr>
        <p:spPr>
          <a:xfrm>
            <a:off x="6624228" y="4839685"/>
            <a:ext cx="0" cy="749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180"/>
            <a:ext cx="8950646" cy="400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AutoShape 4" descr="Amazon : Actualités, vidéos, images et infos en direct - 20 Minu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6" descr="Amazon : Actualités, vidéos, images et infos en direct - 20 Minut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628" y="380152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33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les </a:t>
            </a:r>
            <a:r>
              <a:rPr lang="en-US" dirty="0" err="1"/>
              <a:t>jeux</a:t>
            </a:r>
            <a:r>
              <a:rPr lang="en-US" dirty="0"/>
              <a:t> </a:t>
            </a:r>
            <a:r>
              <a:rPr lang="en-US" dirty="0" err="1"/>
              <a:t>vidéo</a:t>
            </a:r>
            <a:r>
              <a:rPr lang="en-US" dirty="0"/>
              <a:t> </a:t>
            </a:r>
            <a:r>
              <a:rPr lang="en-US" dirty="0" err="1"/>
              <a:t>multijoueurs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4023393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05064"/>
            <a:ext cx="4271943" cy="23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204864"/>
            <a:ext cx="4285989" cy="2492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94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Le calcul scientifique</a:t>
            </a:r>
            <a:br>
              <a:rPr lang="fr-FR" b="1" dirty="0">
                <a:solidFill>
                  <a:schemeClr val="accent1">
                    <a:lumMod val="75000"/>
                  </a:schemeClr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algn="just"/>
            <a:r>
              <a:rPr lang="fr-FR" b="1" dirty="0" smtClean="0"/>
              <a:t>Exemple de la simulation scientifique des phénomènes complexes; qui demande la communication de plusieurs applications distribuées sur plusieurs machines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42316"/>
            <a:ext cx="4680520" cy="250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636" y="3869512"/>
            <a:ext cx="3496634" cy="215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241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08520" y="949994"/>
            <a:ext cx="942978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Contrôle et surveillance des procédés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◆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exemple des entreprises pétrolières, ou  le contrôle de la production est confié à un ensemble de robots, capteurs et machines, qui communiquent dans un cadre coopératif organisé.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170" name="Picture 2" descr="C:\Users\EL FADJR\Desktop\hero-h003-deltavdcs-h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9000"/>
            <a:ext cx="813690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0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visioconférence</a:t>
            </a:r>
            <a:r>
              <a:rPr lang="en-US" dirty="0"/>
              <a:t> multi-</a:t>
            </a:r>
            <a:r>
              <a:rPr lang="en-US" dirty="0" err="1"/>
              <a:t>utilisateurs</a:t>
            </a:r>
            <a:endParaRPr lang="en-US" dirty="0"/>
          </a:p>
        </p:txBody>
      </p:sp>
      <p:pic>
        <p:nvPicPr>
          <p:cNvPr id="8194" name="Picture 2" descr="C:\Users\EL FADJR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3904"/>
            <a:ext cx="6480720" cy="373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28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vers le bas 4"/>
          <p:cNvSpPr/>
          <p:nvPr/>
        </p:nvSpPr>
        <p:spPr>
          <a:xfrm rot="16200000">
            <a:off x="5372681" y="359745"/>
            <a:ext cx="398902" cy="692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lipse 5"/>
          <p:cNvSpPr/>
          <p:nvPr/>
        </p:nvSpPr>
        <p:spPr>
          <a:xfrm>
            <a:off x="6012160" y="320393"/>
            <a:ext cx="3147630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Application/</a:t>
            </a:r>
            <a:r>
              <a:rPr lang="fr-FR" dirty="0" err="1" smtClean="0"/>
              <a:t>systèms</a:t>
            </a:r>
            <a:r>
              <a:rPr lang="fr-FR" dirty="0" smtClean="0"/>
              <a:t> monolithiques</a:t>
            </a:r>
            <a:endParaRPr lang="en-US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071802" y="5449214"/>
            <a:ext cx="207170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2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5072066" y="4377644"/>
            <a:ext cx="2143139" cy="434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1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7072330" y="5306338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3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5000628" y="5949280"/>
            <a:ext cx="257176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4</a:t>
            </a:r>
            <a:endParaRPr lang="fr-FR" dirty="0"/>
          </a:p>
        </p:txBody>
      </p:sp>
      <p:cxnSp>
        <p:nvCxnSpPr>
          <p:cNvPr id="12" name="Connecteur droit 11"/>
          <p:cNvCxnSpPr/>
          <p:nvPr/>
        </p:nvCxnSpPr>
        <p:spPr>
          <a:xfrm rot="10800000" flipV="1">
            <a:off x="4357686" y="4877710"/>
            <a:ext cx="121444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stCxn id="8" idx="3"/>
            <a:endCxn id="10" idx="1"/>
          </p:cNvCxnSpPr>
          <p:nvPr/>
        </p:nvCxnSpPr>
        <p:spPr>
          <a:xfrm flipV="1">
            <a:off x="5143504" y="5556371"/>
            <a:ext cx="1928826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stCxn id="9" idx="2"/>
          </p:cNvCxnSpPr>
          <p:nvPr/>
        </p:nvCxnSpPr>
        <p:spPr>
          <a:xfrm>
            <a:off x="6143636" y="4812370"/>
            <a:ext cx="35719" cy="1136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572264" y="4877710"/>
            <a:ext cx="92869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55776" y="4377644"/>
            <a:ext cx="144016" cy="2257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44" y="5317941"/>
            <a:ext cx="1616840" cy="153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à coins arrondis 19"/>
          <p:cNvSpPr/>
          <p:nvPr/>
        </p:nvSpPr>
        <p:spPr>
          <a:xfrm>
            <a:off x="107504" y="320393"/>
            <a:ext cx="5036000" cy="8763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Application web du troisième année /</a:t>
            </a:r>
            <a:r>
              <a:rPr lang="fr-FR" dirty="0" err="1" smtClean="0"/>
              <a:t>laravel</a:t>
            </a:r>
            <a:r>
              <a:rPr lang="fr-FR" dirty="0"/>
              <a:t>/ un seul langage/ un seul serveur</a:t>
            </a:r>
            <a:endParaRPr lang="en-US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572000" y="1792608"/>
            <a:ext cx="3168352" cy="628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Une seule application</a:t>
            </a:r>
          </a:p>
          <a:p>
            <a:pPr algn="ctr"/>
            <a:r>
              <a:rPr lang="fr-FR" dirty="0" smtClean="0"/>
              <a:t>Dans un seul</a:t>
            </a:r>
            <a:endParaRPr lang="en-US" dirty="0"/>
          </a:p>
        </p:txBody>
      </p:sp>
      <p:pic>
        <p:nvPicPr>
          <p:cNvPr id="1027" name="Picture 3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85" y="1484782"/>
            <a:ext cx="1616840" cy="1266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à coins arrondis 21"/>
          <p:cNvSpPr/>
          <p:nvPr/>
        </p:nvSpPr>
        <p:spPr>
          <a:xfrm>
            <a:off x="2462124" y="1473356"/>
            <a:ext cx="144016" cy="1266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à coins arrondis 22"/>
          <p:cNvSpPr/>
          <p:nvPr/>
        </p:nvSpPr>
        <p:spPr>
          <a:xfrm>
            <a:off x="107504" y="3068960"/>
            <a:ext cx="48574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Application web /système distribué</a:t>
            </a:r>
          </a:p>
          <a:p>
            <a:pPr algn="ctr"/>
            <a:r>
              <a:rPr lang="fr-FR" dirty="0"/>
              <a:t>Plusieurs langage/ plusieurs serveurs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4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services de streaming vidéo,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services de streaming, ou streaming services, </a:t>
            </a:r>
            <a:r>
              <a:rPr lang="fr-FR" b="1" dirty="0"/>
              <a:t>proposent la diffusion en ligne de films, de programmes télévisés, de </a:t>
            </a:r>
            <a:r>
              <a:rPr lang="fr-FR" b="1" dirty="0" err="1"/>
              <a:t>podcasts</a:t>
            </a:r>
            <a:r>
              <a:rPr lang="fr-FR" b="1" dirty="0"/>
              <a:t>, de jeux et d'autres médias connectés à Internet</a:t>
            </a:r>
            <a:r>
              <a:rPr lang="fr-FR" dirty="0"/>
              <a:t>.</a:t>
            </a:r>
            <a:endParaRPr lang="en-US" dirty="0"/>
          </a:p>
        </p:txBody>
      </p:sp>
      <p:pic>
        <p:nvPicPr>
          <p:cNvPr id="1026" name="Picture 2" descr="C:\Users\EL FADJR\Desktop\téléchargement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31922"/>
            <a:ext cx="4320480" cy="2911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L FADJR\Desktop\b0eb9a5f43861255a7fe1e8c3d004df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31922"/>
            <a:ext cx="4968552" cy="271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74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Exemple 5:</a:t>
            </a:r>
          </a:p>
          <a:p>
            <a:pPr algn="ctr">
              <a:buNone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Le WEB</a:t>
            </a:r>
          </a:p>
          <a:p>
            <a:pPr algn="just"/>
            <a:r>
              <a:rPr lang="fr-FR" b="1" dirty="0" smtClean="0"/>
              <a:t>Le plus grand système distribué dans le monde est le web avec le grand nombre de machines et d’applications distribuées géographiquement.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00214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Objectifs du cou</a:t>
            </a: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389120"/>
          </a:xfrm>
        </p:spPr>
        <p:txBody>
          <a:bodyPr/>
          <a:lstStyle/>
          <a:p>
            <a:r>
              <a:rPr lang="fr-FR" dirty="0" smtClean="0"/>
              <a:t>Faire un passage simple entre une application monolithique vers une application distribué</a:t>
            </a:r>
          </a:p>
          <a:p>
            <a:r>
              <a:rPr lang="fr-FR" dirty="0" smtClean="0"/>
              <a:t>deux (application/programme)projets java qui communiquent sur un seul pc</a:t>
            </a:r>
          </a:p>
          <a:p>
            <a:r>
              <a:rPr lang="fr-FR" dirty="0" smtClean="0"/>
              <a:t>Deux applications qui communique sur deux pc</a:t>
            </a:r>
          </a:p>
          <a:p>
            <a:r>
              <a:rPr lang="fr-FR" dirty="0" smtClean="0"/>
              <a:t>Implémentation et faire communiquer deux applications/programmes avec deux langages de programmation PHP  JAVA  .Net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5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4000" b="1" dirty="0" smtClean="0"/>
          </a:p>
          <a:p>
            <a:pPr algn="ctr">
              <a:buNone/>
            </a:pPr>
            <a:r>
              <a:rPr lang="fr-FR" sz="4000" b="1" dirty="0" smtClean="0"/>
              <a:t>Propriétés Souhaitée</a:t>
            </a:r>
          </a:p>
          <a:p>
            <a:pPr algn="ctr">
              <a:buNone/>
            </a:pPr>
            <a:r>
              <a:rPr lang="fr-FR" sz="4000" b="1" dirty="0" smtClean="0"/>
              <a:t>(caractéristique d’un bon système réparti)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87644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525963"/>
          </a:xfrm>
        </p:spPr>
        <p:txBody>
          <a:bodyPr>
            <a:normAutofit fontScale="25000" lnSpcReduction="20000"/>
          </a:bodyPr>
          <a:lstStyle/>
          <a:p>
            <a:r>
              <a:rPr lang="fr-FR" sz="11100" b="1" u="sng" dirty="0" smtClean="0"/>
              <a:t>Transparence:</a:t>
            </a:r>
          </a:p>
          <a:p>
            <a:pPr marL="742950" indent="-742950">
              <a:buAutoNum type="arabicPeriod"/>
            </a:pPr>
            <a:r>
              <a:rPr lang="fr-FR" sz="11200" b="1" u="sng" dirty="0" smtClean="0">
                <a:solidFill>
                  <a:srgbClr val="FF0000"/>
                </a:solidFill>
              </a:rPr>
              <a:t>Transparence coté hétérogénéité </a:t>
            </a:r>
            <a:r>
              <a:rPr lang="fr-FR" sz="11200" dirty="0" smtClean="0"/>
              <a:t>: Les composants hétérogènes doivent être capables d’interagir:</a:t>
            </a:r>
          </a:p>
          <a:p>
            <a:pPr marL="742950" indent="-742950">
              <a:buNone/>
            </a:pPr>
            <a:r>
              <a:rPr lang="fr-FR" sz="11200" dirty="0" smtClean="0"/>
              <a:t>   </a:t>
            </a:r>
            <a:br>
              <a:rPr lang="fr-FR" sz="11200" dirty="0" smtClean="0"/>
            </a:br>
            <a:r>
              <a:rPr lang="fr-FR" sz="11200" dirty="0" smtClean="0"/>
              <a:t>Architecture matérielles</a:t>
            </a:r>
            <a:br>
              <a:rPr lang="fr-FR" sz="11200" dirty="0" smtClean="0"/>
            </a:br>
            <a:r>
              <a:rPr lang="fr-FR" sz="11200" dirty="0" smtClean="0"/>
              <a:t>Architecture réseau</a:t>
            </a:r>
            <a:br>
              <a:rPr lang="fr-FR" sz="11200" dirty="0" smtClean="0"/>
            </a:br>
            <a:r>
              <a:rPr lang="fr-FR" sz="11200" dirty="0" smtClean="0"/>
              <a:t>Langage de programmation</a:t>
            </a:r>
            <a:br>
              <a:rPr lang="fr-FR" sz="11200" dirty="0" smtClean="0"/>
            </a:br>
            <a:r>
              <a:rPr lang="fr-FR" sz="11200" dirty="0" smtClean="0"/>
              <a:t>Politiques de sécurité</a:t>
            </a:r>
            <a:br>
              <a:rPr lang="fr-FR" sz="11200" dirty="0" smtClean="0"/>
            </a:br>
            <a:r>
              <a:rPr lang="fr-FR" sz="11200" dirty="0" smtClean="0"/>
              <a:t>Présentation de l’information </a:t>
            </a:r>
          </a:p>
          <a:p>
            <a:pPr marL="742950" indent="-742950">
              <a:buNone/>
            </a:pPr>
            <a:r>
              <a:rPr lang="fr-FR" sz="11200" b="1" dirty="0" smtClean="0">
                <a:solidFill>
                  <a:srgbClr val="FF0000"/>
                </a:solidFill>
              </a:rPr>
              <a:t>2</a:t>
            </a:r>
            <a:r>
              <a:rPr lang="fr-FR" sz="11200" dirty="0" smtClean="0"/>
              <a:t>.        </a:t>
            </a:r>
            <a:r>
              <a:rPr lang="fr-FR" sz="11200" b="1" u="sng" dirty="0" smtClean="0">
                <a:solidFill>
                  <a:srgbClr val="FF0000"/>
                </a:solidFill>
              </a:rPr>
              <a:t>Transparence coté distribution</a:t>
            </a:r>
            <a:r>
              <a:rPr lang="fr-FR" sz="11200" dirty="0" smtClean="0"/>
              <a:t>: l’utilisateur ne doit jamais sentir la distribution ; </a:t>
            </a:r>
            <a:r>
              <a:rPr lang="fr-FR" sz="11200" dirty="0" smtClean="0">
                <a:solidFill>
                  <a:srgbClr val="000000"/>
                </a:solidFill>
                <a:latin typeface="ArialMT"/>
              </a:rPr>
              <a:t>Cacher la distribution des données et des traitements</a:t>
            </a:r>
            <a:r>
              <a:rPr lang="fr-FR" sz="11200" dirty="0" smtClean="0"/>
              <a:t> </a:t>
            </a:r>
            <a:br>
              <a:rPr lang="fr-FR" sz="11200" dirty="0" smtClean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48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3600" b="1" u="sng" dirty="0" smtClean="0"/>
              <a:t>Mise à l ’échelle (</a:t>
            </a:r>
            <a:r>
              <a:rPr lang="fr-FR" sz="3600" b="1" u="sng" dirty="0" err="1" smtClean="0"/>
              <a:t>scalability</a:t>
            </a:r>
            <a:r>
              <a:rPr lang="fr-FR" sz="3600" b="1" u="sng" dirty="0" smtClean="0"/>
              <a:t>):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Le système doit pouvoir se redimensionner en fonction :</a:t>
            </a:r>
            <a:br>
              <a:rPr lang="fr-FR" dirty="0" smtClean="0"/>
            </a:br>
            <a:r>
              <a:rPr lang="fr-FR" dirty="0" smtClean="0"/>
              <a:t>1. des besoins</a:t>
            </a:r>
            <a:br>
              <a:rPr lang="fr-FR" dirty="0" smtClean="0"/>
            </a:br>
            <a:r>
              <a:rPr lang="fr-FR" dirty="0" smtClean="0"/>
              <a:t>2. des nouvelles ressources intégrées au système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Le système doit rester performant lorsque le nombre</a:t>
            </a:r>
            <a:br>
              <a:rPr lang="fr-FR" dirty="0" smtClean="0"/>
            </a:br>
            <a:r>
              <a:rPr lang="fr-FR" dirty="0" smtClean="0"/>
              <a:t>d’utilisateurs ou de ressources augmente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18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4000" b="1" u="sng" dirty="0" smtClean="0"/>
              <a:t>Sécurité:</a:t>
            </a:r>
          </a:p>
          <a:p>
            <a:pPr>
              <a:buNone/>
            </a:pPr>
            <a:r>
              <a:rPr lang="fr-FR" dirty="0" smtClean="0"/>
              <a:t> S’assurer que les données transmises n’ont pas été</a:t>
            </a:r>
            <a:br>
              <a:rPr lang="fr-FR" dirty="0" smtClean="0"/>
            </a:br>
            <a:r>
              <a:rPr lang="fr-FR" dirty="0" smtClean="0"/>
              <a:t>modifiées.</a:t>
            </a:r>
            <a:br>
              <a:rPr lang="fr-FR" dirty="0" smtClean="0"/>
            </a:br>
            <a:endParaRPr lang="fr-FR" dirty="0" smtClean="0"/>
          </a:p>
          <a:p>
            <a:r>
              <a:rPr lang="fr-FR" sz="4000" b="1" u="sng" dirty="0"/>
              <a:t>Tolérance aux pannes: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 Une panne d’un composant ne doit pas entraîner une panne générale. Le système doit fonctionner en mode dégradé.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17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Technologies d’implémentation des systèmes répartis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RMI;</a:t>
            </a:r>
          </a:p>
          <a:p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RPC.</a:t>
            </a:r>
          </a:p>
          <a:p>
            <a:r>
              <a:rPr lang="fr-FR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API</a:t>
            </a:r>
          </a:p>
          <a:p>
            <a:r>
              <a:rPr lang="en-US" sz="5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gRPC</a:t>
            </a:r>
            <a:endParaRPr lang="en-US" sz="5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CORBA;</a:t>
            </a:r>
          </a:p>
          <a:p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DCOM;</a:t>
            </a:r>
          </a:p>
          <a:p>
            <a:r>
              <a:rPr lang="fr-FR" sz="5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Microservices</a:t>
            </a:r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fr-FR" sz="5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 Web</a:t>
            </a:r>
          </a:p>
          <a:p>
            <a:endParaRPr lang="fr-FR" sz="5400" dirty="0" smtClean="0"/>
          </a:p>
        </p:txBody>
      </p:sp>
    </p:spTree>
    <p:extLst>
      <p:ext uri="{BB962C8B-B14F-4D97-AF65-F5344CB8AC3E}">
        <p14:creationId xmlns:p14="http://schemas.microsoft.com/office/powerpoint/2010/main" val="2783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8800" dirty="0" smtClean="0"/>
              <a:t>TP1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32039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r-FR" b="1" u="sng" dirty="0" smtClean="0"/>
              <a:t>Calculatrice a la base de RMI</a:t>
            </a:r>
            <a:endParaRPr lang="en-US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Implémentez une calculatrice en se basant sur la technologie </a:t>
            </a:r>
            <a:r>
              <a:rPr lang="fr-FR" dirty="0"/>
              <a:t>RMI </a:t>
            </a:r>
            <a:r>
              <a:rPr lang="fr-FR" dirty="0" smtClean="0"/>
              <a:t> JAVA (</a:t>
            </a:r>
            <a:r>
              <a:rPr lang="fr-FR" dirty="0" err="1" smtClean="0"/>
              <a:t>remote</a:t>
            </a:r>
            <a:r>
              <a:rPr lang="fr-FR" dirty="0" smtClean="0"/>
              <a:t> </a:t>
            </a:r>
            <a:r>
              <a:rPr lang="fr-FR" dirty="0" err="1"/>
              <a:t>method</a:t>
            </a:r>
            <a:r>
              <a:rPr lang="fr-FR" dirty="0"/>
              <a:t> invocation)</a:t>
            </a:r>
            <a:endParaRPr lang="fr-FR" dirty="0" smtClean="0"/>
          </a:p>
          <a:p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Partie1: un seul pc</a:t>
            </a:r>
          </a:p>
          <a:p>
            <a:r>
              <a:rPr lang="fr-FR" dirty="0" smtClean="0"/>
              <a:t>Les interface dans projet1,</a:t>
            </a:r>
          </a:p>
          <a:p>
            <a:r>
              <a:rPr lang="fr-FR" dirty="0" smtClean="0"/>
              <a:t>Les procédures dans projet2,</a:t>
            </a:r>
          </a:p>
          <a:p>
            <a:r>
              <a:rPr lang="fr-FR" dirty="0" smtClean="0"/>
              <a:t>Implémenter les communication en RMI</a:t>
            </a:r>
          </a:p>
          <a:p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Partie2: deux pc</a:t>
            </a:r>
          </a:p>
          <a:p>
            <a:r>
              <a:rPr lang="fr-FR" dirty="0" smtClean="0"/>
              <a:t>En utilisant deux pc, déployez chaque projet dans un pc (petite </a:t>
            </a:r>
            <a:r>
              <a:rPr lang="fr-FR" dirty="0" err="1" smtClean="0"/>
              <a:t>applicatio</a:t>
            </a:r>
            <a:r>
              <a:rPr lang="fr-FR" dirty="0" smtClean="0"/>
              <a:t>) distribué</a:t>
            </a:r>
          </a:p>
          <a:p>
            <a:r>
              <a:rPr lang="fr-FR" b="1" u="sng" dirty="0" smtClean="0">
                <a:solidFill>
                  <a:srgbClr val="FF0000"/>
                </a:solidFill>
              </a:rPr>
              <a:t>Partie3: rapport</a:t>
            </a:r>
          </a:p>
          <a:p>
            <a:r>
              <a:rPr lang="fr-FR" dirty="0" smtClean="0"/>
              <a:t>Rédiger un rapport en 3 pages (dans vos propre mots</a:t>
            </a:r>
            <a:r>
              <a:rPr lang="fr-FR" dirty="0" smtClean="0"/>
              <a:t>)</a:t>
            </a:r>
          </a:p>
          <a:p>
            <a:r>
              <a:rPr lang="fr-FR" b="1" u="sng" dirty="0" smtClean="0">
                <a:solidFill>
                  <a:srgbClr val="FF0000"/>
                </a:solidFill>
              </a:rPr>
              <a:t>Consultation du </a:t>
            </a:r>
            <a:r>
              <a:rPr lang="fr-FR" b="1" u="sng" dirty="0" err="1" smtClean="0">
                <a:solidFill>
                  <a:srgbClr val="FF0000"/>
                </a:solidFill>
              </a:rPr>
              <a:t>tp</a:t>
            </a:r>
            <a:r>
              <a:rPr lang="fr-FR" dirty="0" smtClean="0"/>
              <a:t>: mercredi prochain</a:t>
            </a:r>
          </a:p>
          <a:p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5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142976" y="214290"/>
            <a:ext cx="664373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Positionnement du cour </a:t>
            </a:r>
            <a:endParaRPr lang="fr-FR" sz="2800" b="1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2893208" y="2423744"/>
            <a:ext cx="207170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2</a:t>
            </a:r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893472" y="1352174"/>
            <a:ext cx="2143139" cy="434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1</a:t>
            </a:r>
            <a:endParaRPr lang="fr-FR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6893736" y="2280868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3</a:t>
            </a:r>
            <a:endParaRPr lang="fr-FR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4822034" y="2923810"/>
            <a:ext cx="257176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4</a:t>
            </a:r>
            <a:endParaRPr lang="fr-FR" dirty="0"/>
          </a:p>
        </p:txBody>
      </p:sp>
      <p:cxnSp>
        <p:nvCxnSpPr>
          <p:cNvPr id="23" name="Connecteur droit 22"/>
          <p:cNvCxnSpPr/>
          <p:nvPr/>
        </p:nvCxnSpPr>
        <p:spPr>
          <a:xfrm rot="10800000" flipV="1">
            <a:off x="4179092" y="1852240"/>
            <a:ext cx="121444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4" idx="3"/>
            <a:endCxn id="18" idx="1"/>
          </p:cNvCxnSpPr>
          <p:nvPr/>
        </p:nvCxnSpPr>
        <p:spPr>
          <a:xfrm flipV="1">
            <a:off x="4964910" y="2530901"/>
            <a:ext cx="1928826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6" idx="2"/>
          </p:cNvCxnSpPr>
          <p:nvPr/>
        </p:nvCxnSpPr>
        <p:spPr>
          <a:xfrm>
            <a:off x="5965042" y="1786900"/>
            <a:ext cx="35719" cy="1136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6393670" y="1852240"/>
            <a:ext cx="92869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377182" y="1352174"/>
            <a:ext cx="144016" cy="2257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0" y="2292471"/>
            <a:ext cx="1616840" cy="153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76282" y="3827045"/>
            <a:ext cx="8788206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Comment  développer /programmer  ce type d’application</a:t>
            </a:r>
          </a:p>
          <a:p>
            <a:pPr algn="ctr"/>
            <a:r>
              <a:rPr lang="fr-FR" dirty="0" smtClean="0"/>
              <a:t>Comment programmer la communication et l’interaction entre les différentes parties d’un systèmes distribués </a:t>
            </a:r>
            <a:endParaRPr lang="en-US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4450" y="5500230"/>
            <a:ext cx="129937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RMI</a:t>
            </a:r>
            <a:endParaRPr lang="en-US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1081038" y="6235746"/>
            <a:ext cx="1368152" cy="337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CORBA</a:t>
            </a:r>
            <a:endParaRPr lang="en-US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770185" y="6269280"/>
            <a:ext cx="1408907" cy="40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DCOM</a:t>
            </a:r>
            <a:endParaRPr lang="en-US" dirty="0"/>
          </a:p>
        </p:txBody>
      </p:sp>
      <p:sp>
        <p:nvSpPr>
          <p:cNvPr id="29" name="Rectangle à coins arrondis 28"/>
          <p:cNvSpPr/>
          <p:nvPr/>
        </p:nvSpPr>
        <p:spPr>
          <a:xfrm>
            <a:off x="6712403" y="5693216"/>
            <a:ext cx="2226162" cy="503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</a:t>
            </a:r>
            <a:endParaRPr lang="en-US" dirty="0"/>
          </a:p>
        </p:txBody>
      </p:sp>
      <p:cxnSp>
        <p:nvCxnSpPr>
          <p:cNvPr id="31" name="Connecteur droit avec flèche 30"/>
          <p:cNvCxnSpPr/>
          <p:nvPr/>
        </p:nvCxnSpPr>
        <p:spPr>
          <a:xfrm flipH="1">
            <a:off x="1142976" y="5195197"/>
            <a:ext cx="2276896" cy="466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1782582" y="5283188"/>
            <a:ext cx="1618754" cy="898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endCxn id="10" idx="0"/>
          </p:cNvCxnSpPr>
          <p:nvPr/>
        </p:nvCxnSpPr>
        <p:spPr>
          <a:xfrm>
            <a:off x="3419872" y="5195197"/>
            <a:ext cx="54767" cy="10740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491880" y="5195197"/>
            <a:ext cx="4536504" cy="471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à coins arrondis 38"/>
          <p:cNvSpPr/>
          <p:nvPr/>
        </p:nvSpPr>
        <p:spPr>
          <a:xfrm>
            <a:off x="4307646" y="6269280"/>
            <a:ext cx="1171651" cy="476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API</a:t>
            </a:r>
            <a:endParaRPr lang="en-US" dirty="0"/>
          </a:p>
        </p:txBody>
      </p:sp>
      <p:cxnSp>
        <p:nvCxnSpPr>
          <p:cNvPr id="41" name="Connecteur droit avec flèche 40"/>
          <p:cNvCxnSpPr>
            <a:endCxn id="39" idx="0"/>
          </p:cNvCxnSpPr>
          <p:nvPr/>
        </p:nvCxnSpPr>
        <p:spPr>
          <a:xfrm>
            <a:off x="3491880" y="5195197"/>
            <a:ext cx="1401592" cy="10740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à coins arrondis 44"/>
          <p:cNvSpPr/>
          <p:nvPr/>
        </p:nvSpPr>
        <p:spPr>
          <a:xfrm>
            <a:off x="5688243" y="6254858"/>
            <a:ext cx="1896871" cy="4536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MICROSERVICE</a:t>
            </a:r>
            <a:endParaRPr lang="en-US" dirty="0"/>
          </a:p>
        </p:txBody>
      </p:sp>
      <p:cxnSp>
        <p:nvCxnSpPr>
          <p:cNvPr id="48" name="Connecteur droit avec flèche 47"/>
          <p:cNvCxnSpPr/>
          <p:nvPr/>
        </p:nvCxnSpPr>
        <p:spPr>
          <a:xfrm>
            <a:off x="3563888" y="5195197"/>
            <a:ext cx="2664296" cy="100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>
            <a:off x="882870" y="5195197"/>
            <a:ext cx="2537002" cy="898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à coins arrondis 50"/>
          <p:cNvSpPr/>
          <p:nvPr/>
        </p:nvSpPr>
        <p:spPr>
          <a:xfrm>
            <a:off x="0" y="6093296"/>
            <a:ext cx="882870" cy="31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6" grpId="0" animBg="1"/>
      <p:bldP spid="18" grpId="0" animBg="1"/>
      <p:bldP spid="20" grpId="0" animBg="1"/>
      <p:bldP spid="27" grpId="0" animBg="1"/>
      <p:bldP spid="2" grpId="0" animBg="1"/>
      <p:bldP spid="3" grpId="0" animBg="1"/>
      <p:bldP spid="8" grpId="0" animBg="1"/>
      <p:bldP spid="10" grpId="0" animBg="1"/>
      <p:bldP spid="29" grpId="0" animBg="1"/>
      <p:bldP spid="39" grpId="0" animBg="1"/>
      <p:bldP spid="45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4366" y="1052736"/>
            <a:ext cx="8229600" cy="11144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2800" b="1" dirty="0" smtClean="0"/>
              <a:t>Service web</a:t>
            </a:r>
            <a:endParaRPr lang="fr-FR" sz="28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85720" y="3071810"/>
            <a:ext cx="292895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Fonctionnement d’un serveur </a:t>
            </a:r>
            <a:endParaRPr lang="fr-FR" sz="28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428992" y="314324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La notion des protocoles </a:t>
            </a:r>
            <a:endParaRPr lang="fr-FR" sz="24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286512" y="3143248"/>
            <a:ext cx="235745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Le rôle du langage XML</a:t>
            </a:r>
            <a:endParaRPr lang="fr-FR" sz="24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761095" y="4256943"/>
            <a:ext cx="3714776" cy="928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Appel de procédure à distance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86137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28604"/>
            <a:ext cx="8515352" cy="621510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Chapitre1 :</a:t>
            </a:r>
            <a:r>
              <a:rPr lang="fr-FR" dirty="0"/>
              <a:t> </a:t>
            </a:r>
            <a:r>
              <a:rPr lang="fr-FR" dirty="0" smtClean="0"/>
              <a:t>Introduction (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système distribué)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- Historique</a:t>
            </a:r>
            <a:br>
              <a:rPr lang="fr-FR" dirty="0"/>
            </a:br>
            <a:r>
              <a:rPr lang="fr-FR" dirty="0"/>
              <a:t>- Principes de base</a:t>
            </a:r>
            <a:br>
              <a:rPr lang="fr-FR" dirty="0"/>
            </a:br>
            <a:endParaRPr lang="fr-FR" dirty="0" smtClean="0"/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Chapitre2 </a:t>
            </a:r>
            <a:r>
              <a:rPr lang="fr-FR" b="1" dirty="0">
                <a:solidFill>
                  <a:srgbClr val="FF0000"/>
                </a:solidFill>
              </a:rPr>
              <a:t>:</a:t>
            </a:r>
            <a:r>
              <a:rPr lang="fr-FR" dirty="0"/>
              <a:t>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(Le 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langage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XML)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- Objectifs de XML</a:t>
            </a:r>
            <a:br>
              <a:rPr lang="fr-FR" dirty="0"/>
            </a:br>
            <a:r>
              <a:rPr lang="fr-FR" dirty="0"/>
              <a:t>- Les données de noms : </a:t>
            </a:r>
            <a:r>
              <a:rPr lang="fr-FR" dirty="0" err="1"/>
              <a:t>Namespaces</a:t>
            </a:r>
            <a:r>
              <a:rPr lang="fr-FR" dirty="0"/>
              <a:t> XML</a:t>
            </a:r>
            <a:br>
              <a:rPr lang="fr-FR" dirty="0"/>
            </a:br>
            <a:r>
              <a:rPr lang="fr-FR" dirty="0"/>
              <a:t>- Les schémas XML</a:t>
            </a:r>
            <a:br>
              <a:rPr lang="fr-FR" dirty="0"/>
            </a:br>
            <a:r>
              <a:rPr lang="fr-FR" dirty="0"/>
              <a:t>- Limites de XML</a:t>
            </a:r>
            <a:br>
              <a:rPr lang="fr-FR" dirty="0"/>
            </a:br>
            <a:endParaRPr lang="fr-FR" dirty="0" smtClean="0"/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Chapitre3 </a:t>
            </a:r>
            <a:r>
              <a:rPr lang="fr-FR" b="1" dirty="0">
                <a:solidFill>
                  <a:srgbClr val="FF0000"/>
                </a:solidFill>
              </a:rPr>
              <a:t>: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(Les 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services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web)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- Architecture orientée services (SOA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microservices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- Caractéristiques des services Web</a:t>
            </a:r>
            <a:br>
              <a:rPr lang="fr-FR" dirty="0"/>
            </a:br>
            <a:r>
              <a:rPr lang="fr-FR" dirty="0"/>
              <a:t>- Définition des services Web</a:t>
            </a:r>
            <a:br>
              <a:rPr lang="fr-FR" dirty="0"/>
            </a:br>
            <a:r>
              <a:rPr lang="fr-FR" dirty="0"/>
              <a:t>- Architecture des services Web</a:t>
            </a:r>
            <a:br>
              <a:rPr lang="fr-FR" dirty="0"/>
            </a:br>
            <a:r>
              <a:rPr lang="fr-FR" dirty="0"/>
              <a:t>- Standards de base pour les services Web :</a:t>
            </a:r>
            <a:br>
              <a:rPr lang="fr-FR" dirty="0"/>
            </a:br>
            <a:r>
              <a:rPr lang="fr-FR" dirty="0"/>
              <a:t>o Le protocole SOAP : principes, historique, message soap …</a:t>
            </a:r>
            <a:br>
              <a:rPr lang="fr-FR" dirty="0"/>
            </a:br>
            <a:r>
              <a:rPr lang="fr-FR" dirty="0"/>
              <a:t>o Le langage WSDL</a:t>
            </a:r>
            <a:br>
              <a:rPr lang="fr-FR" dirty="0"/>
            </a:br>
            <a:r>
              <a:rPr lang="fr-FR" dirty="0"/>
              <a:t>o L’annuaire UDDI</a:t>
            </a:r>
            <a:br>
              <a:rPr lang="fr-FR" dirty="0"/>
            </a:br>
            <a:r>
              <a:rPr lang="fr-FR" dirty="0"/>
              <a:t>- Plateformes de développement des services </a:t>
            </a:r>
            <a:r>
              <a:rPr lang="fr-FR" dirty="0" smtClean="0"/>
              <a:t>Web (java EE PHP) 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816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85728"/>
            <a:ext cx="8686800" cy="5840435"/>
          </a:xfrm>
        </p:spPr>
        <p:txBody>
          <a:bodyPr>
            <a:normAutofit/>
          </a:bodyPr>
          <a:lstStyle/>
          <a:p>
            <a:r>
              <a:rPr lang="fr-FR" dirty="0"/>
              <a:t>Développement des services Web (coté fournisseur)</a:t>
            </a:r>
            <a:br>
              <a:rPr lang="fr-FR" dirty="0"/>
            </a:br>
            <a:r>
              <a:rPr lang="fr-FR" dirty="0"/>
              <a:t>- Développement des services Web (coté consommateur)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08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logiciels</a:t>
            </a: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614" y="2204864"/>
            <a:ext cx="8686800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Outil pour la manipulation des fichier XML </a:t>
            </a:r>
            <a:r>
              <a:rPr lang="fr-FR" b="1" u="sng" dirty="0" err="1" smtClean="0">
                <a:solidFill>
                  <a:srgbClr val="FF0000"/>
                </a:solidFill>
              </a:rPr>
              <a:t>editix</a:t>
            </a:r>
            <a:endParaRPr lang="fr-FR" b="1" u="sng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Analyseur syntaxique (parseur) (</a:t>
            </a:r>
            <a:r>
              <a:rPr lang="fr-FR" b="1" dirty="0" smtClean="0">
                <a:solidFill>
                  <a:srgbClr val="FF0000"/>
                </a:solidFill>
              </a:rPr>
              <a:t>DOM et SAX</a:t>
            </a:r>
            <a:r>
              <a:rPr lang="fr-FR" dirty="0" smtClean="0"/>
              <a:t>)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Java EE  et php/.NET </a:t>
            </a:r>
            <a:r>
              <a:rPr lang="fr-FR" dirty="0" smtClean="0"/>
              <a:t>pour la création  et la consommation des services web </a:t>
            </a:r>
          </a:p>
          <a:p>
            <a:r>
              <a:rPr lang="fr-FR" dirty="0" smtClean="0"/>
              <a:t>Outils de test tel que </a:t>
            </a:r>
            <a:r>
              <a:rPr lang="fr-FR" b="1" dirty="0" smtClean="0">
                <a:solidFill>
                  <a:srgbClr val="FF0000"/>
                </a:solidFill>
              </a:rPr>
              <a:t>soapUI </a:t>
            </a:r>
            <a:r>
              <a:rPr lang="fr-FR" dirty="0" smtClean="0"/>
              <a:t>pour tester les services web</a:t>
            </a:r>
            <a:r>
              <a:rPr lang="fr-FR" dirty="0" smtClean="0">
                <a:sym typeface="Wingdings" pitchFamily="2" charset="2"/>
              </a:rPr>
              <a:t> outil pour tester localement un service web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43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CHAPITRE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8686800" cy="43891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9600" b="1" dirty="0" smtClean="0"/>
              <a:t>Systèmes/</a:t>
            </a:r>
          </a:p>
          <a:p>
            <a:pPr algn="ctr">
              <a:buNone/>
            </a:pPr>
            <a:r>
              <a:rPr lang="fr-FR" sz="9600" b="1" dirty="0" smtClean="0"/>
              <a:t>Application répartis</a:t>
            </a:r>
            <a:endParaRPr lang="fr-FR" sz="9600" b="1" dirty="0"/>
          </a:p>
        </p:txBody>
      </p:sp>
    </p:spTree>
    <p:extLst>
      <p:ext uri="{BB962C8B-B14F-4D97-AF65-F5344CB8AC3E}">
        <p14:creationId xmlns:p14="http://schemas.microsoft.com/office/powerpoint/2010/main" val="20901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876</TotalTime>
  <Words>823</Words>
  <Application>Microsoft Office PowerPoint</Application>
  <PresentationFormat>Affichage à l'écran (4:3)</PresentationFormat>
  <Paragraphs>153</Paragraphs>
  <Slides>39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Débit</vt:lpstr>
      <vt:lpstr> SERVICES  WEB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logiciels</vt:lpstr>
      <vt:lpstr>CHAPITRE 1</vt:lpstr>
      <vt:lpstr>Présentation PowerPoint</vt:lpstr>
      <vt:lpstr>Système(application) monolithique</vt:lpstr>
      <vt:lpstr>Système (application)  réparti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Distribution imposée par manque de compétence /d’accès</vt:lpstr>
      <vt:lpstr>Présentation PowerPoint</vt:lpstr>
      <vt:lpstr>Le commerce électronique  </vt:lpstr>
      <vt:lpstr>Présentation PowerPoint</vt:lpstr>
      <vt:lpstr>     les jeux vidéo multijoueurs  </vt:lpstr>
      <vt:lpstr>Le calcul scientifique </vt:lpstr>
      <vt:lpstr>Présentation PowerPoint</vt:lpstr>
      <vt:lpstr>visioconférence multi-utilisateurs</vt:lpstr>
      <vt:lpstr>les services de streaming vidéo,</vt:lpstr>
      <vt:lpstr>Présentation PowerPoint</vt:lpstr>
      <vt:lpstr>Objectifs du cour</vt:lpstr>
      <vt:lpstr>Présentation PowerPoint</vt:lpstr>
      <vt:lpstr>Présentation PowerPoint</vt:lpstr>
      <vt:lpstr>Présentation PowerPoint</vt:lpstr>
      <vt:lpstr>Présentation PowerPoint</vt:lpstr>
      <vt:lpstr>Technologies d’implémentation des systèmes répartis</vt:lpstr>
      <vt:lpstr>Présentation PowerPoint</vt:lpstr>
      <vt:lpstr>Calculatrice a la base de RMI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SERVICES  WEB</dc:title>
  <dc:creator>EL FADJR</dc:creator>
  <cp:lastModifiedBy>EL FADJR</cp:lastModifiedBy>
  <cp:revision>53</cp:revision>
  <dcterms:created xsi:type="dcterms:W3CDTF">2021-01-06T19:44:16Z</dcterms:created>
  <dcterms:modified xsi:type="dcterms:W3CDTF">2022-10-01T08:12:55Z</dcterms:modified>
</cp:coreProperties>
</file>