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_rels/presentation.xml.rels" ContentType="application/vnd.openxmlformats-package.relationships+xml"/>
  <Override PartName="/ppt/slideLayouts/_rels/slideLayout9.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91.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90.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25.xml.rels" ContentType="application/vnd.openxmlformats-package.relationships+xml"/>
  <Override PartName="/ppt/slideLayouts/_rels/slideLayout28.xml.rels" ContentType="application/vnd.openxmlformats-package.relationships+xml"/>
  <Override PartName="/ppt/slideLayouts/_rels/slideLayout92.xml.rels" ContentType="application/vnd.openxmlformats-package.relationships+xml"/>
  <Override PartName="/ppt/slideLayouts/_rels/slideLayout85.xml.rels" ContentType="application/vnd.openxmlformats-package.relationships+xml"/>
  <Override PartName="/ppt/slideLayouts/_rels/slideLayout32.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93.xml.rels" ContentType="application/vnd.openxmlformats-package.relationships+xml"/>
  <Override PartName="/ppt/slideLayouts/_rels/slideLayout86.xml.rels" ContentType="application/vnd.openxmlformats-package.relationships+xml"/>
  <Override PartName="/ppt/slideLayouts/_rels/slideLayout71.xml.rels" ContentType="application/vnd.openxmlformats-package.relationships+xml"/>
  <Override PartName="/ppt/slideLayouts/_rels/slideLayout67.xml.rels" ContentType="application/vnd.openxmlformats-package.relationships+xml"/>
  <Override PartName="/ppt/slideLayouts/_rels/slideLayout77.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54.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5.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11.xml.rels" ContentType="application/vnd.openxmlformats-package.relationships+xml"/>
  <Override PartName="/ppt/slideLayouts/_rels/slideLayout65.xml.rels" ContentType="application/vnd.openxmlformats-package.relationships+xml"/>
  <Override PartName="/ppt/slideLayouts/_rels/slideLayout14.xml.rels" ContentType="application/vnd.openxmlformats-package.relationships+xml"/>
  <Override PartName="/ppt/slideLayouts/_rels/slideLayout89.xml.rels" ContentType="application/vnd.openxmlformats-package.relationships+xml"/>
  <Override PartName="/ppt/slideLayouts/_rels/slideLayout74.xml.rels" ContentType="application/vnd.openxmlformats-package.relationships+xml"/>
  <Override PartName="/ppt/slideLayouts/_rels/slideLayout81.xml.rels" ContentType="application/vnd.openxmlformats-package.relationships+xml"/>
  <Override PartName="/ppt/slideLayouts/_rels/slideLayout58.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2.xml.rels" ContentType="application/vnd.openxmlformats-package.relationships+xml"/>
  <Override PartName="/ppt/slideLayouts/_rels/slideLayout43.xml.rels" ContentType="application/vnd.openxmlformats-package.relationships+xml"/>
  <Override PartName="/ppt/slideLayouts/_rels/slideLayout96.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88.xml.rels" ContentType="application/vnd.openxmlformats-package.relationships+xml"/>
  <Override PartName="/ppt/slideLayouts/_rels/slideLayout64.xml.rels" ContentType="application/vnd.openxmlformats-package.relationships+xml"/>
  <Override PartName="/ppt/slideLayouts/_rels/slideLayout95.xml.rels" ContentType="application/vnd.openxmlformats-package.relationships+xml"/>
  <Override PartName="/ppt/slideLayouts/_rels/slideLayout80.xml.rels" ContentType="application/vnd.openxmlformats-package.relationships+xml"/>
  <Override PartName="/ppt/slideLayouts/_rels/slideLayout94.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87.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49.xml" ContentType="application/vnd.openxmlformats-officedocument.presentationml.slideLayout+xml"/>
  <Override PartName="/ppt/slideLayouts/slideLayout12.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94.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61.xml" ContentType="application/vnd.openxmlformats-officedocument.presentationml.slideLayout+xml"/>
  <Override PartName="/ppt/slideLayouts/slideLayout96.xml" ContentType="application/vnd.openxmlformats-officedocument.presentationml.slideLayout+xml"/>
  <Override PartName="/ppt/slideLayouts/slideLayout60.xml" ContentType="application/vnd.openxmlformats-officedocument.presentationml.slideLayout+xml"/>
  <Override PartName="/ppt/slideLayouts/slideLayout95.xml" ContentType="application/vnd.openxmlformats-officedocument.presentationml.slideLayout+xml"/>
  <Override PartName="/ppt/slideLayouts/slideLayout89.xml" ContentType="application/vnd.openxmlformats-officedocument.presentationml.slideLayout+xml"/>
  <Override PartName="/ppt/slideLayouts/slideLayout77.xml" ContentType="application/vnd.openxmlformats-officedocument.presentationml.slideLayout+xml"/>
  <Override PartName="/ppt/slideLayouts/slideLayout88.xml" ContentType="application/vnd.openxmlformats-officedocument.presentationml.slideLayout+xml"/>
  <Override PartName="/ppt/slideLayouts/slideLayout76.xml" ContentType="application/vnd.openxmlformats-officedocument.presentationml.slideLayout+xml"/>
  <Override PartName="/ppt/slideLayouts/slideLayout87.xml" ContentType="application/vnd.openxmlformats-officedocument.presentationml.slideLayout+xml"/>
  <Override PartName="/ppt/slideLayouts/slideLayout75.xml" ContentType="application/vnd.openxmlformats-officedocument.presentationml.slideLayout+xml"/>
  <Override PartName="/ppt/slideLayouts/slideLayout86.xml" ContentType="application/vnd.openxmlformats-officedocument.presentationml.slideLayout+xml"/>
  <Override PartName="/ppt/slideLayouts/slideLayout74.xml" ContentType="application/vnd.openxmlformats-officedocument.presentationml.slideLayout+xml"/>
  <Override PartName="/ppt/slideLayouts/slideLayout85.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28.xml" ContentType="application/vnd.openxmlformats-officedocument.presentationml.slideLayout+xml"/>
  <Override PartName="/ppt/slideLayouts/slideLayout9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90.xml" ContentType="application/vnd.openxmlformats-officedocument.presentationml.slideLayout+xml"/>
  <Override PartName="/ppt/slideLayouts/slideLayout25.xml" ContentType="application/vnd.openxmlformats-officedocument.presentationml.slideLayout+xml"/>
  <Override PartName="/ppt/slideLayouts/slideLayout91.xml" ContentType="application/vnd.openxmlformats-officedocument.presentationml.slideLayout+xml"/>
  <Override PartName="/ppt/slideLayouts/slideLayout26.xml" ContentType="application/vnd.openxmlformats-officedocument.presentationml.slideLayout+xml"/>
  <Override PartName="/ppt/slideLayouts/slideLayout92.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_rels/slide23.xml.rels" ContentType="application/vnd.openxmlformats-package.relationships+xml"/>
  <Override PartName="/ppt/slides/_rels/slide14.xml.rels" ContentType="application/vnd.openxmlformats-package.relationships+xml"/>
  <Override PartName="/ppt/slides/_rels/slide30.xml.rels" ContentType="application/vnd.openxmlformats-package.relationships+xml"/>
  <Override PartName="/ppt/slides/_rels/slide29.xml.rels" ContentType="application/vnd.openxmlformats-package.relationships+xml"/>
  <Override PartName="/ppt/slides/_rels/slide6.xml.rels" ContentType="application/vnd.openxmlformats-package.relationships+xml"/>
  <Override PartName="/ppt/slides/_rels/slide34.xml.rels" ContentType="application/vnd.openxmlformats-package.relationships+xml"/>
  <Override PartName="/ppt/slides/_rels/slide20.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7.xml.rels" ContentType="application/vnd.openxmlformats-package.relationships+xml"/>
  <Override PartName="/ppt/slides/_rels/slide16.xml.rels" ContentType="application/vnd.openxmlformats-package.relationships+xml"/>
  <Override PartName="/ppt/slides/_rels/slide32.xml.rels" ContentType="application/vnd.openxmlformats-package.relationships+xml"/>
  <Override PartName="/ppt/slides/_rels/slide10.xml.rels" ContentType="application/vnd.openxmlformats-package.relationships+xml"/>
  <Override PartName="/ppt/slides/_rels/slide25.xml.rels" ContentType="application/vnd.openxmlformats-package.relationships+xml"/>
  <Override PartName="/ppt/slides/_rels/slide15.xml.rels" ContentType="application/vnd.openxmlformats-package.relationships+xml"/>
  <Override PartName="/ppt/slides/_rels/slide31.xml.rels" ContentType="application/vnd.openxmlformats-package.relationships+xml"/>
  <Override PartName="/ppt/slides/_rels/slide24.xml.rels" ContentType="application/vnd.openxmlformats-package.relationships+xml"/>
  <Override PartName="/ppt/slides/_rels/slide33.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27.xml.rels" ContentType="application/vnd.openxmlformats-package.relationships+xml"/>
  <Override PartName="/ppt/slides/_rels/slide8.xml.rels" ContentType="application/vnd.openxmlformats-package.relationships+xml"/>
  <Override PartName="/ppt/slides/_rels/slide21.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22.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8.xml.rels" ContentType="application/vnd.openxmlformats-package.relationships+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3.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0" r:id="rId44"/>
  </p:sldIdLst>
  <p:sldSz cx="12192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slide" Target="slides/slide16.xml"/><Relationship Id="rId26" Type="http://schemas.openxmlformats.org/officeDocument/2006/relationships/slide" Target="slides/slide17.xml"/><Relationship Id="rId27" Type="http://schemas.openxmlformats.org/officeDocument/2006/relationships/slide" Target="slides/slide18.xml"/><Relationship Id="rId28" Type="http://schemas.openxmlformats.org/officeDocument/2006/relationships/slide" Target="slides/slide19.xml"/><Relationship Id="rId29" Type="http://schemas.openxmlformats.org/officeDocument/2006/relationships/slide" Target="slides/slide20.xml"/><Relationship Id="rId30" Type="http://schemas.openxmlformats.org/officeDocument/2006/relationships/slide" Target="slides/slide21.xml"/><Relationship Id="rId31" Type="http://schemas.openxmlformats.org/officeDocument/2006/relationships/slide" Target="slides/slide22.xml"/><Relationship Id="rId32" Type="http://schemas.openxmlformats.org/officeDocument/2006/relationships/slide" Target="slides/slide23.xml"/><Relationship Id="rId33" Type="http://schemas.openxmlformats.org/officeDocument/2006/relationships/slide" Target="slides/slide24.xml"/><Relationship Id="rId34" Type="http://schemas.openxmlformats.org/officeDocument/2006/relationships/slide" Target="slides/slide25.xml"/><Relationship Id="rId35" Type="http://schemas.openxmlformats.org/officeDocument/2006/relationships/slide" Target="slides/slide26.xml"/><Relationship Id="rId36" Type="http://schemas.openxmlformats.org/officeDocument/2006/relationships/slide" Target="slides/slide27.xml"/><Relationship Id="rId37" Type="http://schemas.openxmlformats.org/officeDocument/2006/relationships/slide" Target="slides/slide28.xml"/><Relationship Id="rId38" Type="http://schemas.openxmlformats.org/officeDocument/2006/relationships/slide" Target="slides/slide29.xml"/><Relationship Id="rId39" Type="http://schemas.openxmlformats.org/officeDocument/2006/relationships/slide" Target="slides/slide30.xml"/><Relationship Id="rId40" Type="http://schemas.openxmlformats.org/officeDocument/2006/relationships/slide" Target="slides/slide31.xml"/><Relationship Id="rId41" Type="http://schemas.openxmlformats.org/officeDocument/2006/relationships/slide" Target="slides/slide32.xml"/><Relationship Id="rId42" Type="http://schemas.openxmlformats.org/officeDocument/2006/relationships/slide" Target="slides/slide33.xml"/><Relationship Id="rId43" Type="http://schemas.openxmlformats.org/officeDocument/2006/relationships/slide" Target="slides/slide34.xml"/><Relationship Id="rId44" Type="http://schemas.openxmlformats.org/officeDocument/2006/relationships/slide" Target="slides/slide3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1"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3"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5"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46"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51"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52"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4"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5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56"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5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0"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62"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63"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65"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7"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68"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73"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74"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75"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79"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83"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84"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8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89"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90"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92"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93"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94"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9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9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98"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00"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01"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0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05"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06"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08"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109"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110"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111"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112"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113"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17"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19"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21"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22"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4"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2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27"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128"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30"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3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32"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3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3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36"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38"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39"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41"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42"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43"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44"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46"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147"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148"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149"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150"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151"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5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55"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57"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59"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2"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6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65"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166"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68"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6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70"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72"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73"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74"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76"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77"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79"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80"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81"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82"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84"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185"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186"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187"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188"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189"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9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95"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97"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98"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9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0"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02"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03"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204"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06"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20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08"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1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1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12"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14"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215"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17"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18"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19"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220"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22"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223"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224"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225"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226"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227"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3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31"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3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33"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3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35"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236"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3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38"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3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4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41"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242"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44"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24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46"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4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4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50"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52"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253"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55"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56"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57"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258"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5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60"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261"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262"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263"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264"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265"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6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69"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71"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7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73"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274"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7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76"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7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7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79"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280"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8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82"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283"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84"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8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8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8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88"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90"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291"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93"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9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95"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296"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9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98"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299"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300"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301"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302"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303"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77"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115"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153"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19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22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6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267"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4" name="CustomShape 1"/>
          <p:cNvSpPr/>
          <p:nvPr/>
        </p:nvSpPr>
        <p:spPr>
          <a:xfrm>
            <a:off x="1523880" y="1122480"/>
            <a:ext cx="9116640" cy="2360160"/>
          </a:xfrm>
          <a:prstGeom prst="rect">
            <a:avLst/>
          </a:prstGeom>
          <a:noFill/>
          <a:ln>
            <a:noFill/>
          </a:ln>
        </p:spPr>
        <p:style>
          <a:lnRef idx="0"/>
          <a:fillRef idx="0"/>
          <a:effectRef idx="0"/>
          <a:fontRef idx="minor"/>
        </p:style>
        <p:txBody>
          <a:bodyPr lIns="90000" rIns="90000" tIns="45000" bIns="45000" anchor="b" anchorCtr="1">
            <a:noAutofit/>
          </a:bodyPr>
          <a:p>
            <a:pPr algn="ctr">
              <a:lnSpc>
                <a:spcPct val="90000"/>
              </a:lnSpc>
              <a:tabLst>
                <a:tab algn="l" pos="0"/>
              </a:tabLst>
            </a:pPr>
            <a:r>
              <a:rPr b="1" lang="fr-FR" sz="5400" spc="-1" strike="noStrike">
                <a:solidFill>
                  <a:srgbClr val="222a35"/>
                </a:solidFill>
                <a:latin typeface="Calibri Light"/>
                <a:ea typeface="DejaVu Sans"/>
              </a:rPr>
              <a:t>BBN (Bayesian Beleif Networs) </a:t>
            </a:r>
            <a:endParaRPr b="0" lang="en-US" sz="5400" spc="-1" strike="noStrike">
              <a:latin typeface="Arial"/>
            </a:endParaRPr>
          </a:p>
        </p:txBody>
      </p:sp>
      <p:sp>
        <p:nvSpPr>
          <p:cNvPr id="305" name="CustomShape 2"/>
          <p:cNvSpPr/>
          <p:nvPr/>
        </p:nvSpPr>
        <p:spPr>
          <a:xfrm>
            <a:off x="2628720" y="3674880"/>
            <a:ext cx="6602040" cy="1974600"/>
          </a:xfrm>
          <a:prstGeom prst="rect">
            <a:avLst/>
          </a:prstGeom>
          <a:noFill/>
          <a:ln>
            <a:noFill/>
          </a:ln>
        </p:spPr>
        <p:style>
          <a:lnRef idx="0"/>
          <a:fillRef idx="0"/>
          <a:effectRef idx="0"/>
          <a:fontRef idx="minor"/>
        </p:style>
        <p:txBody>
          <a:bodyPr lIns="90000" rIns="90000" tIns="45000" bIns="45000" anchorCtr="1">
            <a:normAutofit/>
          </a:bodyPr>
          <a:p>
            <a:pPr algn="ctr">
              <a:lnSpc>
                <a:spcPct val="100000"/>
              </a:lnSpc>
              <a:spcBef>
                <a:spcPts val="601"/>
              </a:spcBef>
              <a:tabLst>
                <a:tab algn="l" pos="0"/>
              </a:tabLst>
            </a:pPr>
            <a:r>
              <a:rPr b="0" i="1" lang="en-US" sz="2400" spc="-1" strike="noStrike">
                <a:solidFill>
                  <a:srgbClr val="000000"/>
                </a:solidFill>
                <a:latin typeface="Calibri"/>
                <a:ea typeface="DejaVu Sans"/>
              </a:rPr>
              <a:t>GUETTICHE Mourad</a:t>
            </a:r>
            <a:endParaRPr b="0" lang="en-US" sz="2400" spc="-1" strike="noStrike">
              <a:latin typeface="Arial"/>
            </a:endParaRPr>
          </a:p>
          <a:p>
            <a:pPr algn="ctr">
              <a:lnSpc>
                <a:spcPct val="100000"/>
              </a:lnSpc>
              <a:spcBef>
                <a:spcPts val="601"/>
              </a:spcBef>
              <a:tabLst>
                <a:tab algn="l" pos="0"/>
              </a:tabLst>
            </a:pPr>
            <a:endParaRPr b="0" lang="en-US" sz="2400" spc="-1" strike="noStrike">
              <a:latin typeface="Arial"/>
            </a:endParaRPr>
          </a:p>
          <a:p>
            <a:pPr algn="ctr">
              <a:lnSpc>
                <a:spcPct val="100000"/>
              </a:lnSpc>
              <a:spcBef>
                <a:spcPts val="499"/>
              </a:spcBef>
              <a:tabLst>
                <a:tab algn="l" pos="0"/>
              </a:tabLst>
            </a:pPr>
            <a:endParaRPr b="0" lang="en-US" sz="2400" spc="-1" strike="noStrike">
              <a:latin typeface="Arial"/>
            </a:endParaRPr>
          </a:p>
          <a:p>
            <a:pPr algn="ctr">
              <a:lnSpc>
                <a:spcPct val="100000"/>
              </a:lnSpc>
              <a:spcBef>
                <a:spcPts val="499"/>
              </a:spcBef>
              <a:tabLst>
                <a:tab algn="l" pos="0"/>
              </a:tabLst>
            </a:pPr>
            <a:endParaRPr b="0" lang="en-US" sz="2400" spc="-1" strike="noStrike">
              <a:latin typeface="Arial"/>
            </a:endParaRPr>
          </a:p>
          <a:p>
            <a:pPr algn="ctr">
              <a:lnSpc>
                <a:spcPct val="100000"/>
              </a:lnSpc>
              <a:spcBef>
                <a:spcPts val="799"/>
              </a:spcBef>
              <a:tabLst>
                <a:tab algn="l" pos="0"/>
              </a:tabLst>
            </a:pPr>
            <a:endParaRPr b="0" lang="en-US" sz="2400" spc="-1" strike="noStrike">
              <a:latin typeface="Arial"/>
            </a:endParaRPr>
          </a:p>
        </p:txBody>
      </p:sp>
      <p:sp>
        <p:nvSpPr>
          <p:cNvPr id="306" name="CustomShape 3"/>
          <p:cNvSpPr/>
          <p:nvPr/>
        </p:nvSpPr>
        <p:spPr>
          <a:xfrm>
            <a:off x="8046720" y="6156360"/>
            <a:ext cx="3813840" cy="408600"/>
          </a:xfrm>
          <a:prstGeom prst="rect">
            <a:avLst/>
          </a:prstGeom>
          <a:noFill/>
          <a:ln>
            <a:noFill/>
          </a:ln>
        </p:spPr>
        <p:style>
          <a:lnRef idx="0"/>
          <a:fillRef idx="0"/>
          <a:effectRef idx="0"/>
          <a:fontRef idx="minor"/>
        </p:style>
        <p:txBody>
          <a:bodyPr lIns="90000" rIns="90000" tIns="45000" bIns="45000">
            <a:noAutofit/>
          </a:bodyPr>
          <a:p>
            <a:pPr>
              <a:lnSpc>
                <a:spcPct val="100000"/>
              </a:lnSpc>
            </a:pPr>
            <a:fld id="{A13E8204-6EC5-4F6B-8955-3D58F5835A63}" type="slidenum">
              <a:rPr b="0" lang="en-US" sz="2400" spc="-1" strike="noStrike">
                <a:solidFill>
                  <a:srgbClr val="000000"/>
                </a:solidFill>
                <a:latin typeface="Times New Roman"/>
                <a:ea typeface="DejaVu Sans"/>
              </a:rPr>
              <a:t>1</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3" name="CustomShape 1"/>
          <p:cNvSpPr/>
          <p:nvPr/>
        </p:nvSpPr>
        <p:spPr>
          <a:xfrm>
            <a:off x="609480" y="273600"/>
            <a:ext cx="10960560" cy="113292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 Bayesian network</a:t>
            </a:r>
            <a:endParaRPr b="0" lang="en-US" sz="4400" spc="-1" strike="noStrike">
              <a:latin typeface="Arial"/>
            </a:endParaRPr>
          </a:p>
        </p:txBody>
      </p:sp>
      <p:sp>
        <p:nvSpPr>
          <p:cNvPr id="334" name="CustomShape 2"/>
          <p:cNvSpPr/>
          <p:nvPr/>
        </p:nvSpPr>
        <p:spPr>
          <a:xfrm>
            <a:off x="609480" y="1604520"/>
            <a:ext cx="10960560" cy="3965400"/>
          </a:xfrm>
          <a:prstGeom prst="rect">
            <a:avLst/>
          </a:prstGeom>
          <a:noFill/>
          <a:ln>
            <a:noFill/>
          </a:ln>
        </p:spPr>
        <p:style>
          <a:lnRef idx="0"/>
          <a:fillRef idx="0"/>
          <a:effectRef idx="0"/>
          <a:fontRef idx="minor"/>
        </p:style>
        <p:txBody>
          <a:bodyPr lIns="0" rIns="0" tIns="0" bIns="0">
            <a:normAutofit fontScale="88000"/>
          </a:bodyPr>
          <a:p>
            <a:pPr>
              <a:lnSpc>
                <a:spcPct val="100000"/>
              </a:lnSpc>
              <a:spcBef>
                <a:spcPts val="1417"/>
              </a:spcBef>
            </a:pPr>
            <a:endParaRPr b="0" lang="en-US" sz="1800" spc="-1" strike="noStrike">
              <a:latin typeface="Arial"/>
            </a:endParaRPr>
          </a:p>
          <a:p>
            <a:pPr marL="432000" indent="-312120">
              <a:lnSpc>
                <a:spcPct val="100000"/>
              </a:lnSpc>
              <a:spcBef>
                <a:spcPts val="1417"/>
              </a:spcBef>
              <a:buClr>
                <a:srgbClr val="000000"/>
              </a:buClr>
              <a:buSzPct val="45000"/>
              <a:buFont typeface="Wingdings" charset="2"/>
              <a:buChar char=""/>
            </a:pPr>
            <a:r>
              <a:rPr b="0" lang="en-US" sz="2800" spc="-1" strike="noStrike">
                <a:solidFill>
                  <a:srgbClr val="000000"/>
                </a:solidFill>
                <a:latin typeface="Arial"/>
                <a:ea typeface="DejaVu Sans"/>
              </a:rPr>
              <a:t>The nodes in a Bayesian network represent a set of random variable, X=X</a:t>
            </a:r>
            <a:r>
              <a:rPr b="0" lang="en-US" sz="2800" spc="-1" strike="noStrike" baseline="-14000000">
                <a:solidFill>
                  <a:srgbClr val="000000"/>
                </a:solidFill>
                <a:latin typeface="Arial"/>
                <a:ea typeface="DejaVu Sans"/>
              </a:rPr>
              <a:t>1</a:t>
            </a:r>
            <a:r>
              <a:rPr b="0" lang="en-US" sz="2800" spc="-1" strike="noStrike">
                <a:solidFill>
                  <a:srgbClr val="000000"/>
                </a:solidFill>
                <a:latin typeface="Arial"/>
                <a:ea typeface="DejaVu Sans"/>
              </a:rPr>
              <a:t>, X</a:t>
            </a:r>
            <a:r>
              <a:rPr b="0" lang="en-US" sz="2800" spc="-1" strike="noStrike" baseline="-14000000">
                <a:solidFill>
                  <a:srgbClr val="000000"/>
                </a:solidFill>
                <a:latin typeface="Arial"/>
                <a:ea typeface="DejaVu Sans"/>
              </a:rPr>
              <a:t>2</a:t>
            </a:r>
            <a:r>
              <a:rPr b="0" lang="en-US" sz="2800" spc="-1" strike="noStrike">
                <a:solidFill>
                  <a:srgbClr val="000000"/>
                </a:solidFill>
                <a:latin typeface="Arial"/>
                <a:ea typeface="DejaVu Sans"/>
              </a:rPr>
              <a:t>, ...X</a:t>
            </a:r>
            <a:r>
              <a:rPr b="0" lang="en-US" sz="2800" spc="-1" strike="noStrike" baseline="-14000000">
                <a:solidFill>
                  <a:srgbClr val="000000"/>
                </a:solidFill>
                <a:latin typeface="Arial"/>
                <a:ea typeface="DejaVu Sans"/>
              </a:rPr>
              <a:t>n</a:t>
            </a:r>
            <a:r>
              <a:rPr b="0" lang="en-US" sz="2800" spc="-1" strike="noStrike">
                <a:solidFill>
                  <a:srgbClr val="000000"/>
                </a:solidFill>
                <a:latin typeface="Arial"/>
                <a:ea typeface="DejaVu Sans"/>
              </a:rPr>
              <a:t>. A set of direct arcs (or links) connects pairs of nodes, X</a:t>
            </a:r>
            <a:r>
              <a:rPr b="0" lang="en-US" sz="2800" spc="-1" strike="noStrike" baseline="-14000000">
                <a:solidFill>
                  <a:srgbClr val="000000"/>
                </a:solidFill>
                <a:latin typeface="Arial"/>
                <a:ea typeface="DejaVu Sans"/>
              </a:rPr>
              <a:t>i</a:t>
            </a:r>
            <a:r>
              <a:rPr b="0" lang="en-US" sz="2800" spc="-1" strike="noStrike">
                <a:solidFill>
                  <a:srgbClr val="000000"/>
                </a:solidFill>
                <a:latin typeface="Arial"/>
                <a:ea typeface="DejaVu Sans"/>
              </a:rPr>
              <a:t>→ X</a:t>
            </a:r>
            <a:r>
              <a:rPr b="0" lang="en-US" sz="2800" spc="-1" strike="noStrike" baseline="-14000000">
                <a:solidFill>
                  <a:srgbClr val="000000"/>
                </a:solidFill>
                <a:latin typeface="Arial"/>
                <a:ea typeface="DejaVu Sans"/>
              </a:rPr>
              <a:t>j</a:t>
            </a:r>
            <a:r>
              <a:rPr b="0" lang="en-US" sz="2800" spc="-1" strike="noStrike">
                <a:solidFill>
                  <a:srgbClr val="000000"/>
                </a:solidFill>
                <a:latin typeface="Arial"/>
                <a:ea typeface="DejaVu Sans"/>
              </a:rPr>
              <a:t>, representing the direct dependencies between variables.</a:t>
            </a:r>
            <a:endParaRPr b="0" lang="en-US" sz="2800" spc="-1" strike="noStrike">
              <a:latin typeface="Arial"/>
            </a:endParaRPr>
          </a:p>
          <a:p>
            <a:pPr marL="432000" indent="-312120">
              <a:lnSpc>
                <a:spcPct val="100000"/>
              </a:lnSpc>
              <a:spcBef>
                <a:spcPts val="1417"/>
              </a:spcBef>
              <a:buClr>
                <a:srgbClr val="000000"/>
              </a:buClr>
              <a:buSzPct val="45000"/>
              <a:buFont typeface="Wingdings" charset="2"/>
              <a:buChar char=""/>
            </a:pPr>
            <a:r>
              <a:rPr b="0" lang="en-US" sz="2800" spc="-1" strike="noStrike">
                <a:solidFill>
                  <a:srgbClr val="000000"/>
                </a:solidFill>
                <a:latin typeface="Arial"/>
                <a:ea typeface="DejaVu Sans"/>
              </a:rPr>
              <a:t>The relationship between variables is quantified by conditional probability distributions associated with each node.</a:t>
            </a:r>
            <a:endParaRPr b="0" lang="en-US" sz="2800" spc="-1" strike="noStrike">
              <a:latin typeface="Arial"/>
            </a:endParaRPr>
          </a:p>
          <a:p>
            <a:pPr marL="432000" indent="-312120">
              <a:lnSpc>
                <a:spcPct val="100000"/>
              </a:lnSpc>
              <a:spcBef>
                <a:spcPts val="1417"/>
              </a:spcBef>
              <a:buClr>
                <a:srgbClr val="000000"/>
              </a:buClr>
              <a:buSzPct val="45000"/>
              <a:buFont typeface="Wingdings" charset="2"/>
              <a:buChar char=""/>
            </a:pPr>
            <a:r>
              <a:rPr b="0" lang="en-US" sz="2800" spc="-1" strike="noStrike">
                <a:solidFill>
                  <a:srgbClr val="000000"/>
                </a:solidFill>
                <a:latin typeface="Arial"/>
                <a:ea typeface="DejaVu Sans"/>
              </a:rPr>
              <a:t>BNs must not contain any directed cycle, such networks are called directed acyclic graphs, or simply </a:t>
            </a:r>
            <a:r>
              <a:rPr b="1" i="1" lang="en-US" sz="2800" spc="-1" strike="noStrike">
                <a:solidFill>
                  <a:srgbClr val="000000"/>
                </a:solidFill>
                <a:latin typeface="Arial"/>
                <a:ea typeface="DejaVu Sans"/>
              </a:rPr>
              <a:t>dags.</a:t>
            </a:r>
            <a:r>
              <a:rPr b="0" lang="en-US" sz="2800" spc="-1" strike="noStrike">
                <a:solidFill>
                  <a:srgbClr val="000000"/>
                </a:solidFill>
                <a:latin typeface="Arial"/>
                <a:ea typeface="DejaVu Sans"/>
              </a:rPr>
              <a:t> </a:t>
            </a:r>
            <a:r>
              <a:rPr b="0" lang="en-US" sz="3200" spc="-1" strike="noStrike">
                <a:solidFill>
                  <a:srgbClr val="000000"/>
                </a:solidFill>
                <a:latin typeface="Arial"/>
                <a:ea typeface="DejaVu Sans"/>
              </a:rPr>
              <a:t>   </a:t>
            </a: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CustomShape 1"/>
          <p:cNvSpPr/>
          <p:nvPr/>
        </p:nvSpPr>
        <p:spPr>
          <a:xfrm>
            <a:off x="609480" y="273600"/>
            <a:ext cx="10960560" cy="113292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 Bayesian network</a:t>
            </a:r>
            <a:endParaRPr b="0" lang="en-US" sz="4400" spc="-1" strike="noStrike">
              <a:latin typeface="Arial"/>
            </a:endParaRPr>
          </a:p>
        </p:txBody>
      </p:sp>
      <p:sp>
        <p:nvSpPr>
          <p:cNvPr id="336" name="CustomShape 2"/>
          <p:cNvSpPr/>
          <p:nvPr/>
        </p:nvSpPr>
        <p:spPr>
          <a:xfrm>
            <a:off x="609480" y="1604520"/>
            <a:ext cx="10960560" cy="3965400"/>
          </a:xfrm>
          <a:prstGeom prst="rect">
            <a:avLst/>
          </a:prstGeom>
          <a:noFill/>
          <a:ln>
            <a:noFill/>
          </a:ln>
        </p:spPr>
        <p:style>
          <a:lnRef idx="0"/>
          <a:fillRef idx="0"/>
          <a:effectRef idx="0"/>
          <a:fontRef idx="minor"/>
        </p:style>
        <p:txBody>
          <a:bodyPr lIns="0" rIns="0" tIns="0" bIns="0">
            <a:normAutofit fontScale="69000"/>
          </a:bodyPr>
          <a:p>
            <a:pPr marL="432000" indent="-31212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DejaVu Sans"/>
              </a:rPr>
              <a:t>Example problem. </a:t>
            </a:r>
            <a:br/>
            <a:r>
              <a:rPr b="1" lang="en-US" sz="3200" spc="-1" strike="noStrike">
                <a:solidFill>
                  <a:srgbClr val="000000"/>
                </a:solidFill>
                <a:latin typeface="Arial"/>
                <a:ea typeface="DejaVu Sans"/>
              </a:rPr>
              <a:t>lung cancer</a:t>
            </a:r>
            <a:r>
              <a:rPr b="0" lang="en-US" sz="3200" spc="-1" strike="noStrike">
                <a:solidFill>
                  <a:srgbClr val="000000"/>
                </a:solidFill>
                <a:latin typeface="Arial"/>
                <a:ea typeface="DejaVu Sans"/>
              </a:rPr>
              <a:t>. A patient has been suffering from shortness of breath (called dyspnoea) and visits the doctor, worried that he has lung cancer. The doctor knows that other diseases, such as tuberculosis and bronchitis,  are possible causes, as well as lung cancer. He also knows that other relevant information includes whether or not the patient is a smoker (increasing the chance of cancer and bronchitis)  and what sort of air pollution he has been exposed to. A positive X-ray would indicate either TB or lung cancer.  </a:t>
            </a:r>
            <a:endParaRPr b="0" lang="en-US" sz="3200" spc="-1" strike="noStrike">
              <a:latin typeface="Arial"/>
            </a:endParaRPr>
          </a:p>
          <a:p>
            <a:pPr>
              <a:lnSpc>
                <a:spcPct val="100000"/>
              </a:lnSpc>
              <a:spcBef>
                <a:spcPts val="1417"/>
              </a:spcBef>
              <a:tabLst>
                <a:tab algn="l" pos="408240"/>
              </a:tabLst>
            </a:pP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7" name="CustomShape 1"/>
          <p:cNvSpPr/>
          <p:nvPr/>
        </p:nvSpPr>
        <p:spPr>
          <a:xfrm>
            <a:off x="609480" y="273600"/>
            <a:ext cx="10964880" cy="11372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II.1Structure </a:t>
            </a:r>
            <a:endParaRPr b="0" lang="en-US" sz="4400" spc="-1" strike="noStrike">
              <a:latin typeface="Arial"/>
            </a:endParaRPr>
          </a:p>
        </p:txBody>
      </p:sp>
      <p:sp>
        <p:nvSpPr>
          <p:cNvPr id="338" name="CustomShape 2"/>
          <p:cNvSpPr/>
          <p:nvPr/>
        </p:nvSpPr>
        <p:spPr>
          <a:xfrm>
            <a:off x="609480" y="1604520"/>
            <a:ext cx="10964880" cy="3969720"/>
          </a:xfrm>
          <a:prstGeom prst="rect">
            <a:avLst/>
          </a:prstGeom>
          <a:noFill/>
          <a:ln>
            <a:noFill/>
          </a:ln>
        </p:spPr>
        <p:style>
          <a:lnRef idx="0"/>
          <a:fillRef idx="0"/>
          <a:effectRef idx="0"/>
          <a:fontRef idx="minor"/>
        </p:style>
        <p:txBody>
          <a:bodyPr lIns="0" rIns="0" tIns="0" bIns="0">
            <a:normAutofit/>
          </a:bodyPr>
          <a:p>
            <a:pPr marL="432000" indent="-316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en-US" sz="3200" spc="-1" strike="noStrike">
              <a:latin typeface="Arial"/>
            </a:endParaRPr>
          </a:p>
          <a:p>
            <a:pPr>
              <a:lnSpc>
                <a:spcPct val="100000"/>
              </a:lnSpc>
              <a:spcBef>
                <a:spcPts val="1417"/>
              </a:spcBef>
            </a:pPr>
            <a:endParaRPr b="0" lang="en-US" sz="3200" spc="-1" strike="noStrike">
              <a:latin typeface="Arial"/>
            </a:endParaRPr>
          </a:p>
        </p:txBody>
      </p:sp>
      <p:sp>
        <p:nvSpPr>
          <p:cNvPr id="339" name="CustomShape 3"/>
          <p:cNvSpPr/>
          <p:nvPr/>
        </p:nvSpPr>
        <p:spPr>
          <a:xfrm>
            <a:off x="7065360" y="1848240"/>
            <a:ext cx="1181520" cy="72432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Smoker</a:t>
            </a:r>
            <a:endParaRPr b="0" lang="en-US" sz="1800" spc="-1" strike="noStrike">
              <a:latin typeface="Arial"/>
            </a:endParaRPr>
          </a:p>
        </p:txBody>
      </p:sp>
      <p:sp>
        <p:nvSpPr>
          <p:cNvPr id="340" name="CustomShape 4"/>
          <p:cNvSpPr/>
          <p:nvPr/>
        </p:nvSpPr>
        <p:spPr>
          <a:xfrm>
            <a:off x="3645720" y="1632600"/>
            <a:ext cx="1181520" cy="72432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Pollution</a:t>
            </a:r>
            <a:endParaRPr b="0" lang="en-US" sz="1800" spc="-1" strike="noStrike">
              <a:latin typeface="Arial"/>
            </a:endParaRPr>
          </a:p>
        </p:txBody>
      </p:sp>
      <p:sp>
        <p:nvSpPr>
          <p:cNvPr id="341" name="CustomShape 5"/>
          <p:cNvSpPr/>
          <p:nvPr/>
        </p:nvSpPr>
        <p:spPr>
          <a:xfrm>
            <a:off x="5157720" y="3144600"/>
            <a:ext cx="1181520" cy="72432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Cancer</a:t>
            </a:r>
            <a:endParaRPr b="0" lang="en-US" sz="1800" spc="-1" strike="noStrike">
              <a:latin typeface="Arial"/>
            </a:endParaRPr>
          </a:p>
        </p:txBody>
      </p:sp>
      <p:sp>
        <p:nvSpPr>
          <p:cNvPr id="342" name="CustomShape 6"/>
          <p:cNvSpPr/>
          <p:nvPr/>
        </p:nvSpPr>
        <p:spPr>
          <a:xfrm>
            <a:off x="3502080" y="4368960"/>
            <a:ext cx="1181520" cy="72432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XRay</a:t>
            </a:r>
            <a:endParaRPr b="0" lang="en-US" sz="1800" spc="-1" strike="noStrike">
              <a:latin typeface="Arial"/>
            </a:endParaRPr>
          </a:p>
        </p:txBody>
      </p:sp>
      <p:sp>
        <p:nvSpPr>
          <p:cNvPr id="343" name="CustomShape 7"/>
          <p:cNvSpPr/>
          <p:nvPr/>
        </p:nvSpPr>
        <p:spPr>
          <a:xfrm>
            <a:off x="6670080" y="4296960"/>
            <a:ext cx="1181520" cy="72432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Dyspnoea</a:t>
            </a:r>
            <a:endParaRPr b="0" lang="en-US" sz="1800" spc="-1" strike="noStrike">
              <a:latin typeface="Arial"/>
            </a:endParaRPr>
          </a:p>
        </p:txBody>
      </p:sp>
      <p:sp>
        <p:nvSpPr>
          <p:cNvPr id="344" name="Line 8"/>
          <p:cNvSpPr/>
          <p:nvPr/>
        </p:nvSpPr>
        <p:spPr>
          <a:xfrm flipV="1">
            <a:off x="4114800" y="3566160"/>
            <a:ext cx="1042920" cy="802800"/>
          </a:xfrm>
          <a:prstGeom prst="line">
            <a:avLst/>
          </a:prstGeom>
          <a:ln>
            <a:solidFill>
              <a:srgbClr val="3465a4"/>
            </a:solidFill>
            <a:headEnd len="med" type="triangle" w="med"/>
          </a:ln>
        </p:spPr>
        <p:style>
          <a:lnRef idx="0"/>
          <a:fillRef idx="0"/>
          <a:effectRef idx="0"/>
          <a:fontRef idx="minor"/>
        </p:style>
      </p:sp>
      <p:sp>
        <p:nvSpPr>
          <p:cNvPr id="345" name="Line 9"/>
          <p:cNvSpPr/>
          <p:nvPr/>
        </p:nvSpPr>
        <p:spPr>
          <a:xfrm flipH="1" flipV="1">
            <a:off x="6346440" y="3566160"/>
            <a:ext cx="968760" cy="730800"/>
          </a:xfrm>
          <a:prstGeom prst="line">
            <a:avLst/>
          </a:prstGeom>
          <a:ln>
            <a:solidFill>
              <a:srgbClr val="3465a4"/>
            </a:solidFill>
            <a:headEnd len="med" type="triangle" w="med"/>
          </a:ln>
        </p:spPr>
        <p:style>
          <a:lnRef idx="0"/>
          <a:fillRef idx="0"/>
          <a:effectRef idx="0"/>
          <a:fontRef idx="minor"/>
        </p:style>
      </p:sp>
      <p:sp>
        <p:nvSpPr>
          <p:cNvPr id="346" name="Line 10"/>
          <p:cNvSpPr/>
          <p:nvPr/>
        </p:nvSpPr>
        <p:spPr>
          <a:xfrm flipV="1">
            <a:off x="6217920" y="2468880"/>
            <a:ext cx="1005840" cy="822960"/>
          </a:xfrm>
          <a:prstGeom prst="line">
            <a:avLst/>
          </a:prstGeom>
          <a:ln>
            <a:solidFill>
              <a:srgbClr val="3465a4"/>
            </a:solidFill>
            <a:headEnd len="med" type="triangle" w="med"/>
          </a:ln>
        </p:spPr>
        <p:style>
          <a:lnRef idx="0"/>
          <a:fillRef idx="0"/>
          <a:effectRef idx="0"/>
          <a:fontRef idx="minor"/>
        </p:style>
      </p:sp>
      <p:sp>
        <p:nvSpPr>
          <p:cNvPr id="347" name="Line 11"/>
          <p:cNvSpPr/>
          <p:nvPr/>
        </p:nvSpPr>
        <p:spPr>
          <a:xfrm flipH="1" flipV="1">
            <a:off x="4572000" y="2286000"/>
            <a:ext cx="731520" cy="1005840"/>
          </a:xfrm>
          <a:prstGeom prst="line">
            <a:avLst/>
          </a:prstGeom>
          <a:ln>
            <a:solidFill>
              <a:srgbClr val="3465a4"/>
            </a:solidFill>
            <a:headEnd len="med" type="triangle" w="med"/>
          </a:ln>
        </p:spPr>
        <p:style>
          <a:lnRef idx="0"/>
          <a:fillRef idx="0"/>
          <a:effectRef idx="0"/>
          <a:fontRef idx="minor"/>
        </p:style>
      </p:sp>
      <p:grpSp>
        <p:nvGrpSpPr>
          <p:cNvPr id="348" name="Group 12"/>
          <p:cNvGrpSpPr/>
          <p:nvPr/>
        </p:nvGrpSpPr>
        <p:grpSpPr>
          <a:xfrm>
            <a:off x="9144000" y="1828800"/>
            <a:ext cx="907920" cy="719280"/>
            <a:chOff x="9144000" y="1828800"/>
            <a:chExt cx="907920" cy="719280"/>
          </a:xfrm>
        </p:grpSpPr>
        <p:sp>
          <p:nvSpPr>
            <p:cNvPr id="349" name="CustomShape 13"/>
            <p:cNvSpPr/>
            <p:nvPr/>
          </p:nvSpPr>
          <p:spPr>
            <a:xfrm>
              <a:off x="9144000" y="1828800"/>
              <a:ext cx="907560" cy="35892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P(S=T)</a:t>
              </a:r>
              <a:endParaRPr b="0" lang="en-US" sz="1800" spc="-1" strike="noStrike">
                <a:latin typeface="Arial"/>
              </a:endParaRPr>
            </a:p>
          </p:txBody>
        </p:sp>
        <p:sp>
          <p:nvSpPr>
            <p:cNvPr id="350" name="CustomShape 14"/>
            <p:cNvSpPr/>
            <p:nvPr/>
          </p:nvSpPr>
          <p:spPr>
            <a:xfrm>
              <a:off x="9144360" y="2189160"/>
              <a:ext cx="907560" cy="35892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0.30</a:t>
              </a:r>
              <a:endParaRPr b="0" lang="en-US" sz="1800" spc="-1" strike="noStrike">
                <a:latin typeface="Arial"/>
              </a:endParaRPr>
            </a:p>
          </p:txBody>
        </p:sp>
      </p:grpSp>
      <p:grpSp>
        <p:nvGrpSpPr>
          <p:cNvPr id="351" name="Group 15"/>
          <p:cNvGrpSpPr/>
          <p:nvPr/>
        </p:nvGrpSpPr>
        <p:grpSpPr>
          <a:xfrm>
            <a:off x="2484360" y="1829160"/>
            <a:ext cx="907920" cy="719280"/>
            <a:chOff x="2484360" y="1829160"/>
            <a:chExt cx="907920" cy="719280"/>
          </a:xfrm>
        </p:grpSpPr>
        <p:sp>
          <p:nvSpPr>
            <p:cNvPr id="352" name="CustomShape 16"/>
            <p:cNvSpPr/>
            <p:nvPr/>
          </p:nvSpPr>
          <p:spPr>
            <a:xfrm>
              <a:off x="2484360" y="1829160"/>
              <a:ext cx="907560" cy="35892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P(PL=l)</a:t>
              </a:r>
              <a:endParaRPr b="0" lang="en-US" sz="1800" spc="-1" strike="noStrike">
                <a:latin typeface="Arial"/>
              </a:endParaRPr>
            </a:p>
          </p:txBody>
        </p:sp>
        <p:sp>
          <p:nvSpPr>
            <p:cNvPr id="353" name="CustomShape 17"/>
            <p:cNvSpPr/>
            <p:nvPr/>
          </p:nvSpPr>
          <p:spPr>
            <a:xfrm>
              <a:off x="2484720" y="2189520"/>
              <a:ext cx="907560" cy="35892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0.90</a:t>
              </a:r>
              <a:endParaRPr b="0" lang="en-US" sz="1800" spc="-1" strike="noStrike">
                <a:latin typeface="Arial"/>
              </a:endParaRPr>
            </a:p>
          </p:txBody>
        </p:sp>
      </p:grpSp>
      <p:graphicFrame>
        <p:nvGraphicFramePr>
          <p:cNvPr id="354" name="Table 18"/>
          <p:cNvGraphicFramePr/>
          <p:nvPr/>
        </p:nvGraphicFramePr>
        <p:xfrm>
          <a:off x="8616240" y="3238920"/>
          <a:ext cx="2029320" cy="1439280"/>
        </p:xfrm>
        <a:graphic>
          <a:graphicData uri="http://schemas.openxmlformats.org/drawingml/2006/table">
            <a:tbl>
              <a:tblPr/>
              <a:tblGrid>
                <a:gridCol w="1014840"/>
                <a:gridCol w="1014840"/>
              </a:tblGrid>
              <a:tr h="719640">
                <a:tc>
                  <a:txBody>
                    <a:bodyPr lIns="90000" rIns="90000">
                      <a:noAutofit/>
                    </a:bodyPr>
                    <a:p>
                      <a:pPr>
                        <a:lnSpc>
                          <a:spcPct val="100000"/>
                        </a:lnSpc>
                      </a:pPr>
                      <a:r>
                        <a:rPr b="0" lang="en-US" sz="1800" spc="-1" strike="noStrike">
                          <a:latin typeface="Arial"/>
                        </a:rPr>
                        <a:t>PL     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P(C=T/PL,S)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20000">
                <a:tc>
                  <a:txBody>
                    <a:bodyPr lIns="90000" rIns="90000">
                      <a:noAutofit/>
                    </a:bodyPr>
                    <a:p>
                      <a:pPr>
                        <a:lnSpc>
                          <a:spcPct val="100000"/>
                        </a:lnSpc>
                      </a:pPr>
                      <a:r>
                        <a:rPr b="0" lang="en-US" sz="1800" spc="-1" strike="noStrike">
                          <a:latin typeface="Arial"/>
                        </a:rPr>
                        <a:t>H       T</a:t>
                      </a:r>
                      <a:endParaRPr b="0" lang="en-US" sz="1800" spc="-1" strike="noStrike">
                        <a:latin typeface="Arial"/>
                      </a:endParaRPr>
                    </a:p>
                    <a:p>
                      <a:pPr>
                        <a:lnSpc>
                          <a:spcPct val="100000"/>
                        </a:lnSpc>
                      </a:pPr>
                      <a:r>
                        <a:rPr b="0" lang="en-US" sz="1800" spc="-1" strike="noStrike">
                          <a:latin typeface="Arial"/>
                        </a:rPr>
                        <a:t>L        T</a:t>
                      </a:r>
                      <a:endParaRPr b="0" lang="en-US" sz="1800" spc="-1" strike="noStrike">
                        <a:latin typeface="Arial"/>
                      </a:endParaRPr>
                    </a:p>
                    <a:p>
                      <a:pPr>
                        <a:lnSpc>
                          <a:spcPct val="100000"/>
                        </a:lnSpc>
                      </a:pPr>
                      <a:r>
                        <a:rPr b="0" lang="en-US" sz="1800" spc="-1" strike="noStrike">
                          <a:latin typeface="Arial"/>
                        </a:rPr>
                        <a:t>H       F</a:t>
                      </a:r>
                      <a:endParaRPr b="0" lang="en-US" sz="1800" spc="-1" strike="noStrike">
                        <a:latin typeface="Arial"/>
                      </a:endParaRPr>
                    </a:p>
                    <a:p>
                      <a:pPr>
                        <a:lnSpc>
                          <a:spcPct val="100000"/>
                        </a:lnSpc>
                      </a:pPr>
                      <a:r>
                        <a:rPr b="0" lang="en-US" sz="1800" spc="-1" strike="noStrike">
                          <a:latin typeface="Arial"/>
                        </a:rPr>
                        <a:t>L        F</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0.05</a:t>
                      </a:r>
                      <a:endParaRPr b="0" lang="en-US" sz="1800" spc="-1" strike="noStrike">
                        <a:latin typeface="Arial"/>
                      </a:endParaRPr>
                    </a:p>
                    <a:p>
                      <a:pPr>
                        <a:lnSpc>
                          <a:spcPct val="100000"/>
                        </a:lnSpc>
                      </a:pPr>
                      <a:r>
                        <a:rPr b="0" lang="en-US" sz="1800" spc="-1" strike="noStrike">
                          <a:latin typeface="Arial"/>
                        </a:rPr>
                        <a:t>0.02</a:t>
                      </a:r>
                      <a:endParaRPr b="0" lang="en-US" sz="1800" spc="-1" strike="noStrike">
                        <a:latin typeface="Arial"/>
                      </a:endParaRPr>
                    </a:p>
                    <a:p>
                      <a:pPr>
                        <a:lnSpc>
                          <a:spcPct val="100000"/>
                        </a:lnSpc>
                      </a:pPr>
                      <a:r>
                        <a:rPr b="0" lang="en-US" sz="1800" spc="-1" strike="noStrike">
                          <a:latin typeface="Arial"/>
                        </a:rPr>
                        <a:t>0.03</a:t>
                      </a:r>
                      <a:endParaRPr b="0" lang="en-US" sz="1800" spc="-1" strike="noStrike">
                        <a:latin typeface="Arial"/>
                      </a:endParaRPr>
                    </a:p>
                    <a:p>
                      <a:pPr>
                        <a:lnSpc>
                          <a:spcPct val="100000"/>
                        </a:lnSpc>
                      </a:pPr>
                      <a:r>
                        <a:rPr b="0" lang="en-US" sz="1800" spc="-1" strike="noStrike">
                          <a:latin typeface="Arial"/>
                        </a:rPr>
                        <a:t>0.001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graphicFrame>
        <p:nvGraphicFramePr>
          <p:cNvPr id="355" name="Table 19"/>
          <p:cNvGraphicFramePr/>
          <p:nvPr/>
        </p:nvGraphicFramePr>
        <p:xfrm>
          <a:off x="2933640" y="5268960"/>
          <a:ext cx="1871640" cy="1211400"/>
        </p:xfrm>
        <a:graphic>
          <a:graphicData uri="http://schemas.openxmlformats.org/drawingml/2006/table">
            <a:tbl>
              <a:tblPr/>
              <a:tblGrid>
                <a:gridCol w="480240"/>
                <a:gridCol w="1391760"/>
              </a:tblGrid>
              <a:tr h="605880">
                <a:tc>
                  <a:txBody>
                    <a:bodyPr lIns="90000" rIns="90000">
                      <a:noAutofit/>
                    </a:bodyPr>
                    <a:p>
                      <a:pPr>
                        <a:lnSpc>
                          <a:spcPct val="100000"/>
                        </a:lnSpc>
                      </a:pPr>
                      <a:r>
                        <a:rPr b="0" lang="en-US" sz="1800" spc="-1" strike="noStrike">
                          <a:latin typeface="Arial"/>
                        </a:rPr>
                        <a:t>C     </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P(X=pos/C)</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5880">
                <a:tc>
                  <a:txBody>
                    <a:bodyPr lIns="90000" rIns="90000">
                      <a:noAutofit/>
                    </a:bodyPr>
                    <a:p>
                      <a:pPr>
                        <a:lnSpc>
                          <a:spcPct val="100000"/>
                        </a:lnSpc>
                      </a:pPr>
                      <a:r>
                        <a:rPr b="0" lang="en-US" sz="1800" spc="-1" strike="noStrike">
                          <a:latin typeface="Arial"/>
                        </a:rPr>
                        <a:t>T</a:t>
                      </a:r>
                      <a:endParaRPr b="0" lang="en-US" sz="1800" spc="-1" strike="noStrike">
                        <a:latin typeface="Arial"/>
                      </a:endParaRPr>
                    </a:p>
                    <a:p>
                      <a:pPr>
                        <a:lnSpc>
                          <a:spcPct val="100000"/>
                        </a:lnSpc>
                      </a:pPr>
                      <a:r>
                        <a:rPr b="0" lang="en-US" sz="1800" spc="-1" strike="noStrike">
                          <a:latin typeface="Arial"/>
                        </a:rPr>
                        <a:t>F</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0.90</a:t>
                      </a:r>
                      <a:endParaRPr b="0" lang="en-US" sz="1800" spc="-1" strike="noStrike">
                        <a:latin typeface="Arial"/>
                      </a:endParaRPr>
                    </a:p>
                    <a:p>
                      <a:pPr>
                        <a:lnSpc>
                          <a:spcPct val="100000"/>
                        </a:lnSpc>
                      </a:pPr>
                      <a:r>
                        <a:rPr b="0" lang="en-US" sz="1800" spc="-1" strike="noStrike">
                          <a:latin typeface="Arial"/>
                        </a:rPr>
                        <a:t>0.2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graphicFrame>
        <p:nvGraphicFramePr>
          <p:cNvPr id="356" name="Table 20"/>
          <p:cNvGraphicFramePr/>
          <p:nvPr/>
        </p:nvGraphicFramePr>
        <p:xfrm>
          <a:off x="6417000" y="5226840"/>
          <a:ext cx="1871640" cy="1211400"/>
        </p:xfrm>
        <a:graphic>
          <a:graphicData uri="http://schemas.openxmlformats.org/drawingml/2006/table">
            <a:tbl>
              <a:tblPr/>
              <a:tblGrid>
                <a:gridCol w="480240"/>
                <a:gridCol w="1391760"/>
              </a:tblGrid>
              <a:tr h="605880">
                <a:tc>
                  <a:txBody>
                    <a:bodyPr lIns="90000" rIns="90000">
                      <a:noAutofit/>
                    </a:bodyPr>
                    <a:p>
                      <a:pPr>
                        <a:lnSpc>
                          <a:spcPct val="100000"/>
                        </a:lnSpc>
                      </a:pPr>
                      <a:r>
                        <a:rPr b="0" lang="en-US" sz="1800" spc="-1" strike="noStrike">
                          <a:latin typeface="Arial"/>
                        </a:rPr>
                        <a:t>C     </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P(D=T/C)</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5880">
                <a:tc>
                  <a:txBody>
                    <a:bodyPr lIns="90000" rIns="90000">
                      <a:noAutofit/>
                    </a:bodyPr>
                    <a:p>
                      <a:pPr>
                        <a:lnSpc>
                          <a:spcPct val="100000"/>
                        </a:lnSpc>
                      </a:pPr>
                      <a:r>
                        <a:rPr b="0" lang="en-US" sz="1800" spc="-1" strike="noStrike">
                          <a:latin typeface="Arial"/>
                        </a:rPr>
                        <a:t>T</a:t>
                      </a:r>
                      <a:endParaRPr b="0" lang="en-US" sz="1800" spc="-1" strike="noStrike">
                        <a:latin typeface="Arial"/>
                      </a:endParaRPr>
                    </a:p>
                    <a:p>
                      <a:pPr>
                        <a:lnSpc>
                          <a:spcPct val="100000"/>
                        </a:lnSpc>
                      </a:pPr>
                      <a:r>
                        <a:rPr b="0" lang="en-US" sz="1800" spc="-1" strike="noStrike">
                          <a:latin typeface="Arial"/>
                        </a:rPr>
                        <a:t>F</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0.65</a:t>
                      </a:r>
                      <a:endParaRPr b="0" lang="en-US" sz="1800" spc="-1" strike="noStrike">
                        <a:latin typeface="Arial"/>
                      </a:endParaRPr>
                    </a:p>
                    <a:p>
                      <a:pPr>
                        <a:lnSpc>
                          <a:spcPct val="100000"/>
                        </a:lnSpc>
                      </a:pPr>
                      <a:r>
                        <a:rPr b="0" lang="en-US" sz="1800" spc="-1" strike="noStrike">
                          <a:latin typeface="Arial"/>
                        </a:rPr>
                        <a:t>0.3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CustomShape 1"/>
          <p:cNvSpPr/>
          <p:nvPr/>
        </p:nvSpPr>
        <p:spPr>
          <a:xfrm>
            <a:off x="609480" y="273600"/>
            <a:ext cx="10961280" cy="11336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II.1Structure</a:t>
            </a:r>
            <a:endParaRPr b="0" lang="en-US" sz="4400" spc="-1" strike="noStrike">
              <a:latin typeface="Arial"/>
            </a:endParaRPr>
          </a:p>
        </p:txBody>
      </p:sp>
      <p:sp>
        <p:nvSpPr>
          <p:cNvPr id="358" name="CustomShape 2"/>
          <p:cNvSpPr/>
          <p:nvPr/>
        </p:nvSpPr>
        <p:spPr>
          <a:xfrm>
            <a:off x="609480" y="1640520"/>
            <a:ext cx="10961280" cy="3966120"/>
          </a:xfrm>
          <a:prstGeom prst="rect">
            <a:avLst/>
          </a:prstGeom>
          <a:noFill/>
          <a:ln>
            <a:noFill/>
          </a:ln>
        </p:spPr>
        <p:style>
          <a:lnRef idx="0"/>
          <a:fillRef idx="0"/>
          <a:effectRef idx="0"/>
          <a:fontRef idx="minor"/>
        </p:style>
        <p:txBody>
          <a:bodyPr lIns="0" rIns="0" tIns="0" bIns="0">
            <a:normAutofit fontScale="33000"/>
          </a:bodyPr>
          <a:p>
            <a:pPr marL="432000" indent="-31284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Noto Sans CJK SC"/>
              </a:rPr>
              <a:t>Node Methaphor. </a:t>
            </a:r>
            <a:r>
              <a:rPr b="0" lang="en-US" sz="3200" spc="-1" strike="noStrike">
                <a:solidFill>
                  <a:srgbClr val="000000"/>
                </a:solidFill>
                <a:latin typeface="Arial"/>
                <a:ea typeface="Noto Sans CJK SC"/>
              </a:rPr>
              <a:t>A node is an </a:t>
            </a:r>
            <a:r>
              <a:rPr b="1" i="1" lang="en-US" sz="3200" spc="-1" strike="noStrike">
                <a:solidFill>
                  <a:srgbClr val="000000"/>
                </a:solidFill>
                <a:latin typeface="Arial"/>
                <a:ea typeface="Noto Sans CJK SC"/>
              </a:rPr>
              <a:t>ancestor</a:t>
            </a:r>
            <a:r>
              <a:rPr b="0" lang="en-US" sz="3200" spc="-1" strike="noStrike">
                <a:solidFill>
                  <a:srgbClr val="000000"/>
                </a:solidFill>
                <a:latin typeface="Arial"/>
                <a:ea typeface="Noto Sans CJK SC"/>
              </a:rPr>
              <a:t> of  an other one if it appears earlier in a chain, for example pollution, smoker are ancestor of Cancer, Dyspnoea and Xray. In contrast, Cancer, Dyspnoea and Xray are the </a:t>
            </a:r>
            <a:r>
              <a:rPr b="1" i="1" lang="en-US" sz="3200" spc="-1" strike="noStrike">
                <a:solidFill>
                  <a:srgbClr val="000000"/>
                </a:solidFill>
                <a:latin typeface="Arial"/>
                <a:ea typeface="Noto Sans CJK SC"/>
              </a:rPr>
              <a:t>descendant</a:t>
            </a:r>
            <a:r>
              <a:rPr b="0" lang="en-US" sz="3200" spc="-1" strike="noStrike">
                <a:solidFill>
                  <a:srgbClr val="000000"/>
                </a:solidFill>
                <a:latin typeface="Arial"/>
                <a:ea typeface="Noto Sans CJK SC"/>
              </a:rPr>
              <a:t> of  pollution and smoker. Furthermore,  pollution and smoker are the parents of Cancer whereas  Dyspnoea and XRay  are their children.</a:t>
            </a:r>
            <a:endParaRPr b="0" lang="en-US" sz="3200" spc="-1" strike="noStrike">
              <a:latin typeface="Arial"/>
            </a:endParaRPr>
          </a:p>
          <a:p>
            <a:pPr lvl="4" marL="1080000" indent="-206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The set of parent of node X is given by </a:t>
            </a:r>
            <a:r>
              <a:rPr b="0" i="1" lang="en-US" sz="3200" spc="-1" strike="noStrike">
                <a:solidFill>
                  <a:srgbClr val="000000"/>
                </a:solidFill>
                <a:latin typeface="Arial"/>
                <a:ea typeface="Noto Sans CJK SC"/>
              </a:rPr>
              <a:t>Parents(X).</a:t>
            </a:r>
            <a:endParaRPr b="0" lang="en-US" sz="3200" spc="-1" strike="noStrike">
              <a:latin typeface="Arial"/>
            </a:endParaRPr>
          </a:p>
          <a:p>
            <a:pPr lvl="4" marL="1080000" indent="-206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A node without parents is called a </a:t>
            </a:r>
            <a:r>
              <a:rPr b="1" lang="en-US" sz="3200" spc="-1" strike="noStrike">
                <a:solidFill>
                  <a:srgbClr val="000000"/>
                </a:solidFill>
                <a:latin typeface="Arial"/>
                <a:ea typeface="Noto Sans CJK SC"/>
              </a:rPr>
              <a:t>root</a:t>
            </a:r>
            <a:r>
              <a:rPr b="0" lang="en-US" sz="3200" spc="-1" strike="noStrike">
                <a:solidFill>
                  <a:srgbClr val="000000"/>
                </a:solidFill>
                <a:latin typeface="Arial"/>
                <a:ea typeface="Noto Sans CJK SC"/>
              </a:rPr>
              <a:t> node, a node without children is called </a:t>
            </a:r>
            <a:r>
              <a:rPr b="1" lang="en-US" sz="3200" spc="-1" strike="noStrike">
                <a:solidFill>
                  <a:srgbClr val="000000"/>
                </a:solidFill>
                <a:latin typeface="Arial"/>
                <a:ea typeface="Noto Sans CJK SC"/>
              </a:rPr>
              <a:t>leaf</a:t>
            </a:r>
            <a:r>
              <a:rPr b="0" lang="en-US" sz="3200" spc="-1" strike="noStrike">
                <a:solidFill>
                  <a:srgbClr val="000000"/>
                </a:solidFill>
                <a:latin typeface="Arial"/>
                <a:ea typeface="Noto Sans CJK SC"/>
              </a:rPr>
              <a:t> node. Any other node (non-root and non-leaf) is called </a:t>
            </a:r>
            <a:r>
              <a:rPr b="1" lang="en-US" sz="3200" spc="-1" strike="noStrike">
                <a:solidFill>
                  <a:srgbClr val="000000"/>
                </a:solidFill>
                <a:latin typeface="Arial"/>
                <a:ea typeface="Noto Sans CJK SC"/>
              </a:rPr>
              <a:t>intermediate node.</a:t>
            </a:r>
            <a:endParaRPr b="0" lang="en-US" sz="3200" spc="-1" strike="noStrike">
              <a:latin typeface="Arial"/>
            </a:endParaRPr>
          </a:p>
          <a:p>
            <a:pPr lvl="4" marL="1080000" indent="-206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Root nodes represent original causes, while leaf nodes represent the final affects.</a:t>
            </a:r>
            <a:endParaRPr b="0" lang="en-US" sz="3200" spc="-1" strike="noStrike">
              <a:latin typeface="Arial"/>
            </a:endParaRPr>
          </a:p>
          <a:p>
            <a:pPr marL="432000" indent="-31284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Noto Sans CJK SC"/>
              </a:rPr>
              <a:t>Markov blanket.</a:t>
            </a:r>
            <a:r>
              <a:rPr b="0" lang="en-US" sz="3200" spc="-1" strike="noStrike">
                <a:solidFill>
                  <a:srgbClr val="000000"/>
                </a:solidFill>
                <a:latin typeface="Arial"/>
                <a:ea typeface="Noto Sans CJK SC"/>
              </a:rPr>
              <a:t> A Markov blanket of a node consists of the node’s parents, its children, and its children’s parents.</a:t>
            </a:r>
            <a:endParaRPr b="0" lang="en-US" sz="3200" spc="-1" strike="noStrike">
              <a:latin typeface="Arial"/>
            </a:endParaRPr>
          </a:p>
          <a:p>
            <a:pPr marL="432000" indent="-31284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Noto Sans CJK SC"/>
              </a:rPr>
              <a:t>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CustomShape 1"/>
          <p:cNvSpPr/>
          <p:nvPr/>
        </p:nvSpPr>
        <p:spPr>
          <a:xfrm>
            <a:off x="609480" y="273600"/>
            <a:ext cx="10961280" cy="11336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II.2 Joint probability</a:t>
            </a:r>
            <a:endParaRPr b="0" lang="en-US" sz="4400" spc="-1" strike="noStrike">
              <a:latin typeface="Arial"/>
            </a:endParaRPr>
          </a:p>
        </p:txBody>
      </p:sp>
      <p:sp>
        <p:nvSpPr>
          <p:cNvPr id="360" name="CustomShape 2"/>
          <p:cNvSpPr/>
          <p:nvPr/>
        </p:nvSpPr>
        <p:spPr>
          <a:xfrm>
            <a:off x="609480" y="1604520"/>
            <a:ext cx="10961280" cy="3966120"/>
          </a:xfrm>
          <a:prstGeom prst="rect">
            <a:avLst/>
          </a:prstGeom>
          <a:noFill/>
          <a:ln>
            <a:noFill/>
          </a:ln>
        </p:spPr>
        <p:style>
          <a:lnRef idx="0"/>
          <a:fillRef idx="0"/>
          <a:effectRef idx="0"/>
          <a:fontRef idx="minor"/>
        </p:style>
        <p:txBody>
          <a:bodyPr lIns="0" rIns="0" tIns="0" bIns="0">
            <a:normAutofit fontScale="56000"/>
          </a:bodyPr>
          <a:p>
            <a:pPr marL="432000" indent="-313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Most commonly, BNs are considered to be representation of joint probability distributions.</a:t>
            </a:r>
            <a:endParaRPr b="0" lang="en-US" sz="3200" spc="-1" strike="noStrike">
              <a:latin typeface="Arial"/>
            </a:endParaRPr>
          </a:p>
          <a:p>
            <a:pPr marL="432000" indent="-313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Consider a BN  containing the n nodes, X</a:t>
            </a:r>
            <a:r>
              <a:rPr b="0" lang="en-US" sz="3200" spc="-1" strike="noStrike" baseline="-14000000">
                <a:solidFill>
                  <a:srgbClr val="000000"/>
                </a:solidFill>
                <a:latin typeface="Arial"/>
                <a:ea typeface="DejaVu Sans"/>
              </a:rPr>
              <a:t>1</a:t>
            </a:r>
            <a:r>
              <a:rPr b="0" lang="en-US" sz="3200" spc="-1" strike="noStrike">
                <a:solidFill>
                  <a:srgbClr val="000000"/>
                </a:solidFill>
                <a:latin typeface="Arial"/>
                <a:ea typeface="DejaVu Sans"/>
              </a:rPr>
              <a:t> to X</a:t>
            </a:r>
            <a:r>
              <a:rPr b="0" lang="en-US" sz="3200" spc="-1" strike="noStrike" baseline="-14000000">
                <a:solidFill>
                  <a:srgbClr val="000000"/>
                </a:solidFill>
                <a:latin typeface="Arial"/>
                <a:ea typeface="DejaVu Sans"/>
              </a:rPr>
              <a:t>n</a:t>
            </a:r>
            <a:r>
              <a:rPr b="0" lang="en-US" sz="3200" spc="-1" strike="noStrike">
                <a:solidFill>
                  <a:srgbClr val="000000"/>
                </a:solidFill>
                <a:latin typeface="Arial"/>
                <a:ea typeface="DejaVu Sans"/>
              </a:rPr>
              <a:t>, taken in that order. A particular value in the joint distribution is represented by P(x</a:t>
            </a:r>
            <a:r>
              <a:rPr b="0" lang="en-US" sz="3200" spc="-1" strike="noStrike" baseline="-14000000">
                <a:solidFill>
                  <a:srgbClr val="000000"/>
                </a:solidFill>
                <a:latin typeface="Arial"/>
                <a:ea typeface="DejaVu Sans"/>
              </a:rPr>
              <a:t>1</a:t>
            </a:r>
            <a:r>
              <a:rPr b="0" lang="en-US" sz="3200" spc="-1" strike="noStrike">
                <a:solidFill>
                  <a:srgbClr val="000000"/>
                </a:solidFill>
                <a:latin typeface="Arial"/>
                <a:ea typeface="DejaVu Sans"/>
              </a:rPr>
              <a:t>,x</a:t>
            </a:r>
            <a:r>
              <a:rPr b="0" lang="en-US" sz="3200" spc="-1" strike="noStrike" baseline="-14000000">
                <a:solidFill>
                  <a:srgbClr val="000000"/>
                </a:solidFill>
                <a:latin typeface="Arial"/>
                <a:ea typeface="DejaVu Sans"/>
              </a:rPr>
              <a:t>2</a:t>
            </a:r>
            <a:r>
              <a:rPr b="0" lang="en-US" sz="3200" spc="-1" strike="noStrike">
                <a:solidFill>
                  <a:srgbClr val="000000"/>
                </a:solidFill>
                <a:latin typeface="Arial"/>
                <a:ea typeface="DejaVu Sans"/>
              </a:rPr>
              <a:t>,…,x</a:t>
            </a:r>
            <a:r>
              <a:rPr b="0" lang="en-US" sz="3200" spc="-1" strike="noStrike" baseline="-14000000">
                <a:solidFill>
                  <a:srgbClr val="000000"/>
                </a:solidFill>
                <a:latin typeface="Arial"/>
                <a:ea typeface="DejaVu Sans"/>
              </a:rPr>
              <a:t>n</a:t>
            </a:r>
            <a:r>
              <a:rPr b="0" lang="en-US" sz="3200" spc="-1" strike="noStrike">
                <a:solidFill>
                  <a:srgbClr val="000000"/>
                </a:solidFill>
                <a:latin typeface="Arial"/>
                <a:ea typeface="DejaVu Sans"/>
              </a:rPr>
              <a:t>).</a:t>
            </a:r>
            <a:endParaRPr b="0" lang="en-US" sz="3200" spc="-1" strike="noStrike">
              <a:latin typeface="Arial"/>
            </a:endParaRPr>
          </a:p>
          <a:p>
            <a:pPr marL="432000" indent="-313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2</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n</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n-1</a:t>
            </a:r>
            <a:r>
              <a:rPr b="0" lang="en-US" sz="3200" spc="-1" strike="noStrike">
                <a:solidFill>
                  <a:srgbClr val="000000"/>
                </a:solidFill>
                <a:latin typeface="Arial"/>
                <a:ea typeface="Noto Sans CJK SC"/>
              </a:rPr>
              <a:t>)</a:t>
            </a:r>
            <a:endParaRPr b="0" lang="en-US" sz="3200" spc="-1" strike="noStrike">
              <a:latin typeface="Arial"/>
            </a:endParaRPr>
          </a:p>
          <a:p>
            <a:pPr marL="432000" indent="-313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                   </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n</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n-1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n-2</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n-2</a:t>
            </a:r>
            <a:r>
              <a:rPr b="0" lang="en-US" sz="3200" spc="-1" strike="noStrike">
                <a:solidFill>
                  <a:srgbClr val="000000"/>
                </a:solidFill>
                <a:latin typeface="Arial"/>
                <a:ea typeface="Noto Sans CJK SC"/>
              </a:rPr>
              <a:t>)</a:t>
            </a:r>
            <a:endParaRPr b="0" lang="en-US" sz="3200" spc="-1" strike="noStrike">
              <a:latin typeface="Arial"/>
            </a:endParaRPr>
          </a:p>
          <a:p>
            <a:pPr marL="432000" indent="-313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                   </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n</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2</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a:t>
            </a:r>
            <a:endParaRPr b="0" lang="en-US" sz="3200" spc="-1" strike="noStrike">
              <a:latin typeface="Arial"/>
            </a:endParaRPr>
          </a:p>
          <a:p>
            <a:pPr>
              <a:lnSpc>
                <a:spcPct val="100000"/>
              </a:lnSpc>
              <a:spcBef>
                <a:spcPts val="1417"/>
              </a:spcBef>
            </a:pPr>
            <a:r>
              <a:rPr b="0" lang="en-US" sz="3200" spc="-1" strike="noStrike">
                <a:solidFill>
                  <a:srgbClr val="000000"/>
                </a:solidFill>
                <a:latin typeface="Arial"/>
                <a:ea typeface="Noto Sans CJK SC"/>
              </a:rPr>
              <a:t>                       </a:t>
            </a:r>
            <a:r>
              <a:rPr b="0" lang="en-US" sz="3200" spc="-1" strike="noStrike">
                <a:solidFill>
                  <a:srgbClr val="000000"/>
                </a:solidFill>
                <a:latin typeface="Arial"/>
                <a:ea typeface="Noto Sans CJK SC"/>
              </a:rPr>
              <a:t>=</a:t>
            </a:r>
            <a:endParaRPr b="0" lang="en-US" sz="3200" spc="-1" strike="noStrike">
              <a:latin typeface="Arial"/>
            </a:endParaRPr>
          </a:p>
        </p:txBody>
      </p:sp>
      <mc:AlternateContent>
        <mc:Choice xmlns:a14="http://schemas.microsoft.com/office/drawing/2010/main" Requires="a14">
          <p:sp>
            <p:nvSpPr>
              <p:cNvPr id="361" name="Formula 3"/>
              <p:cNvSpPr txBox="1"/>
              <p:nvPr/>
            </p:nvSpPr>
            <p:spPr>
              <a:xfrm>
                <a:off x="3297240" y="4982400"/>
                <a:ext cx="2312640" cy="667440"/>
              </a:xfrm>
              <a:prstGeom prst="rect">
                <a:avLst/>
              </a:prstGeom>
            </p:spPr>
            <p:txBody>
              <a:bodyPr/>
              <a:p>
                <a14:m>
                  <m:oMath xmlns:m="http://schemas.openxmlformats.org/officeDocument/2006/math">
                    <m:nary>
                      <m:naryPr>
                        <m:chr m:val="∏"/>
                      </m:naryPr>
                      <m:sub>
                        <m:r>
                          <m:t xml:space="preserve">i</m:t>
                        </m:r>
                        <m:r>
                          <m:t xml:space="preserve">=</m:t>
                        </m:r>
                        <m:r>
                          <m:t xml:space="preserve">1</m:t>
                        </m:r>
                      </m:sub>
                      <m:sup>
                        <m:r>
                          <m:t xml:space="preserve">n</m:t>
                        </m:r>
                      </m:sup>
                      <m:e>
                        <m:r>
                          <m:t xml:space="preserve">P</m:t>
                        </m:r>
                      </m:e>
                    </m:nary>
                    <m:d>
                      <m:dPr>
                        <m:begChr m:val="("/>
                        <m:endChr m:val=")"/>
                      </m:dPr>
                      <m:e>
                        <m:f>
                          <m:fPr>
                            <m:type m:val="lin"/>
                          </m:fPr>
                          <m:num>
                            <m:sSub>
                              <m:e>
                                <m:r>
                                  <m:t xml:space="preserve">x</m:t>
                                </m:r>
                              </m:e>
                              <m:sub>
                                <m:r>
                                  <m:t xml:space="preserve">i</m:t>
                                </m:r>
                              </m:sub>
                            </m:sSub>
                          </m:num>
                          <m:den>
                            <m:r>
                              <m:t xml:space="preserve">Parents</m:t>
                            </m:r>
                          </m:den>
                        </m:f>
                        <m:d>
                          <m:dPr>
                            <m:begChr m:val="("/>
                            <m:endChr m:val=")"/>
                          </m:dPr>
                          <m:e>
                            <m:sSub>
                              <m:e>
                                <m:r>
                                  <m:t xml:space="preserve">x</m:t>
                                </m:r>
                              </m:e>
                              <m:sub>
                                <m:r>
                                  <m:t xml:space="preserve">i</m:t>
                                </m:r>
                              </m:sub>
                            </m:sSub>
                          </m:e>
                        </m:d>
                      </m:e>
                    </m:d>
                  </m:oMath>
                </a14:m>
              </a:p>
            </p:txBody>
          </p:sp>
        </mc:Choice>
        <mc:Fallback/>
      </mc:AlternateContent>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2" name="CustomShape 1"/>
          <p:cNvSpPr/>
          <p:nvPr/>
        </p:nvSpPr>
        <p:spPr>
          <a:xfrm>
            <a:off x="609480" y="273600"/>
            <a:ext cx="10961280" cy="11336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II.2 Joint probability</a:t>
            </a:r>
            <a:endParaRPr b="0" lang="en-US" sz="4400" spc="-1" strike="noStrike">
              <a:latin typeface="Arial"/>
            </a:endParaRPr>
          </a:p>
        </p:txBody>
      </p:sp>
      <p:sp>
        <p:nvSpPr>
          <p:cNvPr id="363" name="CustomShape 2"/>
          <p:cNvSpPr/>
          <p:nvPr/>
        </p:nvSpPr>
        <p:spPr>
          <a:xfrm>
            <a:off x="609480" y="1604520"/>
            <a:ext cx="10961280" cy="3966120"/>
          </a:xfrm>
          <a:prstGeom prst="rect">
            <a:avLst/>
          </a:prstGeom>
          <a:noFill/>
          <a:ln>
            <a:noFill/>
          </a:ln>
        </p:spPr>
        <p:style>
          <a:lnRef idx="0"/>
          <a:fillRef idx="0"/>
          <a:effectRef idx="0"/>
          <a:fontRef idx="minor"/>
        </p:style>
        <p:txBody>
          <a:bodyPr lIns="0" rIns="0" tIns="0" bIns="0">
            <a:normAutofit/>
          </a:bodyPr>
          <a:p>
            <a:pPr marL="432000" indent="-313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Example:</a:t>
            </a:r>
            <a:endParaRPr b="0" lang="en-US" sz="3200" spc="-1" strike="noStrike">
              <a:latin typeface="Arial"/>
            </a:endParaRPr>
          </a:p>
          <a:p>
            <a:pPr marL="432000" indent="-313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P(X=pos, D=T, C=T, Pl=lw, S=F)</a:t>
            </a:r>
            <a:endParaRPr b="0" lang="en-US" sz="3200" spc="-1" strike="noStrike">
              <a:latin typeface="Arial"/>
            </a:endParaRPr>
          </a:p>
          <a:p>
            <a:pPr marL="432000" indent="-313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=P(X=pos/C=T)*P(D=T/C=T)*P(C=T/Pl=lw,S=f) *P(Pl=lw)*P(S=F)</a:t>
            </a:r>
            <a:endParaRPr b="0" lang="en-US" sz="3200" spc="-1" strike="noStrike">
              <a:latin typeface="Arial"/>
            </a:endParaRPr>
          </a:p>
          <a:p>
            <a:pPr marL="432000" indent="-313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=0.9*0.65*0.001*0.9*0.7</a:t>
            </a: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4" name="CustomShape 1"/>
          <p:cNvSpPr/>
          <p:nvPr/>
        </p:nvSpPr>
        <p:spPr>
          <a:xfrm>
            <a:off x="609480" y="273600"/>
            <a:ext cx="10961640" cy="11340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II.3 Conditional independence</a:t>
            </a:r>
            <a:endParaRPr b="0" lang="en-US" sz="4400" spc="-1" strike="noStrike">
              <a:latin typeface="Arial"/>
            </a:endParaRPr>
          </a:p>
        </p:txBody>
      </p:sp>
      <p:sp>
        <p:nvSpPr>
          <p:cNvPr id="365" name="CustomShape 2"/>
          <p:cNvSpPr/>
          <p:nvPr/>
        </p:nvSpPr>
        <p:spPr>
          <a:xfrm>
            <a:off x="609480" y="1604520"/>
            <a:ext cx="10961640" cy="3966480"/>
          </a:xfrm>
          <a:prstGeom prst="rect">
            <a:avLst/>
          </a:prstGeom>
          <a:noFill/>
          <a:ln>
            <a:noFill/>
          </a:ln>
        </p:spPr>
        <p:style>
          <a:lnRef idx="0"/>
          <a:fillRef idx="0"/>
          <a:effectRef idx="0"/>
          <a:fontRef idx="minor"/>
        </p:style>
        <p:txBody>
          <a:bodyPr lIns="0" rIns="0" tIns="0" bIns="0">
            <a:normAutofit fontScale="85000"/>
          </a:bodyPr>
          <a:p>
            <a:pPr marL="432000" indent="-313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Bayesian networks explicitly express conditional independencies in probability distributions.</a:t>
            </a:r>
            <a:endParaRPr b="0" lang="en-US" sz="3200" spc="-1" strike="noStrike">
              <a:latin typeface="Arial"/>
            </a:endParaRPr>
          </a:p>
          <a:p>
            <a:pPr marL="432000" indent="-31356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DejaVu Sans"/>
              </a:rPr>
              <a:t>Causal chains.</a:t>
            </a:r>
            <a:r>
              <a:rPr b="0" lang="en-US" sz="3200" spc="-1" strike="noStrike">
                <a:solidFill>
                  <a:srgbClr val="000000"/>
                </a:solidFill>
                <a:latin typeface="Arial"/>
                <a:ea typeface="DejaVu Sans"/>
              </a:rPr>
              <a:t> Consider a causal chain of three nodes, where A causes B,  which in  turn causes C (see figure)</a:t>
            </a:r>
            <a:endParaRPr b="0" lang="en-US" sz="3200" spc="-1" strike="noStrike">
              <a:latin typeface="Arial"/>
            </a:endParaRPr>
          </a:p>
          <a:p>
            <a:pPr>
              <a:lnSpc>
                <a:spcPct val="100000"/>
              </a:lnSpc>
              <a:spcBef>
                <a:spcPts val="1417"/>
              </a:spcBef>
            </a:pPr>
            <a:endParaRPr b="0" lang="en-US" sz="3200" spc="-1" strike="noStrike">
              <a:latin typeface="Arial"/>
            </a:endParaRPr>
          </a:p>
          <a:p>
            <a:pPr marL="432000" indent="-313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en-US" sz="3200" spc="-1" strike="noStrike">
              <a:latin typeface="Arial"/>
            </a:endParaRPr>
          </a:p>
          <a:p>
            <a:pPr marL="432000" indent="-313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P(C/A,B)=P(C/B) , we write this conditional probability as  A</a:t>
            </a:r>
            <a:r>
              <a:rPr b="0" lang="en-US" sz="3200" spc="-1" strike="noStrike">
                <a:solidFill>
                  <a:srgbClr val="000000"/>
                </a:solidFill>
                <a:latin typeface="Arial"/>
                <a:ea typeface="Arial"/>
              </a:rPr>
              <a:t>╨C/B</a:t>
            </a:r>
            <a:endParaRPr b="0" lang="en-US" sz="3200" spc="-1" strike="noStrike">
              <a:latin typeface="Arial"/>
            </a:endParaRPr>
          </a:p>
        </p:txBody>
      </p:sp>
      <p:sp>
        <p:nvSpPr>
          <p:cNvPr id="366" name="CustomShape 3"/>
          <p:cNvSpPr/>
          <p:nvPr/>
        </p:nvSpPr>
        <p:spPr>
          <a:xfrm>
            <a:off x="1554480" y="402336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a:t>
            </a:r>
            <a:endParaRPr b="0" lang="en-US" sz="1800" spc="-1" strike="noStrike">
              <a:latin typeface="Arial"/>
            </a:endParaRPr>
          </a:p>
        </p:txBody>
      </p:sp>
      <p:sp>
        <p:nvSpPr>
          <p:cNvPr id="367" name="Line 4"/>
          <p:cNvSpPr/>
          <p:nvPr/>
        </p:nvSpPr>
        <p:spPr>
          <a:xfrm>
            <a:off x="2103120" y="4297680"/>
            <a:ext cx="1005840" cy="0"/>
          </a:xfrm>
          <a:prstGeom prst="line">
            <a:avLst/>
          </a:prstGeom>
          <a:ln>
            <a:solidFill>
              <a:srgbClr val="3465a4"/>
            </a:solidFill>
            <a:tailEnd len="med" type="triangle" w="med"/>
          </a:ln>
        </p:spPr>
        <p:style>
          <a:lnRef idx="0"/>
          <a:fillRef idx="0"/>
          <a:effectRef idx="0"/>
          <a:fontRef idx="minor"/>
        </p:style>
      </p:sp>
      <p:sp>
        <p:nvSpPr>
          <p:cNvPr id="368" name="CustomShape 5"/>
          <p:cNvSpPr/>
          <p:nvPr/>
        </p:nvSpPr>
        <p:spPr>
          <a:xfrm>
            <a:off x="3102840" y="402372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B</a:t>
            </a:r>
            <a:endParaRPr b="0" lang="en-US" sz="1800" spc="-1" strike="noStrike">
              <a:latin typeface="Arial"/>
            </a:endParaRPr>
          </a:p>
        </p:txBody>
      </p:sp>
      <p:sp>
        <p:nvSpPr>
          <p:cNvPr id="369" name="Line 6"/>
          <p:cNvSpPr/>
          <p:nvPr/>
        </p:nvSpPr>
        <p:spPr>
          <a:xfrm>
            <a:off x="3687120" y="4297680"/>
            <a:ext cx="1005840" cy="0"/>
          </a:xfrm>
          <a:prstGeom prst="line">
            <a:avLst/>
          </a:prstGeom>
          <a:ln>
            <a:solidFill>
              <a:srgbClr val="3465a4"/>
            </a:solidFill>
            <a:tailEnd len="med" type="triangle" w="med"/>
          </a:ln>
        </p:spPr>
        <p:style>
          <a:lnRef idx="0"/>
          <a:fillRef idx="0"/>
          <a:effectRef idx="0"/>
          <a:fontRef idx="minor"/>
        </p:style>
      </p:sp>
      <p:sp>
        <p:nvSpPr>
          <p:cNvPr id="370" name="CustomShape 7"/>
          <p:cNvSpPr/>
          <p:nvPr/>
        </p:nvSpPr>
        <p:spPr>
          <a:xfrm>
            <a:off x="4687200" y="402408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C</a:t>
            </a:r>
            <a:endParaRPr b="0" lang="en-US" sz="1800" spc="-1" strike="noStrike">
              <a:latin typeface="Arial"/>
            </a:endParaRPr>
          </a:p>
        </p:txBody>
      </p:sp>
      <mc:AlternateContent>
        <mc:Choice xmlns:a14="http://schemas.microsoft.com/office/drawing/2010/main" Requires="a14">
          <p:sp>
            <p:nvSpPr>
              <p:cNvPr id="371" name="Formula 8"/>
              <p:cNvSpPr txBox="1"/>
              <p:nvPr/>
            </p:nvSpPr>
            <p:spPr>
              <a:xfrm>
                <a:off x="5788440" y="2912400"/>
                <a:ext cx="709200" cy="349200"/>
              </a:xfrm>
              <a:prstGeom prst="rect">
                <a:avLst/>
              </a:prstGeom>
            </p:spPr>
            <p:txBody>
              <a:bodyPr/>
              <a:p>
                <a14:m>
                  <m:oMath xmlns:m="http://schemas.openxmlformats.org/officeDocument/2006/math"/>
                </a14:m>
              </a:p>
            </p:txBody>
          </p:sp>
        </mc:Choice>
        <mc:Fallback/>
      </mc:AlternateContent>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2" name="CustomShape 1"/>
          <p:cNvSpPr/>
          <p:nvPr/>
        </p:nvSpPr>
        <p:spPr>
          <a:xfrm>
            <a:off x="609480" y="273600"/>
            <a:ext cx="10961640" cy="11340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II.3 Conditional independence</a:t>
            </a:r>
            <a:endParaRPr b="0" lang="en-US" sz="4400" spc="-1" strike="noStrike">
              <a:latin typeface="Arial"/>
            </a:endParaRPr>
          </a:p>
        </p:txBody>
      </p:sp>
      <p:sp>
        <p:nvSpPr>
          <p:cNvPr id="373" name="CustomShape 2"/>
          <p:cNvSpPr/>
          <p:nvPr/>
        </p:nvSpPr>
        <p:spPr>
          <a:xfrm>
            <a:off x="609480" y="1604520"/>
            <a:ext cx="10961640" cy="3966480"/>
          </a:xfrm>
          <a:prstGeom prst="rect">
            <a:avLst/>
          </a:prstGeom>
          <a:noFill/>
          <a:ln>
            <a:noFill/>
          </a:ln>
        </p:spPr>
        <p:style>
          <a:lnRef idx="0"/>
          <a:fillRef idx="0"/>
          <a:effectRef idx="0"/>
          <a:fontRef idx="minor"/>
        </p:style>
        <p:txBody>
          <a:bodyPr lIns="0" rIns="0" tIns="0" bIns="0">
            <a:normAutofit fontScale="80000"/>
          </a:bodyPr>
          <a:p>
            <a:pPr marL="432000" indent="-31356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DejaVu Sans"/>
              </a:rPr>
              <a:t>Common causes.</a:t>
            </a:r>
            <a:r>
              <a:rPr b="0" lang="en-US" sz="3200" spc="-1" strike="noStrike">
                <a:solidFill>
                  <a:srgbClr val="000000"/>
                </a:solidFill>
                <a:latin typeface="Arial"/>
                <a:ea typeface="DejaVu Sans"/>
              </a:rPr>
              <a:t> The two variables A and C having a common cause B (see figure) are also conditional independent given B.</a:t>
            </a:r>
            <a:endParaRPr b="0" lang="en-US" sz="3200" spc="-1" strike="noStrike">
              <a:latin typeface="Arial"/>
            </a:endParaRPr>
          </a:p>
          <a:p>
            <a:pPr>
              <a:lnSpc>
                <a:spcPct val="100000"/>
              </a:lnSpc>
              <a:spcBef>
                <a:spcPts val="1417"/>
              </a:spcBef>
            </a:pPr>
            <a:endParaRPr b="0" lang="en-US" sz="3200" spc="-1" strike="noStrike">
              <a:latin typeface="Arial"/>
            </a:endParaRPr>
          </a:p>
          <a:p>
            <a:pPr>
              <a:lnSpc>
                <a:spcPct val="100000"/>
              </a:lnSpc>
              <a:spcBef>
                <a:spcPts val="1417"/>
              </a:spcBef>
            </a:pPr>
            <a:endParaRPr b="0" lang="en-US" sz="3200" spc="-1" strike="noStrike">
              <a:latin typeface="Arial"/>
            </a:endParaRPr>
          </a:p>
          <a:p>
            <a:pPr>
              <a:lnSpc>
                <a:spcPct val="100000"/>
              </a:lnSpc>
              <a:spcBef>
                <a:spcPts val="1417"/>
              </a:spcBef>
            </a:pPr>
            <a:endParaRPr b="0" lang="en-US" sz="3200" spc="-1" strike="noStrike">
              <a:latin typeface="Arial"/>
            </a:endParaRPr>
          </a:p>
          <a:p>
            <a:pPr>
              <a:lnSpc>
                <a:spcPct val="100000"/>
              </a:lnSpc>
              <a:spcBef>
                <a:spcPts val="1417"/>
              </a:spcBef>
            </a:pPr>
            <a:endParaRPr b="0" lang="en-US" sz="3200" spc="-1" strike="noStrike">
              <a:latin typeface="Arial"/>
            </a:endParaRPr>
          </a:p>
          <a:p>
            <a:pPr marL="432000" indent="-313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Therefore   A</a:t>
            </a:r>
            <a:r>
              <a:rPr b="0" lang="en-US" sz="3200" spc="-1" strike="noStrike">
                <a:solidFill>
                  <a:srgbClr val="000000"/>
                </a:solidFill>
                <a:latin typeface="Arial"/>
                <a:ea typeface="Arial"/>
              </a:rPr>
              <a:t>╨C/B and C╨A/B</a:t>
            </a:r>
            <a:endParaRPr b="0" lang="en-US" sz="3200" spc="-1" strike="noStrike">
              <a:latin typeface="Arial"/>
            </a:endParaRPr>
          </a:p>
        </p:txBody>
      </p:sp>
      <p:sp>
        <p:nvSpPr>
          <p:cNvPr id="374" name="CustomShape 3"/>
          <p:cNvSpPr/>
          <p:nvPr/>
        </p:nvSpPr>
        <p:spPr>
          <a:xfrm>
            <a:off x="1936800" y="380448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a:t>
            </a:r>
            <a:endParaRPr b="0" lang="en-US" sz="1800" spc="-1" strike="noStrike">
              <a:latin typeface="Arial"/>
            </a:endParaRPr>
          </a:p>
        </p:txBody>
      </p:sp>
      <p:sp>
        <p:nvSpPr>
          <p:cNvPr id="375" name="Line 4"/>
          <p:cNvSpPr/>
          <p:nvPr/>
        </p:nvSpPr>
        <p:spPr>
          <a:xfrm flipH="1">
            <a:off x="2377440" y="3291840"/>
            <a:ext cx="640080" cy="640080"/>
          </a:xfrm>
          <a:prstGeom prst="line">
            <a:avLst/>
          </a:prstGeom>
          <a:ln>
            <a:solidFill>
              <a:srgbClr val="3465a4"/>
            </a:solidFill>
            <a:tailEnd len="med" type="triangle" w="med"/>
          </a:ln>
        </p:spPr>
        <p:style>
          <a:lnRef idx="0"/>
          <a:fillRef idx="0"/>
          <a:effectRef idx="0"/>
          <a:fontRef idx="minor"/>
        </p:style>
      </p:sp>
      <p:sp>
        <p:nvSpPr>
          <p:cNvPr id="376" name="CustomShape 5"/>
          <p:cNvSpPr/>
          <p:nvPr/>
        </p:nvSpPr>
        <p:spPr>
          <a:xfrm>
            <a:off x="3017520" y="301752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B</a:t>
            </a:r>
            <a:endParaRPr b="0" lang="en-US" sz="1800" spc="-1" strike="noStrike">
              <a:latin typeface="Arial"/>
            </a:endParaRPr>
          </a:p>
        </p:txBody>
      </p:sp>
      <p:sp>
        <p:nvSpPr>
          <p:cNvPr id="377" name="Line 6"/>
          <p:cNvSpPr/>
          <p:nvPr/>
        </p:nvSpPr>
        <p:spPr>
          <a:xfrm>
            <a:off x="3566160" y="3291840"/>
            <a:ext cx="731520" cy="548640"/>
          </a:xfrm>
          <a:prstGeom prst="line">
            <a:avLst/>
          </a:prstGeom>
          <a:ln>
            <a:solidFill>
              <a:srgbClr val="3465a4"/>
            </a:solidFill>
            <a:tailEnd len="med" type="triangle" w="med"/>
          </a:ln>
        </p:spPr>
        <p:style>
          <a:lnRef idx="0"/>
          <a:fillRef idx="0"/>
          <a:effectRef idx="0"/>
          <a:fontRef idx="minor"/>
        </p:style>
      </p:sp>
      <p:sp>
        <p:nvSpPr>
          <p:cNvPr id="378" name="CustomShape 7"/>
          <p:cNvSpPr/>
          <p:nvPr/>
        </p:nvSpPr>
        <p:spPr>
          <a:xfrm>
            <a:off x="4219920" y="374616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C</a:t>
            </a:r>
            <a:endParaRPr b="0" lang="en-US" sz="1800" spc="-1" strike="noStrike">
              <a:latin typeface="Arial"/>
            </a:endParaRPr>
          </a:p>
        </p:txBody>
      </p:sp>
      <mc:AlternateContent>
        <mc:Choice xmlns:a14="http://schemas.microsoft.com/office/drawing/2010/main" Requires="a14">
          <p:sp>
            <p:nvSpPr>
              <p:cNvPr id="379" name="Formula 8"/>
              <p:cNvSpPr txBox="1"/>
              <p:nvPr/>
            </p:nvSpPr>
            <p:spPr>
              <a:xfrm>
                <a:off x="5788440" y="2912400"/>
                <a:ext cx="709200" cy="349200"/>
              </a:xfrm>
              <a:prstGeom prst="rect">
                <a:avLst/>
              </a:prstGeom>
            </p:spPr>
            <p:txBody>
              <a:bodyPr/>
              <a:p>
                <a14:m>
                  <m:oMath xmlns:m="http://schemas.openxmlformats.org/officeDocument/2006/math"/>
                </a14:m>
              </a:p>
            </p:txBody>
          </p:sp>
        </mc:Choice>
        <mc:Fallback/>
      </mc:AlternateContent>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CustomShape 1"/>
          <p:cNvSpPr/>
          <p:nvPr/>
        </p:nvSpPr>
        <p:spPr>
          <a:xfrm>
            <a:off x="609480" y="273600"/>
            <a:ext cx="10961640" cy="11340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II.3 Conditional independence</a:t>
            </a:r>
            <a:endParaRPr b="0" lang="en-US" sz="4400" spc="-1" strike="noStrike">
              <a:latin typeface="Arial"/>
            </a:endParaRPr>
          </a:p>
        </p:txBody>
      </p:sp>
      <p:sp>
        <p:nvSpPr>
          <p:cNvPr id="381" name="CustomShape 2"/>
          <p:cNvSpPr/>
          <p:nvPr/>
        </p:nvSpPr>
        <p:spPr>
          <a:xfrm>
            <a:off x="609480" y="1604520"/>
            <a:ext cx="10961640" cy="3966480"/>
          </a:xfrm>
          <a:prstGeom prst="rect">
            <a:avLst/>
          </a:prstGeom>
          <a:noFill/>
          <a:ln>
            <a:noFill/>
          </a:ln>
        </p:spPr>
        <p:style>
          <a:lnRef idx="0"/>
          <a:fillRef idx="0"/>
          <a:effectRef idx="0"/>
          <a:fontRef idx="minor"/>
        </p:style>
        <p:txBody>
          <a:bodyPr lIns="0" rIns="0" tIns="0" bIns="0">
            <a:normAutofit fontScale="70000"/>
          </a:bodyPr>
          <a:p>
            <a:pPr marL="432000" indent="-31356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Noto Sans CJK SC"/>
              </a:rPr>
              <a:t>Common effects.</a:t>
            </a:r>
            <a:r>
              <a:rPr b="0" lang="en-US" sz="3200" spc="-1" strike="noStrike">
                <a:solidFill>
                  <a:srgbClr val="000000"/>
                </a:solidFill>
                <a:latin typeface="Arial"/>
                <a:ea typeface="Noto Sans CJK SC"/>
              </a:rPr>
              <a:t> A common effect is represented by a network v-structure (see figure).The parent are independent   A</a:t>
            </a:r>
            <a:r>
              <a:rPr b="0" lang="en-US" sz="3200" spc="-1" strike="noStrike">
                <a:solidFill>
                  <a:srgbClr val="000000"/>
                </a:solidFill>
                <a:latin typeface="Arial"/>
                <a:ea typeface="Arial"/>
              </a:rPr>
              <a:t>╨C but become dependent  given information about B.</a:t>
            </a:r>
            <a:endParaRPr b="0" lang="en-US" sz="3200" spc="-1" strike="noStrike">
              <a:latin typeface="Arial"/>
            </a:endParaRPr>
          </a:p>
          <a:p>
            <a:pPr>
              <a:lnSpc>
                <a:spcPct val="100000"/>
              </a:lnSpc>
              <a:spcBef>
                <a:spcPts val="1417"/>
              </a:spcBef>
            </a:pPr>
            <a:endParaRPr b="0" lang="en-US" sz="3200" spc="-1" strike="noStrike">
              <a:latin typeface="Arial"/>
            </a:endParaRPr>
          </a:p>
          <a:p>
            <a:pPr>
              <a:lnSpc>
                <a:spcPct val="100000"/>
              </a:lnSpc>
              <a:spcBef>
                <a:spcPts val="1417"/>
              </a:spcBef>
            </a:pPr>
            <a:endParaRPr b="0" lang="en-US" sz="3200" spc="-1" strike="noStrike">
              <a:latin typeface="Arial"/>
            </a:endParaRPr>
          </a:p>
          <a:p>
            <a:pPr>
              <a:lnSpc>
                <a:spcPct val="100000"/>
              </a:lnSpc>
              <a:spcBef>
                <a:spcPts val="1417"/>
              </a:spcBef>
            </a:pPr>
            <a:endParaRPr b="0" lang="en-US" sz="3200" spc="-1" strike="noStrike">
              <a:latin typeface="Arial"/>
            </a:endParaRPr>
          </a:p>
          <a:p>
            <a:pPr>
              <a:lnSpc>
                <a:spcPct val="100000"/>
              </a:lnSpc>
              <a:spcBef>
                <a:spcPts val="1417"/>
              </a:spcBef>
            </a:pPr>
            <a:endParaRPr b="0" lang="en-US" sz="3200" spc="-1" strike="noStrike">
              <a:latin typeface="Arial"/>
            </a:endParaRPr>
          </a:p>
          <a:p>
            <a:pPr marL="432000" indent="-313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Therefor                            and A</a:t>
            </a:r>
            <a:r>
              <a:rPr b="0" lang="en-US" sz="3200" spc="-1" strike="noStrike">
                <a:solidFill>
                  <a:srgbClr val="000000"/>
                </a:solidFill>
                <a:latin typeface="Arial"/>
                <a:ea typeface="Arial"/>
              </a:rPr>
              <a:t>╨(C/B)</a:t>
            </a:r>
            <a:endParaRPr b="0" lang="en-US" sz="3200" spc="-1" strike="noStrike">
              <a:latin typeface="Arial"/>
            </a:endParaRPr>
          </a:p>
        </p:txBody>
      </p:sp>
      <p:sp>
        <p:nvSpPr>
          <p:cNvPr id="382" name="CustomShape 3"/>
          <p:cNvSpPr/>
          <p:nvPr/>
        </p:nvSpPr>
        <p:spPr>
          <a:xfrm>
            <a:off x="1884240" y="320040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a:t>
            </a:r>
            <a:endParaRPr b="0" lang="en-US" sz="1800" spc="-1" strike="noStrike">
              <a:latin typeface="Arial"/>
            </a:endParaRPr>
          </a:p>
        </p:txBody>
      </p:sp>
      <p:sp>
        <p:nvSpPr>
          <p:cNvPr id="383" name="Line 4"/>
          <p:cNvSpPr/>
          <p:nvPr/>
        </p:nvSpPr>
        <p:spPr>
          <a:xfrm>
            <a:off x="2377440" y="3657600"/>
            <a:ext cx="640080" cy="457200"/>
          </a:xfrm>
          <a:prstGeom prst="line">
            <a:avLst/>
          </a:prstGeom>
          <a:ln>
            <a:solidFill>
              <a:srgbClr val="3465a4"/>
            </a:solidFill>
            <a:tailEnd len="med" type="triangle" w="med"/>
          </a:ln>
        </p:spPr>
        <p:style>
          <a:lnRef idx="0"/>
          <a:fillRef idx="0"/>
          <a:effectRef idx="0"/>
          <a:fontRef idx="minor"/>
        </p:style>
      </p:sp>
      <p:sp>
        <p:nvSpPr>
          <p:cNvPr id="384" name="CustomShape 5"/>
          <p:cNvSpPr/>
          <p:nvPr/>
        </p:nvSpPr>
        <p:spPr>
          <a:xfrm>
            <a:off x="3017520" y="393192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B</a:t>
            </a:r>
            <a:endParaRPr b="0" lang="en-US" sz="1800" spc="-1" strike="noStrike">
              <a:latin typeface="Arial"/>
            </a:endParaRPr>
          </a:p>
        </p:txBody>
      </p:sp>
      <p:sp>
        <p:nvSpPr>
          <p:cNvPr id="385" name="Line 6"/>
          <p:cNvSpPr/>
          <p:nvPr/>
        </p:nvSpPr>
        <p:spPr>
          <a:xfrm flipH="1">
            <a:off x="3566160" y="3657600"/>
            <a:ext cx="640080" cy="457200"/>
          </a:xfrm>
          <a:prstGeom prst="line">
            <a:avLst/>
          </a:prstGeom>
          <a:ln>
            <a:solidFill>
              <a:srgbClr val="3465a4"/>
            </a:solidFill>
            <a:tailEnd len="med" type="triangle" w="med"/>
          </a:ln>
        </p:spPr>
        <p:style>
          <a:lnRef idx="0"/>
          <a:fillRef idx="0"/>
          <a:effectRef idx="0"/>
          <a:fontRef idx="minor"/>
        </p:style>
      </p:sp>
      <p:sp>
        <p:nvSpPr>
          <p:cNvPr id="386" name="CustomShape 7"/>
          <p:cNvSpPr/>
          <p:nvPr/>
        </p:nvSpPr>
        <p:spPr>
          <a:xfrm>
            <a:off x="4023360" y="310896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C</a:t>
            </a:r>
            <a:endParaRPr b="0" lang="en-US" sz="1800" spc="-1" strike="noStrike">
              <a:latin typeface="Arial"/>
            </a:endParaRPr>
          </a:p>
        </p:txBody>
      </p:sp>
      <mc:AlternateContent>
        <mc:Choice xmlns:a14="http://schemas.microsoft.com/office/drawing/2010/main" Requires="a14">
          <p:sp>
            <p:nvSpPr>
              <p:cNvPr id="387" name="Formula 8"/>
              <p:cNvSpPr txBox="1"/>
              <p:nvPr/>
            </p:nvSpPr>
            <p:spPr>
              <a:xfrm>
                <a:off x="5788440" y="2912400"/>
                <a:ext cx="709200" cy="34920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388" name="Formula 9"/>
              <p:cNvSpPr txBox="1"/>
              <p:nvPr/>
            </p:nvSpPr>
            <p:spPr>
              <a:xfrm>
                <a:off x="2536920" y="5180400"/>
                <a:ext cx="2298960" cy="295560"/>
              </a:xfrm>
              <a:prstGeom prst="rect">
                <a:avLst/>
              </a:prstGeom>
            </p:spPr>
            <p:txBody>
              <a:bodyPr/>
              <a:p>
                <a14:m>
                  <m:oMath xmlns:m="http://schemas.openxmlformats.org/officeDocument/2006/math">
                    <m:r>
                      <m:t xml:space="preserve">P</m:t>
                    </m:r>
                    <m:d>
                      <m:dPr>
                        <m:begChr m:val="("/>
                        <m:endChr m:val=")"/>
                      </m:dPr>
                      <m:e>
                        <m:f>
                          <m:fPr>
                            <m:type m:val="lin"/>
                          </m:fPr>
                          <m:num>
                            <m:r>
                              <m:t xml:space="preserve">C</m:t>
                            </m:r>
                          </m:num>
                          <m:den>
                            <m:r>
                              <m:t xml:space="preserve">A</m:t>
                            </m:r>
                          </m:den>
                        </m:f>
                        <m:r>
                          <m:t xml:space="preserve">,</m:t>
                        </m:r>
                        <m:r>
                          <m:t xml:space="preserve">B</m:t>
                        </m:r>
                      </m:e>
                    </m:d>
                    <m:r>
                      <m:t xml:space="preserve">≠</m:t>
                    </m:r>
                    <m:r>
                      <m:t xml:space="preserve">P</m:t>
                    </m:r>
                    <m:d>
                      <m:dPr>
                        <m:begChr m:val="("/>
                        <m:endChr m:val=")"/>
                      </m:dPr>
                      <m:e>
                        <m:f>
                          <m:fPr>
                            <m:type m:val="lin"/>
                          </m:fPr>
                          <m:num>
                            <m:r>
                              <m:t xml:space="preserve">C</m:t>
                            </m:r>
                          </m:num>
                          <m:den>
                            <m:r>
                              <m:t xml:space="preserve">B</m:t>
                            </m:r>
                          </m:den>
                        </m:f>
                      </m:e>
                    </m:d>
                  </m:oMath>
                </a14:m>
              </a:p>
            </p:txBody>
          </p:sp>
        </mc:Choice>
        <mc:Fallback/>
      </mc:AlternateContent>
      <mc:AlternateContent>
        <mc:Choice xmlns:a14="http://schemas.microsoft.com/office/drawing/2010/main" Requires="a14">
          <p:sp>
            <p:nvSpPr>
              <p:cNvPr id="389" name="Formula 10"/>
              <p:cNvSpPr txBox="1"/>
              <p:nvPr/>
            </p:nvSpPr>
            <p:spPr>
              <a:xfrm>
                <a:off x="5780880" y="3266280"/>
                <a:ext cx="709200" cy="349200"/>
              </a:xfrm>
              <a:prstGeom prst="rect">
                <a:avLst/>
              </a:prstGeom>
            </p:spPr>
            <p:txBody>
              <a:bodyPr/>
              <a:p>
                <a14:m>
                  <m:oMath xmlns:m="http://schemas.openxmlformats.org/officeDocument/2006/math"/>
                </a14:m>
              </a:p>
            </p:txBody>
          </p:sp>
        </mc:Choice>
        <mc:Fallback/>
      </mc:AlternateContent>
      <p:sp>
        <p:nvSpPr>
          <p:cNvPr id="390" name="Line 11"/>
          <p:cNvSpPr/>
          <p:nvPr/>
        </p:nvSpPr>
        <p:spPr>
          <a:xfrm flipH="1">
            <a:off x="5600160" y="5140080"/>
            <a:ext cx="365760" cy="274320"/>
          </a:xfrm>
          <a:prstGeom prst="line">
            <a:avLst/>
          </a:prstGeom>
          <a:ln>
            <a:solidFill>
              <a:srgbClr val="1c1c1c"/>
            </a:solid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1" name="CustomShape 1"/>
          <p:cNvSpPr/>
          <p:nvPr/>
        </p:nvSpPr>
        <p:spPr>
          <a:xfrm>
            <a:off x="609480" y="273600"/>
            <a:ext cx="10961640" cy="11340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II.4 d-separation</a:t>
            </a:r>
            <a:endParaRPr b="0" lang="en-US" sz="4400" spc="-1" strike="noStrike">
              <a:latin typeface="Arial"/>
            </a:endParaRPr>
          </a:p>
        </p:txBody>
      </p:sp>
      <p:sp>
        <p:nvSpPr>
          <p:cNvPr id="392" name="CustomShape 2"/>
          <p:cNvSpPr/>
          <p:nvPr/>
        </p:nvSpPr>
        <p:spPr>
          <a:xfrm>
            <a:off x="609480" y="1604520"/>
            <a:ext cx="10961640" cy="3966480"/>
          </a:xfrm>
          <a:prstGeom prst="rect">
            <a:avLst/>
          </a:prstGeom>
          <a:noFill/>
          <a:ln>
            <a:noFill/>
          </a:ln>
        </p:spPr>
        <p:style>
          <a:lnRef idx="0"/>
          <a:fillRef idx="0"/>
          <a:effectRef idx="0"/>
          <a:fontRef idx="minor"/>
        </p:style>
        <p:txBody>
          <a:bodyPr lIns="0" rIns="0" tIns="0" bIns="0">
            <a:normAutofit/>
          </a:bodyPr>
          <a:p>
            <a:pPr algn="just">
              <a:lnSpc>
                <a:spcPct val="100000"/>
              </a:lnSpc>
              <a:spcBef>
                <a:spcPts val="1417"/>
              </a:spcBef>
              <a:tabLst>
                <a:tab algn="l" pos="408240"/>
              </a:tabLst>
            </a:pPr>
            <a:r>
              <a:rPr b="0" lang="en-US" sz="3200" spc="-1" strike="noStrike">
                <a:solidFill>
                  <a:srgbClr val="000000"/>
                </a:solidFill>
                <a:latin typeface="Arial"/>
                <a:ea typeface="Noto Sans CJK SC"/>
              </a:rPr>
              <a:t>It is possible to determine whether a set of nodes X is independent of another set Y, given a set of evidence nodes E by introducing the notion of d-separation </a:t>
            </a:r>
            <a:r>
              <a:rPr b="1" lang="en-US" sz="3200" spc="-1" strike="noStrike">
                <a:solidFill>
                  <a:srgbClr val="000000"/>
                </a:solidFill>
                <a:latin typeface="Arial"/>
                <a:ea typeface="Noto Sans CJK SC"/>
              </a:rPr>
              <a:t>(direction-dependent separation) </a:t>
            </a:r>
            <a:endParaRPr b="0" lang="en-US" sz="3200" spc="-1" strike="noStrike">
              <a:latin typeface="Arial"/>
            </a:endParaRPr>
          </a:p>
          <a:p>
            <a:pPr>
              <a:lnSpc>
                <a:spcPct val="100000"/>
              </a:lnSpc>
              <a:spcBef>
                <a:spcPts val="1417"/>
              </a:spcBef>
              <a:tabLst>
                <a:tab algn="l" pos="408240"/>
              </a:tabLst>
            </a:pPr>
            <a:endParaRPr b="0" lang="en-US" sz="3200" spc="-1" strike="noStrike">
              <a:latin typeface="Arial"/>
            </a:endParaRPr>
          </a:p>
          <a:p>
            <a:pPr>
              <a:lnSpc>
                <a:spcPct val="100000"/>
              </a:lnSpc>
              <a:spcBef>
                <a:spcPts val="1417"/>
              </a:spcBef>
              <a:tabLst>
                <a:tab algn="l" pos="408240"/>
              </a:tabLst>
            </a:pPr>
            <a:r>
              <a:rPr b="0" lang="en-US" sz="3200" spc="-1" strike="noStrike">
                <a:solidFill>
                  <a:srgbClr val="000000"/>
                </a:solidFill>
                <a:latin typeface="Arial"/>
                <a:ea typeface="DejaVu Sans"/>
              </a:rPr>
              <a:t>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1"/>
          <p:cNvSpPr/>
          <p:nvPr/>
        </p:nvSpPr>
        <p:spPr>
          <a:xfrm>
            <a:off x="640440" y="1920240"/>
            <a:ext cx="10488240" cy="432396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3000" spc="-1" strike="noStrike">
                <a:solidFill>
                  <a:srgbClr val="000000"/>
                </a:solidFill>
                <a:latin typeface="Calibri"/>
                <a:ea typeface="Cambria Math"/>
              </a:rPr>
              <a:t>Probability is a measure that quantifies the likelihood that an event will occur.</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The probability of an event can be calculated directly by counting   all of the occurrences of the event.</a:t>
            </a:r>
            <a:endParaRPr b="0" lang="en-US" sz="3000" spc="-1" strike="noStrike">
              <a:latin typeface="Arial"/>
            </a:endParaRPr>
          </a:p>
          <a:p>
            <a:pPr algn="just">
              <a:lnSpc>
                <a:spcPct val="90000"/>
              </a:lnSpc>
              <a:spcBef>
                <a:spcPts val="1001"/>
              </a:spcBef>
            </a:pPr>
            <a:endParaRPr b="0" lang="en-US" sz="3000" spc="-1" strike="noStrike">
              <a:latin typeface="Arial"/>
            </a:endParaRPr>
          </a:p>
          <a:p>
            <a:pPr algn="just">
              <a:lnSpc>
                <a:spcPct val="90000"/>
              </a:lnSpc>
              <a:spcBef>
                <a:spcPts val="1001"/>
              </a:spcBef>
            </a:pPr>
            <a:r>
              <a:rPr b="1" i="1" lang="fr-FR" sz="2600" spc="-1" strike="noStrike">
                <a:solidFill>
                  <a:srgbClr val="000000"/>
                </a:solidFill>
                <a:latin typeface="Calibri"/>
                <a:ea typeface="Cambria Math"/>
              </a:rPr>
              <a:t>probability=occurence/non-occurence+occurence.</a:t>
            </a:r>
            <a:endParaRPr b="0" lang="en-US" sz="2600" spc="-1" strike="noStrike">
              <a:latin typeface="Arial"/>
            </a:endParaRPr>
          </a:p>
          <a:p>
            <a:pPr algn="just">
              <a:lnSpc>
                <a:spcPct val="90000"/>
              </a:lnSpc>
              <a:spcBef>
                <a:spcPts val="1001"/>
              </a:spcBef>
            </a:pPr>
            <a:endParaRPr b="0" lang="en-US" sz="2600" spc="-1" strike="noStrike">
              <a:latin typeface="Arial"/>
            </a:endParaRPr>
          </a:p>
          <a:p>
            <a:pPr>
              <a:lnSpc>
                <a:spcPct val="100000"/>
              </a:lnSpc>
            </a:pPr>
            <a:endParaRPr b="0" lang="en-US" sz="2600" spc="-1" strike="noStrike">
              <a:latin typeface="Arial"/>
            </a:endParaRPr>
          </a:p>
          <a:p>
            <a:pPr>
              <a:lnSpc>
                <a:spcPct val="90000"/>
              </a:lnSpc>
              <a:spcBef>
                <a:spcPts val="1001"/>
              </a:spcBef>
              <a:tabLst>
                <a:tab algn="l" pos="0"/>
              </a:tabLst>
            </a:pPr>
            <a:endParaRPr b="0" lang="en-US" sz="2600" spc="-1" strike="noStrike">
              <a:latin typeface="Arial"/>
            </a:endParaRPr>
          </a:p>
        </p:txBody>
      </p:sp>
      <p:sp>
        <p:nvSpPr>
          <p:cNvPr id="308" name="CustomShape 2"/>
          <p:cNvSpPr/>
          <p:nvPr/>
        </p:nvSpPr>
        <p:spPr>
          <a:xfrm>
            <a:off x="838080" y="365040"/>
            <a:ext cx="10488240" cy="129816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Probability theory</a:t>
            </a:r>
            <a:endParaRPr b="0" lang="en-US" sz="4400" spc="-1" strike="noStrike">
              <a:latin typeface="Arial"/>
            </a:endParaRPr>
          </a:p>
        </p:txBody>
      </p:sp>
      <p:sp>
        <p:nvSpPr>
          <p:cNvPr id="309" name="CustomShape 3"/>
          <p:cNvSpPr/>
          <p:nvPr/>
        </p:nvSpPr>
        <p:spPr>
          <a:xfrm>
            <a:off x="8610480" y="6356520"/>
            <a:ext cx="2715840" cy="337680"/>
          </a:xfrm>
          <a:prstGeom prst="rect">
            <a:avLst/>
          </a:prstGeom>
          <a:noFill/>
          <a:ln>
            <a:noFill/>
          </a:ln>
        </p:spPr>
        <p:style>
          <a:lnRef idx="0"/>
          <a:fillRef idx="0"/>
          <a:effectRef idx="0"/>
          <a:fontRef idx="minor"/>
        </p:style>
      </p:sp>
      <p:sp>
        <p:nvSpPr>
          <p:cNvPr id="310" name="CustomShape 4"/>
          <p:cNvSpPr/>
          <p:nvPr/>
        </p:nvSpPr>
        <p:spPr>
          <a:xfrm>
            <a:off x="7963200" y="6126480"/>
            <a:ext cx="3813840" cy="408600"/>
          </a:xfrm>
          <a:prstGeom prst="rect">
            <a:avLst/>
          </a:prstGeom>
          <a:noFill/>
          <a:ln>
            <a:noFill/>
          </a:ln>
        </p:spPr>
        <p:style>
          <a:lnRef idx="0"/>
          <a:fillRef idx="0"/>
          <a:effectRef idx="0"/>
          <a:fontRef idx="minor"/>
        </p:style>
        <p:txBody>
          <a:bodyPr lIns="90000" rIns="90000" tIns="45000" bIns="45000">
            <a:noAutofit/>
          </a:bodyPr>
          <a:p>
            <a:pPr>
              <a:lnSpc>
                <a:spcPct val="100000"/>
              </a:lnSpc>
            </a:pPr>
            <a:fld id="{F00DD043-6288-48C8-AB08-9D1E360633C7}" type="slidenum">
              <a:rPr b="0" lang="en-US" sz="2400" spc="-1" strike="noStrike">
                <a:solidFill>
                  <a:srgbClr val="000000"/>
                </a:solidFill>
                <a:latin typeface="Times New Roman"/>
                <a:ea typeface="DejaVu Sans"/>
              </a:rPr>
              <a:t>2</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3" name="CustomShape 1"/>
          <p:cNvSpPr/>
          <p:nvPr/>
        </p:nvSpPr>
        <p:spPr>
          <a:xfrm>
            <a:off x="609480" y="273600"/>
            <a:ext cx="10961640" cy="11340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II.4 d-separation</a:t>
            </a:r>
            <a:endParaRPr b="0" lang="en-US" sz="4400" spc="-1" strike="noStrike">
              <a:latin typeface="Arial"/>
            </a:endParaRPr>
          </a:p>
        </p:txBody>
      </p:sp>
      <p:sp>
        <p:nvSpPr>
          <p:cNvPr id="394" name="CustomShape 2"/>
          <p:cNvSpPr/>
          <p:nvPr/>
        </p:nvSpPr>
        <p:spPr>
          <a:xfrm>
            <a:off x="609480" y="1604520"/>
            <a:ext cx="10961640" cy="3966480"/>
          </a:xfrm>
          <a:prstGeom prst="rect">
            <a:avLst/>
          </a:prstGeom>
          <a:noFill/>
          <a:ln>
            <a:noFill/>
          </a:ln>
        </p:spPr>
        <p:style>
          <a:lnRef idx="0"/>
          <a:fillRef idx="0"/>
          <a:effectRef idx="0"/>
          <a:fontRef idx="minor"/>
        </p:style>
        <p:txBody>
          <a:bodyPr lIns="0" rIns="0" tIns="0" bIns="0">
            <a:normAutofit fontScale="64000"/>
          </a:bodyPr>
          <a:p>
            <a:pPr>
              <a:lnSpc>
                <a:spcPct val="100000"/>
              </a:lnSpc>
              <a:spcBef>
                <a:spcPts val="1417"/>
              </a:spcBef>
            </a:pPr>
            <a:r>
              <a:rPr b="1" lang="en-US" sz="3200" spc="-1" strike="noStrike">
                <a:solidFill>
                  <a:srgbClr val="000000"/>
                </a:solidFill>
                <a:latin typeface="Arial"/>
                <a:ea typeface="Noto Sans CJK SC"/>
              </a:rPr>
              <a:t> </a:t>
            </a:r>
            <a:r>
              <a:rPr b="1" lang="en-US" sz="3200" spc="-1" strike="noStrike">
                <a:solidFill>
                  <a:srgbClr val="000000"/>
                </a:solidFill>
                <a:latin typeface="Arial"/>
                <a:ea typeface="Noto Sans CJK SC"/>
              </a:rPr>
              <a:t>Blocked path. </a:t>
            </a:r>
            <a:r>
              <a:rPr b="0" lang="en-US" sz="3200" spc="-1" strike="noStrike">
                <a:solidFill>
                  <a:srgbClr val="000000"/>
                </a:solidFill>
                <a:latin typeface="Arial"/>
                <a:ea typeface="Noto Sans CJK SC"/>
              </a:rPr>
              <a:t>A </a:t>
            </a:r>
            <a:r>
              <a:rPr b="1" lang="en-US" sz="3200" spc="-1" strike="noStrike">
                <a:solidFill>
                  <a:srgbClr val="000000"/>
                </a:solidFill>
                <a:latin typeface="Arial"/>
                <a:ea typeface="DejaVu Sans"/>
              </a:rPr>
              <a:t> </a:t>
            </a:r>
            <a:r>
              <a:rPr b="0" lang="en-US" sz="3200" spc="-1" strike="noStrike">
                <a:solidFill>
                  <a:srgbClr val="000000"/>
                </a:solidFill>
                <a:latin typeface="Arial"/>
                <a:ea typeface="DejaVu Sans"/>
              </a:rPr>
              <a:t>path is blocked, given a set of nodes E, if there is node Z  on the path for which at least one of three conditions holds:</a:t>
            </a:r>
            <a:endParaRPr b="0" lang="en-US" sz="3200" spc="-1" strike="noStrike">
              <a:latin typeface="Arial"/>
            </a:endParaRPr>
          </a:p>
          <a:p>
            <a:pPr>
              <a:lnSpc>
                <a:spcPct val="100000"/>
              </a:lnSpc>
              <a:spcBef>
                <a:spcPts val="1417"/>
              </a:spcBef>
            </a:pPr>
            <a:r>
              <a:rPr b="0" lang="en-US" sz="3200" spc="-1" strike="noStrike">
                <a:solidFill>
                  <a:srgbClr val="000000"/>
                </a:solidFill>
                <a:latin typeface="Arial"/>
                <a:ea typeface="DejaVu Sans"/>
              </a:rPr>
              <a:t>1. Z is n E and Z has one arc on the path leading in and one arc out (chain)</a:t>
            </a:r>
            <a:endParaRPr b="0" lang="en-US" sz="3200" spc="-1" strike="noStrike">
              <a:latin typeface="Arial"/>
            </a:endParaRPr>
          </a:p>
          <a:p>
            <a:pPr>
              <a:lnSpc>
                <a:spcPct val="100000"/>
              </a:lnSpc>
              <a:spcBef>
                <a:spcPts val="1417"/>
              </a:spcBef>
            </a:pPr>
            <a:r>
              <a:rPr b="0" lang="en-US" sz="3200" spc="-1" strike="noStrike">
                <a:solidFill>
                  <a:srgbClr val="000000"/>
                </a:solidFill>
                <a:latin typeface="Arial"/>
                <a:ea typeface="DejaVu Sans"/>
              </a:rPr>
              <a:t>2. Z is in E and Z has both path arcs leading out (common cause)</a:t>
            </a:r>
            <a:endParaRPr b="0" lang="en-US" sz="3200" spc="-1" strike="noStrike">
              <a:latin typeface="Arial"/>
            </a:endParaRPr>
          </a:p>
          <a:p>
            <a:pPr>
              <a:lnSpc>
                <a:spcPct val="100000"/>
              </a:lnSpc>
              <a:spcBef>
                <a:spcPts val="1417"/>
              </a:spcBef>
            </a:pPr>
            <a:r>
              <a:rPr b="0" lang="en-US" sz="3200" spc="-1" strike="noStrike">
                <a:solidFill>
                  <a:srgbClr val="000000"/>
                </a:solidFill>
                <a:latin typeface="Arial"/>
                <a:ea typeface="DejaVu Sans"/>
              </a:rPr>
              <a:t>3. Neither Z nor any descendant of Z in E, and both path arcs lead in to Z(common effect).  </a:t>
            </a:r>
            <a:endParaRPr b="0" lang="en-US" sz="3200" spc="-1" strike="noStrike">
              <a:latin typeface="Arial"/>
            </a:endParaRPr>
          </a:p>
          <a:p>
            <a:pPr>
              <a:lnSpc>
                <a:spcPct val="100000"/>
              </a:lnSpc>
              <a:spcBef>
                <a:spcPts val="1417"/>
              </a:spcBef>
            </a:pPr>
            <a:r>
              <a:rPr b="0" lang="en-US" sz="3200" spc="-1" strike="noStrike">
                <a:solidFill>
                  <a:srgbClr val="000000"/>
                </a:solidFill>
                <a:latin typeface="Arial"/>
                <a:ea typeface="DejaVu Sans"/>
              </a:rPr>
              <a:t>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5" name="CustomShape 1"/>
          <p:cNvSpPr/>
          <p:nvPr/>
        </p:nvSpPr>
        <p:spPr>
          <a:xfrm>
            <a:off x="609480" y="273600"/>
            <a:ext cx="10961640" cy="11340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III.4 d-separation</a:t>
            </a:r>
            <a:endParaRPr b="0" lang="en-US" sz="4400" spc="-1" strike="noStrike">
              <a:latin typeface="Arial"/>
            </a:endParaRPr>
          </a:p>
        </p:txBody>
      </p:sp>
      <p:sp>
        <p:nvSpPr>
          <p:cNvPr id="396" name="CustomShape 2"/>
          <p:cNvSpPr/>
          <p:nvPr/>
        </p:nvSpPr>
        <p:spPr>
          <a:xfrm>
            <a:off x="2103480" y="187668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X</a:t>
            </a:r>
            <a:endParaRPr b="0" lang="en-US" sz="1800" spc="-1" strike="noStrike">
              <a:latin typeface="Arial"/>
            </a:endParaRPr>
          </a:p>
        </p:txBody>
      </p:sp>
      <p:sp>
        <p:nvSpPr>
          <p:cNvPr id="397" name="Line 3"/>
          <p:cNvSpPr/>
          <p:nvPr/>
        </p:nvSpPr>
        <p:spPr>
          <a:xfrm>
            <a:off x="2651760" y="2150640"/>
            <a:ext cx="1005840" cy="0"/>
          </a:xfrm>
          <a:prstGeom prst="line">
            <a:avLst/>
          </a:prstGeom>
          <a:ln>
            <a:solidFill>
              <a:srgbClr val="3465a4"/>
            </a:solidFill>
            <a:tailEnd len="med" type="triangle" w="med"/>
          </a:ln>
        </p:spPr>
        <p:style>
          <a:lnRef idx="0"/>
          <a:fillRef idx="0"/>
          <a:effectRef idx="0"/>
          <a:fontRef idx="minor"/>
        </p:style>
      </p:sp>
      <p:sp>
        <p:nvSpPr>
          <p:cNvPr id="398" name="CustomShape 4"/>
          <p:cNvSpPr/>
          <p:nvPr/>
        </p:nvSpPr>
        <p:spPr>
          <a:xfrm>
            <a:off x="3657600" y="1876320"/>
            <a:ext cx="538200" cy="538200"/>
          </a:xfrm>
          <a:prstGeom prst="ellipse">
            <a:avLst/>
          </a:prstGeom>
          <a:solidFill>
            <a:srgbClr val="808080"/>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E</a:t>
            </a:r>
            <a:endParaRPr b="0" lang="en-US" sz="1800" spc="-1" strike="noStrike">
              <a:latin typeface="Arial"/>
            </a:endParaRPr>
          </a:p>
        </p:txBody>
      </p:sp>
      <p:sp>
        <p:nvSpPr>
          <p:cNvPr id="399" name="Line 5"/>
          <p:cNvSpPr/>
          <p:nvPr/>
        </p:nvSpPr>
        <p:spPr>
          <a:xfrm>
            <a:off x="4206240" y="2150640"/>
            <a:ext cx="914400" cy="0"/>
          </a:xfrm>
          <a:prstGeom prst="line">
            <a:avLst/>
          </a:prstGeom>
          <a:ln>
            <a:solidFill>
              <a:srgbClr val="3465a4"/>
            </a:solidFill>
            <a:tailEnd len="med" type="triangle" w="med"/>
          </a:ln>
        </p:spPr>
        <p:style>
          <a:lnRef idx="0"/>
          <a:fillRef idx="0"/>
          <a:effectRef idx="0"/>
          <a:fontRef idx="minor"/>
        </p:style>
      </p:sp>
      <p:sp>
        <p:nvSpPr>
          <p:cNvPr id="400" name="CustomShape 6"/>
          <p:cNvSpPr/>
          <p:nvPr/>
        </p:nvSpPr>
        <p:spPr>
          <a:xfrm>
            <a:off x="5120640" y="189324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Y</a:t>
            </a:r>
            <a:endParaRPr b="0" lang="en-US" sz="1800" spc="-1" strike="noStrike">
              <a:latin typeface="Arial"/>
            </a:endParaRPr>
          </a:p>
        </p:txBody>
      </p:sp>
      <mc:AlternateContent>
        <mc:Choice xmlns:a14="http://schemas.microsoft.com/office/drawing/2010/main" Requires="a14">
          <p:sp>
            <p:nvSpPr>
              <p:cNvPr id="401" name="Formula 7"/>
              <p:cNvSpPr txBox="1"/>
              <p:nvPr/>
            </p:nvSpPr>
            <p:spPr>
              <a:xfrm>
                <a:off x="5788440" y="2228400"/>
                <a:ext cx="709200" cy="34920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402" name="Formula 8"/>
              <p:cNvSpPr txBox="1"/>
              <p:nvPr/>
            </p:nvSpPr>
            <p:spPr>
              <a:xfrm>
                <a:off x="5780880" y="2582280"/>
                <a:ext cx="709200" cy="349200"/>
              </a:xfrm>
              <a:prstGeom prst="rect">
                <a:avLst/>
              </a:prstGeom>
            </p:spPr>
            <p:txBody>
              <a:bodyPr/>
              <a:p>
                <a14:m>
                  <m:oMath xmlns:m="http://schemas.openxmlformats.org/officeDocument/2006/math"/>
                </a14:m>
              </a:p>
            </p:txBody>
          </p:sp>
        </mc:Choice>
        <mc:Fallback/>
      </mc:AlternateContent>
      <p:sp>
        <p:nvSpPr>
          <p:cNvPr id="403" name="CustomShape 9"/>
          <p:cNvSpPr/>
          <p:nvPr/>
        </p:nvSpPr>
        <p:spPr>
          <a:xfrm>
            <a:off x="1097280" y="1895760"/>
            <a:ext cx="721440" cy="447120"/>
          </a:xfrm>
          <a:prstGeom prst="rect">
            <a:avLst/>
          </a:prstGeom>
          <a:solidFill>
            <a:srgbClr val="f9fbfd"/>
          </a:solidFill>
          <a:ln>
            <a:solidFill>
              <a:srgbClr val="f9fbfd"/>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(1)</a:t>
            </a:r>
            <a:endParaRPr b="0" lang="en-US" sz="1800" spc="-1" strike="noStrike">
              <a:latin typeface="Arial"/>
            </a:endParaRPr>
          </a:p>
        </p:txBody>
      </p:sp>
      <p:sp>
        <p:nvSpPr>
          <p:cNvPr id="404" name="CustomShape 10"/>
          <p:cNvSpPr/>
          <p:nvPr/>
        </p:nvSpPr>
        <p:spPr>
          <a:xfrm>
            <a:off x="2103480" y="338832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X</a:t>
            </a:r>
            <a:endParaRPr b="0" lang="en-US" sz="1800" spc="-1" strike="noStrike">
              <a:latin typeface="Arial"/>
            </a:endParaRPr>
          </a:p>
        </p:txBody>
      </p:sp>
      <p:sp>
        <p:nvSpPr>
          <p:cNvPr id="405" name="CustomShape 11"/>
          <p:cNvSpPr/>
          <p:nvPr/>
        </p:nvSpPr>
        <p:spPr>
          <a:xfrm>
            <a:off x="3657600" y="2703960"/>
            <a:ext cx="538200" cy="538200"/>
          </a:xfrm>
          <a:prstGeom prst="ellipse">
            <a:avLst/>
          </a:prstGeom>
          <a:solidFill>
            <a:srgbClr val="808080"/>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E</a:t>
            </a:r>
            <a:endParaRPr b="0" lang="en-US" sz="1800" spc="-1" strike="noStrike">
              <a:latin typeface="Arial"/>
            </a:endParaRPr>
          </a:p>
        </p:txBody>
      </p:sp>
      <p:sp>
        <p:nvSpPr>
          <p:cNvPr id="406" name="Line 12"/>
          <p:cNvSpPr/>
          <p:nvPr/>
        </p:nvSpPr>
        <p:spPr>
          <a:xfrm>
            <a:off x="4205880" y="2973600"/>
            <a:ext cx="1002240" cy="576000"/>
          </a:xfrm>
          <a:prstGeom prst="line">
            <a:avLst/>
          </a:prstGeom>
          <a:ln>
            <a:solidFill>
              <a:srgbClr val="3465a4"/>
            </a:solidFill>
            <a:tailEnd len="med" type="triangle" w="med"/>
          </a:ln>
        </p:spPr>
        <p:style>
          <a:lnRef idx="0"/>
          <a:fillRef idx="0"/>
          <a:effectRef idx="0"/>
          <a:fontRef idx="minor"/>
        </p:style>
      </p:sp>
      <p:sp>
        <p:nvSpPr>
          <p:cNvPr id="407" name="CustomShape 13"/>
          <p:cNvSpPr/>
          <p:nvPr/>
        </p:nvSpPr>
        <p:spPr>
          <a:xfrm>
            <a:off x="5120640" y="340488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Y</a:t>
            </a:r>
            <a:endParaRPr b="0" lang="en-US" sz="1800" spc="-1" strike="noStrike">
              <a:latin typeface="Arial"/>
            </a:endParaRPr>
          </a:p>
        </p:txBody>
      </p:sp>
      <mc:AlternateContent>
        <mc:Choice xmlns:a14="http://schemas.microsoft.com/office/drawing/2010/main" Requires="a14">
          <p:sp>
            <p:nvSpPr>
              <p:cNvPr id="408" name="Formula 14"/>
              <p:cNvSpPr txBox="1"/>
              <p:nvPr/>
            </p:nvSpPr>
            <p:spPr>
              <a:xfrm>
                <a:off x="5788440" y="3740040"/>
                <a:ext cx="709200" cy="349200"/>
              </a:xfrm>
              <a:prstGeom prst="rect">
                <a:avLst/>
              </a:prstGeom>
            </p:spPr>
            <p:txBody>
              <a:bodyPr/>
              <a:p>
                <a14:m>
                  <m:oMath xmlns:m="http://schemas.openxmlformats.org/officeDocument/2006/math"/>
                </a14:m>
              </a:p>
            </p:txBody>
          </p:sp>
        </mc:Choice>
        <mc:Fallback/>
      </mc:AlternateContent>
      <p:sp>
        <p:nvSpPr>
          <p:cNvPr id="409" name="CustomShape 15"/>
          <p:cNvSpPr/>
          <p:nvPr/>
        </p:nvSpPr>
        <p:spPr>
          <a:xfrm>
            <a:off x="548640" y="3430800"/>
            <a:ext cx="721440" cy="447120"/>
          </a:xfrm>
          <a:prstGeom prst="rect">
            <a:avLst/>
          </a:prstGeom>
          <a:solidFill>
            <a:srgbClr val="f9fbfd"/>
          </a:solidFill>
          <a:ln>
            <a:solidFill>
              <a:srgbClr val="f9fbfd"/>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(2)</a:t>
            </a:r>
            <a:endParaRPr b="0" lang="en-US" sz="1800" spc="-1" strike="noStrike">
              <a:latin typeface="Arial"/>
            </a:endParaRPr>
          </a:p>
        </p:txBody>
      </p:sp>
      <p:sp>
        <p:nvSpPr>
          <p:cNvPr id="410" name="CustomShape 16"/>
          <p:cNvSpPr/>
          <p:nvPr/>
        </p:nvSpPr>
        <p:spPr>
          <a:xfrm>
            <a:off x="1131120" y="338868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X</a:t>
            </a:r>
            <a:endParaRPr b="0" lang="en-US" sz="1800" spc="-1" strike="noStrike">
              <a:latin typeface="Arial"/>
            </a:endParaRPr>
          </a:p>
        </p:txBody>
      </p:sp>
      <p:sp>
        <p:nvSpPr>
          <p:cNvPr id="411" name="Line 17"/>
          <p:cNvSpPr/>
          <p:nvPr/>
        </p:nvSpPr>
        <p:spPr>
          <a:xfrm>
            <a:off x="1679400" y="3698640"/>
            <a:ext cx="457560" cy="0"/>
          </a:xfrm>
          <a:prstGeom prst="line">
            <a:avLst/>
          </a:prstGeom>
          <a:ln>
            <a:solidFill>
              <a:srgbClr val="3465a4"/>
            </a:solidFill>
            <a:tailEnd len="med" type="triangle" w="med"/>
          </a:ln>
        </p:spPr>
        <p:style>
          <a:lnRef idx="0"/>
          <a:fillRef idx="0"/>
          <a:effectRef idx="0"/>
          <a:fontRef idx="minor"/>
        </p:style>
      </p:sp>
      <p:sp>
        <p:nvSpPr>
          <p:cNvPr id="412" name="Line 18"/>
          <p:cNvSpPr/>
          <p:nvPr/>
        </p:nvSpPr>
        <p:spPr>
          <a:xfrm>
            <a:off x="5675400" y="3698640"/>
            <a:ext cx="457560" cy="0"/>
          </a:xfrm>
          <a:prstGeom prst="line">
            <a:avLst/>
          </a:prstGeom>
          <a:ln>
            <a:solidFill>
              <a:srgbClr val="3465a4"/>
            </a:solidFill>
            <a:tailEnd len="med" type="triangle" w="med"/>
          </a:ln>
        </p:spPr>
        <p:style>
          <a:lnRef idx="0"/>
          <a:fillRef idx="0"/>
          <a:effectRef idx="0"/>
          <a:fontRef idx="minor"/>
        </p:style>
      </p:sp>
      <p:sp>
        <p:nvSpPr>
          <p:cNvPr id="413" name="CustomShape 19"/>
          <p:cNvSpPr/>
          <p:nvPr/>
        </p:nvSpPr>
        <p:spPr>
          <a:xfrm>
            <a:off x="6128280" y="340488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Y</a:t>
            </a:r>
            <a:endParaRPr b="0" lang="en-US" sz="1800" spc="-1" strike="noStrike">
              <a:latin typeface="Arial"/>
            </a:endParaRPr>
          </a:p>
        </p:txBody>
      </p:sp>
      <p:sp>
        <p:nvSpPr>
          <p:cNvPr id="414" name="Line 20"/>
          <p:cNvSpPr/>
          <p:nvPr/>
        </p:nvSpPr>
        <p:spPr>
          <a:xfrm flipH="1">
            <a:off x="2560320" y="2973600"/>
            <a:ext cx="1097280" cy="548640"/>
          </a:xfrm>
          <a:prstGeom prst="line">
            <a:avLst/>
          </a:prstGeom>
          <a:ln>
            <a:solidFill>
              <a:srgbClr val="3465a4"/>
            </a:solidFill>
            <a:tailEnd len="med" type="triangle" w="med"/>
          </a:ln>
        </p:spPr>
        <p:style>
          <a:lnRef idx="0"/>
          <a:fillRef idx="0"/>
          <a:effectRef idx="0"/>
          <a:fontRef idx="minor"/>
        </p:style>
      </p:sp>
      <mc:AlternateContent>
        <mc:Choice xmlns:a14="http://schemas.microsoft.com/office/drawing/2010/main" Requires="a14">
          <p:sp>
            <p:nvSpPr>
              <p:cNvPr id="415" name="Formula 21"/>
              <p:cNvSpPr txBox="1"/>
              <p:nvPr/>
            </p:nvSpPr>
            <p:spPr>
              <a:xfrm>
                <a:off x="5788080" y="3073680"/>
                <a:ext cx="709200" cy="34920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416" name="Formula 22"/>
              <p:cNvSpPr txBox="1"/>
              <p:nvPr/>
            </p:nvSpPr>
            <p:spPr>
              <a:xfrm>
                <a:off x="5780520" y="3427560"/>
                <a:ext cx="709200" cy="349200"/>
              </a:xfrm>
              <a:prstGeom prst="rect">
                <a:avLst/>
              </a:prstGeom>
            </p:spPr>
            <p:txBody>
              <a:bodyPr/>
              <a:p>
                <a14:m>
                  <m:oMath xmlns:m="http://schemas.openxmlformats.org/officeDocument/2006/math"/>
                </a14:m>
              </a:p>
            </p:txBody>
          </p:sp>
        </mc:Choice>
        <mc:Fallback/>
      </mc:AlternateContent>
      <p:sp>
        <p:nvSpPr>
          <p:cNvPr id="417" name="CustomShape 23"/>
          <p:cNvSpPr/>
          <p:nvPr/>
        </p:nvSpPr>
        <p:spPr>
          <a:xfrm>
            <a:off x="2103120" y="4233600"/>
            <a:ext cx="538200" cy="538200"/>
          </a:xfrm>
          <a:prstGeom prst="ellipse">
            <a:avLst/>
          </a:prstGeom>
          <a:solidFill>
            <a:srgbClr val="729fcf"/>
          </a:solidFill>
          <a:ln>
            <a:solidFill>
              <a:srgbClr val="3465a4"/>
            </a:solidFill>
          </a:ln>
        </p:spPr>
        <p:style>
          <a:lnRef idx="0"/>
          <a:fillRef idx="0"/>
          <a:effectRef idx="0"/>
          <a:fontRef idx="minor"/>
        </p:style>
      </p:sp>
      <p:sp>
        <p:nvSpPr>
          <p:cNvPr id="418" name="CustomShape 24"/>
          <p:cNvSpPr/>
          <p:nvPr/>
        </p:nvSpPr>
        <p:spPr>
          <a:xfrm>
            <a:off x="3657960" y="4619520"/>
            <a:ext cx="538200" cy="538200"/>
          </a:xfrm>
          <a:prstGeom prst="ellipse">
            <a:avLst/>
          </a:prstGeom>
          <a:solidFill>
            <a:srgbClr val="f9fbfd"/>
          </a:solidFill>
          <a:ln>
            <a:solidFill>
              <a:srgbClr val="3465a4"/>
            </a:solidFill>
          </a:ln>
        </p:spPr>
        <p:style>
          <a:lnRef idx="0"/>
          <a:fillRef idx="0"/>
          <a:effectRef idx="0"/>
          <a:fontRef idx="minor"/>
        </p:style>
      </p:sp>
      <p:sp>
        <p:nvSpPr>
          <p:cNvPr id="419" name="CustomShape 25"/>
          <p:cNvSpPr/>
          <p:nvPr/>
        </p:nvSpPr>
        <p:spPr>
          <a:xfrm>
            <a:off x="5120280" y="425016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Y</a:t>
            </a:r>
            <a:endParaRPr b="0" lang="en-US" sz="1800" spc="-1" strike="noStrike">
              <a:latin typeface="Arial"/>
            </a:endParaRPr>
          </a:p>
        </p:txBody>
      </p:sp>
      <mc:AlternateContent>
        <mc:Choice xmlns:a14="http://schemas.microsoft.com/office/drawing/2010/main" Requires="a14">
          <p:sp>
            <p:nvSpPr>
              <p:cNvPr id="420" name="Formula 26"/>
              <p:cNvSpPr txBox="1"/>
              <p:nvPr/>
            </p:nvSpPr>
            <p:spPr>
              <a:xfrm>
                <a:off x="5788080" y="4585320"/>
                <a:ext cx="709200" cy="349200"/>
              </a:xfrm>
              <a:prstGeom prst="rect">
                <a:avLst/>
              </a:prstGeom>
            </p:spPr>
            <p:txBody>
              <a:bodyPr/>
              <a:p>
                <a14:m>
                  <m:oMath xmlns:m="http://schemas.openxmlformats.org/officeDocument/2006/math"/>
                </a14:m>
              </a:p>
            </p:txBody>
          </p:sp>
        </mc:Choice>
        <mc:Fallback/>
      </mc:AlternateContent>
      <p:sp>
        <p:nvSpPr>
          <p:cNvPr id="421" name="CustomShape 27"/>
          <p:cNvSpPr/>
          <p:nvPr/>
        </p:nvSpPr>
        <p:spPr>
          <a:xfrm>
            <a:off x="548280" y="4276080"/>
            <a:ext cx="721440" cy="447120"/>
          </a:xfrm>
          <a:prstGeom prst="rect">
            <a:avLst/>
          </a:prstGeom>
          <a:solidFill>
            <a:srgbClr val="f9fbfd"/>
          </a:solidFill>
          <a:ln>
            <a:solidFill>
              <a:srgbClr val="f9fbfd"/>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(2)</a:t>
            </a:r>
            <a:endParaRPr b="0" lang="en-US" sz="1800" spc="-1" strike="noStrike">
              <a:latin typeface="Arial"/>
            </a:endParaRPr>
          </a:p>
        </p:txBody>
      </p:sp>
      <p:sp>
        <p:nvSpPr>
          <p:cNvPr id="422" name="CustomShape 28"/>
          <p:cNvSpPr/>
          <p:nvPr/>
        </p:nvSpPr>
        <p:spPr>
          <a:xfrm>
            <a:off x="1130760" y="423396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X</a:t>
            </a:r>
            <a:endParaRPr b="0" lang="en-US" sz="1800" spc="-1" strike="noStrike">
              <a:latin typeface="Arial"/>
            </a:endParaRPr>
          </a:p>
        </p:txBody>
      </p:sp>
      <p:sp>
        <p:nvSpPr>
          <p:cNvPr id="423" name="Line 29"/>
          <p:cNvSpPr/>
          <p:nvPr/>
        </p:nvSpPr>
        <p:spPr>
          <a:xfrm>
            <a:off x="1679040" y="4543920"/>
            <a:ext cx="457560" cy="0"/>
          </a:xfrm>
          <a:prstGeom prst="line">
            <a:avLst/>
          </a:prstGeom>
          <a:ln>
            <a:solidFill>
              <a:srgbClr val="3465a4"/>
            </a:solidFill>
            <a:tailEnd len="med" type="triangle" w="med"/>
          </a:ln>
        </p:spPr>
        <p:style>
          <a:lnRef idx="0"/>
          <a:fillRef idx="0"/>
          <a:effectRef idx="0"/>
          <a:fontRef idx="minor"/>
        </p:style>
      </p:sp>
      <p:sp>
        <p:nvSpPr>
          <p:cNvPr id="424" name="CustomShape 30"/>
          <p:cNvSpPr/>
          <p:nvPr/>
        </p:nvSpPr>
        <p:spPr>
          <a:xfrm>
            <a:off x="6199920" y="4250160"/>
            <a:ext cx="538200" cy="53820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E</a:t>
            </a:r>
            <a:endParaRPr b="0" lang="en-US" sz="1800" spc="-1" strike="noStrike">
              <a:latin typeface="Arial"/>
            </a:endParaRPr>
          </a:p>
        </p:txBody>
      </p:sp>
      <p:sp>
        <p:nvSpPr>
          <p:cNvPr id="425" name="Line 31"/>
          <p:cNvSpPr/>
          <p:nvPr/>
        </p:nvSpPr>
        <p:spPr>
          <a:xfrm flipH="1" flipV="1">
            <a:off x="2651400" y="4528080"/>
            <a:ext cx="1006560" cy="365760"/>
          </a:xfrm>
          <a:prstGeom prst="line">
            <a:avLst/>
          </a:prstGeom>
          <a:ln>
            <a:solidFill>
              <a:srgbClr val="3465a4"/>
            </a:solidFill>
            <a:headEnd len="med" type="triangle" w="med"/>
          </a:ln>
        </p:spPr>
        <p:style>
          <a:lnRef idx="0"/>
          <a:fillRef idx="0"/>
          <a:effectRef idx="0"/>
          <a:fontRef idx="minor"/>
        </p:style>
      </p:sp>
      <p:sp>
        <p:nvSpPr>
          <p:cNvPr id="426" name="Line 32"/>
          <p:cNvSpPr/>
          <p:nvPr/>
        </p:nvSpPr>
        <p:spPr>
          <a:xfrm flipH="1">
            <a:off x="4206240" y="4619520"/>
            <a:ext cx="914040" cy="318240"/>
          </a:xfrm>
          <a:prstGeom prst="line">
            <a:avLst/>
          </a:prstGeom>
          <a:ln>
            <a:solidFill>
              <a:srgbClr val="3465a4"/>
            </a:solidFill>
            <a:tailEnd len="med" type="triangle" w="med"/>
          </a:ln>
        </p:spPr>
        <p:style>
          <a:lnRef idx="0"/>
          <a:fillRef idx="0"/>
          <a:effectRef idx="0"/>
          <a:fontRef idx="minor"/>
        </p:style>
      </p:sp>
      <p:sp>
        <p:nvSpPr>
          <p:cNvPr id="427" name="Line 33"/>
          <p:cNvSpPr/>
          <p:nvPr/>
        </p:nvSpPr>
        <p:spPr>
          <a:xfrm>
            <a:off x="3931920" y="5167800"/>
            <a:ext cx="0" cy="410040"/>
          </a:xfrm>
          <a:prstGeom prst="line">
            <a:avLst/>
          </a:prstGeom>
          <a:ln>
            <a:solidFill>
              <a:srgbClr val="3465a4"/>
            </a:solidFill>
            <a:tailEnd len="med" type="triangle" w="med"/>
          </a:ln>
        </p:spPr>
        <p:style>
          <a:lnRef idx="0"/>
          <a:fillRef idx="0"/>
          <a:effectRef idx="0"/>
          <a:fontRef idx="minor"/>
        </p:style>
      </p:sp>
      <p:sp>
        <p:nvSpPr>
          <p:cNvPr id="428" name="CustomShape 34"/>
          <p:cNvSpPr/>
          <p:nvPr/>
        </p:nvSpPr>
        <p:spPr>
          <a:xfrm>
            <a:off x="3657600" y="5447520"/>
            <a:ext cx="538200" cy="538200"/>
          </a:xfrm>
          <a:prstGeom prst="ellipse">
            <a:avLst/>
          </a:prstGeom>
          <a:solidFill>
            <a:srgbClr val="f9fbfd"/>
          </a:solidFill>
          <a:ln>
            <a:solidFill>
              <a:srgbClr val="3465a4"/>
            </a:solidFill>
          </a:ln>
        </p:spPr>
        <p:style>
          <a:lnRef idx="0"/>
          <a:fillRef idx="0"/>
          <a:effectRef idx="0"/>
          <a:fontRef idx="minor"/>
        </p:style>
      </p:sp>
      <p:sp>
        <p:nvSpPr>
          <p:cNvPr id="429" name="Line 35"/>
          <p:cNvSpPr/>
          <p:nvPr/>
        </p:nvSpPr>
        <p:spPr>
          <a:xfrm>
            <a:off x="5668560" y="4510440"/>
            <a:ext cx="549360" cy="0"/>
          </a:xfrm>
          <a:prstGeom prst="line">
            <a:avLst/>
          </a:prstGeom>
          <a:ln>
            <a:solidFill>
              <a:srgbClr val="3465a4"/>
            </a:solidFill>
            <a:custDash>
              <a:ds d="1100000" sp="500000"/>
              <a:ds d="1100000" sp="500000"/>
            </a:custDash>
          </a:ln>
        </p:spPr>
        <p:style>
          <a:lnRef idx="0"/>
          <a:fillRef idx="0"/>
          <a:effectRef idx="0"/>
          <a:fontRef idx="minor"/>
        </p:style>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0" name="CustomShape 1"/>
          <p:cNvSpPr/>
          <p:nvPr/>
        </p:nvSpPr>
        <p:spPr>
          <a:xfrm>
            <a:off x="609480" y="273600"/>
            <a:ext cx="10961640" cy="11340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II.4 d-separation</a:t>
            </a:r>
            <a:endParaRPr b="0" lang="en-US" sz="4400" spc="-1" strike="noStrike">
              <a:latin typeface="Arial"/>
            </a:endParaRPr>
          </a:p>
        </p:txBody>
      </p:sp>
      <p:sp>
        <p:nvSpPr>
          <p:cNvPr id="431" name="CustomShape 2"/>
          <p:cNvSpPr/>
          <p:nvPr/>
        </p:nvSpPr>
        <p:spPr>
          <a:xfrm>
            <a:off x="609480" y="1604520"/>
            <a:ext cx="10961640" cy="396648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1" lang="en-US" sz="3200" spc="-1" strike="noStrike">
                <a:solidFill>
                  <a:srgbClr val="000000"/>
                </a:solidFill>
                <a:latin typeface="Arial"/>
                <a:ea typeface="DejaVu Sans"/>
              </a:rPr>
              <a:t>D-separation. </a:t>
            </a:r>
            <a:r>
              <a:rPr b="0" lang="en-US" sz="3200" spc="-1" strike="noStrike">
                <a:solidFill>
                  <a:srgbClr val="000000"/>
                </a:solidFill>
                <a:latin typeface="Arial"/>
                <a:ea typeface="DejaVu Sans"/>
              </a:rPr>
              <a:t>A</a:t>
            </a:r>
            <a:r>
              <a:rPr b="1" lang="en-US" sz="3200" spc="-1" strike="noStrike">
                <a:solidFill>
                  <a:srgbClr val="000000"/>
                </a:solidFill>
                <a:latin typeface="Arial"/>
                <a:ea typeface="DejaVu Sans"/>
              </a:rPr>
              <a:t> </a:t>
            </a:r>
            <a:r>
              <a:rPr b="0" lang="en-US" sz="3200" spc="-1" strike="noStrike">
                <a:solidFill>
                  <a:srgbClr val="000000"/>
                </a:solidFill>
                <a:latin typeface="Arial"/>
                <a:ea typeface="DejaVu Sans"/>
              </a:rPr>
              <a:t>set of nodes</a:t>
            </a:r>
            <a:r>
              <a:rPr b="1" lang="en-US" sz="3200" spc="-1" strike="noStrike">
                <a:solidFill>
                  <a:srgbClr val="000000"/>
                </a:solidFill>
                <a:latin typeface="Arial"/>
                <a:ea typeface="DejaVu Sans"/>
              </a:rPr>
              <a:t> E d-separates</a:t>
            </a:r>
            <a:r>
              <a:rPr b="0" lang="en-US" sz="3200" spc="-1" strike="noStrike">
                <a:solidFill>
                  <a:srgbClr val="000000"/>
                </a:solidFill>
                <a:latin typeface="Arial"/>
                <a:ea typeface="DejaVu Sans"/>
              </a:rPr>
              <a:t> two other   sets of nodes X and Y               if every path from a node in X to a node in Y is </a:t>
            </a:r>
            <a:r>
              <a:rPr b="1" lang="en-US" sz="3200" spc="-1" strike="noStrike">
                <a:solidFill>
                  <a:srgbClr val="000000"/>
                </a:solidFill>
                <a:latin typeface="Arial"/>
                <a:ea typeface="DejaVu Sans"/>
              </a:rPr>
              <a:t>blocked </a:t>
            </a:r>
            <a:r>
              <a:rPr b="0" lang="en-US" sz="3200" spc="-1" strike="noStrike">
                <a:solidFill>
                  <a:srgbClr val="000000"/>
                </a:solidFill>
                <a:latin typeface="Arial"/>
                <a:ea typeface="DejaVu Sans"/>
              </a:rPr>
              <a:t>given</a:t>
            </a:r>
            <a:r>
              <a:rPr b="1" lang="en-US" sz="3200" spc="-1" strike="noStrike">
                <a:solidFill>
                  <a:srgbClr val="000000"/>
                </a:solidFill>
                <a:latin typeface="Arial"/>
                <a:ea typeface="DejaVu Sans"/>
              </a:rPr>
              <a:t> </a:t>
            </a:r>
            <a:r>
              <a:rPr b="0" lang="en-US" sz="3200" spc="-1" strike="noStrike">
                <a:solidFill>
                  <a:srgbClr val="000000"/>
                </a:solidFill>
                <a:latin typeface="Arial"/>
                <a:ea typeface="DejaVu Sans"/>
              </a:rPr>
              <a:t>E.</a:t>
            </a:r>
            <a:endParaRPr b="0" lang="en-US" sz="3200" spc="-1" strike="noStrike">
              <a:latin typeface="Arial"/>
            </a:endParaRPr>
          </a:p>
          <a:p>
            <a:pPr>
              <a:lnSpc>
                <a:spcPct val="100000"/>
              </a:lnSpc>
              <a:spcBef>
                <a:spcPts val="1417"/>
              </a:spcBef>
            </a:pPr>
            <a:r>
              <a:rPr b="0" lang="en-US" sz="3200" spc="-1" strike="noStrike">
                <a:solidFill>
                  <a:srgbClr val="000000"/>
                </a:solidFill>
                <a:latin typeface="Arial"/>
                <a:ea typeface="DejaVu Sans"/>
              </a:rPr>
              <a:t>If X and Y are d-separated by E, then X and Y are conditionally independent given E.</a:t>
            </a:r>
            <a:endParaRPr b="0" lang="en-US" sz="3200" spc="-1" strike="noStrike">
              <a:latin typeface="Arial"/>
            </a:endParaRPr>
          </a:p>
          <a:p>
            <a:pPr>
              <a:lnSpc>
                <a:spcPct val="100000"/>
              </a:lnSpc>
              <a:spcBef>
                <a:spcPts val="1417"/>
              </a:spcBef>
            </a:pPr>
            <a:r>
              <a:rPr b="1" lang="en-US" sz="3200" spc="-1" strike="noStrike">
                <a:solidFill>
                  <a:srgbClr val="000000"/>
                </a:solidFill>
                <a:latin typeface="Arial"/>
                <a:ea typeface="DejaVu Sans"/>
              </a:rPr>
              <a:t>D-connection. </a:t>
            </a:r>
            <a:r>
              <a:rPr b="0" lang="en-US" sz="3200" spc="-1" strike="noStrike">
                <a:solidFill>
                  <a:srgbClr val="000000"/>
                </a:solidFill>
                <a:latin typeface="Arial"/>
                <a:ea typeface="DejaVu Sans"/>
              </a:rPr>
              <a:t>A set of nodes X is d-connected to another one Y given set E, if </a:t>
            </a:r>
            <a:r>
              <a:rPr b="1" lang="en-US" sz="3200" spc="-1" strike="noStrike">
                <a:solidFill>
                  <a:srgbClr val="000000"/>
                </a:solidFill>
                <a:latin typeface="Arial"/>
                <a:ea typeface="DejaVu Sans"/>
              </a:rPr>
              <a:t> </a:t>
            </a:r>
            <a:endParaRPr b="0" lang="en-US" sz="3200" spc="-1" strike="noStrike">
              <a:latin typeface="Arial"/>
            </a:endParaRPr>
          </a:p>
          <a:p>
            <a:pPr>
              <a:lnSpc>
                <a:spcPct val="100000"/>
              </a:lnSpc>
              <a:spcBef>
                <a:spcPts val="1417"/>
              </a:spcBef>
            </a:pPr>
            <a:endParaRPr b="0" lang="en-US" sz="3200" spc="-1" strike="noStrike">
              <a:latin typeface="Arial"/>
            </a:endParaRPr>
          </a:p>
        </p:txBody>
      </p:sp>
      <mc:AlternateContent>
        <mc:Choice xmlns:a14="http://schemas.microsoft.com/office/drawing/2010/main" Requires="a14">
          <p:sp>
            <p:nvSpPr>
              <p:cNvPr id="432" name="Formula 3"/>
              <p:cNvSpPr txBox="1"/>
              <p:nvPr/>
            </p:nvSpPr>
            <p:spPr>
              <a:xfrm>
                <a:off x="3934080" y="2225160"/>
                <a:ext cx="1355040" cy="354240"/>
              </a:xfrm>
              <a:prstGeom prst="rect">
                <a:avLst/>
              </a:prstGeom>
            </p:spPr>
            <p:txBody>
              <a:bodyPr/>
              <a:p>
                <a14:m>
                  <m:oMath xmlns:m="http://schemas.openxmlformats.org/officeDocument/2006/math">
                    <m:d>
                      <m:dPr>
                        <m:begChr m:val="("/>
                        <m:endChr m:val=")"/>
                      </m:dPr>
                      <m:e>
                        <m:r>
                          <m:t xml:space="preserve">X</m:t>
                        </m:r>
                        <m:r>
                          <m:t xml:space="preserve">⊥</m:t>
                        </m:r>
                        <m:f>
                          <m:fPr>
                            <m:type m:val="lin"/>
                          </m:fPr>
                          <m:num>
                            <m:r>
                              <m:t xml:space="preserve">Y</m:t>
                            </m:r>
                          </m:num>
                          <m:den>
                            <m:r>
                              <m:t xml:space="preserve">E</m:t>
                            </m:r>
                          </m:den>
                        </m:f>
                      </m:e>
                    </m:d>
                  </m:oMath>
                </a14:m>
              </a:p>
            </p:txBody>
          </p:sp>
        </mc:Choice>
        <mc:Fallback/>
      </mc:AlternateContent>
      <mc:AlternateContent>
        <mc:Choice xmlns:a14="http://schemas.microsoft.com/office/drawing/2010/main" Requires="a14">
          <p:sp>
            <p:nvSpPr>
              <p:cNvPr id="433" name="Formula 4"/>
              <p:cNvSpPr txBox="1"/>
              <p:nvPr/>
            </p:nvSpPr>
            <p:spPr>
              <a:xfrm>
                <a:off x="4258080" y="4997160"/>
                <a:ext cx="1355040" cy="354240"/>
              </a:xfrm>
              <a:prstGeom prst="rect">
                <a:avLst/>
              </a:prstGeom>
            </p:spPr>
            <p:txBody>
              <a:bodyPr/>
              <a:p>
                <a14:m>
                  <m:oMath xmlns:m="http://schemas.openxmlformats.org/officeDocument/2006/math">
                    <m:d>
                      <m:dPr>
                        <m:begChr m:val="("/>
                        <m:endChr m:val=")"/>
                      </m:dPr>
                      <m:e>
                        <m:r>
                          <m:t xml:space="preserve">X</m:t>
                        </m:r>
                        <m:r>
                          <m:t xml:space="preserve">⊥</m:t>
                        </m:r>
                        <m:f>
                          <m:fPr>
                            <m:type m:val="lin"/>
                          </m:fPr>
                          <m:num>
                            <m:r>
                              <m:t xml:space="preserve">Y</m:t>
                            </m:r>
                          </m:num>
                          <m:den>
                            <m:r>
                              <m:t xml:space="preserve">E</m:t>
                            </m:r>
                          </m:den>
                        </m:f>
                      </m:e>
                    </m:d>
                  </m:oMath>
                </a14:m>
              </a:p>
            </p:txBody>
          </p:sp>
        </mc:Choice>
        <mc:Fallback/>
      </mc:AlternateContent>
      <p:sp>
        <p:nvSpPr>
          <p:cNvPr id="434" name="Line 5"/>
          <p:cNvSpPr/>
          <p:nvPr/>
        </p:nvSpPr>
        <p:spPr>
          <a:xfrm flipH="1">
            <a:off x="4699440" y="5012640"/>
            <a:ext cx="182880" cy="276840"/>
          </a:xfrm>
          <a:prstGeom prst="line">
            <a:avLst/>
          </a:prstGeom>
          <a:ln>
            <a:solidFill>
              <a:srgbClr val="111111"/>
            </a:solid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5" name="CustomShape 1"/>
          <p:cNvSpPr/>
          <p:nvPr/>
        </p:nvSpPr>
        <p:spPr>
          <a:xfrm>
            <a:off x="609480" y="273600"/>
            <a:ext cx="10963440" cy="11358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 Inferences in Bayesian networks</a:t>
            </a:r>
            <a:endParaRPr b="0" lang="en-US" sz="4400" spc="-1" strike="noStrike">
              <a:latin typeface="Arial"/>
            </a:endParaRPr>
          </a:p>
        </p:txBody>
      </p:sp>
      <p:sp>
        <p:nvSpPr>
          <p:cNvPr id="436" name="CustomShape 2"/>
          <p:cNvSpPr/>
          <p:nvPr/>
        </p:nvSpPr>
        <p:spPr>
          <a:xfrm>
            <a:off x="609480" y="1604520"/>
            <a:ext cx="10963440" cy="3968280"/>
          </a:xfrm>
          <a:prstGeom prst="rect">
            <a:avLst/>
          </a:prstGeom>
          <a:noFill/>
          <a:ln>
            <a:noFill/>
          </a:ln>
        </p:spPr>
        <p:style>
          <a:lnRef idx="0"/>
          <a:fillRef idx="0"/>
          <a:effectRef idx="0"/>
          <a:fontRef idx="minor"/>
        </p:style>
        <p:txBody>
          <a:bodyPr lIns="0" rIns="0" tIns="0" bIns="0">
            <a:normAutofit fontScale="78000"/>
          </a:bodyPr>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Inference consists on computing the posterior probability distribution for a set of </a:t>
            </a:r>
            <a:r>
              <a:rPr b="1" lang="en-US" sz="3200" spc="-1" strike="noStrike">
                <a:solidFill>
                  <a:srgbClr val="000000"/>
                </a:solidFill>
                <a:latin typeface="Arial"/>
                <a:ea typeface="DejaVu Sans"/>
              </a:rPr>
              <a:t>query</a:t>
            </a:r>
            <a:r>
              <a:rPr b="0" lang="en-US" sz="3200" spc="-1" strike="noStrike">
                <a:solidFill>
                  <a:srgbClr val="000000"/>
                </a:solidFill>
                <a:latin typeface="Arial"/>
                <a:ea typeface="DejaVu Sans"/>
              </a:rPr>
              <a:t> variables, given some </a:t>
            </a:r>
            <a:r>
              <a:rPr b="1" lang="en-US" sz="3200" spc="-1" strike="noStrike">
                <a:solidFill>
                  <a:srgbClr val="000000"/>
                </a:solidFill>
                <a:latin typeface="Arial"/>
                <a:ea typeface="DejaVu Sans"/>
              </a:rPr>
              <a:t>evidences.</a:t>
            </a: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 typical query asks for the posterior probability distribution P(X/e).</a:t>
            </a:r>
            <a:endParaRPr b="0" lang="en-US" sz="3200" spc="-1" strike="noStrike">
              <a:latin typeface="Arial"/>
            </a:endParaRPr>
          </a:p>
          <a:p>
            <a:pPr lvl="1" marL="864000" indent="-315000">
              <a:lnSpc>
                <a:spcPct val="100000"/>
              </a:lnSpc>
              <a:spcBef>
                <a:spcPts val="1134"/>
              </a:spcBef>
              <a:buClr>
                <a:srgbClr val="000000"/>
              </a:buClr>
              <a:buSzPct val="75000"/>
              <a:buFont typeface="Symbol"/>
              <a:buChar char=""/>
            </a:pPr>
            <a:r>
              <a:rPr b="0" lang="en-US" sz="2800" spc="-1" strike="noStrike">
                <a:solidFill>
                  <a:srgbClr val="000000"/>
                </a:solidFill>
                <a:latin typeface="Arial"/>
                <a:ea typeface="DejaVu Sans"/>
              </a:rPr>
              <a:t>- X: query variable.</a:t>
            </a:r>
            <a:endParaRPr b="0" lang="en-US" sz="2800" spc="-1" strike="noStrike">
              <a:latin typeface="Arial"/>
            </a:endParaRPr>
          </a:p>
          <a:p>
            <a:pPr lvl="1" marL="864000" indent="-315000">
              <a:lnSpc>
                <a:spcPct val="100000"/>
              </a:lnSpc>
              <a:spcBef>
                <a:spcPts val="1134"/>
              </a:spcBef>
              <a:buClr>
                <a:srgbClr val="000000"/>
              </a:buClr>
              <a:buSzPct val="75000"/>
              <a:buFont typeface="Symbol"/>
              <a:buChar char=""/>
            </a:pPr>
            <a:r>
              <a:rPr b="0" lang="en-US" sz="2800" spc="-1" strike="noStrike">
                <a:solidFill>
                  <a:srgbClr val="000000"/>
                </a:solidFill>
                <a:latin typeface="Arial"/>
                <a:ea typeface="DejaVu Sans"/>
              </a:rPr>
              <a:t>- e: set of evidences</a:t>
            </a:r>
            <a:endParaRPr b="0" lang="en-US" sz="2800" spc="-1" strike="noStrike">
              <a:latin typeface="Arial"/>
            </a:endParaRPr>
          </a:p>
          <a:p>
            <a:pPr lvl="1" marL="864000" indent="-315000">
              <a:lnSpc>
                <a:spcPct val="100000"/>
              </a:lnSpc>
              <a:spcBef>
                <a:spcPts val="1134"/>
              </a:spcBef>
              <a:buClr>
                <a:srgbClr val="000000"/>
              </a:buClr>
              <a:buSzPct val="75000"/>
              <a:buFont typeface="Symbol"/>
              <a:buChar char=""/>
            </a:pPr>
            <a:r>
              <a:rPr b="0" lang="en-US" sz="2800" spc="-1" strike="noStrike">
                <a:solidFill>
                  <a:srgbClr val="000000"/>
                </a:solidFill>
                <a:latin typeface="Arial"/>
                <a:ea typeface="DejaVu Sans"/>
              </a:rPr>
              <a:t>- Y:hidden variables</a:t>
            </a:r>
            <a:endParaRPr b="0" lang="en-US" sz="2800" spc="-1" strike="noStrike">
              <a:latin typeface="Arial"/>
            </a:endParaRPr>
          </a:p>
          <a:p>
            <a:pPr lvl="1" marL="864000" indent="-315000">
              <a:lnSpc>
                <a:spcPct val="100000"/>
              </a:lnSpc>
              <a:spcBef>
                <a:spcPts val="1134"/>
              </a:spcBef>
              <a:buClr>
                <a:srgbClr val="000000"/>
              </a:buClr>
              <a:buSzPct val="75000"/>
              <a:buFont typeface="Symbol"/>
              <a:buChar char=""/>
            </a:pPr>
            <a:r>
              <a:rPr b="0" lang="en-US" sz="2800" spc="-1" strike="noStrike">
                <a:solidFill>
                  <a:srgbClr val="000000"/>
                </a:solidFill>
                <a:latin typeface="Arial"/>
                <a:ea typeface="DejaVu Sans"/>
              </a:rPr>
              <a:t>- The complete set of variables is: </a:t>
            </a:r>
            <a:endParaRPr b="0" lang="en-US" sz="2800" spc="-1" strike="noStrike">
              <a:latin typeface="Arial"/>
            </a:endParaRPr>
          </a:p>
        </p:txBody>
      </p:sp>
      <mc:AlternateContent>
        <mc:Choice xmlns:a14="http://schemas.microsoft.com/office/drawing/2010/main" Requires="a14">
          <p:sp>
            <p:nvSpPr>
              <p:cNvPr id="437" name="Formula 3"/>
              <p:cNvSpPr txBox="1"/>
              <p:nvPr/>
            </p:nvSpPr>
            <p:spPr>
              <a:xfrm>
                <a:off x="6175080" y="5275800"/>
                <a:ext cx="1222560" cy="297000"/>
              </a:xfrm>
              <a:prstGeom prst="rect">
                <a:avLst/>
              </a:prstGeom>
            </p:spPr>
            <p:txBody>
              <a:bodyPr/>
              <a:p>
                <a14:m>
                  <m:oMath xmlns:m="http://schemas.openxmlformats.org/officeDocument/2006/math">
                    <m:d>
                      <m:dPr>
                        <m:begChr m:val="("/>
                        <m:endChr m:val=")"/>
                      </m:dPr>
                      <m:e>
                        <m:r>
                          <m:t xml:space="preserve">X</m:t>
                        </m:r>
                        <m:r>
                          <m:t xml:space="preserve">∪</m:t>
                        </m:r>
                        <m:r>
                          <m:t xml:space="preserve">Y</m:t>
                        </m:r>
                      </m:e>
                    </m:d>
                    <m:r>
                      <m:t xml:space="preserve">U</m:t>
                    </m:r>
                    <m:r>
                      <m:t xml:space="preserve">e</m:t>
                    </m:r>
                  </m:oMath>
                </a14:m>
              </a:p>
            </p:txBody>
          </p:sp>
        </mc:Choice>
        <mc:Fallback/>
      </mc:AlternateContent>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8" name="CustomShape 1"/>
          <p:cNvSpPr/>
          <p:nvPr/>
        </p:nvSpPr>
        <p:spPr>
          <a:xfrm>
            <a:off x="609480" y="273600"/>
            <a:ext cx="10963440" cy="11358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 Inferences in Bayesian networks</a:t>
            </a:r>
            <a:endParaRPr b="0" lang="en-US" sz="4400" spc="-1" strike="noStrike">
              <a:latin typeface="Arial"/>
            </a:endParaRPr>
          </a:p>
        </p:txBody>
      </p:sp>
      <p:sp>
        <p:nvSpPr>
          <p:cNvPr id="439" name="CustomShape 2"/>
          <p:cNvSpPr/>
          <p:nvPr/>
        </p:nvSpPr>
        <p:spPr>
          <a:xfrm>
            <a:off x="609480" y="1509120"/>
            <a:ext cx="10963440" cy="3968280"/>
          </a:xfrm>
          <a:prstGeom prst="rect">
            <a:avLst/>
          </a:prstGeom>
          <a:noFill/>
          <a:ln>
            <a:noFill/>
          </a:ln>
        </p:spPr>
        <p:style>
          <a:lnRef idx="0"/>
          <a:fillRef idx="0"/>
          <a:effectRef idx="0"/>
          <a:fontRef idx="minor"/>
        </p:style>
        <p:txBody>
          <a:bodyPr lIns="0" rIns="0" tIns="0" bIns="0">
            <a:normAutofit/>
          </a:bodyPr>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 query P(X/e)</a:t>
            </a:r>
            <a:r>
              <a:rPr b="1" lang="en-US" sz="3200" spc="-1" strike="noStrike">
                <a:solidFill>
                  <a:srgbClr val="000000"/>
                </a:solidFill>
                <a:latin typeface="Arial"/>
                <a:ea typeface="DejaVu Sans"/>
              </a:rPr>
              <a:t> </a:t>
            </a:r>
            <a:r>
              <a:rPr b="0" lang="en-US" sz="3200" spc="-1" strike="noStrike">
                <a:solidFill>
                  <a:srgbClr val="000000"/>
                </a:solidFill>
                <a:latin typeface="Arial"/>
                <a:ea typeface="DejaVu Sans"/>
              </a:rPr>
              <a:t>can be answered using equation:</a:t>
            </a: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en-US" sz="3200" spc="-1" strike="noStrike">
              <a:latin typeface="Arial"/>
            </a:endParaRPr>
          </a:p>
        </p:txBody>
      </p:sp>
      <mc:AlternateContent>
        <mc:Choice xmlns:a14="http://schemas.microsoft.com/office/drawing/2010/main" Requires="a14">
          <p:sp>
            <p:nvSpPr>
              <p:cNvPr id="440" name="Formula 3"/>
              <p:cNvSpPr txBox="1"/>
              <p:nvPr/>
            </p:nvSpPr>
            <p:spPr>
              <a:xfrm>
                <a:off x="2637720" y="2674440"/>
                <a:ext cx="3979800" cy="505080"/>
              </a:xfrm>
              <a:prstGeom prst="rect">
                <a:avLst/>
              </a:prstGeom>
            </p:spPr>
            <p:txBody>
              <a:bodyPr/>
              <a:p>
                <a14:m>
                  <m:oMath xmlns:m="http://schemas.openxmlformats.org/officeDocument/2006/math">
                    <m:r>
                      <m:t xml:space="preserve">P</m:t>
                    </m:r>
                    <m:d>
                      <m:dPr>
                        <m:begChr m:val="("/>
                        <m:endChr m:val=")"/>
                      </m:dPr>
                      <m:e>
                        <m:f>
                          <m:fPr>
                            <m:type m:val="lin"/>
                          </m:fPr>
                          <m:num>
                            <m:r>
                              <m:t xml:space="preserve">X</m:t>
                            </m:r>
                          </m:num>
                          <m:den>
                            <m:r>
                              <m:t xml:space="preserve">e</m:t>
                            </m:r>
                          </m:den>
                        </m:f>
                      </m:e>
                    </m:d>
                    <m:r>
                      <m:t xml:space="preserve">=</m:t>
                    </m:r>
                    <m:r>
                      <m:t xml:space="preserve">α</m:t>
                    </m:r>
                    <m:r>
                      <m:t xml:space="preserve">P</m:t>
                    </m:r>
                    <m:d>
                      <m:dPr>
                        <m:begChr m:val="("/>
                        <m:endChr m:val=")"/>
                      </m:dPr>
                      <m:e>
                        <m:r>
                          <m:t xml:space="preserve">X</m:t>
                        </m:r>
                        <m:r>
                          <m:t xml:space="preserve">,</m:t>
                        </m:r>
                        <m:r>
                          <m:t xml:space="preserve">e</m:t>
                        </m:r>
                      </m:e>
                    </m:d>
                    <m:r>
                      <m:t xml:space="preserve">=</m:t>
                    </m:r>
                    <m:r>
                      <m:t xml:space="preserve">α</m:t>
                    </m:r>
                    <m:nary>
                      <m:naryPr>
                        <m:chr m:val="∑"/>
                        <m:supHide m:val="1"/>
                      </m:naryPr>
                      <m:sub>
                        <m:r>
                          <m:t xml:space="preserve">Y</m:t>
                        </m:r>
                      </m:sub>
                      <m:sup/>
                      <m:e>
                        <m:r>
                          <m:t xml:space="preserve">P</m:t>
                        </m:r>
                      </m:e>
                    </m:nary>
                    <m:d>
                      <m:dPr>
                        <m:begChr m:val="("/>
                        <m:endChr m:val=")"/>
                      </m:dPr>
                      <m:e>
                        <m:r>
                          <m:t xml:space="preserve">X</m:t>
                        </m:r>
                        <m:r>
                          <m:t xml:space="preserve">,</m:t>
                        </m:r>
                        <m:r>
                          <m:t xml:space="preserve">e</m:t>
                        </m:r>
                        <m:r>
                          <m:t xml:space="preserve">,</m:t>
                        </m:r>
                        <m:r>
                          <m:t xml:space="preserve">Y</m:t>
                        </m:r>
                      </m:e>
                    </m:d>
                  </m:oMath>
                </a14:m>
              </a:p>
            </p:txBody>
          </p:sp>
        </mc:Choice>
        <mc:Fallback/>
      </mc:AlternateContent>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1" name="CustomShape 1"/>
          <p:cNvSpPr/>
          <p:nvPr/>
        </p:nvSpPr>
        <p:spPr>
          <a:xfrm>
            <a:off x="609480" y="273600"/>
            <a:ext cx="10963440" cy="11358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 Inferences in Bayesian networks</a:t>
            </a:r>
            <a:endParaRPr b="0" lang="en-US" sz="4400" spc="-1" strike="noStrike">
              <a:latin typeface="Arial"/>
            </a:endParaRPr>
          </a:p>
        </p:txBody>
      </p:sp>
      <p:sp>
        <p:nvSpPr>
          <p:cNvPr id="442" name="CustomShape 2"/>
          <p:cNvSpPr/>
          <p:nvPr/>
        </p:nvSpPr>
        <p:spPr>
          <a:xfrm>
            <a:off x="609480" y="1509120"/>
            <a:ext cx="10963440" cy="3968280"/>
          </a:xfrm>
          <a:prstGeom prst="rect">
            <a:avLst/>
          </a:prstGeom>
          <a:noFill/>
          <a:ln>
            <a:noFill/>
          </a:ln>
        </p:spPr>
        <p:style>
          <a:lnRef idx="0"/>
          <a:fillRef idx="0"/>
          <a:effectRef idx="0"/>
          <a:fontRef idx="minor"/>
        </p:style>
        <p:txBody>
          <a:bodyPr lIns="0" rIns="0" tIns="0" bIns="0">
            <a:normAutofit/>
          </a:bodyPr>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Example:</a:t>
            </a: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en-US" sz="3200" spc="-1" strike="noStrike">
              <a:latin typeface="Arial"/>
            </a:endParaRPr>
          </a:p>
          <a:p>
            <a:pPr>
              <a:lnSpc>
                <a:spcPct val="100000"/>
              </a:lnSpc>
              <a:spcBef>
                <a:spcPts val="1417"/>
              </a:spcBef>
            </a:pP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2400" spc="-1" strike="noStrike">
                <a:solidFill>
                  <a:srgbClr val="000000"/>
                </a:solidFill>
                <a:latin typeface="Arial"/>
                <a:ea typeface="DejaVu Sans"/>
              </a:rPr>
              <a:t>Query variable: Smoker, evidences: Xray=pos, Dyspnoea=True.</a:t>
            </a:r>
            <a:endParaRPr b="0" lang="en-US" sz="24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2400" spc="-1" strike="noStrike">
                <a:solidFill>
                  <a:srgbClr val="000000"/>
                </a:solidFill>
                <a:latin typeface="Arial"/>
                <a:ea typeface="DejaVu Sans"/>
              </a:rPr>
              <a:t>Hidden variables: Cancer, Pollution </a:t>
            </a:r>
            <a:endParaRPr b="0" lang="en-US" sz="2400" spc="-1" strike="noStrike">
              <a:latin typeface="Arial"/>
            </a:endParaRPr>
          </a:p>
        </p:txBody>
      </p:sp>
      <mc:AlternateContent>
        <mc:Choice xmlns:a14="http://schemas.microsoft.com/office/drawing/2010/main" Requires="a14">
          <p:sp>
            <p:nvSpPr>
              <p:cNvPr id="443" name="Formula 3"/>
              <p:cNvSpPr txBox="1"/>
              <p:nvPr/>
            </p:nvSpPr>
            <p:spPr>
              <a:xfrm>
                <a:off x="2637720" y="2674440"/>
                <a:ext cx="2560680" cy="297000"/>
              </a:xfrm>
              <a:prstGeom prst="rect">
                <a:avLst/>
              </a:prstGeom>
            </p:spPr>
            <p:txBody>
              <a:bodyPr/>
              <a:p>
                <a14:m>
                  <m:oMath xmlns:m="http://schemas.openxmlformats.org/officeDocument/2006/math">
                    <m:r>
                      <m:t xml:space="preserve">P</m:t>
                    </m:r>
                    <m:d>
                      <m:dPr>
                        <m:begChr m:val="("/>
                        <m:endChr m:val=")"/>
                      </m:dPr>
                      <m:e>
                        <m:f>
                          <m:fPr>
                            <m:type m:val="lin"/>
                          </m:fPr>
                          <m:num>
                            <m:r>
                              <m:t xml:space="preserve">S</m:t>
                            </m:r>
                          </m:num>
                          <m:den>
                            <m:r>
                              <m:t xml:space="preserve">X</m:t>
                            </m:r>
                          </m:den>
                        </m:f>
                        <m:r>
                          <m:t xml:space="preserve">=</m:t>
                        </m:r>
                        <m:r>
                          <m:t xml:space="preserve">pos</m:t>
                        </m:r>
                        <m:r>
                          <m:t xml:space="preserve">,</m:t>
                        </m:r>
                        <m:r>
                          <m:t xml:space="preserve">D</m:t>
                        </m:r>
                        <m:r>
                          <m:t xml:space="preserve">=</m:t>
                        </m:r>
                        <m:r>
                          <m:t xml:space="preserve">T</m:t>
                        </m:r>
                      </m:e>
                    </m:d>
                    <m:r>
                      <m:t xml:space="preserve">=</m:t>
                    </m:r>
                    <m:r>
                      <m:t xml:space="preserve">?</m:t>
                    </m:r>
                  </m:oMath>
                </a14:m>
              </a:p>
            </p:txBody>
          </p:sp>
        </mc:Choice>
        <mc:Fallback/>
      </mc:AlternateContent>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4" name="CustomShape 1"/>
          <p:cNvSpPr/>
          <p:nvPr/>
        </p:nvSpPr>
        <p:spPr>
          <a:xfrm>
            <a:off x="609480" y="273600"/>
            <a:ext cx="10963440" cy="11358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 Inferences in Bayesian networks</a:t>
            </a:r>
            <a:endParaRPr b="0" lang="en-US" sz="4400" spc="-1" strike="noStrike">
              <a:latin typeface="Arial"/>
            </a:endParaRPr>
          </a:p>
        </p:txBody>
      </p:sp>
      <p:sp>
        <p:nvSpPr>
          <p:cNvPr id="445" name="CustomShape 2"/>
          <p:cNvSpPr/>
          <p:nvPr/>
        </p:nvSpPr>
        <p:spPr>
          <a:xfrm>
            <a:off x="609480" y="1509120"/>
            <a:ext cx="10963440" cy="3968280"/>
          </a:xfrm>
          <a:prstGeom prst="rect">
            <a:avLst/>
          </a:prstGeom>
          <a:noFill/>
          <a:ln>
            <a:noFill/>
          </a:ln>
        </p:spPr>
        <p:style>
          <a:lnRef idx="0"/>
          <a:fillRef idx="0"/>
          <a:effectRef idx="0"/>
          <a:fontRef idx="minor"/>
        </p:style>
        <p:txBody>
          <a:bodyPr lIns="0" rIns="0" tIns="0" bIns="0">
            <a:normAutofit/>
          </a:bodyPr>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Example:</a:t>
            </a: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en-US" sz="3200" spc="-1" strike="noStrike">
              <a:latin typeface="Arial"/>
            </a:endParaRPr>
          </a:p>
          <a:p>
            <a:pPr>
              <a:lnSpc>
                <a:spcPct val="100000"/>
              </a:lnSpc>
              <a:spcBef>
                <a:spcPts val="1417"/>
              </a:spcBef>
            </a:pP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2400" spc="-1" strike="noStrike">
                <a:solidFill>
                  <a:srgbClr val="000000"/>
                </a:solidFill>
                <a:latin typeface="Arial"/>
                <a:ea typeface="DejaVu Sans"/>
              </a:rPr>
              <a:t> </a:t>
            </a:r>
            <a:endParaRPr b="0" lang="en-US" sz="2400" spc="-1" strike="noStrike">
              <a:latin typeface="Arial"/>
            </a:endParaRPr>
          </a:p>
        </p:txBody>
      </p:sp>
      <mc:AlternateContent>
        <mc:Choice xmlns:a14="http://schemas.microsoft.com/office/drawing/2010/main" Requires="a14">
          <p:sp>
            <p:nvSpPr>
              <p:cNvPr id="446" name="Formula 3"/>
              <p:cNvSpPr txBox="1"/>
              <p:nvPr/>
            </p:nvSpPr>
            <p:spPr>
              <a:xfrm>
                <a:off x="2637720" y="2674440"/>
                <a:ext cx="3733560" cy="505080"/>
              </a:xfrm>
              <a:prstGeom prst="rect">
                <a:avLst/>
              </a:prstGeom>
            </p:spPr>
            <p:txBody>
              <a:bodyPr/>
              <a:p>
                <a14:m>
                  <m:oMath xmlns:m="http://schemas.openxmlformats.org/officeDocument/2006/math">
                    <m:r>
                      <m:t xml:space="preserve">P</m:t>
                    </m:r>
                    <m:d>
                      <m:dPr>
                        <m:begChr m:val="("/>
                        <m:endChr m:val=")"/>
                      </m:dPr>
                      <m:e>
                        <m:f>
                          <m:fPr>
                            <m:type m:val="lin"/>
                          </m:fPr>
                          <m:num>
                            <m:r>
                              <m:t xml:space="preserve">S</m:t>
                            </m:r>
                          </m:num>
                          <m:den>
                            <m:r>
                              <m:t xml:space="preserve">x</m:t>
                            </m:r>
                          </m:den>
                        </m:f>
                        <m:r>
                          <m:t xml:space="preserve">,</m:t>
                        </m:r>
                        <m:r>
                          <m:t xml:space="preserve">d</m:t>
                        </m:r>
                      </m:e>
                    </m:d>
                    <m:r>
                      <m:t xml:space="preserve">=</m:t>
                    </m:r>
                    <m:r>
                      <m:t xml:space="preserve">α</m:t>
                    </m:r>
                    <m:nary>
                      <m:naryPr>
                        <m:chr m:val="∑"/>
                        <m:supHide m:val="1"/>
                      </m:naryPr>
                      <m:sub>
                        <m:r>
                          <m:t xml:space="preserve">PL</m:t>
                        </m:r>
                        <m:r>
                          <m:t xml:space="preserve">,</m:t>
                        </m:r>
                        <m:r>
                          <m:t xml:space="preserve">C</m:t>
                        </m:r>
                      </m:sub>
                      <m:sup/>
                      <m:e>
                        <m:r>
                          <m:t xml:space="preserve">P</m:t>
                        </m:r>
                      </m:e>
                    </m:nary>
                    <m:d>
                      <m:dPr>
                        <m:begChr m:val="("/>
                        <m:endChr m:val=")"/>
                      </m:dPr>
                      <m:e>
                        <m:r>
                          <m:t xml:space="preserve">S</m:t>
                        </m:r>
                        <m:r>
                          <m:t xml:space="preserve">,</m:t>
                        </m:r>
                        <m:r>
                          <m:t xml:space="preserve">C</m:t>
                        </m:r>
                        <m:r>
                          <m:t xml:space="preserve">,</m:t>
                        </m:r>
                        <m:r>
                          <m:t xml:space="preserve">PL</m:t>
                        </m:r>
                        <m:r>
                          <m:t xml:space="preserve">,</m:t>
                        </m:r>
                        <m:r>
                          <m:t xml:space="preserve">x</m:t>
                        </m:r>
                        <m:r>
                          <m:t xml:space="preserve">,</m:t>
                        </m:r>
                        <m:r>
                          <m:t xml:space="preserve">d</m:t>
                        </m:r>
                      </m:e>
                    </m:d>
                  </m:oMath>
                </a14:m>
              </a:p>
            </p:txBody>
          </p:sp>
        </mc:Choice>
        <mc:Fallback/>
      </mc:AlternateContent>
      <mc:AlternateContent>
        <mc:Choice xmlns:a14="http://schemas.microsoft.com/office/drawing/2010/main" Requires="a14">
          <p:sp>
            <p:nvSpPr>
              <p:cNvPr id="447" name="Formula 4"/>
              <p:cNvSpPr txBox="1"/>
              <p:nvPr/>
            </p:nvSpPr>
            <p:spPr>
              <a:xfrm>
                <a:off x="2350080" y="3574440"/>
                <a:ext cx="6725520" cy="505080"/>
              </a:xfrm>
              <a:prstGeom prst="rect">
                <a:avLst/>
              </a:prstGeom>
            </p:spPr>
            <p:txBody>
              <a:bodyPr/>
              <a:p>
                <a14:m>
                  <m:oMath xmlns:m="http://schemas.openxmlformats.org/officeDocument/2006/math">
                    <m:r>
                      <m:t xml:space="preserve">P</m:t>
                    </m:r>
                    <m:d>
                      <m:dPr>
                        <m:begChr m:val="("/>
                        <m:endChr m:val=")"/>
                      </m:dPr>
                      <m:e>
                        <m:f>
                          <m:fPr>
                            <m:type m:val="lin"/>
                          </m:fPr>
                          <m:num>
                            <m:r>
                              <m:t xml:space="preserve">S</m:t>
                            </m:r>
                          </m:num>
                          <m:den>
                            <m:r>
                              <m:t xml:space="preserve">x</m:t>
                            </m:r>
                          </m:den>
                        </m:f>
                        <m:r>
                          <m:t xml:space="preserve">,</m:t>
                        </m:r>
                        <m:r>
                          <m:t xml:space="preserve">d</m:t>
                        </m:r>
                      </m:e>
                    </m:d>
                    <m:r>
                      <m:t xml:space="preserve">=</m:t>
                    </m:r>
                    <m:r>
                      <m:t xml:space="preserve">α</m:t>
                    </m:r>
                    <m:nary>
                      <m:naryPr>
                        <m:chr m:val="∑"/>
                        <m:supHide m:val="1"/>
                      </m:naryPr>
                      <m:sub>
                        <m:r>
                          <m:t xml:space="preserve">PL</m:t>
                        </m:r>
                        <m:r>
                          <m:t xml:space="preserve">,</m:t>
                        </m:r>
                        <m:r>
                          <m:t xml:space="preserve">C</m:t>
                        </m:r>
                      </m:sub>
                      <m:sup/>
                      <m:e>
                        <m:r>
                          <m:t xml:space="preserve">P</m:t>
                        </m:r>
                      </m:e>
                    </m:nary>
                    <m:d>
                      <m:dPr>
                        <m:begChr m:val="("/>
                        <m:endChr m:val=")"/>
                      </m:dPr>
                      <m:e>
                        <m:r>
                          <m:t xml:space="preserve">S</m:t>
                        </m:r>
                      </m:e>
                    </m:d>
                    <m:r>
                      <m:t xml:space="preserve">∗</m:t>
                    </m:r>
                    <m:r>
                      <m:t xml:space="preserve">P</m:t>
                    </m:r>
                    <m:d>
                      <m:dPr>
                        <m:begChr m:val="("/>
                        <m:endChr m:val=")"/>
                      </m:dPr>
                      <m:e>
                        <m:r>
                          <m:t xml:space="preserve">PL</m:t>
                        </m:r>
                      </m:e>
                    </m:d>
                    <m:r>
                      <m:t xml:space="preserve">∗</m:t>
                    </m:r>
                    <m:r>
                      <m:t xml:space="preserve">P</m:t>
                    </m:r>
                    <m:d>
                      <m:dPr>
                        <m:begChr m:val="("/>
                        <m:endChr m:val=")"/>
                      </m:dPr>
                      <m:e>
                        <m:f>
                          <m:fPr>
                            <m:type m:val="lin"/>
                          </m:fPr>
                          <m:num>
                            <m:r>
                              <m:t xml:space="preserve">C</m:t>
                            </m:r>
                          </m:num>
                          <m:den>
                            <m:r>
                              <m:t xml:space="preserve">S</m:t>
                            </m:r>
                          </m:den>
                        </m:f>
                        <m:r>
                          <m:t xml:space="preserve">,</m:t>
                        </m:r>
                        <m:r>
                          <m:t xml:space="preserve">PL</m:t>
                        </m:r>
                      </m:e>
                    </m:d>
                    <m:r>
                      <m:t xml:space="preserve">∗</m:t>
                    </m:r>
                    <m:r>
                      <m:t xml:space="preserve">P</m:t>
                    </m:r>
                    <m:d>
                      <m:dPr>
                        <m:begChr m:val="("/>
                        <m:endChr m:val=")"/>
                      </m:dPr>
                      <m:e>
                        <m:f>
                          <m:fPr>
                            <m:type m:val="lin"/>
                          </m:fPr>
                          <m:num>
                            <m:r>
                              <m:t xml:space="preserve">x</m:t>
                            </m:r>
                          </m:num>
                          <m:den>
                            <m:r>
                              <m:t xml:space="preserve">C</m:t>
                            </m:r>
                          </m:den>
                        </m:f>
                      </m:e>
                    </m:d>
                    <m:r>
                      <m:t xml:space="preserve">∗</m:t>
                    </m:r>
                    <m:r>
                      <m:t xml:space="preserve">P</m:t>
                    </m:r>
                    <m:d>
                      <m:dPr>
                        <m:begChr m:val="("/>
                        <m:endChr m:val=")"/>
                      </m:dPr>
                      <m:e>
                        <m:f>
                          <m:fPr>
                            <m:type m:val="lin"/>
                          </m:fPr>
                          <m:num>
                            <m:r>
                              <m:t xml:space="preserve">e</m:t>
                            </m:r>
                          </m:num>
                          <m:den>
                            <m:r>
                              <m:t xml:space="preserve">C</m:t>
                            </m:r>
                          </m:den>
                        </m:f>
                      </m:e>
                    </m:d>
                  </m:oMath>
                </a14:m>
              </a:p>
            </p:txBody>
          </p:sp>
        </mc:Choice>
        <mc:Fallback/>
      </mc:AlternateContent>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8" name="CustomShape 1"/>
          <p:cNvSpPr/>
          <p:nvPr/>
        </p:nvSpPr>
        <p:spPr>
          <a:xfrm>
            <a:off x="609480" y="273600"/>
            <a:ext cx="10963440" cy="11358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II.5.1 Inferences by enumeration</a:t>
            </a:r>
            <a:endParaRPr b="0" lang="en-US" sz="4400" spc="-1" strike="noStrike">
              <a:latin typeface="Arial"/>
            </a:endParaRPr>
          </a:p>
        </p:txBody>
      </p:sp>
      <p:sp>
        <p:nvSpPr>
          <p:cNvPr id="449" name="CustomShape 2"/>
          <p:cNvSpPr/>
          <p:nvPr/>
        </p:nvSpPr>
        <p:spPr>
          <a:xfrm>
            <a:off x="609480" y="1509120"/>
            <a:ext cx="10963440" cy="3968280"/>
          </a:xfrm>
          <a:prstGeom prst="rect">
            <a:avLst/>
          </a:prstGeom>
          <a:noFill/>
          <a:ln>
            <a:noFill/>
          </a:ln>
        </p:spPr>
        <p:style>
          <a:lnRef idx="0"/>
          <a:fillRef idx="0"/>
          <a:effectRef idx="0"/>
          <a:fontRef idx="minor"/>
        </p:style>
        <p:txBody>
          <a:bodyPr lIns="0" rIns="0" tIns="0" bIns="0">
            <a:normAutofit/>
          </a:bodyPr>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Example:</a:t>
            </a: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en-US" sz="3200" spc="-1" strike="noStrike">
              <a:latin typeface="Arial"/>
            </a:endParaRPr>
          </a:p>
          <a:p>
            <a:pPr>
              <a:lnSpc>
                <a:spcPct val="100000"/>
              </a:lnSpc>
              <a:spcBef>
                <a:spcPts val="1417"/>
              </a:spcBef>
            </a:pP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2400" spc="-1" strike="noStrike">
                <a:solidFill>
                  <a:srgbClr val="000000"/>
                </a:solidFill>
                <a:latin typeface="Arial"/>
                <a:ea typeface="DejaVu Sans"/>
              </a:rPr>
              <a:t> </a:t>
            </a:r>
            <a:endParaRPr b="0" lang="en-US" sz="2400" spc="-1" strike="noStrike">
              <a:latin typeface="Arial"/>
            </a:endParaRPr>
          </a:p>
        </p:txBody>
      </p:sp>
      <mc:AlternateContent>
        <mc:Choice xmlns:a14="http://schemas.microsoft.com/office/drawing/2010/main" Requires="a14">
          <p:sp>
            <p:nvSpPr>
              <p:cNvPr id="450" name="Formula 3"/>
              <p:cNvSpPr txBox="1"/>
              <p:nvPr/>
            </p:nvSpPr>
            <p:spPr>
              <a:xfrm>
                <a:off x="2637720" y="2674440"/>
                <a:ext cx="3733560" cy="505080"/>
              </a:xfrm>
              <a:prstGeom prst="rect">
                <a:avLst/>
              </a:prstGeom>
            </p:spPr>
            <p:txBody>
              <a:bodyPr/>
              <a:p>
                <a14:m>
                  <m:oMath xmlns:m="http://schemas.openxmlformats.org/officeDocument/2006/math">
                    <m:r>
                      <m:t xml:space="preserve">P</m:t>
                    </m:r>
                    <m:d>
                      <m:dPr>
                        <m:begChr m:val="("/>
                        <m:endChr m:val=")"/>
                      </m:dPr>
                      <m:e>
                        <m:f>
                          <m:fPr>
                            <m:type m:val="lin"/>
                          </m:fPr>
                          <m:num>
                            <m:r>
                              <m:t xml:space="preserve">S</m:t>
                            </m:r>
                          </m:num>
                          <m:den>
                            <m:r>
                              <m:t xml:space="preserve">x</m:t>
                            </m:r>
                          </m:den>
                        </m:f>
                        <m:r>
                          <m:t xml:space="preserve">,</m:t>
                        </m:r>
                        <m:r>
                          <m:t xml:space="preserve">d</m:t>
                        </m:r>
                      </m:e>
                    </m:d>
                    <m:r>
                      <m:t xml:space="preserve">=</m:t>
                    </m:r>
                    <m:r>
                      <m:t xml:space="preserve">α</m:t>
                    </m:r>
                    <m:nary>
                      <m:naryPr>
                        <m:chr m:val="∑"/>
                        <m:supHide m:val="1"/>
                      </m:naryPr>
                      <m:sub>
                        <m:r>
                          <m:t xml:space="preserve">PL</m:t>
                        </m:r>
                        <m:r>
                          <m:t xml:space="preserve">,</m:t>
                        </m:r>
                        <m:r>
                          <m:t xml:space="preserve">C</m:t>
                        </m:r>
                      </m:sub>
                      <m:sup/>
                      <m:e>
                        <m:r>
                          <m:t xml:space="preserve">P</m:t>
                        </m:r>
                      </m:e>
                    </m:nary>
                    <m:d>
                      <m:dPr>
                        <m:begChr m:val="("/>
                        <m:endChr m:val=")"/>
                      </m:dPr>
                      <m:e>
                        <m:r>
                          <m:t xml:space="preserve">S</m:t>
                        </m:r>
                        <m:r>
                          <m:t xml:space="preserve">,</m:t>
                        </m:r>
                        <m:r>
                          <m:t xml:space="preserve">C</m:t>
                        </m:r>
                        <m:r>
                          <m:t xml:space="preserve">,</m:t>
                        </m:r>
                        <m:r>
                          <m:t xml:space="preserve">PL</m:t>
                        </m:r>
                        <m:r>
                          <m:t xml:space="preserve">,</m:t>
                        </m:r>
                        <m:r>
                          <m:t xml:space="preserve">x</m:t>
                        </m:r>
                        <m:r>
                          <m:t xml:space="preserve">,</m:t>
                        </m:r>
                        <m:r>
                          <m:t xml:space="preserve">d</m:t>
                        </m:r>
                      </m:e>
                    </m:d>
                  </m:oMath>
                </a14:m>
              </a:p>
            </p:txBody>
          </p:sp>
        </mc:Choice>
        <mc:Fallback/>
      </mc:AlternateContent>
      <mc:AlternateContent>
        <mc:Choice xmlns:a14="http://schemas.microsoft.com/office/drawing/2010/main" Requires="a14">
          <p:sp>
            <p:nvSpPr>
              <p:cNvPr id="451" name="Formula 4"/>
              <p:cNvSpPr txBox="1"/>
              <p:nvPr/>
            </p:nvSpPr>
            <p:spPr>
              <a:xfrm>
                <a:off x="2350080" y="3574440"/>
                <a:ext cx="6725520" cy="505080"/>
              </a:xfrm>
              <a:prstGeom prst="rect">
                <a:avLst/>
              </a:prstGeom>
            </p:spPr>
            <p:txBody>
              <a:bodyPr/>
              <a:p>
                <a14:m>
                  <m:oMath xmlns:m="http://schemas.openxmlformats.org/officeDocument/2006/math">
                    <m:r>
                      <m:t xml:space="preserve">P</m:t>
                    </m:r>
                    <m:d>
                      <m:dPr>
                        <m:begChr m:val="("/>
                        <m:endChr m:val=")"/>
                      </m:dPr>
                      <m:e>
                        <m:f>
                          <m:fPr>
                            <m:type m:val="lin"/>
                          </m:fPr>
                          <m:num>
                            <m:r>
                              <m:t xml:space="preserve">S</m:t>
                            </m:r>
                          </m:num>
                          <m:den>
                            <m:r>
                              <m:t xml:space="preserve">x</m:t>
                            </m:r>
                          </m:den>
                        </m:f>
                        <m:r>
                          <m:t xml:space="preserve">,</m:t>
                        </m:r>
                        <m:r>
                          <m:t xml:space="preserve">d</m:t>
                        </m:r>
                      </m:e>
                    </m:d>
                    <m:r>
                      <m:t xml:space="preserve">=</m:t>
                    </m:r>
                    <m:r>
                      <m:t xml:space="preserve">α</m:t>
                    </m:r>
                    <m:nary>
                      <m:naryPr>
                        <m:chr m:val="∑"/>
                        <m:supHide m:val="1"/>
                      </m:naryPr>
                      <m:sub>
                        <m:r>
                          <m:t xml:space="preserve">PL</m:t>
                        </m:r>
                        <m:r>
                          <m:t xml:space="preserve">,</m:t>
                        </m:r>
                        <m:r>
                          <m:t xml:space="preserve">C</m:t>
                        </m:r>
                      </m:sub>
                      <m:sup/>
                      <m:e>
                        <m:r>
                          <m:t xml:space="preserve">P</m:t>
                        </m:r>
                      </m:e>
                    </m:nary>
                    <m:d>
                      <m:dPr>
                        <m:begChr m:val="("/>
                        <m:endChr m:val=")"/>
                      </m:dPr>
                      <m:e>
                        <m:r>
                          <m:t xml:space="preserve">S</m:t>
                        </m:r>
                      </m:e>
                    </m:d>
                    <m:r>
                      <m:t xml:space="preserve">∗</m:t>
                    </m:r>
                    <m:r>
                      <m:t xml:space="preserve">P</m:t>
                    </m:r>
                    <m:d>
                      <m:dPr>
                        <m:begChr m:val="("/>
                        <m:endChr m:val=")"/>
                      </m:dPr>
                      <m:e>
                        <m:r>
                          <m:t xml:space="preserve">PL</m:t>
                        </m:r>
                      </m:e>
                    </m:d>
                    <m:r>
                      <m:t xml:space="preserve">∗</m:t>
                    </m:r>
                    <m:r>
                      <m:t xml:space="preserve">P</m:t>
                    </m:r>
                    <m:d>
                      <m:dPr>
                        <m:begChr m:val="("/>
                        <m:endChr m:val=")"/>
                      </m:dPr>
                      <m:e>
                        <m:f>
                          <m:fPr>
                            <m:type m:val="lin"/>
                          </m:fPr>
                          <m:num>
                            <m:r>
                              <m:t xml:space="preserve">C</m:t>
                            </m:r>
                          </m:num>
                          <m:den>
                            <m:r>
                              <m:t xml:space="preserve">S</m:t>
                            </m:r>
                          </m:den>
                        </m:f>
                        <m:r>
                          <m:t xml:space="preserve">,</m:t>
                        </m:r>
                        <m:r>
                          <m:t xml:space="preserve">PL</m:t>
                        </m:r>
                      </m:e>
                    </m:d>
                    <m:r>
                      <m:t xml:space="preserve">∗</m:t>
                    </m:r>
                    <m:r>
                      <m:t xml:space="preserve">P</m:t>
                    </m:r>
                    <m:d>
                      <m:dPr>
                        <m:begChr m:val="("/>
                        <m:endChr m:val=")"/>
                      </m:dPr>
                      <m:e>
                        <m:f>
                          <m:fPr>
                            <m:type m:val="lin"/>
                          </m:fPr>
                          <m:num>
                            <m:r>
                              <m:t xml:space="preserve">x</m:t>
                            </m:r>
                          </m:num>
                          <m:den>
                            <m:r>
                              <m:t xml:space="preserve">C</m:t>
                            </m:r>
                          </m:den>
                        </m:f>
                      </m:e>
                    </m:d>
                    <m:r>
                      <m:t xml:space="preserve">∗</m:t>
                    </m:r>
                    <m:r>
                      <m:t xml:space="preserve">P</m:t>
                    </m:r>
                    <m:d>
                      <m:dPr>
                        <m:begChr m:val="("/>
                        <m:endChr m:val=")"/>
                      </m:dPr>
                      <m:e>
                        <m:f>
                          <m:fPr>
                            <m:type m:val="lin"/>
                          </m:fPr>
                          <m:num>
                            <m:r>
                              <m:t xml:space="preserve">e</m:t>
                            </m:r>
                          </m:num>
                          <m:den>
                            <m:r>
                              <m:t xml:space="preserve">C</m:t>
                            </m:r>
                          </m:den>
                        </m:f>
                      </m:e>
                    </m:d>
                  </m:oMath>
                </a14:m>
              </a:p>
            </p:txBody>
          </p:sp>
        </mc:Choice>
        <mc:Fallback/>
      </mc:AlternateContent>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2" name="CustomShape 1"/>
          <p:cNvSpPr/>
          <p:nvPr/>
        </p:nvSpPr>
        <p:spPr>
          <a:xfrm>
            <a:off x="609480" y="273600"/>
            <a:ext cx="10963440" cy="11358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II.5.1 Inferences by enumeration</a:t>
            </a:r>
            <a:endParaRPr b="0" lang="en-US" sz="4400" spc="-1" strike="noStrike">
              <a:latin typeface="Arial"/>
            </a:endParaRPr>
          </a:p>
        </p:txBody>
      </p:sp>
      <p:sp>
        <p:nvSpPr>
          <p:cNvPr id="453" name="CustomShape 2"/>
          <p:cNvSpPr/>
          <p:nvPr/>
        </p:nvSpPr>
        <p:spPr>
          <a:xfrm>
            <a:off x="609480" y="1509120"/>
            <a:ext cx="10963440" cy="3968280"/>
          </a:xfrm>
          <a:prstGeom prst="rect">
            <a:avLst/>
          </a:prstGeom>
          <a:noFill/>
          <a:ln>
            <a:noFill/>
          </a:ln>
        </p:spPr>
        <p:style>
          <a:lnRef idx="0"/>
          <a:fillRef idx="0"/>
          <a:effectRef idx="0"/>
          <a:fontRef idx="minor"/>
        </p:style>
      </p:sp>
      <p:sp>
        <p:nvSpPr>
          <p:cNvPr id="454" name="CustomShape 3"/>
          <p:cNvSpPr/>
          <p:nvPr/>
        </p:nvSpPr>
        <p:spPr>
          <a:xfrm>
            <a:off x="7012080" y="164592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55" name="Line 4"/>
          <p:cNvSpPr/>
          <p:nvPr/>
        </p:nvSpPr>
        <p:spPr>
          <a:xfrm>
            <a:off x="7259760" y="1864800"/>
            <a:ext cx="457200" cy="640080"/>
          </a:xfrm>
          <a:prstGeom prst="line">
            <a:avLst/>
          </a:prstGeom>
          <a:ln>
            <a:solidFill>
              <a:srgbClr val="3465a4"/>
            </a:solidFill>
            <a:tailEnd len="med" type="triangle" w="med"/>
          </a:ln>
        </p:spPr>
        <p:style>
          <a:lnRef idx="0"/>
          <a:fillRef idx="0"/>
          <a:effectRef idx="0"/>
          <a:fontRef idx="minor"/>
        </p:style>
      </p:sp>
      <p:sp>
        <p:nvSpPr>
          <p:cNvPr id="456" name="CustomShape 5"/>
          <p:cNvSpPr/>
          <p:nvPr/>
        </p:nvSpPr>
        <p:spPr>
          <a:xfrm>
            <a:off x="7534080" y="1792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P(s)=0.3</a:t>
            </a:r>
            <a:endParaRPr b="0" lang="en-US" sz="1400" spc="-1" strike="noStrike">
              <a:latin typeface="Arial"/>
            </a:endParaRPr>
          </a:p>
        </p:txBody>
      </p:sp>
      <p:sp>
        <p:nvSpPr>
          <p:cNvPr id="457" name="CustomShape 6"/>
          <p:cNvSpPr/>
          <p:nvPr/>
        </p:nvSpPr>
        <p:spPr>
          <a:xfrm>
            <a:off x="5772240" y="1713960"/>
            <a:ext cx="729000" cy="45468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S)</a:t>
            </a:r>
            <a:endParaRPr b="0" lang="en-US" sz="1400" spc="-1" strike="noStrike">
              <a:latin typeface="Arial"/>
            </a:endParaRPr>
          </a:p>
        </p:txBody>
      </p:sp>
      <p:sp>
        <p:nvSpPr>
          <p:cNvPr id="458" name="Line 7"/>
          <p:cNvSpPr/>
          <p:nvPr/>
        </p:nvSpPr>
        <p:spPr>
          <a:xfrm flipH="1">
            <a:off x="6463440" y="1828800"/>
            <a:ext cx="548640" cy="640080"/>
          </a:xfrm>
          <a:prstGeom prst="line">
            <a:avLst/>
          </a:prstGeom>
          <a:ln>
            <a:solidFill>
              <a:srgbClr val="3465a4"/>
            </a:solidFill>
            <a:tailEnd len="med" type="triangle" w="med"/>
          </a:ln>
        </p:spPr>
        <p:style>
          <a:lnRef idx="0"/>
          <a:fillRef idx="0"/>
          <a:effectRef idx="0"/>
          <a:fontRef idx="minor"/>
        </p:style>
      </p:sp>
      <p:sp>
        <p:nvSpPr>
          <p:cNvPr id="459" name="CustomShape 8"/>
          <p:cNvSpPr/>
          <p:nvPr/>
        </p:nvSpPr>
        <p:spPr>
          <a:xfrm>
            <a:off x="7588440" y="247428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60" name="CustomShape 9"/>
          <p:cNvSpPr/>
          <p:nvPr/>
        </p:nvSpPr>
        <p:spPr>
          <a:xfrm>
            <a:off x="7718040" y="2883240"/>
            <a:ext cx="828000" cy="31176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P(pl=l)=0.9</a:t>
            </a:r>
            <a:endParaRPr b="0" lang="en-US" sz="1400" spc="-1" strike="noStrike">
              <a:latin typeface="Arial"/>
            </a:endParaRPr>
          </a:p>
        </p:txBody>
      </p:sp>
      <p:sp>
        <p:nvSpPr>
          <p:cNvPr id="461" name="Line 10"/>
          <p:cNvSpPr/>
          <p:nvPr/>
        </p:nvSpPr>
        <p:spPr>
          <a:xfrm>
            <a:off x="7863840" y="2743200"/>
            <a:ext cx="457200" cy="640080"/>
          </a:xfrm>
          <a:prstGeom prst="line">
            <a:avLst/>
          </a:prstGeom>
          <a:ln>
            <a:solidFill>
              <a:srgbClr val="3465a4"/>
            </a:solidFill>
            <a:tailEnd len="med" type="triangle" w="med"/>
          </a:ln>
        </p:spPr>
        <p:style>
          <a:lnRef idx="0"/>
          <a:fillRef idx="0"/>
          <a:effectRef idx="0"/>
          <a:fontRef idx="minor"/>
        </p:style>
      </p:sp>
      <p:sp>
        <p:nvSpPr>
          <p:cNvPr id="462" name="CustomShape 11"/>
          <p:cNvSpPr/>
          <p:nvPr/>
        </p:nvSpPr>
        <p:spPr>
          <a:xfrm>
            <a:off x="6977160" y="2834640"/>
            <a:ext cx="637560" cy="45468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P(pl=h)</a:t>
            </a:r>
            <a:endParaRPr b="0" lang="en-US" sz="1400" spc="-1" strike="noStrike">
              <a:latin typeface="Arial"/>
            </a:endParaRPr>
          </a:p>
        </p:txBody>
      </p:sp>
      <p:sp>
        <p:nvSpPr>
          <p:cNvPr id="463" name="Line 12"/>
          <p:cNvSpPr/>
          <p:nvPr/>
        </p:nvSpPr>
        <p:spPr>
          <a:xfrm flipH="1">
            <a:off x="7132320" y="2743200"/>
            <a:ext cx="484920" cy="640080"/>
          </a:xfrm>
          <a:prstGeom prst="line">
            <a:avLst/>
          </a:prstGeom>
          <a:ln>
            <a:solidFill>
              <a:srgbClr val="3465a4"/>
            </a:solidFill>
            <a:tailEnd len="med" type="triangle" w="med"/>
          </a:ln>
        </p:spPr>
        <p:style>
          <a:lnRef idx="0"/>
          <a:fillRef idx="0"/>
          <a:effectRef idx="0"/>
          <a:fontRef idx="minor"/>
        </p:style>
      </p:sp>
      <p:sp>
        <p:nvSpPr>
          <p:cNvPr id="464" name="CustomShape 13"/>
          <p:cNvSpPr/>
          <p:nvPr/>
        </p:nvSpPr>
        <p:spPr>
          <a:xfrm>
            <a:off x="6220800" y="243864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65" name="Line 14"/>
          <p:cNvSpPr/>
          <p:nvPr/>
        </p:nvSpPr>
        <p:spPr>
          <a:xfrm>
            <a:off x="6309360" y="2804400"/>
            <a:ext cx="0" cy="578880"/>
          </a:xfrm>
          <a:prstGeom prst="line">
            <a:avLst/>
          </a:prstGeom>
          <a:ln>
            <a:solidFill>
              <a:srgbClr val="3465a4"/>
            </a:solidFill>
            <a:tailEnd len="med" type="triangle" w="med"/>
          </a:ln>
        </p:spPr>
        <p:style>
          <a:lnRef idx="0"/>
          <a:fillRef idx="0"/>
          <a:effectRef idx="0"/>
          <a:fontRef idx="minor"/>
        </p:style>
      </p:sp>
      <p:sp>
        <p:nvSpPr>
          <p:cNvPr id="466" name="CustomShape 15"/>
          <p:cNvSpPr/>
          <p:nvPr/>
        </p:nvSpPr>
        <p:spPr>
          <a:xfrm>
            <a:off x="5852160" y="2743200"/>
            <a:ext cx="637920" cy="45468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P(pl=l)</a:t>
            </a:r>
            <a:endParaRPr b="0" lang="en-US" sz="1400" spc="-1" strike="noStrike">
              <a:latin typeface="Arial"/>
            </a:endParaRPr>
          </a:p>
        </p:txBody>
      </p:sp>
      <p:sp>
        <p:nvSpPr>
          <p:cNvPr id="467" name="Line 16"/>
          <p:cNvSpPr/>
          <p:nvPr/>
        </p:nvSpPr>
        <p:spPr>
          <a:xfrm flipH="1">
            <a:off x="5554800" y="2590200"/>
            <a:ext cx="671760" cy="0"/>
          </a:xfrm>
          <a:prstGeom prst="line">
            <a:avLst/>
          </a:prstGeom>
          <a:ln>
            <a:solidFill>
              <a:srgbClr val="3465a4"/>
            </a:solidFill>
            <a:tailEnd len="med" type="triangle" w="med"/>
          </a:ln>
        </p:spPr>
        <p:style>
          <a:lnRef idx="0"/>
          <a:fillRef idx="0"/>
          <a:effectRef idx="0"/>
          <a:fontRef idx="minor"/>
        </p:style>
      </p:sp>
      <p:sp>
        <p:nvSpPr>
          <p:cNvPr id="468" name="CustomShape 17"/>
          <p:cNvSpPr/>
          <p:nvPr/>
        </p:nvSpPr>
        <p:spPr>
          <a:xfrm>
            <a:off x="5486400" y="2194560"/>
            <a:ext cx="637560" cy="45468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P(pl=h)</a:t>
            </a:r>
            <a:endParaRPr b="0" lang="en-US" sz="1400" spc="-1" strike="noStrike">
              <a:latin typeface="Arial"/>
            </a:endParaRPr>
          </a:p>
        </p:txBody>
      </p:sp>
      <p:sp>
        <p:nvSpPr>
          <p:cNvPr id="469" name="CustomShape 18"/>
          <p:cNvSpPr/>
          <p:nvPr/>
        </p:nvSpPr>
        <p:spPr>
          <a:xfrm>
            <a:off x="8128800" y="333864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70" name="CustomShape 19"/>
          <p:cNvSpPr/>
          <p:nvPr/>
        </p:nvSpPr>
        <p:spPr>
          <a:xfrm>
            <a:off x="6977160" y="333900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71" name="Line 20"/>
          <p:cNvSpPr/>
          <p:nvPr/>
        </p:nvSpPr>
        <p:spPr>
          <a:xfrm>
            <a:off x="8367120" y="3632400"/>
            <a:ext cx="375120" cy="501840"/>
          </a:xfrm>
          <a:prstGeom prst="line">
            <a:avLst/>
          </a:prstGeom>
          <a:ln>
            <a:solidFill>
              <a:srgbClr val="3465a4"/>
            </a:solidFill>
            <a:tailEnd len="med" type="triangle" w="med"/>
          </a:ln>
        </p:spPr>
        <p:style>
          <a:lnRef idx="0"/>
          <a:fillRef idx="0"/>
          <a:effectRef idx="0"/>
          <a:fontRef idx="minor"/>
        </p:style>
      </p:sp>
      <p:sp>
        <p:nvSpPr>
          <p:cNvPr id="472" name="CustomShape 21"/>
          <p:cNvSpPr/>
          <p:nvPr/>
        </p:nvSpPr>
        <p:spPr>
          <a:xfrm>
            <a:off x="7534080" y="3484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c/s,l)</a:t>
            </a:r>
            <a:endParaRPr b="0" lang="en-US" sz="1400" spc="-1" strike="noStrike">
              <a:latin typeface="Arial"/>
            </a:endParaRPr>
          </a:p>
        </p:txBody>
      </p:sp>
      <p:sp>
        <p:nvSpPr>
          <p:cNvPr id="473" name="Line 22"/>
          <p:cNvSpPr/>
          <p:nvPr/>
        </p:nvSpPr>
        <p:spPr>
          <a:xfrm flipH="1">
            <a:off x="7772400" y="3632400"/>
            <a:ext cx="356400" cy="501840"/>
          </a:xfrm>
          <a:prstGeom prst="line">
            <a:avLst/>
          </a:prstGeom>
          <a:ln>
            <a:solidFill>
              <a:srgbClr val="3465a4"/>
            </a:solidFill>
            <a:tailEnd len="med" type="triangle" w="med"/>
          </a:ln>
        </p:spPr>
        <p:style>
          <a:lnRef idx="0"/>
          <a:fillRef idx="0"/>
          <a:effectRef idx="0"/>
          <a:fontRef idx="minor"/>
        </p:style>
      </p:sp>
      <p:sp>
        <p:nvSpPr>
          <p:cNvPr id="474" name="CustomShape 23"/>
          <p:cNvSpPr/>
          <p:nvPr/>
        </p:nvSpPr>
        <p:spPr>
          <a:xfrm>
            <a:off x="8578080" y="3448800"/>
            <a:ext cx="10209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P(c/s,l)=0.02</a:t>
            </a:r>
            <a:endParaRPr b="0" lang="en-US" sz="1400" spc="-1" strike="noStrike">
              <a:latin typeface="Arial"/>
            </a:endParaRPr>
          </a:p>
        </p:txBody>
      </p:sp>
      <p:sp>
        <p:nvSpPr>
          <p:cNvPr id="475" name="CustomShape 24"/>
          <p:cNvSpPr/>
          <p:nvPr/>
        </p:nvSpPr>
        <p:spPr>
          <a:xfrm>
            <a:off x="8633160" y="405900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76" name="Line 25"/>
          <p:cNvSpPr/>
          <p:nvPr/>
        </p:nvSpPr>
        <p:spPr>
          <a:xfrm>
            <a:off x="8799480" y="4424760"/>
            <a:ext cx="0" cy="513000"/>
          </a:xfrm>
          <a:prstGeom prst="line">
            <a:avLst/>
          </a:prstGeom>
          <a:ln>
            <a:solidFill>
              <a:srgbClr val="3465a4"/>
            </a:solidFill>
            <a:tailEnd len="med" type="triangle" w="med"/>
          </a:ln>
        </p:spPr>
        <p:style>
          <a:lnRef idx="0"/>
          <a:fillRef idx="0"/>
          <a:effectRef idx="0"/>
          <a:fontRef idx="minor"/>
        </p:style>
      </p:sp>
      <p:sp>
        <p:nvSpPr>
          <p:cNvPr id="477" name="CustomShape 26"/>
          <p:cNvSpPr/>
          <p:nvPr/>
        </p:nvSpPr>
        <p:spPr>
          <a:xfrm>
            <a:off x="8974080" y="4312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P(x/c)=0.90</a:t>
            </a:r>
            <a:endParaRPr b="0" lang="en-US" sz="1400" spc="-1" strike="noStrike">
              <a:latin typeface="Arial"/>
            </a:endParaRPr>
          </a:p>
        </p:txBody>
      </p:sp>
      <p:sp>
        <p:nvSpPr>
          <p:cNvPr id="478" name="CustomShape 27"/>
          <p:cNvSpPr/>
          <p:nvPr/>
        </p:nvSpPr>
        <p:spPr>
          <a:xfrm>
            <a:off x="8633520" y="488736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79" name="Line 28"/>
          <p:cNvSpPr/>
          <p:nvPr/>
        </p:nvSpPr>
        <p:spPr>
          <a:xfrm>
            <a:off x="8763480" y="5252760"/>
            <a:ext cx="0" cy="513000"/>
          </a:xfrm>
          <a:prstGeom prst="line">
            <a:avLst/>
          </a:prstGeom>
          <a:ln>
            <a:solidFill>
              <a:srgbClr val="3465a4"/>
            </a:solidFill>
            <a:tailEnd len="med" type="triangle" w="med"/>
          </a:ln>
        </p:spPr>
        <p:style>
          <a:lnRef idx="0"/>
          <a:fillRef idx="0"/>
          <a:effectRef idx="0"/>
          <a:fontRef idx="minor"/>
        </p:style>
      </p:sp>
      <p:sp>
        <p:nvSpPr>
          <p:cNvPr id="480" name="CustomShape 29"/>
          <p:cNvSpPr/>
          <p:nvPr/>
        </p:nvSpPr>
        <p:spPr>
          <a:xfrm>
            <a:off x="8938080" y="5212800"/>
            <a:ext cx="120960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P(d/c)=0.65</a:t>
            </a:r>
            <a:endParaRPr b="0" lang="en-US" sz="1400" spc="-1" strike="noStrike">
              <a:latin typeface="Arial"/>
            </a:endParaRPr>
          </a:p>
        </p:txBody>
      </p:sp>
      <p:sp>
        <p:nvSpPr>
          <p:cNvPr id="481" name="CustomShape 30"/>
          <p:cNvSpPr/>
          <p:nvPr/>
        </p:nvSpPr>
        <p:spPr>
          <a:xfrm>
            <a:off x="8633880" y="567972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82" name="CustomShape 31"/>
          <p:cNvSpPr/>
          <p:nvPr/>
        </p:nvSpPr>
        <p:spPr>
          <a:xfrm>
            <a:off x="7625520" y="405936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83" name="Line 32"/>
          <p:cNvSpPr/>
          <p:nvPr/>
        </p:nvSpPr>
        <p:spPr>
          <a:xfrm>
            <a:off x="7755480" y="4424760"/>
            <a:ext cx="0" cy="513000"/>
          </a:xfrm>
          <a:prstGeom prst="line">
            <a:avLst/>
          </a:prstGeom>
          <a:ln>
            <a:solidFill>
              <a:srgbClr val="3465a4"/>
            </a:solidFill>
            <a:tailEnd len="med" type="triangle" w="med"/>
          </a:ln>
        </p:spPr>
        <p:style>
          <a:lnRef idx="0"/>
          <a:fillRef idx="0"/>
          <a:effectRef idx="0"/>
          <a:fontRef idx="minor"/>
        </p:style>
      </p:sp>
      <p:sp>
        <p:nvSpPr>
          <p:cNvPr id="484" name="CustomShape 33"/>
          <p:cNvSpPr/>
          <p:nvPr/>
        </p:nvSpPr>
        <p:spPr>
          <a:xfrm>
            <a:off x="7625880" y="488772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85" name="Line 34"/>
          <p:cNvSpPr/>
          <p:nvPr/>
        </p:nvSpPr>
        <p:spPr>
          <a:xfrm>
            <a:off x="7755480" y="5252760"/>
            <a:ext cx="0" cy="513000"/>
          </a:xfrm>
          <a:prstGeom prst="line">
            <a:avLst/>
          </a:prstGeom>
          <a:ln>
            <a:solidFill>
              <a:srgbClr val="3465a4"/>
            </a:solidFill>
            <a:tailEnd len="med" type="triangle" w="med"/>
          </a:ln>
        </p:spPr>
        <p:style>
          <a:lnRef idx="0"/>
          <a:fillRef idx="0"/>
          <a:effectRef idx="0"/>
          <a:fontRef idx="minor"/>
        </p:style>
      </p:sp>
      <p:sp>
        <p:nvSpPr>
          <p:cNvPr id="486" name="CustomShape 35"/>
          <p:cNvSpPr/>
          <p:nvPr/>
        </p:nvSpPr>
        <p:spPr>
          <a:xfrm>
            <a:off x="7590240" y="571608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87" name="CustomShape 36"/>
          <p:cNvSpPr/>
          <p:nvPr/>
        </p:nvSpPr>
        <p:spPr>
          <a:xfrm>
            <a:off x="7930080" y="4384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P(x/</a:t>
            </a:r>
            <a:r>
              <a:rPr b="0" lang="en-US" sz="1400" spc="-1" strike="noStrike">
                <a:solidFill>
                  <a:srgbClr val="000000"/>
                </a:solidFill>
                <a:latin typeface="Arial"/>
                <a:ea typeface="Arial"/>
              </a:rPr>
              <a:t>¬c</a:t>
            </a:r>
            <a:r>
              <a:rPr b="0" lang="en-US" sz="1400" spc="-1" strike="noStrike">
                <a:solidFill>
                  <a:srgbClr val="000000"/>
                </a:solidFill>
                <a:latin typeface="Arial"/>
                <a:ea typeface="DejaVu Sans"/>
              </a:rPr>
              <a:t>)=0.2</a:t>
            </a:r>
            <a:endParaRPr b="0" lang="en-US" sz="1400" spc="-1" strike="noStrike">
              <a:latin typeface="Arial"/>
            </a:endParaRPr>
          </a:p>
        </p:txBody>
      </p:sp>
      <p:sp>
        <p:nvSpPr>
          <p:cNvPr id="488" name="CustomShape 37"/>
          <p:cNvSpPr/>
          <p:nvPr/>
        </p:nvSpPr>
        <p:spPr>
          <a:xfrm>
            <a:off x="7858080" y="5248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P(d/</a:t>
            </a:r>
            <a:r>
              <a:rPr b="0" lang="en-US" sz="1400" spc="-1" strike="noStrike">
                <a:solidFill>
                  <a:srgbClr val="000000"/>
                </a:solidFill>
                <a:latin typeface="Arial"/>
                <a:ea typeface="Arial"/>
              </a:rPr>
              <a:t>¬c</a:t>
            </a:r>
            <a:r>
              <a:rPr b="0" lang="en-US" sz="1400" spc="-1" strike="noStrike">
                <a:solidFill>
                  <a:srgbClr val="000000"/>
                </a:solidFill>
                <a:latin typeface="Arial"/>
                <a:ea typeface="DejaVu Sans"/>
              </a:rPr>
              <a:t>)=0.3</a:t>
            </a:r>
            <a:endParaRPr b="0" lang="en-US" sz="1400" spc="-1" strike="noStrike">
              <a:latin typeface="Arial"/>
            </a:endParaRPr>
          </a:p>
        </p:txBody>
      </p:sp>
      <p:sp>
        <p:nvSpPr>
          <p:cNvPr id="489" name="CustomShape 38"/>
          <p:cNvSpPr/>
          <p:nvPr/>
        </p:nvSpPr>
        <p:spPr>
          <a:xfrm>
            <a:off x="7246080" y="3772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P(c/s,h)=0.05</a:t>
            </a:r>
            <a:endParaRPr b="0" lang="en-US" sz="1400" spc="-1" strike="noStrike">
              <a:latin typeface="Arial"/>
            </a:endParaRPr>
          </a:p>
        </p:txBody>
      </p:sp>
      <p:sp>
        <p:nvSpPr>
          <p:cNvPr id="490" name="Line 39"/>
          <p:cNvSpPr/>
          <p:nvPr/>
        </p:nvSpPr>
        <p:spPr>
          <a:xfrm>
            <a:off x="7107120" y="3704400"/>
            <a:ext cx="0" cy="501840"/>
          </a:xfrm>
          <a:prstGeom prst="line">
            <a:avLst/>
          </a:prstGeom>
          <a:ln>
            <a:solidFill>
              <a:srgbClr val="3465a4"/>
            </a:solidFill>
            <a:tailEnd len="med" type="triangle" w="med"/>
          </a:ln>
        </p:spPr>
        <p:style>
          <a:lnRef idx="0"/>
          <a:fillRef idx="0"/>
          <a:effectRef idx="0"/>
          <a:fontRef idx="minor"/>
        </p:style>
      </p:sp>
      <p:sp>
        <p:nvSpPr>
          <p:cNvPr id="491" name="CustomShape 40"/>
          <p:cNvSpPr/>
          <p:nvPr/>
        </p:nvSpPr>
        <p:spPr>
          <a:xfrm>
            <a:off x="6977880" y="413172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92" name="CustomShape 41"/>
          <p:cNvSpPr/>
          <p:nvPr/>
        </p:nvSpPr>
        <p:spPr>
          <a:xfrm>
            <a:off x="6346080" y="3664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Noto Sans CJK SC"/>
              </a:rPr>
              <a:t>P(</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c/s,h)</a:t>
            </a:r>
            <a:endParaRPr b="0" lang="en-US" sz="1400" spc="-1" strike="noStrike">
              <a:latin typeface="Arial"/>
            </a:endParaRPr>
          </a:p>
        </p:txBody>
      </p:sp>
      <p:sp>
        <p:nvSpPr>
          <p:cNvPr id="493" name="Line 42"/>
          <p:cNvSpPr/>
          <p:nvPr/>
        </p:nvSpPr>
        <p:spPr>
          <a:xfrm flipH="1">
            <a:off x="6531480" y="3628800"/>
            <a:ext cx="462600" cy="668880"/>
          </a:xfrm>
          <a:prstGeom prst="line">
            <a:avLst/>
          </a:prstGeom>
          <a:ln>
            <a:solidFill>
              <a:srgbClr val="3465a4"/>
            </a:solidFill>
            <a:tailEnd len="med" type="triangle" w="med"/>
          </a:ln>
        </p:spPr>
        <p:style>
          <a:lnRef idx="0"/>
          <a:fillRef idx="0"/>
          <a:effectRef idx="0"/>
          <a:fontRef idx="minor"/>
        </p:style>
      </p:sp>
      <p:sp>
        <p:nvSpPr>
          <p:cNvPr id="494" name="CustomShape 43"/>
          <p:cNvSpPr/>
          <p:nvPr/>
        </p:nvSpPr>
        <p:spPr>
          <a:xfrm>
            <a:off x="6366240" y="420408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95" name="CustomShape 44"/>
          <p:cNvSpPr/>
          <p:nvPr/>
        </p:nvSpPr>
        <p:spPr>
          <a:xfrm>
            <a:off x="7066080" y="4456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P(x/c)</a:t>
            </a:r>
            <a:endParaRPr b="0" lang="en-US" sz="1400" spc="-1" strike="noStrike">
              <a:latin typeface="Arial"/>
            </a:endParaRPr>
          </a:p>
        </p:txBody>
      </p:sp>
      <p:sp>
        <p:nvSpPr>
          <p:cNvPr id="496" name="Line 45"/>
          <p:cNvSpPr/>
          <p:nvPr/>
        </p:nvSpPr>
        <p:spPr>
          <a:xfrm>
            <a:off x="7107480" y="4496760"/>
            <a:ext cx="0" cy="513000"/>
          </a:xfrm>
          <a:prstGeom prst="line">
            <a:avLst/>
          </a:prstGeom>
          <a:ln>
            <a:solidFill>
              <a:srgbClr val="3465a4"/>
            </a:solidFill>
            <a:tailEnd len="med" type="triangle" w="med"/>
          </a:ln>
        </p:spPr>
        <p:style>
          <a:lnRef idx="0"/>
          <a:fillRef idx="0"/>
          <a:effectRef idx="0"/>
          <a:fontRef idx="minor"/>
        </p:style>
      </p:sp>
      <p:sp>
        <p:nvSpPr>
          <p:cNvPr id="497" name="CustomShape 46"/>
          <p:cNvSpPr/>
          <p:nvPr/>
        </p:nvSpPr>
        <p:spPr>
          <a:xfrm>
            <a:off x="6942240" y="496008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498" name="CustomShape 47"/>
          <p:cNvSpPr/>
          <p:nvPr/>
        </p:nvSpPr>
        <p:spPr>
          <a:xfrm>
            <a:off x="7102080" y="5284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P(d/c)</a:t>
            </a:r>
            <a:endParaRPr b="0" lang="en-US" sz="1400" spc="-1" strike="noStrike">
              <a:latin typeface="Arial"/>
            </a:endParaRPr>
          </a:p>
        </p:txBody>
      </p:sp>
      <p:sp>
        <p:nvSpPr>
          <p:cNvPr id="499" name="Line 48"/>
          <p:cNvSpPr/>
          <p:nvPr/>
        </p:nvSpPr>
        <p:spPr>
          <a:xfrm>
            <a:off x="7071480" y="5324760"/>
            <a:ext cx="0" cy="513000"/>
          </a:xfrm>
          <a:prstGeom prst="line">
            <a:avLst/>
          </a:prstGeom>
          <a:ln>
            <a:solidFill>
              <a:srgbClr val="3465a4"/>
            </a:solidFill>
            <a:tailEnd len="med" type="triangle" w="med"/>
          </a:ln>
        </p:spPr>
        <p:style>
          <a:lnRef idx="0"/>
          <a:fillRef idx="0"/>
          <a:effectRef idx="0"/>
          <a:fontRef idx="minor"/>
        </p:style>
      </p:sp>
      <p:sp>
        <p:nvSpPr>
          <p:cNvPr id="500" name="CustomShape 49"/>
          <p:cNvSpPr/>
          <p:nvPr/>
        </p:nvSpPr>
        <p:spPr>
          <a:xfrm>
            <a:off x="6906600" y="571644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01" name="CustomShape 50"/>
          <p:cNvSpPr/>
          <p:nvPr/>
        </p:nvSpPr>
        <p:spPr>
          <a:xfrm>
            <a:off x="6526080" y="4528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P(x/</a:t>
            </a:r>
            <a:r>
              <a:rPr b="0" lang="en-US" sz="1400" spc="-1" strike="noStrike">
                <a:solidFill>
                  <a:srgbClr val="000000"/>
                </a:solidFill>
                <a:latin typeface="Arial"/>
                <a:ea typeface="Arial"/>
              </a:rPr>
              <a:t>¬c</a:t>
            </a:r>
            <a:r>
              <a:rPr b="0" lang="en-US" sz="1400" spc="-1" strike="noStrike">
                <a:solidFill>
                  <a:srgbClr val="000000"/>
                </a:solidFill>
                <a:latin typeface="Arial"/>
                <a:ea typeface="DejaVu Sans"/>
              </a:rPr>
              <a:t>)</a:t>
            </a:r>
            <a:endParaRPr b="0" lang="en-US" sz="1400" spc="-1" strike="noStrike">
              <a:latin typeface="Arial"/>
            </a:endParaRPr>
          </a:p>
        </p:txBody>
      </p:sp>
      <p:sp>
        <p:nvSpPr>
          <p:cNvPr id="502" name="CustomShape 51"/>
          <p:cNvSpPr/>
          <p:nvPr/>
        </p:nvSpPr>
        <p:spPr>
          <a:xfrm>
            <a:off x="6258600" y="485244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03" name="CustomShape 52"/>
          <p:cNvSpPr/>
          <p:nvPr/>
        </p:nvSpPr>
        <p:spPr>
          <a:xfrm>
            <a:off x="6078960" y="564480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04" name="Line 53"/>
          <p:cNvSpPr/>
          <p:nvPr/>
        </p:nvSpPr>
        <p:spPr>
          <a:xfrm flipH="1">
            <a:off x="6217920" y="5218200"/>
            <a:ext cx="133560" cy="426600"/>
          </a:xfrm>
          <a:prstGeom prst="line">
            <a:avLst/>
          </a:prstGeom>
          <a:ln>
            <a:solidFill>
              <a:srgbClr val="3465a4"/>
            </a:solidFill>
            <a:tailEnd len="med" type="triangle" w="med"/>
          </a:ln>
        </p:spPr>
        <p:style>
          <a:lnRef idx="0"/>
          <a:fillRef idx="0"/>
          <a:effectRef idx="0"/>
          <a:fontRef idx="minor"/>
        </p:style>
      </p:sp>
      <p:sp>
        <p:nvSpPr>
          <p:cNvPr id="505" name="Line 54"/>
          <p:cNvSpPr/>
          <p:nvPr/>
        </p:nvSpPr>
        <p:spPr>
          <a:xfrm flipH="1">
            <a:off x="6400800" y="4569840"/>
            <a:ext cx="91440" cy="282600"/>
          </a:xfrm>
          <a:prstGeom prst="line">
            <a:avLst/>
          </a:prstGeom>
          <a:ln>
            <a:solidFill>
              <a:srgbClr val="3465a4"/>
            </a:solidFill>
            <a:tailEnd len="med" type="triangle" w="med"/>
          </a:ln>
        </p:spPr>
        <p:style>
          <a:lnRef idx="0"/>
          <a:fillRef idx="0"/>
          <a:effectRef idx="0"/>
          <a:fontRef idx="minor"/>
        </p:style>
      </p:sp>
      <p:sp>
        <p:nvSpPr>
          <p:cNvPr id="506" name="CustomShape 55"/>
          <p:cNvSpPr/>
          <p:nvPr/>
        </p:nvSpPr>
        <p:spPr>
          <a:xfrm>
            <a:off x="6346080" y="5284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P(d/</a:t>
            </a:r>
            <a:r>
              <a:rPr b="0" lang="en-US" sz="1400" spc="-1" strike="noStrike">
                <a:solidFill>
                  <a:srgbClr val="000000"/>
                </a:solidFill>
                <a:latin typeface="Arial"/>
                <a:ea typeface="Arial"/>
              </a:rPr>
              <a:t>¬c</a:t>
            </a:r>
            <a:r>
              <a:rPr b="0" lang="en-US" sz="1400" spc="-1" strike="noStrike">
                <a:solidFill>
                  <a:srgbClr val="000000"/>
                </a:solidFill>
                <a:latin typeface="Arial"/>
                <a:ea typeface="DejaVu Sans"/>
              </a:rPr>
              <a:t>)</a:t>
            </a:r>
            <a:endParaRPr b="0" lang="en-US" sz="1400" spc="-1" strike="noStrike">
              <a:latin typeface="Arial"/>
            </a:endParaRPr>
          </a:p>
        </p:txBody>
      </p:sp>
      <p:sp>
        <p:nvSpPr>
          <p:cNvPr id="507" name="CustomShape 56"/>
          <p:cNvSpPr/>
          <p:nvPr/>
        </p:nvSpPr>
        <p:spPr>
          <a:xfrm>
            <a:off x="6149520" y="330336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08" name="Line 57"/>
          <p:cNvSpPr/>
          <p:nvPr/>
        </p:nvSpPr>
        <p:spPr>
          <a:xfrm flipH="1">
            <a:off x="5522400" y="3561120"/>
            <a:ext cx="663120" cy="481680"/>
          </a:xfrm>
          <a:prstGeom prst="line">
            <a:avLst/>
          </a:prstGeom>
          <a:ln>
            <a:solidFill>
              <a:srgbClr val="3465a4"/>
            </a:solidFill>
            <a:tailEnd len="med" type="triangle" w="med"/>
          </a:ln>
        </p:spPr>
        <p:style>
          <a:lnRef idx="0"/>
          <a:fillRef idx="0"/>
          <a:effectRef idx="0"/>
          <a:fontRef idx="minor"/>
        </p:style>
      </p:sp>
      <p:sp>
        <p:nvSpPr>
          <p:cNvPr id="509" name="Line 58"/>
          <p:cNvSpPr/>
          <p:nvPr/>
        </p:nvSpPr>
        <p:spPr>
          <a:xfrm flipH="1">
            <a:off x="5522400" y="3489120"/>
            <a:ext cx="627120" cy="0"/>
          </a:xfrm>
          <a:prstGeom prst="line">
            <a:avLst/>
          </a:prstGeom>
          <a:ln>
            <a:solidFill>
              <a:srgbClr val="3465a4"/>
            </a:solidFill>
            <a:tailEnd len="med" type="triangle" w="med"/>
          </a:ln>
        </p:spPr>
        <p:style>
          <a:lnRef idx="0"/>
          <a:fillRef idx="0"/>
          <a:effectRef idx="0"/>
          <a:fontRef idx="minor"/>
        </p:style>
      </p:sp>
      <p:sp>
        <p:nvSpPr>
          <p:cNvPr id="510" name="CustomShape 59"/>
          <p:cNvSpPr/>
          <p:nvPr/>
        </p:nvSpPr>
        <p:spPr>
          <a:xfrm>
            <a:off x="5358600" y="398844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11" name="CustomShape 60"/>
          <p:cNvSpPr/>
          <p:nvPr/>
        </p:nvSpPr>
        <p:spPr>
          <a:xfrm>
            <a:off x="5250960" y="330480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12" name="Line 61"/>
          <p:cNvSpPr/>
          <p:nvPr/>
        </p:nvSpPr>
        <p:spPr>
          <a:xfrm flipH="1">
            <a:off x="5289120" y="4354200"/>
            <a:ext cx="197280" cy="282240"/>
          </a:xfrm>
          <a:prstGeom prst="line">
            <a:avLst/>
          </a:prstGeom>
          <a:ln>
            <a:solidFill>
              <a:srgbClr val="3465a4"/>
            </a:solidFill>
            <a:tailEnd len="med" type="triangle" w="med"/>
          </a:ln>
        </p:spPr>
        <p:style>
          <a:lnRef idx="0"/>
          <a:fillRef idx="0"/>
          <a:effectRef idx="0"/>
          <a:fontRef idx="minor"/>
        </p:style>
      </p:sp>
      <p:sp>
        <p:nvSpPr>
          <p:cNvPr id="513" name="CustomShape 62"/>
          <p:cNvSpPr/>
          <p:nvPr/>
        </p:nvSpPr>
        <p:spPr>
          <a:xfrm>
            <a:off x="5142960" y="460080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14" name="Line 63"/>
          <p:cNvSpPr/>
          <p:nvPr/>
        </p:nvSpPr>
        <p:spPr>
          <a:xfrm flipH="1">
            <a:off x="5064840" y="4966200"/>
            <a:ext cx="133560" cy="426600"/>
          </a:xfrm>
          <a:prstGeom prst="line">
            <a:avLst/>
          </a:prstGeom>
          <a:ln>
            <a:solidFill>
              <a:srgbClr val="3465a4"/>
            </a:solidFill>
            <a:tailEnd len="med" type="triangle" w="med"/>
          </a:ln>
        </p:spPr>
        <p:style>
          <a:lnRef idx="0"/>
          <a:fillRef idx="0"/>
          <a:effectRef idx="0"/>
          <a:fontRef idx="minor"/>
        </p:style>
      </p:sp>
      <p:sp>
        <p:nvSpPr>
          <p:cNvPr id="515" name="CustomShape 64"/>
          <p:cNvSpPr/>
          <p:nvPr/>
        </p:nvSpPr>
        <p:spPr>
          <a:xfrm>
            <a:off x="4855320" y="535716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16" name="Line 65"/>
          <p:cNvSpPr/>
          <p:nvPr/>
        </p:nvSpPr>
        <p:spPr>
          <a:xfrm flipH="1">
            <a:off x="4663440" y="3561120"/>
            <a:ext cx="587520" cy="370800"/>
          </a:xfrm>
          <a:prstGeom prst="line">
            <a:avLst/>
          </a:prstGeom>
          <a:ln>
            <a:solidFill>
              <a:srgbClr val="3465a4"/>
            </a:solidFill>
            <a:tailEnd len="med" type="triangle" w="med"/>
          </a:ln>
        </p:spPr>
        <p:style>
          <a:lnRef idx="0"/>
          <a:fillRef idx="0"/>
          <a:effectRef idx="0"/>
          <a:fontRef idx="minor"/>
        </p:style>
      </p:sp>
      <p:sp>
        <p:nvSpPr>
          <p:cNvPr id="517" name="CustomShape 66"/>
          <p:cNvSpPr/>
          <p:nvPr/>
        </p:nvSpPr>
        <p:spPr>
          <a:xfrm>
            <a:off x="4494960" y="391680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18" name="CustomShape 67"/>
          <p:cNvSpPr/>
          <p:nvPr/>
        </p:nvSpPr>
        <p:spPr>
          <a:xfrm>
            <a:off x="4099320" y="445716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19" name="Line 68"/>
          <p:cNvSpPr/>
          <p:nvPr/>
        </p:nvSpPr>
        <p:spPr>
          <a:xfrm flipH="1">
            <a:off x="4297680" y="4282560"/>
            <a:ext cx="274320" cy="289440"/>
          </a:xfrm>
          <a:prstGeom prst="line">
            <a:avLst/>
          </a:prstGeom>
          <a:ln>
            <a:solidFill>
              <a:srgbClr val="3465a4"/>
            </a:solidFill>
            <a:tailEnd len="med" type="triangle" w="med"/>
          </a:ln>
        </p:spPr>
        <p:style>
          <a:lnRef idx="0"/>
          <a:fillRef idx="0"/>
          <a:effectRef idx="0"/>
          <a:fontRef idx="minor"/>
        </p:style>
      </p:sp>
      <p:sp>
        <p:nvSpPr>
          <p:cNvPr id="520" name="CustomShape 69"/>
          <p:cNvSpPr/>
          <p:nvPr/>
        </p:nvSpPr>
        <p:spPr>
          <a:xfrm>
            <a:off x="5249880" y="240372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21" name="Line 70"/>
          <p:cNvSpPr/>
          <p:nvPr/>
        </p:nvSpPr>
        <p:spPr>
          <a:xfrm flipH="1" flipV="1">
            <a:off x="4793760" y="1995120"/>
            <a:ext cx="548640" cy="457200"/>
          </a:xfrm>
          <a:prstGeom prst="line">
            <a:avLst/>
          </a:prstGeom>
          <a:ln>
            <a:solidFill>
              <a:srgbClr val="3465a4"/>
            </a:solidFill>
            <a:tailEnd len="med" type="triangle" w="med"/>
          </a:ln>
        </p:spPr>
        <p:style>
          <a:lnRef idx="0"/>
          <a:fillRef idx="0"/>
          <a:effectRef idx="0"/>
          <a:fontRef idx="minor"/>
        </p:style>
      </p:sp>
      <p:sp>
        <p:nvSpPr>
          <p:cNvPr id="522" name="Line 71"/>
          <p:cNvSpPr/>
          <p:nvPr/>
        </p:nvSpPr>
        <p:spPr>
          <a:xfrm flipH="1">
            <a:off x="4663440" y="2579760"/>
            <a:ext cx="586440" cy="0"/>
          </a:xfrm>
          <a:prstGeom prst="line">
            <a:avLst/>
          </a:prstGeom>
          <a:ln>
            <a:solidFill>
              <a:srgbClr val="3465a4"/>
            </a:solidFill>
            <a:tailEnd len="med" type="triangle" w="med"/>
          </a:ln>
        </p:spPr>
        <p:style>
          <a:lnRef idx="0"/>
          <a:fillRef idx="0"/>
          <a:effectRef idx="0"/>
          <a:fontRef idx="minor"/>
        </p:style>
      </p:sp>
      <p:sp>
        <p:nvSpPr>
          <p:cNvPr id="523" name="CustomShape 72"/>
          <p:cNvSpPr/>
          <p:nvPr/>
        </p:nvSpPr>
        <p:spPr>
          <a:xfrm>
            <a:off x="4531320" y="186516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24" name="Line 73"/>
          <p:cNvSpPr/>
          <p:nvPr/>
        </p:nvSpPr>
        <p:spPr>
          <a:xfrm flipH="1">
            <a:off x="3902760" y="2013120"/>
            <a:ext cx="627120" cy="0"/>
          </a:xfrm>
          <a:prstGeom prst="line">
            <a:avLst/>
          </a:prstGeom>
          <a:ln>
            <a:solidFill>
              <a:srgbClr val="3465a4"/>
            </a:solidFill>
            <a:tailEnd len="med" type="triangle" w="med"/>
          </a:ln>
        </p:spPr>
        <p:style>
          <a:lnRef idx="0"/>
          <a:fillRef idx="0"/>
          <a:effectRef idx="0"/>
          <a:fontRef idx="minor"/>
        </p:style>
      </p:sp>
      <p:sp>
        <p:nvSpPr>
          <p:cNvPr id="525" name="CustomShape 74"/>
          <p:cNvSpPr/>
          <p:nvPr/>
        </p:nvSpPr>
        <p:spPr>
          <a:xfrm>
            <a:off x="3667320" y="186516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26" name="Line 75"/>
          <p:cNvSpPr/>
          <p:nvPr/>
        </p:nvSpPr>
        <p:spPr>
          <a:xfrm flipH="1">
            <a:off x="3003120" y="2011680"/>
            <a:ext cx="664200" cy="1440"/>
          </a:xfrm>
          <a:prstGeom prst="line">
            <a:avLst/>
          </a:prstGeom>
          <a:ln>
            <a:solidFill>
              <a:srgbClr val="3465a4"/>
            </a:solidFill>
            <a:tailEnd len="med" type="triangle" w="med"/>
          </a:ln>
        </p:spPr>
        <p:style>
          <a:lnRef idx="0"/>
          <a:fillRef idx="0"/>
          <a:effectRef idx="0"/>
          <a:fontRef idx="minor"/>
        </p:style>
      </p:sp>
      <p:sp>
        <p:nvSpPr>
          <p:cNvPr id="527" name="CustomShape 76"/>
          <p:cNvSpPr/>
          <p:nvPr/>
        </p:nvSpPr>
        <p:spPr>
          <a:xfrm>
            <a:off x="2731680" y="182952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28" name="CustomShape 77"/>
          <p:cNvSpPr/>
          <p:nvPr/>
        </p:nvSpPr>
        <p:spPr>
          <a:xfrm>
            <a:off x="4423680" y="240552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29" name="Line 78"/>
          <p:cNvSpPr/>
          <p:nvPr/>
        </p:nvSpPr>
        <p:spPr>
          <a:xfrm flipH="1">
            <a:off x="3931920" y="2651760"/>
            <a:ext cx="491760" cy="457200"/>
          </a:xfrm>
          <a:prstGeom prst="line">
            <a:avLst/>
          </a:prstGeom>
          <a:ln>
            <a:solidFill>
              <a:srgbClr val="3465a4"/>
            </a:solidFill>
            <a:tailEnd len="med" type="triangle" w="med"/>
          </a:ln>
        </p:spPr>
        <p:style>
          <a:lnRef idx="0"/>
          <a:fillRef idx="0"/>
          <a:effectRef idx="0"/>
          <a:fontRef idx="minor"/>
        </p:style>
      </p:sp>
      <p:sp>
        <p:nvSpPr>
          <p:cNvPr id="530" name="CustomShape 79"/>
          <p:cNvSpPr/>
          <p:nvPr/>
        </p:nvSpPr>
        <p:spPr>
          <a:xfrm>
            <a:off x="3667680" y="298152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31" name="Line 80"/>
          <p:cNvSpPr/>
          <p:nvPr/>
        </p:nvSpPr>
        <p:spPr>
          <a:xfrm flipH="1">
            <a:off x="3212280" y="3263760"/>
            <a:ext cx="491760" cy="457200"/>
          </a:xfrm>
          <a:prstGeom prst="line">
            <a:avLst/>
          </a:prstGeom>
          <a:ln>
            <a:solidFill>
              <a:srgbClr val="3465a4"/>
            </a:solidFill>
            <a:tailEnd len="med" type="triangle" w="med"/>
          </a:ln>
        </p:spPr>
        <p:style>
          <a:lnRef idx="0"/>
          <a:fillRef idx="0"/>
          <a:effectRef idx="0"/>
          <a:fontRef idx="minor"/>
        </p:style>
      </p:sp>
      <p:sp>
        <p:nvSpPr>
          <p:cNvPr id="532" name="CustomShape 81"/>
          <p:cNvSpPr/>
          <p:nvPr/>
        </p:nvSpPr>
        <p:spPr>
          <a:xfrm>
            <a:off x="3020040" y="3629880"/>
            <a:ext cx="271800" cy="3632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t>
            </a:r>
            <a:endParaRPr b="0" lang="en-US" sz="1800" spc="-1" strike="noStrike">
              <a:latin typeface="Arial"/>
            </a:endParaRPr>
          </a:p>
        </p:txBody>
      </p:sp>
      <p:sp>
        <p:nvSpPr>
          <p:cNvPr id="533" name="CustomShape 82"/>
          <p:cNvSpPr/>
          <p:nvPr/>
        </p:nvSpPr>
        <p:spPr>
          <a:xfrm>
            <a:off x="5698080" y="3844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P(c/</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s,l)=0.01</a:t>
            </a:r>
            <a:endParaRPr b="0" lang="en-US" sz="1400" spc="-1" strike="noStrike">
              <a:latin typeface="Arial"/>
            </a:endParaRPr>
          </a:p>
        </p:txBody>
      </p:sp>
      <p:sp>
        <p:nvSpPr>
          <p:cNvPr id="534" name="CustomShape 83"/>
          <p:cNvSpPr/>
          <p:nvPr/>
        </p:nvSpPr>
        <p:spPr>
          <a:xfrm>
            <a:off x="5555160" y="3124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c/</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s,l)</a:t>
            </a:r>
            <a:endParaRPr b="0" lang="en-US" sz="1400" spc="-1" strike="noStrike">
              <a:latin typeface="Arial"/>
            </a:endParaRPr>
          </a:p>
        </p:txBody>
      </p:sp>
      <p:sp>
        <p:nvSpPr>
          <p:cNvPr id="535" name="CustomShape 84"/>
          <p:cNvSpPr/>
          <p:nvPr/>
        </p:nvSpPr>
        <p:spPr>
          <a:xfrm>
            <a:off x="5410080" y="4348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P(x/c)</a:t>
            </a:r>
            <a:endParaRPr b="0" lang="en-US" sz="1400" spc="-1" strike="noStrike">
              <a:latin typeface="Arial"/>
            </a:endParaRPr>
          </a:p>
        </p:txBody>
      </p:sp>
      <p:sp>
        <p:nvSpPr>
          <p:cNvPr id="536" name="CustomShape 85"/>
          <p:cNvSpPr/>
          <p:nvPr/>
        </p:nvSpPr>
        <p:spPr>
          <a:xfrm>
            <a:off x="5158080" y="4996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P(d/c)</a:t>
            </a:r>
            <a:endParaRPr b="0" lang="en-US" sz="1400" spc="-1" strike="noStrike">
              <a:latin typeface="Arial"/>
            </a:endParaRPr>
          </a:p>
        </p:txBody>
      </p:sp>
      <p:sp>
        <p:nvSpPr>
          <p:cNvPr id="537" name="CustomShape 86"/>
          <p:cNvSpPr/>
          <p:nvPr/>
        </p:nvSpPr>
        <p:spPr>
          <a:xfrm>
            <a:off x="4366080" y="3520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P(x/</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c)</a:t>
            </a:r>
            <a:endParaRPr b="0" lang="en-US" sz="1400" spc="-1" strike="noStrike">
              <a:latin typeface="Arial"/>
            </a:endParaRPr>
          </a:p>
        </p:txBody>
      </p:sp>
      <p:sp>
        <p:nvSpPr>
          <p:cNvPr id="538" name="CustomShape 87"/>
          <p:cNvSpPr/>
          <p:nvPr/>
        </p:nvSpPr>
        <p:spPr>
          <a:xfrm>
            <a:off x="3754080" y="4096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P(d/</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c)</a:t>
            </a:r>
            <a:endParaRPr b="0" lang="en-US" sz="1400" spc="-1" strike="noStrike">
              <a:latin typeface="Arial"/>
            </a:endParaRPr>
          </a:p>
        </p:txBody>
      </p:sp>
      <p:sp>
        <p:nvSpPr>
          <p:cNvPr id="539" name="CustomShape 88"/>
          <p:cNvSpPr/>
          <p:nvPr/>
        </p:nvSpPr>
        <p:spPr>
          <a:xfrm>
            <a:off x="4693680" y="2656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P(c/</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s,h)=0.03</a:t>
            </a:r>
            <a:endParaRPr b="0" lang="en-US" sz="1400" spc="-1" strike="noStrike">
              <a:latin typeface="Arial"/>
            </a:endParaRPr>
          </a:p>
        </p:txBody>
      </p:sp>
      <p:sp>
        <p:nvSpPr>
          <p:cNvPr id="540" name="CustomShape 89"/>
          <p:cNvSpPr/>
          <p:nvPr/>
        </p:nvSpPr>
        <p:spPr>
          <a:xfrm>
            <a:off x="4876200" y="1828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c/</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s,h)</a:t>
            </a:r>
            <a:endParaRPr b="0" lang="en-US" sz="1400" spc="-1" strike="noStrike">
              <a:latin typeface="Arial"/>
            </a:endParaRPr>
          </a:p>
        </p:txBody>
      </p:sp>
      <p:sp>
        <p:nvSpPr>
          <p:cNvPr id="541" name="CustomShape 90"/>
          <p:cNvSpPr/>
          <p:nvPr/>
        </p:nvSpPr>
        <p:spPr>
          <a:xfrm>
            <a:off x="4042080" y="2872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P(x/c)</a:t>
            </a:r>
            <a:endParaRPr b="0" lang="en-US" sz="1400" spc="-1" strike="noStrike">
              <a:latin typeface="Arial"/>
            </a:endParaRPr>
          </a:p>
        </p:txBody>
      </p:sp>
      <p:sp>
        <p:nvSpPr>
          <p:cNvPr id="542" name="CustomShape 91"/>
          <p:cNvSpPr/>
          <p:nvPr/>
        </p:nvSpPr>
        <p:spPr>
          <a:xfrm>
            <a:off x="3430080" y="3448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P(d/c)</a:t>
            </a:r>
            <a:endParaRPr b="0" lang="en-US" sz="1400" spc="-1" strike="noStrike">
              <a:latin typeface="Arial"/>
            </a:endParaRPr>
          </a:p>
        </p:txBody>
      </p:sp>
      <p:sp>
        <p:nvSpPr>
          <p:cNvPr id="543" name="CustomShape 92"/>
          <p:cNvSpPr/>
          <p:nvPr/>
        </p:nvSpPr>
        <p:spPr>
          <a:xfrm>
            <a:off x="3934080" y="1576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P(x/</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c)</a:t>
            </a:r>
            <a:endParaRPr b="0" lang="en-US" sz="1400" spc="-1" strike="noStrike">
              <a:latin typeface="Arial"/>
            </a:endParaRPr>
          </a:p>
        </p:txBody>
      </p:sp>
      <p:sp>
        <p:nvSpPr>
          <p:cNvPr id="544" name="CustomShape 93"/>
          <p:cNvSpPr/>
          <p:nvPr/>
        </p:nvSpPr>
        <p:spPr>
          <a:xfrm>
            <a:off x="2998080" y="1540800"/>
            <a:ext cx="637560" cy="3632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P(d/</a:t>
            </a:r>
            <a:r>
              <a:rPr b="0" lang="en-US" sz="1400" spc="-1" strike="noStrike">
                <a:solidFill>
                  <a:srgbClr val="000000"/>
                </a:solidFill>
                <a:latin typeface="Arial"/>
                <a:ea typeface="Arial"/>
              </a:rPr>
              <a:t>¬</a:t>
            </a:r>
            <a:r>
              <a:rPr b="0" lang="en-US" sz="1400" spc="-1" strike="noStrike">
                <a:solidFill>
                  <a:srgbClr val="000000"/>
                </a:solidFill>
                <a:latin typeface="Arial"/>
                <a:ea typeface="DejaVu Sans"/>
              </a:rPr>
              <a:t>c)</a:t>
            </a:r>
            <a:endParaRPr b="0" lang="en-US" sz="1400" spc="-1" strike="noStrike">
              <a:latin typeface="Arial"/>
            </a:endParaRPr>
          </a:p>
        </p:txBody>
      </p:sp>
      <p:sp>
        <p:nvSpPr>
          <p:cNvPr id="545" name="CustomShape 94"/>
          <p:cNvSpPr/>
          <p:nvPr/>
        </p:nvSpPr>
        <p:spPr>
          <a:xfrm>
            <a:off x="731520" y="4297680"/>
            <a:ext cx="2466720" cy="1369440"/>
          </a:xfrm>
          <a:prstGeom prst="rect">
            <a:avLst/>
          </a:prstGeom>
          <a:noFill/>
          <a:ln>
            <a:noFill/>
          </a:ln>
        </p:spPr>
        <p:style>
          <a:lnRef idx="0"/>
          <a:fillRef idx="0"/>
          <a:effectRef idx="0"/>
          <a:fontRef idx="minor"/>
        </p:style>
        <p:txBody>
          <a:bodyPr wrap="none" lIns="90000" rIns="90000" tIns="45000" bIns="45000" anchor="ctr">
            <a:noAutofit/>
          </a:bodyPr>
          <a:p>
            <a:pPr algn="ctr">
              <a:lnSpc>
                <a:spcPct val="100000"/>
              </a:lnSpc>
            </a:pPr>
            <a:r>
              <a:rPr b="0" lang="en-US" sz="2400" spc="-1" strike="noStrike">
                <a:solidFill>
                  <a:srgbClr val="000000"/>
                </a:solidFill>
                <a:latin typeface="Arial"/>
                <a:ea typeface="DejaVu Sans"/>
              </a:rPr>
              <a:t>P(s/d,x)=0.33</a:t>
            </a:r>
            <a:endParaRPr b="0" lang="en-US" sz="2400" spc="-1" strike="noStrike">
              <a:latin typeface="Arial"/>
            </a:endParaRPr>
          </a:p>
          <a:p>
            <a:pPr algn="ctr">
              <a:lnSpc>
                <a:spcPct val="100000"/>
              </a:lnSpc>
            </a:pPr>
            <a:r>
              <a:rPr b="0" lang="en-US" sz="2400" spc="-1" strike="noStrike">
                <a:solidFill>
                  <a:srgbClr val="000000"/>
                </a:solidFill>
                <a:latin typeface="Arial"/>
                <a:ea typeface="DejaVu Sans"/>
              </a:rPr>
              <a:t>P(</a:t>
            </a:r>
            <a:r>
              <a:rPr b="0" lang="en-US" sz="2400" spc="-1" strike="noStrike">
                <a:solidFill>
                  <a:srgbClr val="000000"/>
                </a:solidFill>
                <a:latin typeface="Arial"/>
                <a:ea typeface="Arial"/>
              </a:rPr>
              <a:t>¬s/d,x</a:t>
            </a:r>
            <a:r>
              <a:rPr b="0" lang="en-US" sz="2400" spc="-1" strike="noStrike">
                <a:solidFill>
                  <a:srgbClr val="000000"/>
                </a:solidFill>
                <a:latin typeface="Arial"/>
                <a:ea typeface="DejaVu Sans"/>
              </a:rPr>
              <a:t>)=0.67</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6" name="CustomShape 1"/>
          <p:cNvSpPr/>
          <p:nvPr/>
        </p:nvSpPr>
        <p:spPr>
          <a:xfrm>
            <a:off x="609480" y="273600"/>
            <a:ext cx="10963440" cy="11358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II.5.2 Variable elimination</a:t>
            </a:r>
            <a:endParaRPr b="0" lang="en-US" sz="4400" spc="-1" strike="noStrike">
              <a:latin typeface="Arial"/>
            </a:endParaRPr>
          </a:p>
        </p:txBody>
      </p:sp>
      <p:sp>
        <p:nvSpPr>
          <p:cNvPr id="547" name="CustomShape 2"/>
          <p:cNvSpPr/>
          <p:nvPr/>
        </p:nvSpPr>
        <p:spPr>
          <a:xfrm>
            <a:off x="609480" y="1509120"/>
            <a:ext cx="10963440" cy="3968280"/>
          </a:xfrm>
          <a:prstGeom prst="rect">
            <a:avLst/>
          </a:prstGeom>
          <a:noFill/>
          <a:ln>
            <a:noFill/>
          </a:ln>
        </p:spPr>
        <p:style>
          <a:lnRef idx="0"/>
          <a:fillRef idx="0"/>
          <a:effectRef idx="0"/>
          <a:fontRef idx="minor"/>
        </p:style>
        <p:txBody>
          <a:bodyPr lIns="0" rIns="0" tIns="0" bIns="0">
            <a:normAutofit/>
          </a:bodyPr>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Example2:</a:t>
            </a: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en-US" sz="3200" spc="-1" strike="noStrike">
              <a:latin typeface="Arial"/>
            </a:endParaRPr>
          </a:p>
          <a:p>
            <a:pPr>
              <a:lnSpc>
                <a:spcPct val="100000"/>
              </a:lnSpc>
              <a:spcBef>
                <a:spcPts val="1417"/>
              </a:spcBef>
            </a:pP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2400" spc="-1" strike="noStrike">
                <a:solidFill>
                  <a:srgbClr val="000000"/>
                </a:solidFill>
                <a:latin typeface="Arial"/>
                <a:ea typeface="DejaVu Sans"/>
              </a:rPr>
              <a:t> </a:t>
            </a:r>
            <a:endParaRPr b="0" lang="en-US" sz="2400" spc="-1" strike="noStrike">
              <a:latin typeface="Arial"/>
            </a:endParaRPr>
          </a:p>
        </p:txBody>
      </p:sp>
      <mc:AlternateContent>
        <mc:Choice xmlns:a14="http://schemas.microsoft.com/office/drawing/2010/main" Requires="a14">
          <p:sp>
            <p:nvSpPr>
              <p:cNvPr id="548" name="Formula 3"/>
              <p:cNvSpPr txBox="1"/>
              <p:nvPr/>
            </p:nvSpPr>
            <p:spPr>
              <a:xfrm>
                <a:off x="2637720" y="2674440"/>
                <a:ext cx="3733560" cy="505080"/>
              </a:xfrm>
              <a:prstGeom prst="rect">
                <a:avLst/>
              </a:prstGeom>
            </p:spPr>
            <p:txBody>
              <a:bodyPr/>
              <a:p>
                <a14:m>
                  <m:oMath xmlns:m="http://schemas.openxmlformats.org/officeDocument/2006/math">
                    <m:r>
                      <m:t xml:space="preserve">P</m:t>
                    </m:r>
                    <m:d>
                      <m:dPr>
                        <m:begChr m:val="("/>
                        <m:endChr m:val=")"/>
                      </m:dPr>
                      <m:e>
                        <m:f>
                          <m:fPr>
                            <m:type m:val="lin"/>
                          </m:fPr>
                          <m:num>
                            <m:r>
                              <m:t xml:space="preserve">S</m:t>
                            </m:r>
                          </m:num>
                          <m:den>
                            <m:r>
                              <m:t xml:space="preserve">x</m:t>
                            </m:r>
                          </m:den>
                        </m:f>
                        <m:r>
                          <m:t xml:space="preserve">,</m:t>
                        </m:r>
                        <m:r>
                          <m:t xml:space="preserve">d</m:t>
                        </m:r>
                      </m:e>
                    </m:d>
                    <m:r>
                      <m:t xml:space="preserve">=</m:t>
                    </m:r>
                    <m:r>
                      <m:t xml:space="preserve">α</m:t>
                    </m:r>
                    <m:nary>
                      <m:naryPr>
                        <m:chr m:val="∑"/>
                        <m:supHide m:val="1"/>
                      </m:naryPr>
                      <m:sub>
                        <m:r>
                          <m:t xml:space="preserve">PL</m:t>
                        </m:r>
                        <m:r>
                          <m:t xml:space="preserve">,</m:t>
                        </m:r>
                        <m:r>
                          <m:t xml:space="preserve">C</m:t>
                        </m:r>
                      </m:sub>
                      <m:sup/>
                      <m:e>
                        <m:r>
                          <m:t xml:space="preserve">P</m:t>
                        </m:r>
                      </m:e>
                    </m:nary>
                    <m:d>
                      <m:dPr>
                        <m:begChr m:val="("/>
                        <m:endChr m:val=")"/>
                      </m:dPr>
                      <m:e>
                        <m:r>
                          <m:t xml:space="preserve">S</m:t>
                        </m:r>
                        <m:r>
                          <m:t xml:space="preserve">,</m:t>
                        </m:r>
                        <m:r>
                          <m:t xml:space="preserve">C</m:t>
                        </m:r>
                        <m:r>
                          <m:t xml:space="preserve">,</m:t>
                        </m:r>
                        <m:r>
                          <m:t xml:space="preserve">PL</m:t>
                        </m:r>
                        <m:r>
                          <m:t xml:space="preserve">,</m:t>
                        </m:r>
                        <m:r>
                          <m:t xml:space="preserve">x</m:t>
                        </m:r>
                        <m:r>
                          <m:t xml:space="preserve">,</m:t>
                        </m:r>
                        <m:r>
                          <m:t xml:space="preserve">d</m:t>
                        </m:r>
                      </m:e>
                    </m:d>
                  </m:oMath>
                </a14:m>
              </a:p>
            </p:txBody>
          </p:sp>
        </mc:Choice>
        <mc:Fallback/>
      </mc:AlternateContent>
      <mc:AlternateContent>
        <mc:Choice xmlns:a14="http://schemas.microsoft.com/office/drawing/2010/main" Requires="a14">
          <p:sp>
            <p:nvSpPr>
              <p:cNvPr id="549" name="Formula 4"/>
              <p:cNvSpPr txBox="1"/>
              <p:nvPr/>
            </p:nvSpPr>
            <p:spPr>
              <a:xfrm>
                <a:off x="2350080" y="3574440"/>
                <a:ext cx="6725520" cy="505080"/>
              </a:xfrm>
              <a:prstGeom prst="rect">
                <a:avLst/>
              </a:prstGeom>
            </p:spPr>
            <p:txBody>
              <a:bodyPr/>
              <a:p>
                <a14:m>
                  <m:oMath xmlns:m="http://schemas.openxmlformats.org/officeDocument/2006/math">
                    <m:r>
                      <m:t xml:space="preserve">P</m:t>
                    </m:r>
                    <m:d>
                      <m:dPr>
                        <m:begChr m:val="("/>
                        <m:endChr m:val=")"/>
                      </m:dPr>
                      <m:e>
                        <m:f>
                          <m:fPr>
                            <m:type m:val="lin"/>
                          </m:fPr>
                          <m:num>
                            <m:r>
                              <m:t xml:space="preserve">S</m:t>
                            </m:r>
                          </m:num>
                          <m:den>
                            <m:r>
                              <m:t xml:space="preserve">x</m:t>
                            </m:r>
                          </m:den>
                        </m:f>
                        <m:r>
                          <m:t xml:space="preserve">,</m:t>
                        </m:r>
                        <m:r>
                          <m:t xml:space="preserve">d</m:t>
                        </m:r>
                      </m:e>
                    </m:d>
                    <m:r>
                      <m:t xml:space="preserve">=</m:t>
                    </m:r>
                    <m:r>
                      <m:t xml:space="preserve">α</m:t>
                    </m:r>
                    <m:nary>
                      <m:naryPr>
                        <m:chr m:val="∑"/>
                        <m:supHide m:val="1"/>
                      </m:naryPr>
                      <m:sub>
                        <m:r>
                          <m:t xml:space="preserve">PL</m:t>
                        </m:r>
                        <m:r>
                          <m:t xml:space="preserve">,</m:t>
                        </m:r>
                        <m:r>
                          <m:t xml:space="preserve">C</m:t>
                        </m:r>
                      </m:sub>
                      <m:sup/>
                      <m:e>
                        <m:r>
                          <m:t xml:space="preserve">P</m:t>
                        </m:r>
                      </m:e>
                    </m:nary>
                    <m:d>
                      <m:dPr>
                        <m:begChr m:val="("/>
                        <m:endChr m:val=")"/>
                      </m:dPr>
                      <m:e>
                        <m:r>
                          <m:t xml:space="preserve">S</m:t>
                        </m:r>
                      </m:e>
                    </m:d>
                    <m:r>
                      <m:t xml:space="preserve">∗</m:t>
                    </m:r>
                    <m:r>
                      <m:t xml:space="preserve">P</m:t>
                    </m:r>
                    <m:d>
                      <m:dPr>
                        <m:begChr m:val="("/>
                        <m:endChr m:val=")"/>
                      </m:dPr>
                      <m:e>
                        <m:r>
                          <m:t xml:space="preserve">PL</m:t>
                        </m:r>
                      </m:e>
                    </m:d>
                    <m:r>
                      <m:t xml:space="preserve">∗</m:t>
                    </m:r>
                    <m:r>
                      <m:t xml:space="preserve">P</m:t>
                    </m:r>
                    <m:d>
                      <m:dPr>
                        <m:begChr m:val="("/>
                        <m:endChr m:val=")"/>
                      </m:dPr>
                      <m:e>
                        <m:f>
                          <m:fPr>
                            <m:type m:val="lin"/>
                          </m:fPr>
                          <m:num>
                            <m:r>
                              <m:t xml:space="preserve">C</m:t>
                            </m:r>
                          </m:num>
                          <m:den>
                            <m:r>
                              <m:t xml:space="preserve">S</m:t>
                            </m:r>
                          </m:den>
                        </m:f>
                        <m:r>
                          <m:t xml:space="preserve">,</m:t>
                        </m:r>
                        <m:r>
                          <m:t xml:space="preserve">PL</m:t>
                        </m:r>
                      </m:e>
                    </m:d>
                    <m:r>
                      <m:t xml:space="preserve">∗</m:t>
                    </m:r>
                    <m:r>
                      <m:t xml:space="preserve">P</m:t>
                    </m:r>
                    <m:d>
                      <m:dPr>
                        <m:begChr m:val="("/>
                        <m:endChr m:val=")"/>
                      </m:dPr>
                      <m:e>
                        <m:f>
                          <m:fPr>
                            <m:type m:val="lin"/>
                          </m:fPr>
                          <m:num>
                            <m:r>
                              <m:t xml:space="preserve">x</m:t>
                            </m:r>
                          </m:num>
                          <m:den>
                            <m:r>
                              <m:t xml:space="preserve">C</m:t>
                            </m:r>
                          </m:den>
                        </m:f>
                      </m:e>
                    </m:d>
                    <m:r>
                      <m:t xml:space="preserve">∗</m:t>
                    </m:r>
                    <m:r>
                      <m:t xml:space="preserve">P</m:t>
                    </m:r>
                    <m:d>
                      <m:dPr>
                        <m:begChr m:val="("/>
                        <m:endChr m:val=")"/>
                      </m:dPr>
                      <m:e>
                        <m:f>
                          <m:fPr>
                            <m:type m:val="lin"/>
                          </m:fPr>
                          <m:num>
                            <m:r>
                              <m:t xml:space="preserve">e</m:t>
                            </m:r>
                          </m:num>
                          <m:den>
                            <m:r>
                              <m:t xml:space="preserve">C</m:t>
                            </m:r>
                          </m:den>
                        </m:f>
                      </m:e>
                    </m:d>
                  </m:oMath>
                </a14:m>
              </a:p>
            </p:txBody>
          </p:sp>
        </mc:Choice>
        <mc:Fallback/>
      </mc:AlternateContent>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1" name="CustomShape 1"/>
          <p:cNvSpPr/>
          <p:nvPr/>
        </p:nvSpPr>
        <p:spPr>
          <a:xfrm>
            <a:off x="640440" y="1920240"/>
            <a:ext cx="10488240" cy="432396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3200" spc="-1" strike="noStrike">
                <a:solidFill>
                  <a:srgbClr val="000000"/>
                </a:solidFill>
                <a:latin typeface="Calibri"/>
                <a:ea typeface="Cambria Math"/>
              </a:rPr>
              <a:t>Probability theory has three important concepts:</a:t>
            </a:r>
            <a:endParaRPr b="0" lang="en-US" sz="3200" spc="-1" strike="noStrike">
              <a:latin typeface="Arial"/>
            </a:endParaRPr>
          </a:p>
          <a:p>
            <a:pPr marL="216000" indent="-200160" algn="just">
              <a:lnSpc>
                <a:spcPct val="90000"/>
              </a:lnSpc>
              <a:spcBef>
                <a:spcPts val="1001"/>
              </a:spcBef>
              <a:buClr>
                <a:srgbClr val="000000"/>
              </a:buClr>
              <a:buFont typeface="StarSymbol"/>
              <a:buAutoNum type="arabicParenR"/>
            </a:pPr>
            <a:r>
              <a:rPr b="0" lang="fr-FR" sz="2800" spc="-1" strike="noStrike">
                <a:solidFill>
                  <a:srgbClr val="000000"/>
                </a:solidFill>
                <a:latin typeface="Calibri"/>
                <a:ea typeface="Cambria Math"/>
              </a:rPr>
              <a:t> </a:t>
            </a:r>
            <a:r>
              <a:rPr b="0" lang="fr-FR" sz="2800" spc="-1" strike="noStrike">
                <a:solidFill>
                  <a:srgbClr val="000000"/>
                </a:solidFill>
                <a:latin typeface="Calibri"/>
                <a:ea typeface="Cambria Math"/>
              </a:rPr>
              <a:t>Event (A). An outcome to which a probability is assigned.</a:t>
            </a:r>
            <a:endParaRPr b="0" lang="en-US" sz="2800" spc="-1" strike="noStrike">
              <a:latin typeface="Arial"/>
            </a:endParaRPr>
          </a:p>
          <a:p>
            <a:pPr marL="216000" indent="-200160" algn="just">
              <a:lnSpc>
                <a:spcPct val="90000"/>
              </a:lnSpc>
              <a:spcBef>
                <a:spcPts val="1001"/>
              </a:spcBef>
              <a:buClr>
                <a:srgbClr val="000000"/>
              </a:buClr>
              <a:buFont typeface="StarSymbol"/>
              <a:buAutoNum type="arabicParenR"/>
            </a:pPr>
            <a:r>
              <a:rPr b="0" lang="fr-FR" sz="2800" spc="-1" strike="noStrike">
                <a:solidFill>
                  <a:srgbClr val="000000"/>
                </a:solidFill>
                <a:latin typeface="Calibri"/>
                <a:ea typeface="Cambria Math"/>
              </a:rPr>
              <a:t> </a:t>
            </a:r>
            <a:r>
              <a:rPr b="0" lang="fr-FR" sz="2800" spc="-1" strike="noStrike">
                <a:solidFill>
                  <a:srgbClr val="000000"/>
                </a:solidFill>
                <a:latin typeface="Calibri"/>
                <a:ea typeface="Cambria Math"/>
              </a:rPr>
              <a:t>Sample Space (S). The set of possible events.</a:t>
            </a:r>
            <a:endParaRPr b="0" lang="en-US" sz="2800" spc="-1" strike="noStrike">
              <a:latin typeface="Arial"/>
            </a:endParaRPr>
          </a:p>
          <a:p>
            <a:pPr marL="216000" indent="-200160" algn="just">
              <a:lnSpc>
                <a:spcPct val="90000"/>
              </a:lnSpc>
              <a:spcBef>
                <a:spcPts val="1001"/>
              </a:spcBef>
              <a:buClr>
                <a:srgbClr val="000000"/>
              </a:buClr>
              <a:buFont typeface="StarSymbol"/>
              <a:buAutoNum type="arabicParenR"/>
            </a:pPr>
            <a:r>
              <a:rPr b="0" lang="fr-FR" sz="2800" spc="-1" strike="noStrike">
                <a:solidFill>
                  <a:srgbClr val="000000"/>
                </a:solidFill>
                <a:latin typeface="Calibri"/>
                <a:ea typeface="Cambria Math"/>
              </a:rPr>
              <a:t> </a:t>
            </a:r>
            <a:r>
              <a:rPr b="0" lang="fr-FR" sz="2800" spc="-1" strike="noStrike">
                <a:solidFill>
                  <a:srgbClr val="000000"/>
                </a:solidFill>
                <a:latin typeface="Calibri"/>
                <a:ea typeface="Cambria Math"/>
              </a:rPr>
              <a:t>Probability Function (P). The function used to assign a probability to an event</a:t>
            </a:r>
            <a:endParaRPr b="0" lang="en-US" sz="2800" spc="-1" strike="noStrike">
              <a:latin typeface="Arial"/>
            </a:endParaRPr>
          </a:p>
          <a:p>
            <a:pPr algn="just">
              <a:lnSpc>
                <a:spcPct val="90000"/>
              </a:lnSpc>
              <a:spcBef>
                <a:spcPts val="1001"/>
              </a:spcBef>
            </a:pPr>
            <a:endParaRPr b="0" lang="en-US" sz="2800" spc="-1" strike="noStrike">
              <a:latin typeface="Arial"/>
            </a:endParaRPr>
          </a:p>
          <a:p>
            <a:pPr>
              <a:lnSpc>
                <a:spcPct val="100000"/>
              </a:lnSpc>
            </a:pP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312" name="CustomShape 2"/>
          <p:cNvSpPr/>
          <p:nvPr/>
        </p:nvSpPr>
        <p:spPr>
          <a:xfrm>
            <a:off x="838080" y="365040"/>
            <a:ext cx="10488240" cy="129816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Probability theory</a:t>
            </a:r>
            <a:endParaRPr b="0" lang="en-US" sz="4400" spc="-1" strike="noStrike">
              <a:latin typeface="Arial"/>
            </a:endParaRPr>
          </a:p>
        </p:txBody>
      </p:sp>
      <p:sp>
        <p:nvSpPr>
          <p:cNvPr id="313" name="CustomShape 3"/>
          <p:cNvSpPr/>
          <p:nvPr/>
        </p:nvSpPr>
        <p:spPr>
          <a:xfrm>
            <a:off x="8610480" y="6356520"/>
            <a:ext cx="2715840" cy="337680"/>
          </a:xfrm>
          <a:prstGeom prst="rect">
            <a:avLst/>
          </a:prstGeom>
          <a:noFill/>
          <a:ln>
            <a:noFill/>
          </a:ln>
        </p:spPr>
        <p:style>
          <a:lnRef idx="0"/>
          <a:fillRef idx="0"/>
          <a:effectRef idx="0"/>
          <a:fontRef idx="minor"/>
        </p:style>
      </p:sp>
      <p:sp>
        <p:nvSpPr>
          <p:cNvPr id="314" name="CustomShape 4"/>
          <p:cNvSpPr/>
          <p:nvPr/>
        </p:nvSpPr>
        <p:spPr>
          <a:xfrm>
            <a:off x="7963200" y="6126480"/>
            <a:ext cx="3813840" cy="408600"/>
          </a:xfrm>
          <a:prstGeom prst="rect">
            <a:avLst/>
          </a:prstGeom>
          <a:noFill/>
          <a:ln>
            <a:noFill/>
          </a:ln>
        </p:spPr>
        <p:style>
          <a:lnRef idx="0"/>
          <a:fillRef idx="0"/>
          <a:effectRef idx="0"/>
          <a:fontRef idx="minor"/>
        </p:style>
        <p:txBody>
          <a:bodyPr lIns="90000" rIns="90000" tIns="45000" bIns="45000">
            <a:noAutofit/>
          </a:bodyPr>
          <a:p>
            <a:pPr>
              <a:lnSpc>
                <a:spcPct val="100000"/>
              </a:lnSpc>
            </a:pPr>
            <a:fld id="{C82150E3-0830-4F68-A501-598BAEE88013}" type="slidenum">
              <a:rPr b="0" lang="en-US" sz="2400" spc="-1" strike="noStrike">
                <a:solidFill>
                  <a:srgbClr val="000000"/>
                </a:solidFill>
                <a:latin typeface="Times New Roman"/>
                <a:ea typeface="DejaVu Sans"/>
              </a:rPr>
              <a:t>3</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0" name="CustomShape 1"/>
          <p:cNvSpPr/>
          <p:nvPr/>
        </p:nvSpPr>
        <p:spPr>
          <a:xfrm>
            <a:off x="609480" y="273600"/>
            <a:ext cx="10963440" cy="11358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II.5.1 Variable elimination</a:t>
            </a:r>
            <a:endParaRPr b="0" lang="en-US" sz="4400" spc="-1" strike="noStrike">
              <a:latin typeface="Arial"/>
            </a:endParaRPr>
          </a:p>
        </p:txBody>
      </p:sp>
      <p:sp>
        <p:nvSpPr>
          <p:cNvPr id="551" name="CustomShape 2"/>
          <p:cNvSpPr/>
          <p:nvPr/>
        </p:nvSpPr>
        <p:spPr>
          <a:xfrm>
            <a:off x="609480" y="1509120"/>
            <a:ext cx="10963440" cy="3968280"/>
          </a:xfrm>
          <a:prstGeom prst="rect">
            <a:avLst/>
          </a:prstGeom>
          <a:noFill/>
          <a:ln>
            <a:noFill/>
          </a:ln>
        </p:spPr>
        <p:style>
          <a:lnRef idx="0"/>
          <a:fillRef idx="0"/>
          <a:effectRef idx="0"/>
          <a:fontRef idx="minor"/>
        </p:style>
        <p:txBody>
          <a:bodyPr lIns="0" rIns="0" tIns="0" bIns="0">
            <a:normAutofit/>
          </a:bodyPr>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Elimination of one variable:</a:t>
            </a: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Elimination of C </a:t>
            </a:r>
            <a:endParaRPr b="0" lang="en-US" sz="3200" spc="-1" strike="noStrike">
              <a:latin typeface="Arial"/>
            </a:endParaRPr>
          </a:p>
          <a:p>
            <a:pPr>
              <a:lnSpc>
                <a:spcPct val="100000"/>
              </a:lnSpc>
              <a:spcBef>
                <a:spcPts val="1417"/>
              </a:spcBef>
            </a:pP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2400" spc="-1" strike="noStrike">
                <a:solidFill>
                  <a:srgbClr val="000000"/>
                </a:solidFill>
                <a:latin typeface="Arial"/>
                <a:ea typeface="DejaVu Sans"/>
              </a:rPr>
              <a:t> </a:t>
            </a:r>
            <a:endParaRPr b="0" lang="en-US" sz="2400" spc="-1" strike="noStrike">
              <a:latin typeface="Arial"/>
            </a:endParaRPr>
          </a:p>
        </p:txBody>
      </p:sp>
      <mc:AlternateContent>
        <mc:Choice xmlns:a14="http://schemas.microsoft.com/office/drawing/2010/main" Requires="a14">
          <p:sp>
            <p:nvSpPr>
              <p:cNvPr id="552" name="Formula 3"/>
              <p:cNvSpPr txBox="1"/>
              <p:nvPr/>
            </p:nvSpPr>
            <p:spPr>
              <a:xfrm>
                <a:off x="1737360" y="2834640"/>
                <a:ext cx="6572880" cy="505080"/>
              </a:xfrm>
              <a:prstGeom prst="rect">
                <a:avLst/>
              </a:prstGeom>
            </p:spPr>
            <p:txBody>
              <a:bodyPr/>
              <a:p>
                <a14:m>
                  <m:oMath xmlns:m="http://schemas.openxmlformats.org/officeDocument/2006/math">
                    <m:r>
                      <m:t xml:space="preserve">P</m:t>
                    </m:r>
                    <m:d>
                      <m:dPr>
                        <m:begChr m:val="("/>
                        <m:endChr m:val=")"/>
                      </m:dPr>
                      <m:e>
                        <m:r>
                          <m:t xml:space="preserve">S</m:t>
                        </m:r>
                        <m:r>
                          <m:t xml:space="preserve">,</m:t>
                        </m:r>
                        <m:r>
                          <m:t xml:space="preserve">x</m:t>
                        </m:r>
                        <m:r>
                          <m:t xml:space="preserve">,</m:t>
                        </m:r>
                        <m:r>
                          <m:t xml:space="preserve">d</m:t>
                        </m:r>
                      </m:e>
                    </m:d>
                    <m:r>
                      <m:t xml:space="preserve">=</m:t>
                    </m:r>
                    <m:nary>
                      <m:naryPr>
                        <m:chr m:val="∑"/>
                        <m:supHide m:val="1"/>
                      </m:naryPr>
                      <m:sub>
                        <m:r>
                          <m:t xml:space="preserve">PL</m:t>
                        </m:r>
                        <m:r>
                          <m:t xml:space="preserve">,</m:t>
                        </m:r>
                        <m:r>
                          <m:t xml:space="preserve">C</m:t>
                        </m:r>
                      </m:sub>
                      <m:sup/>
                      <m:e>
                        <m:r>
                          <m:t xml:space="preserve">P</m:t>
                        </m:r>
                      </m:e>
                    </m:nary>
                    <m:d>
                      <m:dPr>
                        <m:begChr m:val="("/>
                        <m:endChr m:val=")"/>
                      </m:dPr>
                      <m:e>
                        <m:r>
                          <m:t xml:space="preserve">S</m:t>
                        </m:r>
                      </m:e>
                    </m:d>
                    <m:r>
                      <m:t xml:space="preserve">∗</m:t>
                    </m:r>
                    <m:r>
                      <m:t xml:space="preserve">P</m:t>
                    </m:r>
                    <m:d>
                      <m:dPr>
                        <m:begChr m:val="("/>
                        <m:endChr m:val=")"/>
                      </m:dPr>
                      <m:e>
                        <m:r>
                          <m:t xml:space="preserve">PL</m:t>
                        </m:r>
                      </m:e>
                    </m:d>
                    <m:r>
                      <m:t xml:space="preserve">∗</m:t>
                    </m:r>
                    <m:r>
                      <m:t xml:space="preserve">P</m:t>
                    </m:r>
                    <m:d>
                      <m:dPr>
                        <m:begChr m:val="("/>
                        <m:endChr m:val=")"/>
                      </m:dPr>
                      <m:e>
                        <m:f>
                          <m:fPr>
                            <m:type m:val="lin"/>
                          </m:fPr>
                          <m:num>
                            <m:r>
                              <m:t xml:space="preserve">C</m:t>
                            </m:r>
                          </m:num>
                          <m:den>
                            <m:r>
                              <m:t xml:space="preserve">S</m:t>
                            </m:r>
                          </m:den>
                        </m:f>
                        <m:r>
                          <m:t xml:space="preserve">,</m:t>
                        </m:r>
                        <m:r>
                          <m:t xml:space="preserve">PL</m:t>
                        </m:r>
                      </m:e>
                    </m:d>
                    <m:r>
                      <m:t xml:space="preserve">∗</m:t>
                    </m:r>
                    <m:r>
                      <m:t xml:space="preserve">P</m:t>
                    </m:r>
                    <m:d>
                      <m:dPr>
                        <m:begChr m:val="("/>
                        <m:endChr m:val=")"/>
                      </m:dPr>
                      <m:e>
                        <m:f>
                          <m:fPr>
                            <m:type m:val="lin"/>
                          </m:fPr>
                          <m:num>
                            <m:r>
                              <m:t xml:space="preserve">x</m:t>
                            </m:r>
                          </m:num>
                          <m:den>
                            <m:r>
                              <m:t xml:space="preserve">C</m:t>
                            </m:r>
                          </m:den>
                        </m:f>
                      </m:e>
                    </m:d>
                    <m:r>
                      <m:t xml:space="preserve">∗</m:t>
                    </m:r>
                    <m:r>
                      <m:t xml:space="preserve">P</m:t>
                    </m:r>
                    <m:d>
                      <m:dPr>
                        <m:begChr m:val="("/>
                        <m:endChr m:val=")"/>
                      </m:dPr>
                      <m:e>
                        <m:f>
                          <m:fPr>
                            <m:type m:val="lin"/>
                          </m:fPr>
                          <m:num>
                            <m:r>
                              <m:t xml:space="preserve">d</m:t>
                            </m:r>
                          </m:num>
                          <m:den>
                            <m:r>
                              <m:t xml:space="preserve">C</m:t>
                            </m:r>
                          </m:den>
                        </m:f>
                      </m:e>
                    </m:d>
                  </m:oMath>
                </a14:m>
              </a:p>
            </p:txBody>
          </p:sp>
        </mc:Choice>
        <mc:Fallback/>
      </mc:AlternateContent>
      <mc:AlternateContent>
        <mc:Choice xmlns:a14="http://schemas.microsoft.com/office/drawing/2010/main" Requires="a14">
          <p:sp>
            <p:nvSpPr>
              <p:cNvPr id="553" name="Formula 4"/>
              <p:cNvSpPr txBox="1"/>
              <p:nvPr/>
            </p:nvSpPr>
            <p:spPr>
              <a:xfrm>
                <a:off x="1737360" y="3242520"/>
                <a:ext cx="5341320" cy="505080"/>
              </a:xfrm>
              <a:prstGeom prst="rect">
                <a:avLst/>
              </a:prstGeom>
            </p:spPr>
            <p:txBody>
              <a:bodyPr/>
              <a:p>
                <a14:m>
                  <m:oMath xmlns:m="http://schemas.openxmlformats.org/officeDocument/2006/math">
                    <m:sSub>
                      <m:e>
                        <m:r>
                          <m:t xml:space="preserve">F</m:t>
                        </m:r>
                      </m:e>
                      <m:sub>
                        <m:r>
                          <m:t xml:space="preserve">1</m:t>
                        </m:r>
                      </m:sub>
                    </m:sSub>
                    <m:d>
                      <m:dPr>
                        <m:begChr m:val="("/>
                        <m:endChr m:val=")"/>
                      </m:dPr>
                      <m:e>
                        <m:r>
                          <m:t xml:space="preserve">S</m:t>
                        </m:r>
                        <m:r>
                          <m:t xml:space="preserve">,</m:t>
                        </m:r>
                        <m:r>
                          <m:t xml:space="preserve">PL</m:t>
                        </m:r>
                        <m:r>
                          <m:t xml:space="preserve">,</m:t>
                        </m:r>
                        <m:r>
                          <m:t xml:space="preserve">x</m:t>
                        </m:r>
                        <m:r>
                          <m:t xml:space="preserve">,</m:t>
                        </m:r>
                        <m:r>
                          <m:t xml:space="preserve">d</m:t>
                        </m:r>
                      </m:e>
                    </m:d>
                    <m:r>
                      <m:t xml:space="preserve">=</m:t>
                    </m:r>
                    <m:nary>
                      <m:naryPr>
                        <m:chr m:val="∑"/>
                        <m:supHide m:val="1"/>
                      </m:naryPr>
                      <m:sub>
                        <m:r>
                          <m:t xml:space="preserve">C</m:t>
                        </m:r>
                      </m:sub>
                      <m:sup/>
                      <m:e>
                        <m:r>
                          <m:t xml:space="preserve">P</m:t>
                        </m:r>
                      </m:e>
                    </m:nary>
                    <m:d>
                      <m:dPr>
                        <m:begChr m:val="("/>
                        <m:endChr m:val=")"/>
                      </m:dPr>
                      <m:e>
                        <m:f>
                          <m:fPr>
                            <m:type m:val="lin"/>
                          </m:fPr>
                          <m:num>
                            <m:r>
                              <m:t xml:space="preserve">C</m:t>
                            </m:r>
                          </m:num>
                          <m:den>
                            <m:r>
                              <m:t xml:space="preserve">S</m:t>
                            </m:r>
                          </m:den>
                        </m:f>
                        <m:r>
                          <m:t xml:space="preserve">,</m:t>
                        </m:r>
                        <m:r>
                          <m:t xml:space="preserve">PL</m:t>
                        </m:r>
                      </m:e>
                    </m:d>
                    <m:r>
                      <m:t xml:space="preserve">∗</m:t>
                    </m:r>
                    <m:r>
                      <m:t xml:space="preserve">P</m:t>
                    </m:r>
                    <m:d>
                      <m:dPr>
                        <m:begChr m:val="("/>
                        <m:endChr m:val=")"/>
                      </m:dPr>
                      <m:e>
                        <m:f>
                          <m:fPr>
                            <m:type m:val="lin"/>
                          </m:fPr>
                          <m:num>
                            <m:r>
                              <m:t xml:space="preserve">x</m:t>
                            </m:r>
                          </m:num>
                          <m:den>
                            <m:r>
                              <m:t xml:space="preserve">C</m:t>
                            </m:r>
                          </m:den>
                        </m:f>
                      </m:e>
                    </m:d>
                    <m:r>
                      <m:t xml:space="preserve">∗</m:t>
                    </m:r>
                    <m:r>
                      <m:t xml:space="preserve">P</m:t>
                    </m:r>
                    <m:d>
                      <m:dPr>
                        <m:begChr m:val="("/>
                        <m:endChr m:val=")"/>
                      </m:dPr>
                      <m:e>
                        <m:f>
                          <m:fPr>
                            <m:type m:val="lin"/>
                          </m:fPr>
                          <m:num>
                            <m:r>
                              <m:t xml:space="preserve">d</m:t>
                            </m:r>
                          </m:num>
                          <m:den>
                            <m:r>
                              <m:t xml:space="preserve">C</m:t>
                            </m:r>
                          </m:den>
                        </m:f>
                      </m:e>
                    </m:d>
                  </m:oMath>
                </a14:m>
              </a:p>
            </p:txBody>
          </p:sp>
        </mc:Choice>
        <mc:Fallback/>
      </mc:AlternateContent>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4" name="CustomShape 1"/>
          <p:cNvSpPr/>
          <p:nvPr/>
        </p:nvSpPr>
        <p:spPr>
          <a:xfrm>
            <a:off x="609480" y="273600"/>
            <a:ext cx="10960560" cy="113292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 </a:t>
            </a:r>
            <a:endParaRPr b="0" lang="en-US" sz="4400" spc="-1" strike="noStrike">
              <a:latin typeface="Arial"/>
            </a:endParaRPr>
          </a:p>
        </p:txBody>
      </p:sp>
      <p:sp>
        <p:nvSpPr>
          <p:cNvPr id="555" name="CustomShape 2"/>
          <p:cNvSpPr/>
          <p:nvPr/>
        </p:nvSpPr>
        <p:spPr>
          <a:xfrm>
            <a:off x="609480" y="1604520"/>
            <a:ext cx="10960560" cy="3965400"/>
          </a:xfrm>
          <a:prstGeom prst="rect">
            <a:avLst/>
          </a:prstGeom>
          <a:noFill/>
          <a:ln>
            <a:noFill/>
          </a:ln>
        </p:spPr>
        <p:style>
          <a:lnRef idx="0"/>
          <a:fillRef idx="0"/>
          <a:effectRef idx="0"/>
          <a:fontRef idx="minor"/>
        </p:style>
        <p:txBody>
          <a:bodyPr lIns="0" rIns="0" tIns="0" bIns="0">
            <a:normAutofit/>
          </a:bodyPr>
          <a:p>
            <a:pPr marL="432000" indent="-312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en-US" sz="3200" spc="-1" strike="noStrike">
              <a:latin typeface="Arial"/>
            </a:endParaRPr>
          </a:p>
          <a:p>
            <a:pPr>
              <a:lnSpc>
                <a:spcPct val="100000"/>
              </a:lnSpc>
              <a:spcBef>
                <a:spcPts val="1417"/>
              </a:spcBef>
            </a:pPr>
            <a:endParaRPr b="0" lang="en-US" sz="3200" spc="-1" strike="noStrike">
              <a:latin typeface="Arial"/>
            </a:endParaRPr>
          </a:p>
        </p:txBody>
      </p:sp>
      <p:sp>
        <p:nvSpPr>
          <p:cNvPr id="556" name="CustomShape 3"/>
          <p:cNvSpPr/>
          <p:nvPr/>
        </p:nvSpPr>
        <p:spPr>
          <a:xfrm>
            <a:off x="7065360" y="1848240"/>
            <a:ext cx="1177200" cy="72000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Smoker</a:t>
            </a:r>
            <a:endParaRPr b="0" lang="en-US" sz="1800" spc="-1" strike="noStrike">
              <a:latin typeface="Arial"/>
            </a:endParaRPr>
          </a:p>
        </p:txBody>
      </p:sp>
      <p:sp>
        <p:nvSpPr>
          <p:cNvPr id="557" name="CustomShape 4"/>
          <p:cNvSpPr/>
          <p:nvPr/>
        </p:nvSpPr>
        <p:spPr>
          <a:xfrm>
            <a:off x="3645720" y="1632600"/>
            <a:ext cx="1177200" cy="72000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Pollution</a:t>
            </a:r>
            <a:endParaRPr b="0" lang="en-US" sz="1800" spc="-1" strike="noStrike">
              <a:latin typeface="Arial"/>
            </a:endParaRPr>
          </a:p>
        </p:txBody>
      </p:sp>
      <p:sp>
        <p:nvSpPr>
          <p:cNvPr id="558" name="CustomShape 5"/>
          <p:cNvSpPr/>
          <p:nvPr/>
        </p:nvSpPr>
        <p:spPr>
          <a:xfrm>
            <a:off x="5157720" y="3144600"/>
            <a:ext cx="1177200" cy="72000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Cancer</a:t>
            </a:r>
            <a:endParaRPr b="0" lang="en-US" sz="1800" spc="-1" strike="noStrike">
              <a:latin typeface="Arial"/>
            </a:endParaRPr>
          </a:p>
        </p:txBody>
      </p:sp>
      <p:sp>
        <p:nvSpPr>
          <p:cNvPr id="559" name="CustomShape 6"/>
          <p:cNvSpPr/>
          <p:nvPr/>
        </p:nvSpPr>
        <p:spPr>
          <a:xfrm>
            <a:off x="3502080" y="4368960"/>
            <a:ext cx="1177200" cy="72000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XRay</a:t>
            </a:r>
            <a:endParaRPr b="0" lang="en-US" sz="1800" spc="-1" strike="noStrike">
              <a:latin typeface="Arial"/>
            </a:endParaRPr>
          </a:p>
        </p:txBody>
      </p:sp>
      <p:sp>
        <p:nvSpPr>
          <p:cNvPr id="560" name="CustomShape 7"/>
          <p:cNvSpPr/>
          <p:nvPr/>
        </p:nvSpPr>
        <p:spPr>
          <a:xfrm>
            <a:off x="6670080" y="4296960"/>
            <a:ext cx="1177200" cy="72000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Dyspnoea</a:t>
            </a:r>
            <a:endParaRPr b="0" lang="en-US" sz="1800" spc="-1" strike="noStrike">
              <a:latin typeface="Arial"/>
            </a:endParaRPr>
          </a:p>
        </p:txBody>
      </p:sp>
      <p:sp>
        <p:nvSpPr>
          <p:cNvPr id="561" name="Line 8"/>
          <p:cNvSpPr/>
          <p:nvPr/>
        </p:nvSpPr>
        <p:spPr>
          <a:xfrm flipV="1">
            <a:off x="4114800" y="3566160"/>
            <a:ext cx="1042920" cy="802800"/>
          </a:xfrm>
          <a:prstGeom prst="line">
            <a:avLst/>
          </a:prstGeom>
          <a:ln>
            <a:solidFill>
              <a:srgbClr val="3465a4"/>
            </a:solidFill>
            <a:headEnd len="med" type="triangle" w="med"/>
          </a:ln>
        </p:spPr>
        <p:style>
          <a:lnRef idx="0"/>
          <a:fillRef idx="0"/>
          <a:effectRef idx="0"/>
          <a:fontRef idx="minor"/>
        </p:style>
      </p:sp>
      <p:sp>
        <p:nvSpPr>
          <p:cNvPr id="562" name="Line 9"/>
          <p:cNvSpPr/>
          <p:nvPr/>
        </p:nvSpPr>
        <p:spPr>
          <a:xfrm flipH="1" flipV="1">
            <a:off x="6346440" y="3566160"/>
            <a:ext cx="968760" cy="730800"/>
          </a:xfrm>
          <a:prstGeom prst="line">
            <a:avLst/>
          </a:prstGeom>
          <a:ln>
            <a:solidFill>
              <a:srgbClr val="3465a4"/>
            </a:solidFill>
            <a:headEnd len="med" type="triangle" w="med"/>
          </a:ln>
        </p:spPr>
        <p:style>
          <a:lnRef idx="0"/>
          <a:fillRef idx="0"/>
          <a:effectRef idx="0"/>
          <a:fontRef idx="minor"/>
        </p:style>
      </p:sp>
      <p:sp>
        <p:nvSpPr>
          <p:cNvPr id="563" name="Line 10"/>
          <p:cNvSpPr/>
          <p:nvPr/>
        </p:nvSpPr>
        <p:spPr>
          <a:xfrm flipV="1">
            <a:off x="6217920" y="2468880"/>
            <a:ext cx="1005840" cy="822960"/>
          </a:xfrm>
          <a:prstGeom prst="line">
            <a:avLst/>
          </a:prstGeom>
          <a:ln>
            <a:solidFill>
              <a:srgbClr val="3465a4"/>
            </a:solidFill>
            <a:headEnd len="med" type="triangle" w="med"/>
          </a:ln>
        </p:spPr>
        <p:style>
          <a:lnRef idx="0"/>
          <a:fillRef idx="0"/>
          <a:effectRef idx="0"/>
          <a:fontRef idx="minor"/>
        </p:style>
      </p:sp>
      <p:sp>
        <p:nvSpPr>
          <p:cNvPr id="564" name="Line 11"/>
          <p:cNvSpPr/>
          <p:nvPr/>
        </p:nvSpPr>
        <p:spPr>
          <a:xfrm flipH="1" flipV="1">
            <a:off x="4572000" y="2286000"/>
            <a:ext cx="731520" cy="1005840"/>
          </a:xfrm>
          <a:prstGeom prst="line">
            <a:avLst/>
          </a:prstGeom>
          <a:ln>
            <a:solidFill>
              <a:srgbClr val="3465a4"/>
            </a:solidFill>
            <a:headEnd len="med" type="triangle" w="med"/>
          </a:ln>
        </p:spPr>
        <p:style>
          <a:lnRef idx="0"/>
          <a:fillRef idx="0"/>
          <a:effectRef idx="0"/>
          <a:fontRef idx="minor"/>
        </p:style>
      </p:sp>
      <p:grpSp>
        <p:nvGrpSpPr>
          <p:cNvPr id="565" name="Group 12"/>
          <p:cNvGrpSpPr/>
          <p:nvPr/>
        </p:nvGrpSpPr>
        <p:grpSpPr>
          <a:xfrm>
            <a:off x="9144000" y="1828800"/>
            <a:ext cx="903600" cy="714960"/>
            <a:chOff x="9144000" y="1828800"/>
            <a:chExt cx="903600" cy="714960"/>
          </a:xfrm>
        </p:grpSpPr>
        <p:sp>
          <p:nvSpPr>
            <p:cNvPr id="566" name="CustomShape 13"/>
            <p:cNvSpPr/>
            <p:nvPr/>
          </p:nvSpPr>
          <p:spPr>
            <a:xfrm>
              <a:off x="9144000" y="1828800"/>
              <a:ext cx="903240" cy="35460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P(S=T)</a:t>
              </a:r>
              <a:endParaRPr b="0" lang="en-US" sz="1800" spc="-1" strike="noStrike">
                <a:latin typeface="Arial"/>
              </a:endParaRPr>
            </a:p>
          </p:txBody>
        </p:sp>
        <p:sp>
          <p:nvSpPr>
            <p:cNvPr id="567" name="CustomShape 14"/>
            <p:cNvSpPr/>
            <p:nvPr/>
          </p:nvSpPr>
          <p:spPr>
            <a:xfrm>
              <a:off x="9144360" y="2189160"/>
              <a:ext cx="903240" cy="35460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0.30</a:t>
              </a:r>
              <a:endParaRPr b="0" lang="en-US" sz="1800" spc="-1" strike="noStrike">
                <a:latin typeface="Arial"/>
              </a:endParaRPr>
            </a:p>
          </p:txBody>
        </p:sp>
      </p:grpSp>
      <p:grpSp>
        <p:nvGrpSpPr>
          <p:cNvPr id="568" name="Group 15"/>
          <p:cNvGrpSpPr/>
          <p:nvPr/>
        </p:nvGrpSpPr>
        <p:grpSpPr>
          <a:xfrm>
            <a:off x="2484360" y="1829160"/>
            <a:ext cx="903600" cy="714960"/>
            <a:chOff x="2484360" y="1829160"/>
            <a:chExt cx="903600" cy="714960"/>
          </a:xfrm>
        </p:grpSpPr>
        <p:sp>
          <p:nvSpPr>
            <p:cNvPr id="569" name="CustomShape 16"/>
            <p:cNvSpPr/>
            <p:nvPr/>
          </p:nvSpPr>
          <p:spPr>
            <a:xfrm>
              <a:off x="2484360" y="1829160"/>
              <a:ext cx="903240" cy="35460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P(PL=l)</a:t>
              </a:r>
              <a:endParaRPr b="0" lang="en-US" sz="1800" spc="-1" strike="noStrike">
                <a:latin typeface="Arial"/>
              </a:endParaRPr>
            </a:p>
          </p:txBody>
        </p:sp>
        <p:sp>
          <p:nvSpPr>
            <p:cNvPr id="570" name="CustomShape 17"/>
            <p:cNvSpPr/>
            <p:nvPr/>
          </p:nvSpPr>
          <p:spPr>
            <a:xfrm>
              <a:off x="2484720" y="2189520"/>
              <a:ext cx="903240" cy="35460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0.90</a:t>
              </a:r>
              <a:endParaRPr b="0" lang="en-US" sz="1800" spc="-1" strike="noStrike">
                <a:latin typeface="Arial"/>
              </a:endParaRPr>
            </a:p>
          </p:txBody>
        </p:sp>
      </p:grpSp>
      <p:graphicFrame>
        <p:nvGraphicFramePr>
          <p:cNvPr id="571" name="Table 18"/>
          <p:cNvGraphicFramePr/>
          <p:nvPr/>
        </p:nvGraphicFramePr>
        <p:xfrm>
          <a:off x="8616240" y="3238920"/>
          <a:ext cx="2029320" cy="1439280"/>
        </p:xfrm>
        <a:graphic>
          <a:graphicData uri="http://schemas.openxmlformats.org/drawingml/2006/table">
            <a:tbl>
              <a:tblPr/>
              <a:tblGrid>
                <a:gridCol w="1014840"/>
                <a:gridCol w="1014840"/>
              </a:tblGrid>
              <a:tr h="719640">
                <a:tc>
                  <a:txBody>
                    <a:bodyPr lIns="90000" rIns="90000">
                      <a:noAutofit/>
                    </a:bodyPr>
                    <a:p>
                      <a:pPr>
                        <a:lnSpc>
                          <a:spcPct val="100000"/>
                        </a:lnSpc>
                      </a:pPr>
                      <a:r>
                        <a:rPr b="0" lang="en-US" sz="1800" spc="-1" strike="noStrike">
                          <a:latin typeface="Arial"/>
                        </a:rPr>
                        <a:t>PL     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P(C=T/PL,S)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20000">
                <a:tc>
                  <a:txBody>
                    <a:bodyPr lIns="90000" rIns="90000">
                      <a:noAutofit/>
                    </a:bodyPr>
                    <a:p>
                      <a:pPr>
                        <a:lnSpc>
                          <a:spcPct val="100000"/>
                        </a:lnSpc>
                      </a:pPr>
                      <a:r>
                        <a:rPr b="0" lang="en-US" sz="1800" spc="-1" strike="noStrike">
                          <a:latin typeface="Arial"/>
                        </a:rPr>
                        <a:t>H       T</a:t>
                      </a:r>
                      <a:endParaRPr b="0" lang="en-US" sz="1800" spc="-1" strike="noStrike">
                        <a:latin typeface="Arial"/>
                      </a:endParaRPr>
                    </a:p>
                    <a:p>
                      <a:pPr>
                        <a:lnSpc>
                          <a:spcPct val="100000"/>
                        </a:lnSpc>
                      </a:pPr>
                      <a:r>
                        <a:rPr b="0" lang="en-US" sz="1800" spc="-1" strike="noStrike">
                          <a:latin typeface="Arial"/>
                        </a:rPr>
                        <a:t>L        T</a:t>
                      </a:r>
                      <a:endParaRPr b="0" lang="en-US" sz="1800" spc="-1" strike="noStrike">
                        <a:latin typeface="Arial"/>
                      </a:endParaRPr>
                    </a:p>
                    <a:p>
                      <a:pPr>
                        <a:lnSpc>
                          <a:spcPct val="100000"/>
                        </a:lnSpc>
                      </a:pPr>
                      <a:r>
                        <a:rPr b="0" lang="en-US" sz="1800" spc="-1" strike="noStrike">
                          <a:latin typeface="Arial"/>
                        </a:rPr>
                        <a:t>H       F</a:t>
                      </a:r>
                      <a:endParaRPr b="0" lang="en-US" sz="1800" spc="-1" strike="noStrike">
                        <a:latin typeface="Arial"/>
                      </a:endParaRPr>
                    </a:p>
                    <a:p>
                      <a:pPr>
                        <a:lnSpc>
                          <a:spcPct val="100000"/>
                        </a:lnSpc>
                      </a:pPr>
                      <a:r>
                        <a:rPr b="0" lang="en-US" sz="1800" spc="-1" strike="noStrike">
                          <a:latin typeface="Arial"/>
                        </a:rPr>
                        <a:t>L        F</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0.05</a:t>
                      </a:r>
                      <a:endParaRPr b="0" lang="en-US" sz="1800" spc="-1" strike="noStrike">
                        <a:latin typeface="Arial"/>
                      </a:endParaRPr>
                    </a:p>
                    <a:p>
                      <a:pPr>
                        <a:lnSpc>
                          <a:spcPct val="100000"/>
                        </a:lnSpc>
                      </a:pPr>
                      <a:r>
                        <a:rPr b="0" lang="en-US" sz="1800" spc="-1" strike="noStrike">
                          <a:latin typeface="Arial"/>
                        </a:rPr>
                        <a:t>0.02</a:t>
                      </a:r>
                      <a:endParaRPr b="0" lang="en-US" sz="1800" spc="-1" strike="noStrike">
                        <a:latin typeface="Arial"/>
                      </a:endParaRPr>
                    </a:p>
                    <a:p>
                      <a:pPr>
                        <a:lnSpc>
                          <a:spcPct val="100000"/>
                        </a:lnSpc>
                      </a:pPr>
                      <a:r>
                        <a:rPr b="0" lang="en-US" sz="1800" spc="-1" strike="noStrike">
                          <a:latin typeface="Arial"/>
                        </a:rPr>
                        <a:t>0.03</a:t>
                      </a:r>
                      <a:endParaRPr b="0" lang="en-US" sz="1800" spc="-1" strike="noStrike">
                        <a:latin typeface="Arial"/>
                      </a:endParaRPr>
                    </a:p>
                    <a:p>
                      <a:pPr>
                        <a:lnSpc>
                          <a:spcPct val="100000"/>
                        </a:lnSpc>
                      </a:pPr>
                      <a:r>
                        <a:rPr b="0" lang="en-US" sz="1800" spc="-1" strike="noStrike">
                          <a:latin typeface="Arial"/>
                        </a:rPr>
                        <a:t>0.001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graphicFrame>
        <p:nvGraphicFramePr>
          <p:cNvPr id="572" name="Table 19"/>
          <p:cNvGraphicFramePr/>
          <p:nvPr/>
        </p:nvGraphicFramePr>
        <p:xfrm>
          <a:off x="2933640" y="5268960"/>
          <a:ext cx="1871640" cy="1211400"/>
        </p:xfrm>
        <a:graphic>
          <a:graphicData uri="http://schemas.openxmlformats.org/drawingml/2006/table">
            <a:tbl>
              <a:tblPr/>
              <a:tblGrid>
                <a:gridCol w="480240"/>
                <a:gridCol w="1391760"/>
              </a:tblGrid>
              <a:tr h="605880">
                <a:tc>
                  <a:txBody>
                    <a:bodyPr lIns="90000" rIns="90000">
                      <a:noAutofit/>
                    </a:bodyPr>
                    <a:p>
                      <a:pPr>
                        <a:lnSpc>
                          <a:spcPct val="100000"/>
                        </a:lnSpc>
                      </a:pPr>
                      <a:r>
                        <a:rPr b="0" lang="en-US" sz="1800" spc="-1" strike="noStrike">
                          <a:latin typeface="Arial"/>
                        </a:rPr>
                        <a:t>C     </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P(X=pos/C)</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5880">
                <a:tc>
                  <a:txBody>
                    <a:bodyPr lIns="90000" rIns="90000">
                      <a:noAutofit/>
                    </a:bodyPr>
                    <a:p>
                      <a:pPr>
                        <a:lnSpc>
                          <a:spcPct val="100000"/>
                        </a:lnSpc>
                      </a:pPr>
                      <a:r>
                        <a:rPr b="0" lang="en-US" sz="1800" spc="-1" strike="noStrike">
                          <a:latin typeface="Arial"/>
                        </a:rPr>
                        <a:t>T</a:t>
                      </a:r>
                      <a:endParaRPr b="0" lang="en-US" sz="1800" spc="-1" strike="noStrike">
                        <a:latin typeface="Arial"/>
                      </a:endParaRPr>
                    </a:p>
                    <a:p>
                      <a:pPr>
                        <a:lnSpc>
                          <a:spcPct val="100000"/>
                        </a:lnSpc>
                      </a:pPr>
                      <a:r>
                        <a:rPr b="0" lang="en-US" sz="1800" spc="-1" strike="noStrike">
                          <a:latin typeface="Arial"/>
                        </a:rPr>
                        <a:t>F</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0.90</a:t>
                      </a:r>
                      <a:endParaRPr b="0" lang="en-US" sz="1800" spc="-1" strike="noStrike">
                        <a:latin typeface="Arial"/>
                      </a:endParaRPr>
                    </a:p>
                    <a:p>
                      <a:pPr>
                        <a:lnSpc>
                          <a:spcPct val="100000"/>
                        </a:lnSpc>
                      </a:pPr>
                      <a:r>
                        <a:rPr b="0" lang="en-US" sz="1800" spc="-1" strike="noStrike">
                          <a:latin typeface="Arial"/>
                        </a:rPr>
                        <a:t>0.2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graphicFrame>
        <p:nvGraphicFramePr>
          <p:cNvPr id="573" name="Table 20"/>
          <p:cNvGraphicFramePr/>
          <p:nvPr/>
        </p:nvGraphicFramePr>
        <p:xfrm>
          <a:off x="6417000" y="5226840"/>
          <a:ext cx="1871640" cy="1211400"/>
        </p:xfrm>
        <a:graphic>
          <a:graphicData uri="http://schemas.openxmlformats.org/drawingml/2006/table">
            <a:tbl>
              <a:tblPr/>
              <a:tblGrid>
                <a:gridCol w="480240"/>
                <a:gridCol w="1391760"/>
              </a:tblGrid>
              <a:tr h="605880">
                <a:tc>
                  <a:txBody>
                    <a:bodyPr lIns="90000" rIns="90000">
                      <a:noAutofit/>
                    </a:bodyPr>
                    <a:p>
                      <a:pPr>
                        <a:lnSpc>
                          <a:spcPct val="100000"/>
                        </a:lnSpc>
                      </a:pPr>
                      <a:r>
                        <a:rPr b="0" lang="en-US" sz="1800" spc="-1" strike="noStrike">
                          <a:latin typeface="Arial"/>
                        </a:rPr>
                        <a:t>C     </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P(D=T/C)</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5880">
                <a:tc>
                  <a:txBody>
                    <a:bodyPr lIns="90000" rIns="90000">
                      <a:noAutofit/>
                    </a:bodyPr>
                    <a:p>
                      <a:pPr>
                        <a:lnSpc>
                          <a:spcPct val="100000"/>
                        </a:lnSpc>
                      </a:pPr>
                      <a:r>
                        <a:rPr b="0" lang="en-US" sz="1800" spc="-1" strike="noStrike">
                          <a:latin typeface="Arial"/>
                        </a:rPr>
                        <a:t>T</a:t>
                      </a:r>
                      <a:endParaRPr b="0" lang="en-US" sz="1800" spc="-1" strike="noStrike">
                        <a:latin typeface="Arial"/>
                      </a:endParaRPr>
                    </a:p>
                    <a:p>
                      <a:pPr>
                        <a:lnSpc>
                          <a:spcPct val="100000"/>
                        </a:lnSpc>
                      </a:pPr>
                      <a:r>
                        <a:rPr b="0" lang="en-US" sz="1800" spc="-1" strike="noStrike">
                          <a:latin typeface="Arial"/>
                        </a:rPr>
                        <a:t>F</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0.65</a:t>
                      </a:r>
                      <a:endParaRPr b="0" lang="en-US" sz="1800" spc="-1" strike="noStrike">
                        <a:latin typeface="Arial"/>
                      </a:endParaRPr>
                    </a:p>
                    <a:p>
                      <a:pPr>
                        <a:lnSpc>
                          <a:spcPct val="100000"/>
                        </a:lnSpc>
                      </a:pPr>
                      <a:r>
                        <a:rPr b="0" lang="en-US" sz="1800" spc="-1" strike="noStrike">
                          <a:latin typeface="Arial"/>
                        </a:rPr>
                        <a:t>0.3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574" name="Table 1"/>
          <p:cNvGraphicFramePr/>
          <p:nvPr/>
        </p:nvGraphicFramePr>
        <p:xfrm>
          <a:off x="1371600" y="978840"/>
          <a:ext cx="9326520" cy="3099240"/>
        </p:xfrm>
        <a:graphic>
          <a:graphicData uri="http://schemas.openxmlformats.org/drawingml/2006/table">
            <a:tbl>
              <a:tblPr/>
              <a:tblGrid>
                <a:gridCol w="1209600"/>
                <a:gridCol w="1048680"/>
                <a:gridCol w="943560"/>
                <a:gridCol w="1114560"/>
                <a:gridCol w="1006200"/>
                <a:gridCol w="1261080"/>
                <a:gridCol w="2743200"/>
              </a:tblGrid>
              <a:tr h="317520">
                <a:tc>
                  <a:txBody>
                    <a:bodyPr lIns="90000" rIns="90000">
                      <a:noAutofit/>
                    </a:bodyPr>
                    <a:p>
                      <a:pPr algn="r">
                        <a:lnSpc>
                          <a:spcPct val="100000"/>
                        </a:lnSpc>
                      </a:pPr>
                      <a:r>
                        <a:rPr b="0" lang="en-US" sz="1600" spc="-1" strike="noStrike">
                          <a:latin typeface="Arial"/>
                        </a:rPr>
                        <a:t>    </a:t>
                      </a:r>
                      <a:r>
                        <a:rPr b="0" lang="en-US" sz="1600" spc="-1" strike="noStrike">
                          <a:latin typeface="Arial"/>
                        </a:rPr>
                        <a:t>PL</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r">
                        <a:lnSpc>
                          <a:spcPct val="100000"/>
                        </a:lnSpc>
                        <a:tabLst>
                          <a:tab algn="l" pos="408240"/>
                        </a:tabLst>
                      </a:pPr>
                      <a:r>
                        <a:rPr b="0" lang="en-US" sz="1600" spc="-1" strike="noStrike">
                          <a:latin typeface="Arial"/>
                        </a:rPr>
                        <a:t>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marL="216000" indent="-214560" algn="r">
                        <a:lnSpc>
                          <a:spcPct val="100000"/>
                        </a:lnSpc>
                        <a:buClr>
                          <a:srgbClr val="000000"/>
                        </a:buClr>
                        <a:buSzPct val="45000"/>
                        <a:buFont typeface="Wingdings" charset="2"/>
                        <a:buChar char=""/>
                      </a:pPr>
                      <a:r>
                        <a:rPr b="0" lang="en-US" sz="1600" spc="-1" strike="noStrike">
                          <a:latin typeface="Arial"/>
                        </a:rPr>
                        <a:t>C</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r">
                        <a:lnSpc>
                          <a:spcPct val="100000"/>
                        </a:lnSpc>
                      </a:pPr>
                      <a:r>
                        <a:rPr b="0" lang="en-US" sz="1600" spc="-1" strike="noStrike">
                          <a:latin typeface="Arial"/>
                        </a:rPr>
                        <a:t>P(C/PL,S)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marL="216000" indent="-208440" algn="r">
                        <a:lnSpc>
                          <a:spcPct val="100000"/>
                        </a:lnSpc>
                        <a:buClr>
                          <a:srgbClr val="000000"/>
                        </a:buClr>
                        <a:buSzPct val="45000"/>
                        <a:buFont typeface="Wingdings" charset="2"/>
                        <a:buChar char=""/>
                      </a:pPr>
                      <a:r>
                        <a:rPr b="0" lang="en-US" sz="1600" spc="-1" strike="noStrike">
                          <a:latin typeface="Times New Roman"/>
                        </a:rPr>
                        <a:t>P(x/C)</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marL="216000" indent="-208440" algn="r">
                        <a:lnSpc>
                          <a:spcPct val="100000"/>
                        </a:lnSpc>
                        <a:buClr>
                          <a:srgbClr val="000000"/>
                        </a:buClr>
                        <a:buSzPct val="45000"/>
                        <a:buFont typeface="Wingdings" charset="2"/>
                        <a:buChar char=""/>
                      </a:pPr>
                      <a:r>
                        <a:rPr b="0" lang="en-US" sz="1600" spc="-1" strike="noStrike">
                          <a:latin typeface="Times New Roman"/>
                        </a:rPr>
                        <a:t>P(d/C)</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solidFill>
                      <a:srgbClr val="b3b3b3"/>
                    </a:solidFill>
                  </a:tcPr>
                </a:tc>
                <a:tc>
                  <a:txBody>
                    <a:bodyPr lIns="90000" rIns="90000">
                      <a:noAutofit/>
                    </a:bodyPr>
                    <a:p>
                      <a:pPr marL="216000" indent="-208440" algn="r">
                        <a:lnSpc>
                          <a:spcPct val="100000"/>
                        </a:lnSpc>
                        <a:buClr>
                          <a:srgbClr val="000000"/>
                        </a:buClr>
                        <a:buSzPct val="45000"/>
                        <a:buFont typeface="Wingdings" charset="2"/>
                        <a:buChar char=""/>
                      </a:pPr>
                      <a:r>
                        <a:rPr b="0" lang="en-US" sz="1600" spc="-1" strike="noStrike">
                          <a:latin typeface="Times New Roman"/>
                        </a:rPr>
                        <a:t>P(c/PL,x)*p(x/c)*P(d/C)</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7760">
                <a:tc>
                  <a:txBody>
                    <a:bodyPr lIns="90000" rIns="90000">
                      <a:noAutofit/>
                    </a:bodyPr>
                    <a:p>
                      <a:pPr algn="r">
                        <a:lnSpc>
                          <a:spcPct val="100000"/>
                        </a:lnSpc>
                      </a:pPr>
                      <a:r>
                        <a:rPr b="0" lang="en-US" sz="1400" spc="-1" strike="noStrike">
                          <a:latin typeface="Arial"/>
                        </a:rPr>
                        <a:t>L</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r">
                        <a:lnSpc>
                          <a:spcPct val="100000"/>
                        </a:lnSpc>
                      </a:pPr>
                      <a:r>
                        <a:rPr b="0" lang="en-US" sz="1400" spc="-1" strike="noStrike">
                          <a:latin typeface="Arial"/>
                        </a:rPr>
                        <a:t>T</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marL="216000" indent="-214560" algn="r">
                        <a:lnSpc>
                          <a:spcPct val="100000"/>
                        </a:lnSpc>
                        <a:buClr>
                          <a:srgbClr val="000000"/>
                        </a:buClr>
                        <a:buSzPct val="45000"/>
                        <a:buFont typeface="Wingdings" charset="2"/>
                        <a:buChar char=""/>
                      </a:pPr>
                      <a:r>
                        <a:rPr b="0" lang="en-US" sz="1400" spc="-1" strike="noStrike">
                          <a:latin typeface="Times New Roman"/>
                        </a:rPr>
                        <a:t> </a:t>
                      </a:r>
                      <a:r>
                        <a:rPr b="0" lang="en-US" sz="1400" spc="-1" strike="noStrike">
                          <a:latin typeface="Times New Roman"/>
                        </a:rPr>
                        <a:t>T</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0.02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0.9</a:t>
                      </a:r>
                      <a:endParaRPr b="0" lang="en-US" sz="18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cccccc"/>
                    </a:solidFill>
                  </a:tcPr>
                </a:tc>
                <a:tc>
                  <a:txBody>
                    <a:bodyPr lIns="90000" rIns="90000">
                      <a:noAutofit/>
                    </a:bodyPr>
                    <a:p>
                      <a:pPr marL="216000" indent="-214560" algn="r">
                        <a:lnSpc>
                          <a:spcPct val="100000"/>
                        </a:lnSpc>
                        <a:buClr>
                          <a:srgbClr val="000000"/>
                        </a:buClr>
                        <a:buSzPct val="45000"/>
                        <a:buFont typeface="Wingdings" charset="2"/>
                        <a:buChar char=""/>
                      </a:pPr>
                      <a:r>
                        <a:rPr b="0" lang="en-US" sz="1800" spc="-1" strike="noStrike">
                          <a:latin typeface="Arial"/>
                        </a:rPr>
                        <a:t>0.65</a:t>
                      </a:r>
                      <a:endParaRPr b="0" lang="en-US" sz="1800" spc="-1" strike="noStrike">
                        <a:latin typeface="Arial"/>
                      </a:endParaRPr>
                    </a:p>
                  </a:txBody>
                  <a:tcPr marL="90000" marR="90000">
                    <a:solidFill>
                      <a:srgbClr val="cccccc"/>
                    </a:solidFill>
                  </a:tcPr>
                </a:tc>
                <a:tc>
                  <a:txBody>
                    <a:bodyPr lIns="90000" rIns="90000">
                      <a:noAutofit/>
                    </a:bodyPr>
                    <a:p>
                      <a:pPr marL="216000" indent="-214560" algn="r">
                        <a:lnSpc>
                          <a:spcPct val="100000"/>
                        </a:lnSpc>
                        <a:buClr>
                          <a:srgbClr val="000000"/>
                        </a:buClr>
                        <a:buSzPct val="45000"/>
                        <a:buFont typeface="Wingdings" charset="2"/>
                        <a:buChar char=""/>
                      </a:pPr>
                      <a:r>
                        <a:rPr b="0" lang="en-US" sz="1600" spc="-1" strike="noStrike">
                          <a:latin typeface="Times New Roman"/>
                        </a:rPr>
                        <a:t>0.0117</a:t>
                      </a:r>
                      <a:endParaRPr b="0" lang="en-US" sz="16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cccccc"/>
                    </a:solidFill>
                  </a:tcPr>
                </a:tc>
              </a:tr>
              <a:tr h="347760">
                <a:tc>
                  <a:txBody>
                    <a:bodyPr lIns="90000" rIns="90000">
                      <a:noAutofit/>
                    </a:bodyPr>
                    <a:p>
                      <a:pPr algn="r">
                        <a:lnSpc>
                          <a:spcPct val="100000"/>
                        </a:lnSpc>
                      </a:pPr>
                      <a:r>
                        <a:rPr b="0" lang="en-US" sz="1400" spc="-1" strike="noStrike">
                          <a:latin typeface="Arial"/>
                        </a:rPr>
                        <a:t>L</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r">
                        <a:lnSpc>
                          <a:spcPct val="100000"/>
                        </a:lnSpc>
                      </a:pPr>
                      <a:r>
                        <a:rPr b="0" lang="en-US" sz="1400" spc="-1" strike="noStrike">
                          <a:latin typeface="Arial"/>
                        </a:rPr>
                        <a:t>T</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marL="216000" indent="-214560" algn="r">
                        <a:lnSpc>
                          <a:spcPct val="100000"/>
                        </a:lnSpc>
                        <a:buClr>
                          <a:srgbClr val="000000"/>
                        </a:buClr>
                        <a:buSzPct val="45000"/>
                        <a:buFont typeface="Wingdings" charset="2"/>
                        <a:buChar char=""/>
                      </a:pPr>
                      <a:r>
                        <a:rPr b="0" lang="en-US" sz="1400" spc="-1" strike="noStrike">
                          <a:latin typeface="Times New Roman"/>
                        </a:rPr>
                        <a:t>F</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0.98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0.2</a:t>
                      </a:r>
                      <a:endParaRPr b="0" lang="en-US" sz="18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e6e6e6"/>
                    </a:solidFill>
                  </a:tcPr>
                </a:tc>
                <a:tc>
                  <a:txBody>
                    <a:bodyPr lIns="90000" rIns="90000">
                      <a:noAutofit/>
                    </a:bodyPr>
                    <a:p>
                      <a:pPr marL="216000" indent="-214560" algn="r">
                        <a:lnSpc>
                          <a:spcPct val="100000"/>
                        </a:lnSpc>
                        <a:buClr>
                          <a:srgbClr val="000000"/>
                        </a:buClr>
                        <a:buSzPct val="45000"/>
                        <a:buFont typeface="Wingdings" charset="2"/>
                        <a:buChar char=""/>
                      </a:pPr>
                      <a:r>
                        <a:rPr b="0" lang="en-US" sz="1800" spc="-1" strike="noStrike">
                          <a:latin typeface="Arial"/>
                        </a:rPr>
                        <a:t>0.3</a:t>
                      </a:r>
                      <a:endParaRPr b="0" lang="en-US" sz="1800" spc="-1" strike="noStrike">
                        <a:latin typeface="Arial"/>
                      </a:endParaRPr>
                    </a:p>
                  </a:txBody>
                  <a:tcPr marL="90000" marR="90000">
                    <a:solidFill>
                      <a:srgbClr val="e6e6e6"/>
                    </a:solidFill>
                  </a:tcPr>
                </a:tc>
                <a:tc>
                  <a:txBody>
                    <a:bodyPr lIns="90000" rIns="90000">
                      <a:noAutofit/>
                    </a:bodyPr>
                    <a:p>
                      <a:pPr marL="216000" indent="-214560" algn="r">
                        <a:lnSpc>
                          <a:spcPct val="100000"/>
                        </a:lnSpc>
                        <a:buClr>
                          <a:srgbClr val="000000"/>
                        </a:buClr>
                        <a:buSzPct val="45000"/>
                        <a:buFont typeface="Wingdings" charset="2"/>
                        <a:buChar char=""/>
                      </a:pPr>
                      <a:r>
                        <a:rPr b="0" lang="en-US" sz="1600" spc="-1" strike="noStrike">
                          <a:latin typeface="Times New Roman"/>
                        </a:rPr>
                        <a:t>0.0588</a:t>
                      </a:r>
                      <a:endParaRPr b="0" lang="en-US" sz="16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e6e6e6"/>
                    </a:solidFill>
                  </a:tcPr>
                </a:tc>
              </a:tr>
              <a:tr h="347760">
                <a:tc>
                  <a:txBody>
                    <a:bodyPr lIns="90000" rIns="90000">
                      <a:noAutofit/>
                    </a:bodyPr>
                    <a:p>
                      <a:pPr algn="r">
                        <a:lnSpc>
                          <a:spcPct val="100000"/>
                        </a:lnSpc>
                      </a:pPr>
                      <a:r>
                        <a:rPr b="0" lang="en-US" sz="1400" spc="-1" strike="noStrike">
                          <a:latin typeface="Arial"/>
                        </a:rPr>
                        <a:t>L</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r">
                        <a:lnSpc>
                          <a:spcPct val="100000"/>
                        </a:lnSpc>
                      </a:pPr>
                      <a:r>
                        <a:rPr b="0" lang="en-US" sz="1400" spc="-1" strike="noStrike">
                          <a:latin typeface="Arial"/>
                        </a:rPr>
                        <a:t>F</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r">
                        <a:lnSpc>
                          <a:spcPct val="100000"/>
                        </a:lnSpc>
                      </a:pPr>
                      <a:r>
                        <a:rPr b="0" lang="en-US" sz="1400" spc="-1" strike="noStrike">
                          <a:latin typeface="Arial"/>
                        </a:rPr>
                        <a:t>    </a:t>
                      </a:r>
                      <a:r>
                        <a:rPr b="0" lang="en-US" sz="1400" spc="-1" strike="noStrike">
                          <a:latin typeface="Arial"/>
                        </a:rPr>
                        <a:t>T</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0.001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0.9</a:t>
                      </a:r>
                      <a:endParaRPr b="0" lang="en-US" sz="18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cccccc"/>
                    </a:solidFill>
                  </a:tcPr>
                </a:tc>
                <a:tc>
                  <a:txBody>
                    <a:bodyPr lIns="90000" rIns="90000">
                      <a:noAutofit/>
                    </a:bodyPr>
                    <a:p>
                      <a:pPr marL="216000" indent="-214560" algn="r">
                        <a:lnSpc>
                          <a:spcPct val="100000"/>
                        </a:lnSpc>
                        <a:buClr>
                          <a:srgbClr val="000000"/>
                        </a:buClr>
                        <a:buSzPct val="45000"/>
                        <a:buFont typeface="Wingdings" charset="2"/>
                        <a:buChar char=""/>
                      </a:pPr>
                      <a:r>
                        <a:rPr b="0" lang="en-US" sz="1800" spc="-1" strike="noStrike">
                          <a:latin typeface="Arial"/>
                        </a:rPr>
                        <a:t>0.65</a:t>
                      </a:r>
                      <a:endParaRPr b="0" lang="en-US" sz="1800" spc="-1" strike="noStrike">
                        <a:latin typeface="Arial"/>
                      </a:endParaRPr>
                    </a:p>
                  </a:txBody>
                  <a:tcPr marL="90000" marR="90000">
                    <a:solidFill>
                      <a:srgbClr val="cccccc"/>
                    </a:solidFill>
                  </a:tcPr>
                </a:tc>
                <a:tc>
                  <a:txBody>
                    <a:bodyPr lIns="90000" rIns="90000">
                      <a:noAutofit/>
                    </a:bodyPr>
                    <a:p>
                      <a:pPr marL="216000" indent="-214560" algn="r">
                        <a:lnSpc>
                          <a:spcPct val="100000"/>
                        </a:lnSpc>
                        <a:buClr>
                          <a:srgbClr val="000000"/>
                        </a:buClr>
                        <a:buSzPct val="45000"/>
                        <a:buFont typeface="Wingdings" charset="2"/>
                        <a:buChar char=""/>
                      </a:pPr>
                      <a:r>
                        <a:rPr b="0" lang="en-US" sz="1600" spc="-1" strike="noStrike">
                          <a:latin typeface="Times New Roman"/>
                        </a:rPr>
                        <a:t>0.000585</a:t>
                      </a:r>
                      <a:endParaRPr b="0" lang="en-US" sz="16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cccccc"/>
                    </a:solidFill>
                  </a:tcPr>
                </a:tc>
              </a:tr>
              <a:tr h="347760">
                <a:tc>
                  <a:txBody>
                    <a:bodyPr lIns="90000" rIns="90000">
                      <a:noAutofit/>
                    </a:bodyPr>
                    <a:p>
                      <a:pPr algn="r">
                        <a:lnSpc>
                          <a:spcPct val="100000"/>
                        </a:lnSpc>
                      </a:pPr>
                      <a:r>
                        <a:rPr b="0" lang="en-US" sz="1400" spc="-1" strike="noStrike">
                          <a:latin typeface="Arial"/>
                        </a:rPr>
                        <a:t>L</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solidFill>
                      <a:srgbClr val="e6e6e6"/>
                    </a:solidFill>
                  </a:tcPr>
                </a:tc>
                <a:tc>
                  <a:txBody>
                    <a:bodyPr lIns="90000" rIns="90000">
                      <a:noAutofit/>
                    </a:bodyPr>
                    <a:p>
                      <a:pPr algn="r">
                        <a:lnSpc>
                          <a:spcPct val="100000"/>
                        </a:lnSpc>
                      </a:pPr>
                      <a:r>
                        <a:rPr b="0" lang="en-US" sz="1400" spc="-1" strike="noStrike">
                          <a:latin typeface="Arial"/>
                        </a:rPr>
                        <a:t>F</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marL="216000" indent="-214560" algn="r">
                        <a:lnSpc>
                          <a:spcPct val="100000"/>
                        </a:lnSpc>
                        <a:buClr>
                          <a:srgbClr val="000000"/>
                        </a:buClr>
                        <a:buSzPct val="45000"/>
                        <a:buFont typeface="Wingdings" charset="2"/>
                        <a:buChar char=""/>
                      </a:pPr>
                      <a:r>
                        <a:rPr b="0" lang="en-US" sz="1400" spc="-1" strike="noStrike">
                          <a:latin typeface="Times New Roman"/>
                        </a:rPr>
                        <a:t>F</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0.999</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0.2</a:t>
                      </a:r>
                      <a:endParaRPr b="0" lang="en-US" sz="18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e6e6e6"/>
                    </a:solidFill>
                  </a:tcPr>
                </a:tc>
                <a:tc>
                  <a:txBody>
                    <a:bodyPr lIns="90000" rIns="90000">
                      <a:noAutofit/>
                    </a:bodyPr>
                    <a:p>
                      <a:pPr marL="216000" indent="-214560" algn="r">
                        <a:lnSpc>
                          <a:spcPct val="100000"/>
                        </a:lnSpc>
                        <a:buClr>
                          <a:srgbClr val="000000"/>
                        </a:buClr>
                        <a:buSzPct val="45000"/>
                        <a:buFont typeface="Wingdings" charset="2"/>
                        <a:buChar char=""/>
                      </a:pPr>
                      <a:r>
                        <a:rPr b="0" lang="en-US" sz="1800" spc="-1" strike="noStrike">
                          <a:latin typeface="Arial"/>
                        </a:rPr>
                        <a:t>0.3</a:t>
                      </a:r>
                      <a:endParaRPr b="0" lang="en-US" sz="1800" spc="-1" strike="noStrike">
                        <a:latin typeface="Arial"/>
                      </a:endParaRPr>
                    </a:p>
                  </a:txBody>
                  <a:tcPr marL="90000" marR="90000">
                    <a:solidFill>
                      <a:srgbClr val="e6e6e6"/>
                    </a:solidFill>
                  </a:tcPr>
                </a:tc>
                <a:tc>
                  <a:txBody>
                    <a:bodyPr lIns="90000" rIns="90000">
                      <a:noAutofit/>
                    </a:bodyPr>
                    <a:p>
                      <a:pPr marL="216000" indent="-214560" algn="r">
                        <a:lnSpc>
                          <a:spcPct val="100000"/>
                        </a:lnSpc>
                        <a:buClr>
                          <a:srgbClr val="000000"/>
                        </a:buClr>
                        <a:buSzPct val="45000"/>
                        <a:buFont typeface="Wingdings" charset="2"/>
                        <a:buChar char=""/>
                      </a:pPr>
                      <a:r>
                        <a:rPr b="0" lang="en-US" sz="1600" spc="-1" strike="noStrike">
                          <a:latin typeface="Times New Roman"/>
                        </a:rPr>
                        <a:t>0.05994</a:t>
                      </a:r>
                      <a:endParaRPr b="0" lang="en-US" sz="16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e6e6e6"/>
                    </a:solidFill>
                  </a:tcPr>
                </a:tc>
              </a:tr>
              <a:tr h="347760">
                <a:tc>
                  <a:txBody>
                    <a:bodyPr lIns="90000" rIns="90000">
                      <a:noAutofit/>
                    </a:bodyPr>
                    <a:p>
                      <a:pPr algn="r">
                        <a:lnSpc>
                          <a:spcPct val="100000"/>
                        </a:lnSpc>
                      </a:pPr>
                      <a:r>
                        <a:rPr b="0" lang="en-US" sz="1400" spc="-1" strike="noStrike">
                          <a:latin typeface="Arial"/>
                        </a:rPr>
                        <a:t>H</a:t>
                      </a:r>
                      <a:endParaRPr b="0" lang="en-US" sz="1400" spc="-1" strike="noStrike">
                        <a:latin typeface="Arial"/>
                      </a:endParaRPr>
                    </a:p>
                  </a:txBody>
                  <a:tcPr marL="90000" marR="90000">
                    <a:solidFill>
                      <a:srgbClr val="cccccc"/>
                    </a:solidFill>
                  </a:tcPr>
                </a:tc>
                <a:tc>
                  <a:txBody>
                    <a:bodyPr lIns="90000" rIns="90000">
                      <a:noAutofit/>
                    </a:bodyPr>
                    <a:p>
                      <a:pPr algn="r">
                        <a:lnSpc>
                          <a:spcPct val="100000"/>
                        </a:lnSpc>
                      </a:pPr>
                      <a:r>
                        <a:rPr b="0" lang="en-US" sz="1400" spc="-1" strike="noStrike">
                          <a:latin typeface="Arial"/>
                        </a:rPr>
                        <a:t>T</a:t>
                      </a:r>
                      <a:endParaRPr b="0" lang="en-US" sz="14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r">
                        <a:lnSpc>
                          <a:spcPct val="100000"/>
                        </a:lnSpc>
                      </a:pPr>
                      <a:r>
                        <a:rPr b="0" lang="en-US" sz="1400" spc="-1" strike="noStrike">
                          <a:latin typeface="Arial"/>
                        </a:rPr>
                        <a:t>T</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0.05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0.9</a:t>
                      </a:r>
                      <a:endParaRPr b="0" lang="en-US" sz="18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cccccc"/>
                    </a:solidFill>
                  </a:tcPr>
                </a:tc>
                <a:tc>
                  <a:txBody>
                    <a:bodyPr lIns="90000" rIns="90000">
                      <a:noAutofit/>
                    </a:bodyPr>
                    <a:p>
                      <a:pPr marL="216000" indent="-214560" algn="r">
                        <a:lnSpc>
                          <a:spcPct val="100000"/>
                        </a:lnSpc>
                        <a:buClr>
                          <a:srgbClr val="000000"/>
                        </a:buClr>
                        <a:buSzPct val="45000"/>
                        <a:buFont typeface="Wingdings" charset="2"/>
                        <a:buChar char=""/>
                      </a:pPr>
                      <a:r>
                        <a:rPr b="0" lang="en-US" sz="1800" spc="-1" strike="noStrike">
                          <a:latin typeface="Arial"/>
                        </a:rPr>
                        <a:t>0.65</a:t>
                      </a:r>
                      <a:endParaRPr b="0" lang="en-US" sz="1800" spc="-1" strike="noStrike">
                        <a:latin typeface="Arial"/>
                      </a:endParaRPr>
                    </a:p>
                  </a:txBody>
                  <a:tcPr marL="90000" marR="90000">
                    <a:solidFill>
                      <a:srgbClr val="cccccc"/>
                    </a:solidFill>
                  </a:tcPr>
                </a:tc>
                <a:tc>
                  <a:txBody>
                    <a:bodyPr lIns="90000" rIns="90000">
                      <a:noAutofit/>
                    </a:bodyPr>
                    <a:p>
                      <a:pPr marL="216000" indent="-214560" algn="r">
                        <a:lnSpc>
                          <a:spcPct val="100000"/>
                        </a:lnSpc>
                        <a:buClr>
                          <a:srgbClr val="000000"/>
                        </a:buClr>
                        <a:buSzPct val="45000"/>
                        <a:buFont typeface="Wingdings" charset="2"/>
                        <a:buChar char=""/>
                      </a:pPr>
                      <a:r>
                        <a:rPr b="0" lang="en-US" sz="1600" spc="-1" strike="noStrike">
                          <a:latin typeface="Times New Roman"/>
                        </a:rPr>
                        <a:t>0.02925</a:t>
                      </a:r>
                      <a:endParaRPr b="0" lang="en-US" sz="16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cccccc"/>
                    </a:solidFill>
                  </a:tcPr>
                </a:tc>
              </a:tr>
              <a:tr h="347760">
                <a:tc>
                  <a:txBody>
                    <a:bodyPr lIns="90000" rIns="90000">
                      <a:noAutofit/>
                    </a:bodyPr>
                    <a:p>
                      <a:pPr algn="r">
                        <a:lnSpc>
                          <a:spcPct val="100000"/>
                        </a:lnSpc>
                      </a:pPr>
                      <a:r>
                        <a:rPr b="0" lang="en-US" sz="1400" spc="-1" strike="noStrike">
                          <a:latin typeface="Arial"/>
                        </a:rPr>
                        <a:t>H</a:t>
                      </a:r>
                      <a:endParaRPr b="0" lang="en-US" sz="1400" spc="-1" strike="noStrike">
                        <a:latin typeface="Arial"/>
                      </a:endParaRPr>
                    </a:p>
                  </a:txBody>
                  <a:tcPr marL="90000" marR="90000">
                    <a:solidFill>
                      <a:srgbClr val="e6e6e6"/>
                    </a:solidFill>
                  </a:tcPr>
                </a:tc>
                <a:tc>
                  <a:txBody>
                    <a:bodyPr lIns="90000" rIns="90000">
                      <a:noAutofit/>
                    </a:bodyPr>
                    <a:p>
                      <a:pPr algn="r">
                        <a:lnSpc>
                          <a:spcPct val="100000"/>
                        </a:lnSpc>
                      </a:pPr>
                      <a:r>
                        <a:rPr b="0" lang="en-US" sz="1400" spc="-1" strike="noStrike">
                          <a:latin typeface="Arial"/>
                        </a:rPr>
                        <a:t>T</a:t>
                      </a:r>
                      <a:endParaRPr b="0" lang="en-US" sz="14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r">
                        <a:lnSpc>
                          <a:spcPct val="100000"/>
                        </a:lnSpc>
                      </a:pPr>
                      <a:r>
                        <a:rPr b="0" lang="en-US" sz="1400" spc="-1" strike="noStrike">
                          <a:latin typeface="Arial"/>
                        </a:rPr>
                        <a:t>F</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0.95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0.2</a:t>
                      </a:r>
                      <a:endParaRPr b="0" lang="en-US" sz="18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e6e6e6"/>
                    </a:solidFill>
                  </a:tcPr>
                </a:tc>
                <a:tc>
                  <a:txBody>
                    <a:bodyPr lIns="90000" rIns="90000">
                      <a:noAutofit/>
                    </a:bodyPr>
                    <a:p>
                      <a:pPr marL="216000" indent="-214560" algn="r">
                        <a:lnSpc>
                          <a:spcPct val="100000"/>
                        </a:lnSpc>
                        <a:buClr>
                          <a:srgbClr val="000000"/>
                        </a:buClr>
                        <a:buSzPct val="45000"/>
                        <a:buFont typeface="Wingdings" charset="2"/>
                        <a:buChar char=""/>
                      </a:pPr>
                      <a:r>
                        <a:rPr b="0" lang="en-US" sz="1800" spc="-1" strike="noStrike">
                          <a:latin typeface="Arial"/>
                        </a:rPr>
                        <a:t>0.3</a:t>
                      </a:r>
                      <a:endParaRPr b="0" lang="en-US" sz="1800" spc="-1" strike="noStrike">
                        <a:latin typeface="Arial"/>
                      </a:endParaRPr>
                    </a:p>
                  </a:txBody>
                  <a:tcPr marL="90000" marR="90000">
                    <a:solidFill>
                      <a:srgbClr val="e6e6e6"/>
                    </a:solidFill>
                  </a:tcPr>
                </a:tc>
                <a:tc>
                  <a:txBody>
                    <a:bodyPr lIns="90000" rIns="90000">
                      <a:noAutofit/>
                    </a:bodyPr>
                    <a:p>
                      <a:pPr marL="216000" indent="-214560" algn="r">
                        <a:lnSpc>
                          <a:spcPct val="100000"/>
                        </a:lnSpc>
                        <a:buClr>
                          <a:srgbClr val="000000"/>
                        </a:buClr>
                        <a:buSzPct val="45000"/>
                        <a:buFont typeface="Wingdings" charset="2"/>
                        <a:buChar char=""/>
                      </a:pPr>
                      <a:r>
                        <a:rPr b="0" lang="en-US" sz="1600" spc="-1" strike="noStrike">
                          <a:latin typeface="Times New Roman"/>
                        </a:rPr>
                        <a:t>0.057</a:t>
                      </a:r>
                      <a:endParaRPr b="0" lang="en-US" sz="16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e6e6e6"/>
                    </a:solidFill>
                  </a:tcPr>
                </a:tc>
              </a:tr>
              <a:tr h="347760">
                <a:tc>
                  <a:txBody>
                    <a:bodyPr lIns="90000" rIns="90000">
                      <a:noAutofit/>
                    </a:bodyPr>
                    <a:p>
                      <a:pPr algn="r">
                        <a:lnSpc>
                          <a:spcPct val="100000"/>
                        </a:lnSpc>
                      </a:pPr>
                      <a:r>
                        <a:rPr b="0" lang="en-US" sz="1400" spc="-1" strike="noStrike">
                          <a:latin typeface="Arial"/>
                        </a:rPr>
                        <a:t>H</a:t>
                      </a:r>
                      <a:endParaRPr b="0" lang="en-US" sz="1400" spc="-1" strike="noStrike">
                        <a:latin typeface="Arial"/>
                      </a:endParaRPr>
                    </a:p>
                  </a:txBody>
                  <a:tcPr marL="90000" marR="90000">
                    <a:solidFill>
                      <a:srgbClr val="cccccc"/>
                    </a:solidFill>
                  </a:tcPr>
                </a:tc>
                <a:tc>
                  <a:txBody>
                    <a:bodyPr lIns="90000" rIns="90000">
                      <a:noAutofit/>
                    </a:bodyPr>
                    <a:p>
                      <a:pPr algn="r">
                        <a:lnSpc>
                          <a:spcPct val="100000"/>
                        </a:lnSpc>
                      </a:pPr>
                      <a:r>
                        <a:rPr b="0" lang="en-US" sz="1400" spc="-1" strike="noStrike">
                          <a:latin typeface="Arial"/>
                        </a:rPr>
                        <a:t>F</a:t>
                      </a:r>
                      <a:endParaRPr b="0" lang="en-US" sz="14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r">
                        <a:lnSpc>
                          <a:spcPct val="100000"/>
                        </a:lnSpc>
                      </a:pPr>
                      <a:r>
                        <a:rPr b="0" lang="en-US" sz="1400" spc="-1" strike="noStrike">
                          <a:latin typeface="Arial"/>
                        </a:rPr>
                        <a:t>T</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0.03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0.9</a:t>
                      </a:r>
                      <a:endParaRPr b="0" lang="en-US" sz="18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cccccc"/>
                    </a:solidFill>
                  </a:tcPr>
                </a:tc>
                <a:tc>
                  <a:txBody>
                    <a:bodyPr lIns="90000" rIns="90000">
                      <a:noAutofit/>
                    </a:bodyPr>
                    <a:p>
                      <a:pPr marL="216000" indent="-214560" algn="r">
                        <a:lnSpc>
                          <a:spcPct val="100000"/>
                        </a:lnSpc>
                        <a:buClr>
                          <a:srgbClr val="000000"/>
                        </a:buClr>
                        <a:buSzPct val="45000"/>
                        <a:buFont typeface="Wingdings" charset="2"/>
                        <a:buChar char=""/>
                      </a:pPr>
                      <a:r>
                        <a:rPr b="0" lang="en-US" sz="1800" spc="-1" strike="noStrike">
                          <a:latin typeface="Arial"/>
                        </a:rPr>
                        <a:t>0.65</a:t>
                      </a:r>
                      <a:endParaRPr b="0" lang="en-US" sz="1800" spc="-1" strike="noStrike">
                        <a:latin typeface="Arial"/>
                      </a:endParaRPr>
                    </a:p>
                  </a:txBody>
                  <a:tcPr marL="90000" marR="90000">
                    <a:solidFill>
                      <a:srgbClr val="cccccc"/>
                    </a:solidFill>
                  </a:tcPr>
                </a:tc>
                <a:tc>
                  <a:txBody>
                    <a:bodyPr lIns="90000" rIns="90000">
                      <a:noAutofit/>
                    </a:bodyPr>
                    <a:p>
                      <a:pPr marL="216000" indent="-214560" algn="r">
                        <a:lnSpc>
                          <a:spcPct val="100000"/>
                        </a:lnSpc>
                        <a:buClr>
                          <a:srgbClr val="000000"/>
                        </a:buClr>
                        <a:buSzPct val="45000"/>
                        <a:buFont typeface="Wingdings" charset="2"/>
                        <a:buChar char=""/>
                      </a:pPr>
                      <a:r>
                        <a:rPr b="0" lang="en-US" sz="1600" spc="-1" strike="noStrike">
                          <a:latin typeface="Times New Roman"/>
                        </a:rPr>
                        <a:t>0.01755</a:t>
                      </a:r>
                      <a:endParaRPr b="0" lang="en-US" sz="16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cccccc"/>
                    </a:solidFill>
                  </a:tcPr>
                </a:tc>
              </a:tr>
              <a:tr h="347760">
                <a:tc>
                  <a:txBody>
                    <a:bodyPr lIns="90000" rIns="90000">
                      <a:noAutofit/>
                    </a:bodyPr>
                    <a:p>
                      <a:pPr algn="r">
                        <a:lnSpc>
                          <a:spcPct val="100000"/>
                        </a:lnSpc>
                      </a:pPr>
                      <a:r>
                        <a:rPr b="0" lang="en-US" sz="1400" spc="-1" strike="noStrike">
                          <a:latin typeface="Arial"/>
                        </a:rPr>
                        <a:t>H</a:t>
                      </a:r>
                      <a:endParaRPr b="0" lang="en-US" sz="1400" spc="-1" strike="noStrike">
                        <a:latin typeface="Arial"/>
                      </a:endParaRPr>
                    </a:p>
                  </a:txBody>
                  <a:tcPr marL="90000" marR="90000">
                    <a:solidFill>
                      <a:srgbClr val="e6e6e6"/>
                    </a:solidFill>
                  </a:tcPr>
                </a:tc>
                <a:tc>
                  <a:txBody>
                    <a:bodyPr lIns="90000" rIns="90000">
                      <a:noAutofit/>
                    </a:bodyPr>
                    <a:p>
                      <a:pPr algn="r">
                        <a:lnSpc>
                          <a:spcPct val="100000"/>
                        </a:lnSpc>
                      </a:pPr>
                      <a:r>
                        <a:rPr b="0" lang="en-US" sz="1400" spc="-1" strike="noStrike">
                          <a:latin typeface="Arial"/>
                        </a:rPr>
                        <a:t>F</a:t>
                      </a:r>
                      <a:endParaRPr b="0" lang="en-US" sz="14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r">
                        <a:lnSpc>
                          <a:spcPct val="100000"/>
                        </a:lnSpc>
                      </a:pPr>
                      <a:r>
                        <a:rPr b="0" lang="en-US" sz="1400" spc="-1" strike="noStrike">
                          <a:latin typeface="Arial"/>
                        </a:rPr>
                        <a:t>F</a:t>
                      </a:r>
                      <a:endParaRPr b="0" lang="en-US"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0.97</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0.2</a:t>
                      </a:r>
                      <a:endParaRPr b="0" lang="en-US" sz="18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e6e6e6"/>
                    </a:solidFill>
                  </a:tcPr>
                </a:tc>
                <a:tc>
                  <a:txBody>
                    <a:bodyPr lIns="90000" rIns="90000">
                      <a:noAutofit/>
                    </a:bodyPr>
                    <a:p>
                      <a:pPr marL="216000" indent="-214560" algn="r">
                        <a:lnSpc>
                          <a:spcPct val="100000"/>
                        </a:lnSpc>
                        <a:buClr>
                          <a:srgbClr val="000000"/>
                        </a:buClr>
                        <a:buSzPct val="45000"/>
                        <a:buFont typeface="Wingdings" charset="2"/>
                        <a:buChar char=""/>
                      </a:pPr>
                      <a:r>
                        <a:rPr b="0" lang="en-US" sz="1800" spc="-1" strike="noStrike">
                          <a:latin typeface="Arial"/>
                        </a:rPr>
                        <a:t>0.3</a:t>
                      </a:r>
                      <a:endParaRPr b="0" lang="en-US" sz="1800" spc="-1" strike="noStrike">
                        <a:latin typeface="Arial"/>
                      </a:endParaRPr>
                    </a:p>
                  </a:txBody>
                  <a:tcPr marL="90000" marR="90000">
                    <a:solidFill>
                      <a:srgbClr val="e6e6e6"/>
                    </a:solidFill>
                  </a:tcPr>
                </a:tc>
                <a:tc>
                  <a:txBody>
                    <a:bodyPr lIns="90000" rIns="90000">
                      <a:noAutofit/>
                    </a:bodyPr>
                    <a:p>
                      <a:pPr marL="216000" indent="-214560" algn="r">
                        <a:lnSpc>
                          <a:spcPct val="100000"/>
                        </a:lnSpc>
                        <a:buClr>
                          <a:srgbClr val="000000"/>
                        </a:buClr>
                        <a:buSzPct val="45000"/>
                        <a:buFont typeface="Wingdings" charset="2"/>
                        <a:buChar char=""/>
                      </a:pPr>
                      <a:r>
                        <a:rPr b="0" lang="en-US" sz="1600" spc="-1" strike="noStrike">
                          <a:latin typeface="Times New Roman"/>
                        </a:rPr>
                        <a:t>0.0474</a:t>
                      </a:r>
                      <a:endParaRPr b="0" lang="en-US" sz="1600" spc="-1" strike="noStrike">
                        <a:latin typeface="Arial"/>
                      </a:endParaRPr>
                    </a:p>
                  </a:txBody>
                  <a:tcPr marL="90000" marR="90000">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5" name="CustomShape 1"/>
          <p:cNvSpPr/>
          <p:nvPr/>
        </p:nvSpPr>
        <p:spPr>
          <a:xfrm>
            <a:off x="609480" y="273600"/>
            <a:ext cx="10963440" cy="11358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II.5.1 Variable elimination</a:t>
            </a:r>
            <a:endParaRPr b="0" lang="en-US" sz="4400" spc="-1" strike="noStrike">
              <a:latin typeface="Arial"/>
            </a:endParaRPr>
          </a:p>
        </p:txBody>
      </p:sp>
      <p:sp>
        <p:nvSpPr>
          <p:cNvPr id="576" name="CustomShape 2"/>
          <p:cNvSpPr/>
          <p:nvPr/>
        </p:nvSpPr>
        <p:spPr>
          <a:xfrm>
            <a:off x="609480" y="1509120"/>
            <a:ext cx="10963440" cy="396828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endParaRPr b="0" lang="en-US" sz="18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Elimination of PL </a:t>
            </a:r>
            <a:endParaRPr b="0" lang="en-US" sz="3200" spc="-1" strike="noStrike">
              <a:latin typeface="Arial"/>
            </a:endParaRPr>
          </a:p>
          <a:p>
            <a:pPr>
              <a:lnSpc>
                <a:spcPct val="100000"/>
              </a:lnSpc>
              <a:spcBef>
                <a:spcPts val="1417"/>
              </a:spcBef>
            </a:pP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2400" spc="-1" strike="noStrike">
                <a:solidFill>
                  <a:srgbClr val="000000"/>
                </a:solidFill>
                <a:latin typeface="Arial"/>
                <a:ea typeface="DejaVu Sans"/>
              </a:rPr>
              <a:t> </a:t>
            </a:r>
            <a:endParaRPr b="0" lang="en-US" sz="2400" spc="-1" strike="noStrike">
              <a:latin typeface="Arial"/>
            </a:endParaRPr>
          </a:p>
        </p:txBody>
      </p:sp>
      <mc:AlternateContent>
        <mc:Choice xmlns:a14="http://schemas.microsoft.com/office/drawing/2010/main" Requires="a14">
          <p:sp>
            <p:nvSpPr>
              <p:cNvPr id="577" name="Formula 3"/>
              <p:cNvSpPr txBox="1"/>
              <p:nvPr/>
            </p:nvSpPr>
            <p:spPr>
              <a:xfrm>
                <a:off x="1737360" y="2834640"/>
                <a:ext cx="4606560" cy="505080"/>
              </a:xfrm>
              <a:prstGeom prst="rect">
                <a:avLst/>
              </a:prstGeom>
            </p:spPr>
            <p:txBody>
              <a:bodyPr/>
              <a:p>
                <a14:m>
                  <m:oMath xmlns:m="http://schemas.openxmlformats.org/officeDocument/2006/math">
                    <m:r>
                      <m:t xml:space="preserve">P</m:t>
                    </m:r>
                    <m:d>
                      <m:dPr>
                        <m:begChr m:val="("/>
                        <m:endChr m:val=")"/>
                      </m:dPr>
                      <m:e>
                        <m:r>
                          <m:t xml:space="preserve">S</m:t>
                        </m:r>
                        <m:r>
                          <m:t xml:space="preserve">,</m:t>
                        </m:r>
                        <m:r>
                          <m:t xml:space="preserve">x</m:t>
                        </m:r>
                        <m:r>
                          <m:t xml:space="preserve">,</m:t>
                        </m:r>
                        <m:r>
                          <m:t xml:space="preserve">d</m:t>
                        </m:r>
                      </m:e>
                    </m:d>
                    <m:r>
                      <m:t xml:space="preserve">=</m:t>
                    </m:r>
                    <m:nary>
                      <m:naryPr>
                        <m:chr m:val="∑"/>
                        <m:supHide m:val="1"/>
                      </m:naryPr>
                      <m:sub>
                        <m:r>
                          <m:t xml:space="preserve">PL</m:t>
                        </m:r>
                      </m:sub>
                      <m:sup/>
                      <m:e>
                        <m:r>
                          <m:t xml:space="preserve">P</m:t>
                        </m:r>
                      </m:e>
                    </m:nary>
                    <m:d>
                      <m:dPr>
                        <m:begChr m:val="("/>
                        <m:endChr m:val=")"/>
                      </m:dPr>
                      <m:e>
                        <m:r>
                          <m:t xml:space="preserve">S</m:t>
                        </m:r>
                      </m:e>
                    </m:d>
                    <m:r>
                      <m:t xml:space="preserve">∗</m:t>
                    </m:r>
                    <m:r>
                      <m:t xml:space="preserve">P</m:t>
                    </m:r>
                    <m:d>
                      <m:dPr>
                        <m:begChr m:val="("/>
                        <m:endChr m:val=")"/>
                      </m:dPr>
                      <m:e>
                        <m:r>
                          <m:t xml:space="preserve">PL</m:t>
                        </m:r>
                      </m:e>
                    </m:d>
                    <m:r>
                      <m:t xml:space="preserve">∗</m:t>
                    </m:r>
                    <m:sSub>
                      <m:e>
                        <m:r>
                          <m:t xml:space="preserve">F</m:t>
                        </m:r>
                      </m:e>
                      <m:sub>
                        <m:r>
                          <m:t xml:space="preserve">1</m:t>
                        </m:r>
                      </m:sub>
                    </m:sSub>
                    <m:d>
                      <m:dPr>
                        <m:begChr m:val="("/>
                        <m:endChr m:val=")"/>
                      </m:dPr>
                      <m:e>
                        <m:r>
                          <m:t xml:space="preserve">S</m:t>
                        </m:r>
                        <m:r>
                          <m:t xml:space="preserve">,</m:t>
                        </m:r>
                        <m:r>
                          <m:t xml:space="preserve">PL</m:t>
                        </m:r>
                        <m:r>
                          <m:t xml:space="preserve">,</m:t>
                        </m:r>
                        <m:r>
                          <m:t xml:space="preserve">x</m:t>
                        </m:r>
                        <m:r>
                          <m:t xml:space="preserve">,</m:t>
                        </m:r>
                        <m:r>
                          <m:t xml:space="preserve">d</m:t>
                        </m:r>
                      </m:e>
                    </m:d>
                  </m:oMath>
                </a14:m>
              </a:p>
            </p:txBody>
          </p:sp>
        </mc:Choice>
        <mc:Fallback/>
      </mc:AlternateContent>
      <p:graphicFrame>
        <p:nvGraphicFramePr>
          <p:cNvPr id="578" name="Table 4"/>
          <p:cNvGraphicFramePr/>
          <p:nvPr/>
        </p:nvGraphicFramePr>
        <p:xfrm>
          <a:off x="1324800" y="3970800"/>
          <a:ext cx="9933120" cy="2318400"/>
        </p:xfrm>
        <a:graphic>
          <a:graphicData uri="http://schemas.openxmlformats.org/drawingml/2006/table">
            <a:tbl>
              <a:tblPr/>
              <a:tblGrid>
                <a:gridCol w="1986480"/>
                <a:gridCol w="1986480"/>
                <a:gridCol w="1986840"/>
                <a:gridCol w="1986840"/>
                <a:gridCol w="1986840"/>
              </a:tblGrid>
              <a:tr h="603720">
                <a:tc>
                  <a:txBody>
                    <a:bodyPr lIns="90000" rIns="90000">
                      <a:noAutofit/>
                    </a:bodyPr>
                    <a:p>
                      <a:pPr>
                        <a:lnSpc>
                          <a:spcPct val="100000"/>
                        </a:lnSpc>
                      </a:pPr>
                      <a:r>
                        <a:rPr b="0" lang="en-US" sz="1800" spc="-1" strike="noStrike">
                          <a:latin typeface="Arial"/>
                        </a:rPr>
                        <a:t>                       </a:t>
                      </a:r>
                      <a:r>
                        <a:rPr b="0" lang="en-US" sz="1800" spc="-1" strike="noStrike">
                          <a:latin typeface="Arial"/>
                        </a:rPr>
                        <a:t>PL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tabLst>
                          <a:tab algn="l" pos="408240"/>
                        </a:tabLst>
                      </a:pPr>
                      <a:r>
                        <a:rPr b="0" lang="en-US" sz="1800" spc="-1" strike="noStrike">
                          <a:latin typeface="Arial"/>
                        </a:rPr>
                        <a: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en-US" sz="1800" spc="-1" strike="noStrike">
                          <a:latin typeface="Arial"/>
                        </a:rPr>
                        <a:t>F</a:t>
                      </a:r>
                      <a:r>
                        <a:rPr b="0" lang="en-US" sz="1800" spc="-1" strike="noStrike" baseline="-33000">
                          <a:latin typeface="Arial"/>
                        </a:rPr>
                        <a:t>1</a:t>
                      </a:r>
                      <a:r>
                        <a:rPr b="0" lang="en-US" sz="1800" spc="-1" strike="noStrike">
                          <a:latin typeface="Arial"/>
                        </a:rPr>
                        <a:t>(S,PL,x,d)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marL="216000" indent="-214560">
                        <a:lnSpc>
                          <a:spcPct val="100000"/>
                        </a:lnSpc>
                        <a:buClr>
                          <a:srgbClr val="000000"/>
                        </a:buClr>
                        <a:buSzPct val="45000"/>
                        <a:buFont typeface="Wingdings" charset="2"/>
                        <a:buChar char=""/>
                      </a:pPr>
                      <a:r>
                        <a:rPr b="0" lang="en-US" sz="1600" spc="-1" strike="noStrike">
                          <a:latin typeface="Times New Roman"/>
                        </a:rPr>
                        <a:t>P(PL)</a:t>
                      </a:r>
                      <a:endParaRPr b="0" lang="en-US" sz="16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b3b3b3"/>
                    </a:solidFill>
                  </a:tcPr>
                </a:tc>
                <a:tc>
                  <a:txBody>
                    <a:bodyPr lIns="90000" rIns="90000">
                      <a:noAutofit/>
                    </a:bodyPr>
                    <a:p>
                      <a:pPr marL="216000" indent="-214920">
                        <a:lnSpc>
                          <a:spcPct val="100000"/>
                        </a:lnSpc>
                        <a:buClr>
                          <a:srgbClr val="000000"/>
                        </a:buClr>
                        <a:buSzPct val="45000"/>
                        <a:buFont typeface="Wingdings" charset="2"/>
                        <a:buChar char=""/>
                      </a:pPr>
                      <a:r>
                        <a:rPr b="0" lang="en-US" sz="1800" spc="-1" strike="noStrike">
                          <a:latin typeface="Arial"/>
                        </a:rPr>
                        <a:t>F1*P(PL)</a:t>
                      </a:r>
                      <a:endParaRPr b="0" lang="en-US" sz="1800" spc="-1" strike="noStrike">
                        <a:latin typeface="Arial"/>
                      </a:endParaRPr>
                    </a:p>
                  </a:txBody>
                  <a:tcPr marL="90000" marR="90000">
                    <a:solidFill>
                      <a:srgbClr val="b3b3b3"/>
                    </a:solidFill>
                  </a:tcPr>
                </a:tc>
              </a:tr>
              <a:tr h="428760">
                <a:tc>
                  <a:txBody>
                    <a:bodyPr lIns="90000" rIns="90000">
                      <a:noAutofit/>
                    </a:bodyPr>
                    <a:p>
                      <a:pPr algn="ctr">
                        <a:lnSpc>
                          <a:spcPct val="100000"/>
                        </a:lnSpc>
                      </a:pPr>
                      <a:r>
                        <a:rPr b="0" lang="en-US" sz="1800" spc="-1" strike="noStrike">
                          <a:latin typeface="Arial"/>
                        </a:rPr>
                        <a:t>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US" sz="1800" spc="-1" strike="noStrike">
                          <a:latin typeface="Arial"/>
                        </a:rPr>
                        <a:t>T</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US" sz="2400" spc="-1" strike="noStrike">
                          <a:latin typeface="Times New Roman"/>
                        </a:rPr>
                        <a:t>0.0705</a:t>
                      </a:r>
                      <a:endParaRPr b="0" lang="en-US"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marL="216000" indent="-214560">
                        <a:lnSpc>
                          <a:spcPct val="100000"/>
                        </a:lnSpc>
                        <a:buClr>
                          <a:srgbClr val="000000"/>
                        </a:buClr>
                        <a:buSzPct val="45000"/>
                        <a:buFont typeface="Wingdings" charset="2"/>
                        <a:buChar char=""/>
                      </a:pPr>
                      <a:r>
                        <a:rPr b="0" lang="en-US" sz="2400" spc="-1" strike="noStrike">
                          <a:latin typeface="Times New Roman"/>
                        </a:rPr>
                        <a:t>0.9</a:t>
                      </a:r>
                      <a:endParaRPr b="0" lang="en-US" sz="24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cccccc"/>
                    </a:solidFill>
                  </a:tcPr>
                </a:tc>
                <a:tc>
                  <a:txBody>
                    <a:bodyPr lIns="90000" rIns="90000">
                      <a:noAutofit/>
                    </a:bodyPr>
                    <a:p>
                      <a:pPr marL="216000" indent="-214920">
                        <a:lnSpc>
                          <a:spcPct val="100000"/>
                        </a:lnSpc>
                        <a:buClr>
                          <a:srgbClr val="000000"/>
                        </a:buClr>
                        <a:buSzPct val="45000"/>
                        <a:buFont typeface="Wingdings" charset="2"/>
                        <a:buChar char=""/>
                      </a:pPr>
                      <a:r>
                        <a:rPr b="0" lang="en-US" sz="1800" spc="-1" strike="noStrike">
                          <a:latin typeface="Arial"/>
                        </a:rPr>
                        <a:t>0.06345</a:t>
                      </a:r>
                      <a:endParaRPr b="0" lang="en-US" sz="1800" spc="-1" strike="noStrike">
                        <a:latin typeface="Arial"/>
                      </a:endParaRPr>
                    </a:p>
                  </a:txBody>
                  <a:tcPr marL="90000" marR="90000">
                    <a:solidFill>
                      <a:srgbClr val="cccccc"/>
                    </a:solidFill>
                  </a:tcPr>
                </a:tc>
              </a:tr>
              <a:tr h="428760">
                <a:tc>
                  <a:txBody>
                    <a:bodyPr lIns="90000" rIns="90000">
                      <a:noAutofit/>
                    </a:bodyPr>
                    <a:p>
                      <a:pPr algn="ctr">
                        <a:lnSpc>
                          <a:spcPct val="100000"/>
                        </a:lnSpc>
                      </a:pPr>
                      <a:r>
                        <a:rPr b="0" lang="en-US" sz="1800" spc="-1" strike="noStrike">
                          <a:latin typeface="Arial"/>
                        </a:rPr>
                        <a:t>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US" sz="1800" spc="-1" strike="noStrike">
                          <a:latin typeface="Arial"/>
                        </a:rPr>
                        <a:t>F</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US" sz="2400" spc="-1" strike="noStrike">
                          <a:latin typeface="Times New Roman"/>
                        </a:rPr>
                        <a:t>0.060525</a:t>
                      </a:r>
                      <a:endParaRPr b="0" lang="en-US"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marL="216000" indent="-214560">
                        <a:lnSpc>
                          <a:spcPct val="100000"/>
                        </a:lnSpc>
                        <a:buClr>
                          <a:srgbClr val="000000"/>
                        </a:buClr>
                        <a:buSzPct val="45000"/>
                        <a:buFont typeface="Wingdings" charset="2"/>
                        <a:buChar char=""/>
                      </a:pPr>
                      <a:r>
                        <a:rPr b="0" lang="en-US" sz="2400" spc="-1" strike="noStrike">
                          <a:latin typeface="Times New Roman"/>
                        </a:rPr>
                        <a:t>0.9</a:t>
                      </a:r>
                      <a:endParaRPr b="0" lang="en-US" sz="24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e6e6e6"/>
                    </a:solidFill>
                  </a:tcPr>
                </a:tc>
                <a:tc>
                  <a:txBody>
                    <a:bodyPr lIns="90000" rIns="90000">
                      <a:noAutofit/>
                    </a:bodyPr>
                    <a:p>
                      <a:pPr marL="216000" indent="-214920">
                        <a:lnSpc>
                          <a:spcPct val="100000"/>
                        </a:lnSpc>
                        <a:buClr>
                          <a:srgbClr val="000000"/>
                        </a:buClr>
                        <a:buSzPct val="45000"/>
                        <a:buFont typeface="Wingdings" charset="2"/>
                        <a:buChar char=""/>
                      </a:pPr>
                      <a:r>
                        <a:rPr b="0" lang="en-US" sz="1800" spc="-1" strike="noStrike">
                          <a:latin typeface="Arial"/>
                        </a:rPr>
                        <a:t>0.0544725</a:t>
                      </a:r>
                      <a:endParaRPr b="0" lang="en-US" sz="1800" spc="-1" strike="noStrike">
                        <a:latin typeface="Arial"/>
                      </a:endParaRPr>
                    </a:p>
                  </a:txBody>
                  <a:tcPr marL="90000" marR="90000">
                    <a:solidFill>
                      <a:srgbClr val="e6e6e6"/>
                    </a:solidFill>
                  </a:tcPr>
                </a:tc>
              </a:tr>
              <a:tr h="428760">
                <a:tc>
                  <a:txBody>
                    <a:bodyPr lIns="90000" rIns="90000">
                      <a:noAutofit/>
                    </a:bodyPr>
                    <a:p>
                      <a:pPr algn="ctr">
                        <a:lnSpc>
                          <a:spcPct val="100000"/>
                        </a:lnSpc>
                      </a:pPr>
                      <a:r>
                        <a:rPr b="0" lang="en-US" sz="1800" spc="-1" strike="noStrike">
                          <a:latin typeface="Arial"/>
                        </a:rPr>
                        <a:t>H</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US" sz="1800" spc="-1" strike="noStrike">
                          <a:latin typeface="Arial"/>
                        </a:rPr>
                        <a:t>T</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US" sz="2400" spc="-1" strike="noStrike">
                          <a:latin typeface="Times New Roman"/>
                        </a:rPr>
                        <a:t>0.08625</a:t>
                      </a:r>
                      <a:endParaRPr b="0" lang="en-US"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marL="216000" indent="-214560">
                        <a:lnSpc>
                          <a:spcPct val="100000"/>
                        </a:lnSpc>
                        <a:buClr>
                          <a:srgbClr val="000000"/>
                        </a:buClr>
                        <a:buSzPct val="45000"/>
                        <a:buFont typeface="Wingdings" charset="2"/>
                        <a:buChar char=""/>
                      </a:pPr>
                      <a:r>
                        <a:rPr b="0" lang="en-US" sz="2400" spc="-1" strike="noStrike">
                          <a:latin typeface="Times New Roman"/>
                        </a:rPr>
                        <a:t>0.1</a:t>
                      </a:r>
                      <a:endParaRPr b="0" lang="en-US" sz="24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cccccc"/>
                    </a:solidFill>
                  </a:tcPr>
                </a:tc>
                <a:tc>
                  <a:txBody>
                    <a:bodyPr lIns="90000" rIns="90000">
                      <a:noAutofit/>
                    </a:bodyPr>
                    <a:p>
                      <a:pPr marL="216000" indent="-214920">
                        <a:lnSpc>
                          <a:spcPct val="100000"/>
                        </a:lnSpc>
                        <a:buClr>
                          <a:srgbClr val="000000"/>
                        </a:buClr>
                        <a:buSzPct val="45000"/>
                        <a:buFont typeface="Wingdings" charset="2"/>
                        <a:buChar char=""/>
                      </a:pPr>
                      <a:r>
                        <a:rPr b="0" lang="en-US" sz="1800" spc="-1" strike="noStrike">
                          <a:latin typeface="Arial"/>
                        </a:rPr>
                        <a:t>0.008625</a:t>
                      </a:r>
                      <a:endParaRPr b="0" lang="en-US" sz="1800" spc="-1" strike="noStrike">
                        <a:latin typeface="Arial"/>
                      </a:endParaRPr>
                    </a:p>
                  </a:txBody>
                  <a:tcPr marL="90000" marR="90000">
                    <a:solidFill>
                      <a:srgbClr val="cccccc"/>
                    </a:solidFill>
                  </a:tcPr>
                </a:tc>
              </a:tr>
              <a:tr h="428760">
                <a:tc>
                  <a:txBody>
                    <a:bodyPr lIns="90000" rIns="90000">
                      <a:noAutofit/>
                    </a:bodyPr>
                    <a:p>
                      <a:pPr algn="ctr">
                        <a:lnSpc>
                          <a:spcPct val="100000"/>
                        </a:lnSpc>
                      </a:pPr>
                      <a:r>
                        <a:rPr b="0" lang="en-US" sz="1800" spc="-1" strike="noStrike">
                          <a:latin typeface="Arial"/>
                        </a:rPr>
                        <a:t>H</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US" sz="1800" spc="-1" strike="noStrike">
                          <a:latin typeface="Arial"/>
                        </a:rPr>
                        <a:t>F</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US" sz="2400" spc="-1" strike="noStrike">
                          <a:latin typeface="Times New Roman"/>
                        </a:rPr>
                        <a:t>0.07575</a:t>
                      </a:r>
                      <a:endParaRPr b="0" lang="en-US"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marL="216000" indent="-214560">
                        <a:lnSpc>
                          <a:spcPct val="100000"/>
                        </a:lnSpc>
                        <a:buClr>
                          <a:srgbClr val="000000"/>
                        </a:buClr>
                        <a:buSzPct val="45000"/>
                        <a:buFont typeface="Wingdings" charset="2"/>
                        <a:buChar char=""/>
                      </a:pPr>
                      <a:r>
                        <a:rPr b="0" lang="en-US" sz="2400" spc="-1" strike="noStrike">
                          <a:latin typeface="Times New Roman"/>
                        </a:rPr>
                        <a:t>0.1</a:t>
                      </a:r>
                      <a:endParaRPr b="0" lang="en-US" sz="2400" spc="-1" strike="noStrike">
                        <a:latin typeface="Arial"/>
                      </a:endParaRPr>
                    </a:p>
                  </a:txBody>
                  <a:tcPr marL="90000" marR="90000">
                    <a:lnL w="720">
                      <a:solidFill>
                        <a:srgbClr val="ffffff"/>
                      </a:solidFill>
                    </a:lnL>
                    <a:lnT w="720">
                      <a:solidFill>
                        <a:srgbClr val="ffffff"/>
                      </a:solidFill>
                    </a:lnT>
                    <a:lnB w="720">
                      <a:solidFill>
                        <a:srgbClr val="ffffff"/>
                      </a:solidFill>
                    </a:lnB>
                    <a:solidFill>
                      <a:srgbClr val="e6e6e6"/>
                    </a:solidFill>
                  </a:tcPr>
                </a:tc>
                <a:tc>
                  <a:txBody>
                    <a:bodyPr lIns="90000" rIns="90000">
                      <a:noAutofit/>
                    </a:bodyPr>
                    <a:p>
                      <a:pPr marL="216000" indent="-214920">
                        <a:lnSpc>
                          <a:spcPct val="100000"/>
                        </a:lnSpc>
                        <a:buClr>
                          <a:srgbClr val="000000"/>
                        </a:buClr>
                        <a:buSzPct val="45000"/>
                        <a:buFont typeface="Wingdings" charset="2"/>
                        <a:buChar char=""/>
                      </a:pPr>
                      <a:r>
                        <a:rPr b="0" lang="en-US" sz="1800" spc="-1" strike="noStrike">
                          <a:latin typeface="Arial"/>
                        </a:rPr>
                        <a:t>0.007575</a:t>
                      </a:r>
                      <a:endParaRPr b="0" lang="en-US" sz="1800" spc="-1" strike="noStrike">
                        <a:latin typeface="Arial"/>
                      </a:endParaRPr>
                    </a:p>
                  </a:txBody>
                  <a:tcPr marL="90000" marR="90000">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9" name="CustomShape 1"/>
          <p:cNvSpPr/>
          <p:nvPr/>
        </p:nvSpPr>
        <p:spPr>
          <a:xfrm>
            <a:off x="609480" y="273600"/>
            <a:ext cx="10963440" cy="11358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II.5.1 Variable elimination</a:t>
            </a:r>
            <a:endParaRPr b="0" lang="en-US" sz="4400" spc="-1" strike="noStrike">
              <a:latin typeface="Arial"/>
            </a:endParaRPr>
          </a:p>
        </p:txBody>
      </p:sp>
      <p:sp>
        <p:nvSpPr>
          <p:cNvPr id="580" name="CustomShape 2"/>
          <p:cNvSpPr/>
          <p:nvPr/>
        </p:nvSpPr>
        <p:spPr>
          <a:xfrm>
            <a:off x="609480" y="1509120"/>
            <a:ext cx="10963440" cy="396828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endParaRPr b="0" lang="en-US" sz="18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Elimination of PL </a:t>
            </a:r>
            <a:endParaRPr b="0" lang="en-US" sz="3200" spc="-1" strike="noStrike">
              <a:latin typeface="Arial"/>
            </a:endParaRPr>
          </a:p>
          <a:p>
            <a:pPr>
              <a:lnSpc>
                <a:spcPct val="100000"/>
              </a:lnSpc>
              <a:spcBef>
                <a:spcPts val="1417"/>
              </a:spcBef>
            </a:pP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en-US" sz="2400" spc="-1" strike="noStrike">
                <a:solidFill>
                  <a:srgbClr val="000000"/>
                </a:solidFill>
                <a:latin typeface="Arial"/>
                <a:ea typeface="DejaVu Sans"/>
              </a:rPr>
              <a:t> </a:t>
            </a:r>
            <a:endParaRPr b="0" lang="en-US" sz="2400" spc="-1" strike="noStrike">
              <a:latin typeface="Arial"/>
            </a:endParaRPr>
          </a:p>
        </p:txBody>
      </p:sp>
      <mc:AlternateContent>
        <mc:Choice xmlns:a14="http://schemas.microsoft.com/office/drawing/2010/main" Requires="a14">
          <p:sp>
            <p:nvSpPr>
              <p:cNvPr id="581" name="Formula 3"/>
              <p:cNvSpPr txBox="1"/>
              <p:nvPr/>
            </p:nvSpPr>
            <p:spPr>
              <a:xfrm>
                <a:off x="1737360" y="2834640"/>
                <a:ext cx="2778120" cy="505080"/>
              </a:xfrm>
              <a:prstGeom prst="rect">
                <a:avLst/>
              </a:prstGeom>
            </p:spPr>
            <p:txBody>
              <a:bodyPr/>
              <a:p>
                <a14:m>
                  <m:oMath xmlns:m="http://schemas.openxmlformats.org/officeDocument/2006/math">
                    <m:r>
                      <m:t xml:space="preserve">P</m:t>
                    </m:r>
                    <m:d>
                      <m:dPr>
                        <m:begChr m:val="("/>
                        <m:endChr m:val=")"/>
                      </m:dPr>
                      <m:e>
                        <m:r>
                          <m:t xml:space="preserve">S</m:t>
                        </m:r>
                        <m:r>
                          <m:t xml:space="preserve">,</m:t>
                        </m:r>
                        <m:r>
                          <m:t xml:space="preserve">x</m:t>
                        </m:r>
                        <m:r>
                          <m:t xml:space="preserve">,</m:t>
                        </m:r>
                        <m:r>
                          <m:t xml:space="preserve">d</m:t>
                        </m:r>
                      </m:e>
                    </m:d>
                    <m:r>
                      <m:t xml:space="preserve">=</m:t>
                    </m:r>
                    <m:nary>
                      <m:naryPr>
                        <m:chr m:val="∑"/>
                        <m:supHide m:val="1"/>
                      </m:naryPr>
                      <m:sub>
                        <m:r>
                          <m:t xml:space="preserve">S</m:t>
                        </m:r>
                      </m:sub>
                      <m:sup/>
                      <m:e>
                        <m:r>
                          <m:t xml:space="preserve">P</m:t>
                        </m:r>
                      </m:e>
                    </m:nary>
                    <m:d>
                      <m:dPr>
                        <m:begChr m:val="("/>
                        <m:endChr m:val=")"/>
                      </m:dPr>
                      <m:e>
                        <m:r>
                          <m:t xml:space="preserve">S</m:t>
                        </m:r>
                      </m:e>
                    </m:d>
                    <m:r>
                      <m:t xml:space="preserve">∗</m:t>
                    </m:r>
                    <m:sSub>
                      <m:e>
                        <m:r>
                          <m:t xml:space="preserve">F</m:t>
                        </m:r>
                      </m:e>
                      <m:sub>
                        <m:r>
                          <m:t xml:space="preserve">2</m:t>
                        </m:r>
                      </m:sub>
                    </m:sSub>
                    <m:d>
                      <m:dPr>
                        <m:begChr m:val="("/>
                        <m:endChr m:val=")"/>
                      </m:dPr>
                      <m:e>
                        <m:r>
                          <m:t xml:space="preserve">S</m:t>
                        </m:r>
                      </m:e>
                    </m:d>
                  </m:oMath>
                </a14:m>
              </a:p>
            </p:txBody>
          </p:sp>
        </mc:Choice>
        <mc:Fallback/>
      </mc:AlternateContent>
      <p:graphicFrame>
        <p:nvGraphicFramePr>
          <p:cNvPr id="582" name="Table 4"/>
          <p:cNvGraphicFramePr/>
          <p:nvPr/>
        </p:nvGraphicFramePr>
        <p:xfrm>
          <a:off x="1221840" y="3431880"/>
          <a:ext cx="7946280" cy="1460880"/>
        </p:xfrm>
        <a:graphic>
          <a:graphicData uri="http://schemas.openxmlformats.org/drawingml/2006/table">
            <a:tbl>
              <a:tblPr/>
              <a:tblGrid>
                <a:gridCol w="1986480"/>
                <a:gridCol w="1986480"/>
                <a:gridCol w="1986840"/>
                <a:gridCol w="1986840"/>
              </a:tblGrid>
              <a:tr h="603720">
                <a:tc>
                  <a:txBody>
                    <a:bodyPr lIns="90000" rIns="90000">
                      <a:noAutofit/>
                    </a:bodyPr>
                    <a:p>
                      <a:pPr>
                        <a:lnSpc>
                          <a:spcPct val="100000"/>
                        </a:lnSpc>
                      </a:pPr>
                      <a:r>
                        <a:rPr b="0" lang="en-US" sz="1800" spc="-1" strike="noStrike">
                          <a:latin typeface="Arial"/>
                        </a:rPr>
                        <a:t>                     </a:t>
                      </a:r>
                      <a:r>
                        <a:rPr b="0" lang="en-US" sz="1800" spc="-1" strike="noStrike">
                          <a:latin typeface="Arial"/>
                        </a:rPr>
                        <a: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tabLst>
                          <a:tab algn="l" pos="408240"/>
                        </a:tabLst>
                      </a:pPr>
                      <a:r>
                        <a:rPr b="0" lang="en-US" sz="1800" spc="-1" strike="noStrike">
                          <a:latin typeface="Arial"/>
                        </a:rPr>
                        <a:t>P(S)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en-US" sz="1800" spc="-1" strike="noStrike">
                          <a:latin typeface="Arial"/>
                        </a:rPr>
                        <a:t>F</a:t>
                      </a:r>
                      <a:r>
                        <a:rPr b="0" lang="en-US" sz="1800" spc="-1" strike="noStrike" baseline="-33000">
                          <a:latin typeface="Arial"/>
                        </a:rPr>
                        <a:t>2</a:t>
                      </a:r>
                      <a:r>
                        <a:rPr b="0" lang="en-US" sz="1800" spc="-1" strike="noStrike">
                          <a:latin typeface="Arial"/>
                        </a:rPr>
                        <a: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marL="216000" indent="-214560">
                        <a:lnSpc>
                          <a:spcPct val="100000"/>
                        </a:lnSpc>
                        <a:buClr>
                          <a:srgbClr val="000000"/>
                        </a:buClr>
                        <a:buSzPct val="45000"/>
                        <a:buFont typeface="Wingdings" charset="2"/>
                        <a:buChar char=""/>
                      </a:pPr>
                      <a:r>
                        <a:rPr b="0" lang="en-US" sz="2400" spc="-1" strike="noStrike">
                          <a:latin typeface="Times New Roman"/>
                        </a:rPr>
                        <a:t>F</a:t>
                      </a:r>
                      <a:r>
                        <a:rPr b="0" lang="en-US" sz="2400" spc="-1" strike="noStrike" baseline="-33000">
                          <a:latin typeface="Times New Roman"/>
                        </a:rPr>
                        <a:t>2</a:t>
                      </a:r>
                      <a:r>
                        <a:rPr b="0" lang="en-US" sz="2400" spc="-1" strike="noStrike">
                          <a:latin typeface="Times New Roman"/>
                        </a:rPr>
                        <a:t>*P(S)</a:t>
                      </a:r>
                      <a:endParaRPr b="0" lang="en-US"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28760">
                <a:tc>
                  <a:txBody>
                    <a:bodyPr lIns="90000" rIns="90000">
                      <a:noAutofit/>
                    </a:bodyPr>
                    <a:p>
                      <a:pPr algn="ctr">
                        <a:lnSpc>
                          <a:spcPct val="100000"/>
                        </a:lnSpc>
                      </a:pPr>
                      <a:r>
                        <a:rPr b="0" lang="en-US" sz="1800" spc="-1" strike="noStrike">
                          <a:latin typeface="Arial"/>
                        </a:rPr>
                        <a:t>T</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US" sz="1800" spc="-1" strike="noStrike">
                          <a:latin typeface="Arial"/>
                        </a:rPr>
                        <a:t>0.3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US" sz="2400" spc="-1" strike="noStrike">
                          <a:latin typeface="Times New Roman"/>
                        </a:rPr>
                        <a:t>0.072075</a:t>
                      </a:r>
                      <a:endParaRPr b="0" lang="en-US"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marL="216000" indent="-214560">
                        <a:lnSpc>
                          <a:spcPct val="100000"/>
                        </a:lnSpc>
                        <a:buClr>
                          <a:srgbClr val="000000"/>
                        </a:buClr>
                        <a:buSzPct val="45000"/>
                        <a:buFont typeface="Wingdings" charset="2"/>
                        <a:buChar char=""/>
                      </a:pPr>
                      <a:r>
                        <a:rPr b="0" lang="en-US" sz="2400" spc="-1" strike="noStrike">
                          <a:latin typeface="Times New Roman"/>
                        </a:rPr>
                        <a:t>0.0216225</a:t>
                      </a:r>
                      <a:endParaRPr b="0" lang="en-US"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28760">
                <a:tc>
                  <a:txBody>
                    <a:bodyPr lIns="90000" rIns="90000">
                      <a:noAutofit/>
                    </a:bodyPr>
                    <a:p>
                      <a:pPr algn="ctr">
                        <a:lnSpc>
                          <a:spcPct val="100000"/>
                        </a:lnSpc>
                      </a:pPr>
                      <a:r>
                        <a:rPr b="0" lang="en-US" sz="1800" spc="-1" strike="noStrike">
                          <a:latin typeface="Arial"/>
                        </a:rPr>
                        <a:t>F</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US" sz="1800" spc="-1" strike="noStrike">
                          <a:latin typeface="Arial"/>
                        </a:rPr>
                        <a:t>0.7</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US" sz="2400" spc="-1" strike="noStrike">
                          <a:latin typeface="Times New Roman"/>
                        </a:rPr>
                        <a:t>0.0620475</a:t>
                      </a:r>
                      <a:endParaRPr b="0" lang="en-US"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marL="216000" indent="-214560">
                        <a:lnSpc>
                          <a:spcPct val="100000"/>
                        </a:lnSpc>
                        <a:buClr>
                          <a:srgbClr val="000000"/>
                        </a:buClr>
                        <a:buSzPct val="45000"/>
                        <a:buFont typeface="Wingdings" charset="2"/>
                        <a:buChar char=""/>
                      </a:pPr>
                      <a:r>
                        <a:rPr b="0" lang="en-US" sz="2400" spc="-1" strike="noStrike">
                          <a:latin typeface="Times New Roman"/>
                        </a:rPr>
                        <a:t>0.04343325</a:t>
                      </a:r>
                      <a:endParaRPr b="0" lang="en-US"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
        <p:nvSpPr>
          <p:cNvPr id="583" name="CustomShape 5"/>
          <p:cNvSpPr/>
          <p:nvPr/>
        </p:nvSpPr>
        <p:spPr>
          <a:xfrm>
            <a:off x="1737360" y="5212080"/>
            <a:ext cx="2741760" cy="1004400"/>
          </a:xfrm>
          <a:prstGeom prst="rect">
            <a:avLst/>
          </a:prstGeom>
          <a:no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P(s/x,d)=0.33</a:t>
            </a:r>
            <a:endParaRPr b="0" lang="en-US" sz="1800" spc="-1" strike="noStrike">
              <a:latin typeface="Arial"/>
            </a:endParaRPr>
          </a:p>
          <a:p>
            <a:pPr algn="ctr">
              <a:lnSpc>
                <a:spcPct val="100000"/>
              </a:lnSpc>
            </a:pPr>
            <a:r>
              <a:rPr b="0" lang="en-US" sz="1800" spc="-1" strike="noStrike">
                <a:solidFill>
                  <a:srgbClr val="000000"/>
                </a:solidFill>
                <a:latin typeface="Arial"/>
                <a:ea typeface="DejaVu Sans"/>
              </a:rPr>
              <a:t>P(</a:t>
            </a:r>
            <a:r>
              <a:rPr b="0" lang="en-US" sz="1800" spc="-1" strike="noStrike">
                <a:solidFill>
                  <a:srgbClr val="000000"/>
                </a:solidFill>
                <a:latin typeface="Arial"/>
                <a:ea typeface="Arial"/>
              </a:rPr>
              <a:t>¬s/x,d</a:t>
            </a:r>
            <a:r>
              <a:rPr b="0" lang="en-US" sz="1800" spc="-1" strike="noStrike">
                <a:solidFill>
                  <a:srgbClr val="000000"/>
                </a:solidFill>
                <a:latin typeface="Arial"/>
                <a:ea typeface="DejaVu Sans"/>
              </a:rPr>
              <a:t>)=0.67</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4" name="CustomShape 1"/>
          <p:cNvSpPr/>
          <p:nvPr/>
        </p:nvSpPr>
        <p:spPr>
          <a:xfrm>
            <a:off x="838080" y="365040"/>
            <a:ext cx="10488240" cy="1298160"/>
          </a:xfrm>
          <a:prstGeom prst="rect">
            <a:avLst/>
          </a:prstGeom>
          <a:noFill/>
          <a:ln>
            <a:noFill/>
          </a:ln>
        </p:spPr>
        <p:style>
          <a:lnRef idx="0"/>
          <a:fillRef idx="0"/>
          <a:effectRef idx="0"/>
          <a:fontRef idx="minor"/>
        </p:style>
        <p:txBody>
          <a:bodyPr lIns="90000" rIns="90000" tIns="45000" bIns="45000" anchor="ctr">
            <a:noAutofit/>
          </a:bodyPr>
          <a:p>
            <a:pPr>
              <a:lnSpc>
                <a:spcPct val="90000"/>
              </a:lnSpc>
              <a:tabLst>
                <a:tab algn="l" pos="0"/>
              </a:tabLst>
            </a:pPr>
            <a:r>
              <a:rPr b="1" lang="fr-FR" sz="4400" spc="-1" strike="noStrike">
                <a:solidFill>
                  <a:srgbClr val="ff0000"/>
                </a:solidFill>
                <a:latin typeface="Calibri Light"/>
                <a:ea typeface="DejaVu Sans"/>
              </a:rPr>
              <a:t>Merci</a:t>
            </a:r>
            <a:endParaRPr b="0" lang="en-US" sz="4400" spc="-1" strike="noStrike">
              <a:latin typeface="Arial"/>
            </a:endParaRPr>
          </a:p>
        </p:txBody>
      </p:sp>
      <p:sp>
        <p:nvSpPr>
          <p:cNvPr id="585" name="CustomShape 2"/>
          <p:cNvSpPr/>
          <p:nvPr/>
        </p:nvSpPr>
        <p:spPr>
          <a:xfrm>
            <a:off x="838080" y="1825560"/>
            <a:ext cx="10488240" cy="432396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CustomShape 1"/>
          <p:cNvSpPr/>
          <p:nvPr/>
        </p:nvSpPr>
        <p:spPr>
          <a:xfrm>
            <a:off x="640440" y="1920240"/>
            <a:ext cx="10488240" cy="432396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3000" spc="-1" strike="noStrike">
                <a:solidFill>
                  <a:srgbClr val="000000"/>
                </a:solidFill>
                <a:latin typeface="Calibri"/>
                <a:ea typeface="Cambria Math"/>
              </a:rPr>
              <a:t>A random variable, typically denoted as X, is a variable whose possible values are outcomes of a random events. </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Random variables have domains :</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 </a:t>
            </a:r>
            <a:r>
              <a:rPr b="0" lang="fr-FR" sz="3000" spc="-1" strike="noStrike">
                <a:solidFill>
                  <a:srgbClr val="000000"/>
                </a:solidFill>
                <a:latin typeface="Calibri"/>
                <a:ea typeface="Cambria Math"/>
              </a:rPr>
              <a:t>- Boolean variables: Tossing a coin (Head or tails)</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 </a:t>
            </a:r>
            <a:r>
              <a:rPr b="0" lang="fr-FR" sz="3000" spc="-1" strike="noStrike">
                <a:solidFill>
                  <a:srgbClr val="000000"/>
                </a:solidFill>
                <a:latin typeface="Calibri"/>
                <a:ea typeface="Cambria Math"/>
              </a:rPr>
              <a:t>- Discrete  variables: Temperature.</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 </a:t>
            </a:r>
            <a:r>
              <a:rPr b="0" lang="fr-FR" sz="3000" spc="-1" strike="noStrike">
                <a:solidFill>
                  <a:srgbClr val="000000"/>
                </a:solidFill>
                <a:latin typeface="Calibri"/>
                <a:ea typeface="Cambria Math"/>
              </a:rPr>
              <a:t>- Continuous variable : Weight and height</a:t>
            </a:r>
            <a:r>
              <a:rPr b="0" lang="fr-FR" sz="3000" spc="-1" strike="noStrike">
                <a:solidFill>
                  <a:srgbClr val="000000"/>
                </a:solidFill>
                <a:latin typeface="utkal"/>
                <a:ea typeface="utkal"/>
              </a:rPr>
              <a:t> </a:t>
            </a:r>
            <a:endParaRPr b="0" lang="en-US" sz="3000" spc="-1" strike="noStrike">
              <a:latin typeface="Arial"/>
            </a:endParaRPr>
          </a:p>
          <a:p>
            <a:pPr>
              <a:lnSpc>
                <a:spcPct val="100000"/>
              </a:lnSpc>
            </a:pPr>
            <a:endParaRPr b="0" lang="en-US" sz="3000" spc="-1" strike="noStrike">
              <a:latin typeface="Arial"/>
            </a:endParaRPr>
          </a:p>
          <a:p>
            <a:pPr>
              <a:lnSpc>
                <a:spcPct val="90000"/>
              </a:lnSpc>
              <a:spcBef>
                <a:spcPts val="1001"/>
              </a:spcBef>
              <a:tabLst>
                <a:tab algn="l" pos="0"/>
              </a:tabLst>
            </a:pPr>
            <a:endParaRPr b="0" lang="en-US" sz="3000" spc="-1" strike="noStrike">
              <a:latin typeface="Arial"/>
            </a:endParaRPr>
          </a:p>
        </p:txBody>
      </p:sp>
      <p:sp>
        <p:nvSpPr>
          <p:cNvPr id="316" name="CustomShape 2"/>
          <p:cNvSpPr/>
          <p:nvPr/>
        </p:nvSpPr>
        <p:spPr>
          <a:xfrm>
            <a:off x="838080" y="365040"/>
            <a:ext cx="10488240" cy="129816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Probability theory</a:t>
            </a:r>
            <a:endParaRPr b="0" lang="en-US" sz="4400" spc="-1" strike="noStrike">
              <a:latin typeface="Arial"/>
            </a:endParaRPr>
          </a:p>
        </p:txBody>
      </p:sp>
      <p:sp>
        <p:nvSpPr>
          <p:cNvPr id="317" name="CustomShape 3"/>
          <p:cNvSpPr/>
          <p:nvPr/>
        </p:nvSpPr>
        <p:spPr>
          <a:xfrm>
            <a:off x="8610480" y="6356520"/>
            <a:ext cx="2715840" cy="337680"/>
          </a:xfrm>
          <a:prstGeom prst="rect">
            <a:avLst/>
          </a:prstGeom>
          <a:noFill/>
          <a:ln>
            <a:noFill/>
          </a:ln>
        </p:spPr>
        <p:style>
          <a:lnRef idx="0"/>
          <a:fillRef idx="0"/>
          <a:effectRef idx="0"/>
          <a:fontRef idx="minor"/>
        </p:style>
      </p:sp>
      <p:sp>
        <p:nvSpPr>
          <p:cNvPr id="318" name="CustomShape 4"/>
          <p:cNvSpPr/>
          <p:nvPr/>
        </p:nvSpPr>
        <p:spPr>
          <a:xfrm>
            <a:off x="7963200" y="6126480"/>
            <a:ext cx="3813840" cy="408600"/>
          </a:xfrm>
          <a:prstGeom prst="rect">
            <a:avLst/>
          </a:prstGeom>
          <a:noFill/>
          <a:ln>
            <a:noFill/>
          </a:ln>
        </p:spPr>
        <p:style>
          <a:lnRef idx="0"/>
          <a:fillRef idx="0"/>
          <a:effectRef idx="0"/>
          <a:fontRef idx="minor"/>
        </p:style>
        <p:txBody>
          <a:bodyPr lIns="90000" rIns="90000" tIns="45000" bIns="45000">
            <a:noAutofit/>
          </a:bodyPr>
          <a:p>
            <a:pPr>
              <a:lnSpc>
                <a:spcPct val="100000"/>
              </a:lnSpc>
            </a:pPr>
            <a:fld id="{0C9AEAED-84F0-4E6C-9466-C5A4F86BFB3D}" type="slidenum">
              <a:rPr b="0" lang="en-US" sz="2400" spc="-1" strike="noStrike">
                <a:solidFill>
                  <a:srgbClr val="000000"/>
                </a:solidFill>
                <a:latin typeface="Times New Roman"/>
                <a:ea typeface="DejaVu Sans"/>
              </a:rPr>
              <a:t>4</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CustomShape 1"/>
          <p:cNvSpPr/>
          <p:nvPr/>
        </p:nvSpPr>
        <p:spPr>
          <a:xfrm>
            <a:off x="640440" y="1920240"/>
            <a:ext cx="10488240" cy="4323960"/>
          </a:xfrm>
          <a:prstGeom prst="rect">
            <a:avLst/>
          </a:prstGeom>
          <a:noFill/>
          <a:ln>
            <a:noFill/>
          </a:ln>
        </p:spPr>
        <p:style>
          <a:lnRef idx="0"/>
          <a:fillRef idx="0"/>
          <a:effectRef idx="0"/>
          <a:fontRef idx="minor"/>
        </p:style>
        <p:txBody>
          <a:bodyPr lIns="90000" rIns="90000" tIns="45000" bIns="45000">
            <a:normAutofit fontScale="69000"/>
          </a:bodyPr>
          <a:p>
            <a:pPr algn="just">
              <a:lnSpc>
                <a:spcPct val="90000"/>
              </a:lnSpc>
              <a:spcBef>
                <a:spcPts val="1001"/>
              </a:spcBef>
            </a:pPr>
            <a:r>
              <a:rPr b="1" lang="fr-FR" sz="2800" spc="-1" strike="noStrike">
                <a:solidFill>
                  <a:srgbClr val="000000"/>
                </a:solidFill>
                <a:latin typeface="Calibri"/>
                <a:ea typeface="Cambria Math"/>
              </a:rPr>
              <a:t>- Prior probability P(A). </a:t>
            </a:r>
            <a:r>
              <a:rPr b="0" lang="fr-FR" sz="2800" spc="-1" strike="noStrike">
                <a:solidFill>
                  <a:srgbClr val="000000"/>
                </a:solidFill>
                <a:latin typeface="Calibri"/>
                <a:ea typeface="Cambria Math"/>
              </a:rPr>
              <a:t>The degree of beleif associated to the event (A) without any further information.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a:t>
            </a:r>
            <a:r>
              <a:rPr b="1" lang="fr-FR" sz="2800" spc="-1" strike="noStrike">
                <a:solidFill>
                  <a:srgbClr val="000000"/>
                </a:solidFill>
                <a:latin typeface="Calibri"/>
                <a:ea typeface="Cambria Math"/>
              </a:rPr>
              <a:t>Joint probability </a:t>
            </a:r>
            <a:r>
              <a:rPr b="0" lang="fr-FR" sz="2800" spc="-1" strike="noStrike">
                <a:solidFill>
                  <a:srgbClr val="000000"/>
                </a:solidFill>
                <a:latin typeface="utkal"/>
                <a:ea typeface="utkal"/>
              </a:rPr>
              <a:t>P(A </a:t>
            </a:r>
            <a:r>
              <a:rPr b="0" lang="fr-FR" sz="2800" spc="-1" strike="noStrike">
                <a:solidFill>
                  <a:srgbClr val="000000"/>
                </a:solidFill>
                <a:latin typeface="TeX Gyre Termes Math"/>
                <a:ea typeface="utkal"/>
              </a:rPr>
              <a:t>and </a:t>
            </a:r>
            <a:r>
              <a:rPr b="0" lang="fr-FR" sz="2800" spc="-1" strike="noStrike">
                <a:solidFill>
                  <a:srgbClr val="000000"/>
                </a:solidFill>
                <a:latin typeface="utkal"/>
                <a:ea typeface="TeX Gyre Termes Math"/>
              </a:rPr>
              <a:t>B</a:t>
            </a:r>
            <a:r>
              <a:rPr b="0" lang="fr-FR" sz="2800" spc="-1" strike="noStrike">
                <a:solidFill>
                  <a:srgbClr val="000000"/>
                </a:solidFill>
                <a:latin typeface="utkal"/>
                <a:ea typeface="utkal"/>
              </a:rPr>
              <a:t>).</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P(A </a:t>
            </a:r>
            <a:r>
              <a:rPr b="0" lang="fr-FR" sz="2800" spc="-1" strike="noStrike">
                <a:solidFill>
                  <a:srgbClr val="000000"/>
                </a:solidFill>
                <a:latin typeface="TeX Gyre Termes Math"/>
                <a:ea typeface="utkal"/>
              </a:rPr>
              <a:t>and </a:t>
            </a:r>
            <a:r>
              <a:rPr b="0" lang="fr-FR" sz="2800" spc="-1" strike="noStrike">
                <a:solidFill>
                  <a:srgbClr val="000000"/>
                </a:solidFill>
                <a:latin typeface="utkal"/>
                <a:ea typeface="TeX Gyre Termes Math"/>
              </a:rPr>
              <a:t>B</a:t>
            </a:r>
            <a:r>
              <a:rPr b="0" lang="fr-FR" sz="2800" spc="-1" strike="noStrike">
                <a:solidFill>
                  <a:srgbClr val="000000"/>
                </a:solidFill>
                <a:latin typeface="utkal"/>
                <a:ea typeface="utkal"/>
              </a:rPr>
              <a:t>)=P(A </a:t>
            </a:r>
            <a:r>
              <a:rPr b="0" lang="fr-FR" sz="2800" spc="-1" strike="noStrike">
                <a:solidFill>
                  <a:srgbClr val="000000"/>
                </a:solidFill>
                <a:latin typeface="TeX Gyre Termes Math"/>
                <a:ea typeface="TeX Gyre Termes Math"/>
              </a:rPr>
              <a:t>∩</a:t>
            </a:r>
            <a:r>
              <a:rPr b="0" lang="fr-FR" sz="2800" spc="-1" strike="noStrike">
                <a:solidFill>
                  <a:srgbClr val="000000"/>
                </a:solidFill>
                <a:latin typeface="utkal"/>
                <a:ea typeface="TeX Gyre Termes Math"/>
              </a:rPr>
              <a:t> B</a:t>
            </a:r>
            <a:r>
              <a:rPr b="0" lang="fr-FR" sz="2800" spc="-1" strike="noStrike">
                <a:solidFill>
                  <a:srgbClr val="000000"/>
                </a:solidFill>
                <a:latin typeface="utkal"/>
                <a:ea typeface="utkal"/>
              </a:rPr>
              <a:t>)=P(A, B).</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a:t>
            </a:r>
            <a:r>
              <a:rPr b="1" lang="fr-FR" sz="2800" spc="-1" strike="noStrike">
                <a:solidFill>
                  <a:srgbClr val="000000"/>
                </a:solidFill>
                <a:latin typeface="Calibri"/>
                <a:ea typeface="Cambria Math"/>
              </a:rPr>
              <a:t>Union probability (Disjunction) </a:t>
            </a:r>
            <a:r>
              <a:rPr b="0" lang="fr-FR" sz="2800" spc="-1" strike="noStrike">
                <a:solidFill>
                  <a:srgbClr val="000000"/>
                </a:solidFill>
                <a:latin typeface="utkal"/>
                <a:ea typeface="utkal"/>
              </a:rPr>
              <a:t>P(A or</a:t>
            </a:r>
            <a:r>
              <a:rPr b="0" lang="fr-FR" sz="2800" spc="-1" strike="noStrike">
                <a:solidFill>
                  <a:srgbClr val="000000"/>
                </a:solidFill>
                <a:latin typeface="TeX Gyre Termes Math"/>
                <a:ea typeface="utkal"/>
              </a:rPr>
              <a:t> </a:t>
            </a:r>
            <a:r>
              <a:rPr b="0" lang="fr-FR" sz="2800" spc="-1" strike="noStrike">
                <a:solidFill>
                  <a:srgbClr val="000000"/>
                </a:solidFill>
                <a:latin typeface="utkal"/>
                <a:ea typeface="TeX Gyre Termes Math"/>
              </a:rPr>
              <a:t>B</a:t>
            </a:r>
            <a:r>
              <a:rPr b="0" lang="fr-FR" sz="2800" spc="-1" strike="noStrike">
                <a:solidFill>
                  <a:srgbClr val="000000"/>
                </a:solidFill>
                <a:latin typeface="utkal"/>
                <a:ea typeface="utkal"/>
              </a:rPr>
              <a:t>).</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P(A or</a:t>
            </a:r>
            <a:r>
              <a:rPr b="0" lang="fr-FR" sz="2800" spc="-1" strike="noStrike">
                <a:solidFill>
                  <a:srgbClr val="000000"/>
                </a:solidFill>
                <a:latin typeface="TeX Gyre Termes Math"/>
                <a:ea typeface="utkal"/>
              </a:rPr>
              <a:t> </a:t>
            </a:r>
            <a:r>
              <a:rPr b="0" lang="fr-FR" sz="2800" spc="-1" strike="noStrike">
                <a:solidFill>
                  <a:srgbClr val="000000"/>
                </a:solidFill>
                <a:latin typeface="utkal"/>
                <a:ea typeface="TeX Gyre Termes Math"/>
              </a:rPr>
              <a:t>B</a:t>
            </a:r>
            <a:r>
              <a:rPr b="0" lang="fr-FR" sz="2800" spc="-1" strike="noStrike">
                <a:solidFill>
                  <a:srgbClr val="000000"/>
                </a:solidFill>
                <a:latin typeface="utkal"/>
                <a:ea typeface="utkal"/>
              </a:rPr>
              <a:t>)=P(A </a:t>
            </a:r>
            <a:r>
              <a:rPr b="0" lang="fr-FR" sz="2800" spc="-1" strike="noStrike">
                <a:solidFill>
                  <a:srgbClr val="000000"/>
                </a:solidFill>
                <a:latin typeface="TeX Gyre Termes Math"/>
                <a:ea typeface="TeX Gyre Termes Math"/>
              </a:rPr>
              <a:t>∪</a:t>
            </a:r>
            <a:r>
              <a:rPr b="0" lang="fr-FR" sz="2800" spc="-1" strike="noStrike">
                <a:solidFill>
                  <a:srgbClr val="000000"/>
                </a:solidFill>
                <a:latin typeface="utkal"/>
                <a:ea typeface="TeX Gyre Termes Math"/>
              </a:rPr>
              <a:t> B</a:t>
            </a:r>
            <a:r>
              <a:rPr b="0" lang="fr-FR" sz="2800" spc="-1" strike="noStrike">
                <a:solidFill>
                  <a:srgbClr val="000000"/>
                </a:solidFill>
                <a:latin typeface="utkal"/>
                <a:ea typeface="utkal"/>
              </a:rPr>
              <a:t>)=P(A)+P(B)–P(A, B).</a:t>
            </a:r>
            <a:endParaRPr b="0" lang="en-US" sz="2800" spc="-1" strike="noStrike">
              <a:latin typeface="Arial"/>
            </a:endParaRPr>
          </a:p>
          <a:p>
            <a:pPr algn="just">
              <a:lnSpc>
                <a:spcPct val="90000"/>
              </a:lnSpc>
              <a:spcBef>
                <a:spcPts val="1001"/>
              </a:spcBef>
            </a:pPr>
            <a:r>
              <a:rPr b="1" lang="fr-FR" sz="2800" spc="-1" strike="noStrike">
                <a:solidFill>
                  <a:srgbClr val="000000"/>
                </a:solidFill>
                <a:latin typeface="rsfs10"/>
                <a:ea typeface="rsfs10"/>
              </a:rPr>
              <a:t>–</a:t>
            </a:r>
            <a:r>
              <a:rPr b="1" lang="fr-FR" sz="2800" spc="-1" strike="noStrike">
                <a:solidFill>
                  <a:srgbClr val="000000"/>
                </a:solidFill>
                <a:latin typeface="utkal"/>
                <a:ea typeface="utkal"/>
              </a:rPr>
              <a:t>Marginal probability.</a:t>
            </a:r>
            <a:r>
              <a:rPr b="0" lang="fr-FR" sz="2800" spc="-1" strike="noStrike">
                <a:solidFill>
                  <a:srgbClr val="000000"/>
                </a:solidFill>
                <a:latin typeface="utkal"/>
                <a:ea typeface="utkal"/>
              </a:rPr>
              <a:t> P(X=A)=</a:t>
            </a:r>
            <a:r>
              <a:rPr b="0" lang="fr-FR" sz="2800" spc="-1" strike="noStrike">
                <a:solidFill>
                  <a:srgbClr val="000000"/>
                </a:solidFill>
                <a:latin typeface="Calibri"/>
                <a:ea typeface="Cambria Math"/>
              </a:rPr>
              <a:t> </a:t>
            </a:r>
            <a:r>
              <a:rPr b="0" lang="fr-FR" sz="2800" spc="-1" strike="noStrike">
                <a:solidFill>
                  <a:srgbClr val="000000"/>
                </a:solidFill>
                <a:latin typeface="rsfs10"/>
                <a:ea typeface="rsfs10"/>
              </a:rPr>
              <a:t>Σ</a:t>
            </a:r>
            <a:r>
              <a:rPr b="0" lang="fr-FR" sz="2800" spc="-1" strike="noStrike" baseline="-14000000">
                <a:solidFill>
                  <a:srgbClr val="000000"/>
                </a:solidFill>
                <a:latin typeface="Calibri"/>
                <a:ea typeface="rsfs10"/>
              </a:rPr>
              <a:t>y</a:t>
            </a:r>
            <a:r>
              <a:rPr b="0" lang="fr-FR" sz="2800" spc="-1" strike="noStrike" baseline="-14000000">
                <a:solidFill>
                  <a:srgbClr val="000000"/>
                </a:solidFill>
                <a:latin typeface="rsfs10"/>
                <a:ea typeface="rsfs10"/>
              </a:rPr>
              <a:t>ϵ</a:t>
            </a:r>
            <a:r>
              <a:rPr b="0" lang="fr-FR" sz="2800" spc="-1" strike="noStrike" baseline="-14000000">
                <a:solidFill>
                  <a:srgbClr val="000000"/>
                </a:solidFill>
                <a:latin typeface="Calibri"/>
                <a:ea typeface="rsfs10"/>
              </a:rPr>
              <a:t>Y </a:t>
            </a:r>
            <a:r>
              <a:rPr b="0" lang="fr-FR" sz="2800" spc="-1" strike="noStrike">
                <a:solidFill>
                  <a:srgbClr val="000000"/>
                </a:solidFill>
                <a:latin typeface="Calibri"/>
                <a:ea typeface="rsfs10"/>
              </a:rPr>
              <a:t>P(X=A,Y=y)</a:t>
            </a:r>
            <a:endParaRPr b="0" lang="en-US" sz="2800" spc="-1" strike="noStrike">
              <a:latin typeface="Arial"/>
            </a:endParaRPr>
          </a:p>
          <a:p>
            <a:pPr algn="just">
              <a:lnSpc>
                <a:spcPct val="90000"/>
              </a:lnSpc>
              <a:spcBef>
                <a:spcPts val="1001"/>
              </a:spcBef>
            </a:pPr>
            <a:r>
              <a:rPr b="1" lang="fr-FR" sz="2800" spc="-1" strike="noStrike">
                <a:solidFill>
                  <a:srgbClr val="000000"/>
                </a:solidFill>
                <a:latin typeface="Calibri"/>
                <a:ea typeface="utkal"/>
              </a:rPr>
              <a:t>- Conditional Probability</a:t>
            </a:r>
            <a:r>
              <a:rPr b="1" lang="fr-FR" sz="2800" spc="-1" strike="noStrike">
                <a:solidFill>
                  <a:srgbClr val="000000"/>
                </a:solidFill>
                <a:latin typeface="utkal"/>
                <a:ea typeface="utkal"/>
              </a:rPr>
              <a:t>.</a:t>
            </a:r>
            <a:r>
              <a:rPr b="0" lang="fr-FR" sz="2800" spc="-1" strike="noStrike">
                <a:solidFill>
                  <a:srgbClr val="000000"/>
                </a:solidFill>
                <a:latin typeface="utkal"/>
                <a:ea typeface="utkal"/>
              </a:rPr>
              <a:t> P(A/B)=</a:t>
            </a:r>
            <a:r>
              <a:rPr b="0" lang="fr-FR" sz="2800" spc="-1" strike="noStrike">
                <a:solidFill>
                  <a:srgbClr val="000000"/>
                </a:solidFill>
                <a:latin typeface="Calibri"/>
                <a:ea typeface="Cambria Math"/>
              </a:rPr>
              <a:t> </a:t>
            </a:r>
            <a:r>
              <a:rPr b="0" lang="fr-FR" sz="2800" spc="-1" strike="noStrike">
                <a:solidFill>
                  <a:srgbClr val="000000"/>
                </a:solidFill>
                <a:latin typeface="Calibri"/>
                <a:ea typeface="rsfs10"/>
              </a:rPr>
              <a:t>P(A,B)/P(B)</a:t>
            </a:r>
            <a:r>
              <a:rPr b="1"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320" name="CustomShape 2"/>
          <p:cNvSpPr/>
          <p:nvPr/>
        </p:nvSpPr>
        <p:spPr>
          <a:xfrm>
            <a:off x="838080" y="365040"/>
            <a:ext cx="10488240" cy="129816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2.  Probability for Multiple Random Variables</a:t>
            </a:r>
            <a:endParaRPr b="0" lang="en-US" sz="4400" spc="-1" strike="noStrike">
              <a:latin typeface="Arial"/>
            </a:endParaRPr>
          </a:p>
        </p:txBody>
      </p:sp>
      <p:sp>
        <p:nvSpPr>
          <p:cNvPr id="321" name="CustomShape 3"/>
          <p:cNvSpPr/>
          <p:nvPr/>
        </p:nvSpPr>
        <p:spPr>
          <a:xfrm>
            <a:off x="7780320" y="5973480"/>
            <a:ext cx="3813840" cy="408600"/>
          </a:xfrm>
          <a:prstGeom prst="rect">
            <a:avLst/>
          </a:prstGeom>
          <a:noFill/>
          <a:ln>
            <a:noFill/>
          </a:ln>
        </p:spPr>
        <p:style>
          <a:lnRef idx="0"/>
          <a:fillRef idx="0"/>
          <a:effectRef idx="0"/>
          <a:fontRef idx="minor"/>
        </p:style>
        <p:txBody>
          <a:bodyPr lIns="90000" rIns="90000" tIns="45000" bIns="45000">
            <a:noAutofit/>
          </a:bodyPr>
          <a:p>
            <a:pPr>
              <a:lnSpc>
                <a:spcPct val="100000"/>
              </a:lnSpc>
            </a:pPr>
            <a:fld id="{3CA8C940-0818-4FD3-885E-461F6E36A7D1}" type="slidenum">
              <a:rPr b="0" lang="en-US" sz="2400" spc="-1" strike="noStrike">
                <a:solidFill>
                  <a:srgbClr val="000000"/>
                </a:solidFill>
                <a:latin typeface="Times New Roman"/>
                <a:ea typeface="DejaVu Sans"/>
              </a:rPr>
              <a:t>5</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CustomShape 1"/>
          <p:cNvSpPr/>
          <p:nvPr/>
        </p:nvSpPr>
        <p:spPr>
          <a:xfrm>
            <a:off x="640440" y="1920240"/>
            <a:ext cx="10488240" cy="432396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1" lang="fr-FR" sz="2800" spc="-1" strike="noStrike">
                <a:solidFill>
                  <a:srgbClr val="000000"/>
                </a:solidFill>
                <a:latin typeface="Calibri"/>
                <a:ea typeface="Cambria Math"/>
              </a:rPr>
              <a:t>- P(A/B)=P(B/A)*P(A) /P(B)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Proof</a:t>
            </a:r>
            <a:endParaRPr b="0" lang="en-US" sz="2800" spc="-1" strike="noStrike">
              <a:latin typeface="Arial"/>
            </a:endParaRPr>
          </a:p>
          <a:p>
            <a:pPr algn="just">
              <a:lnSpc>
                <a:spcPct val="90000"/>
              </a:lnSpc>
              <a:spcBef>
                <a:spcPts val="1001"/>
              </a:spcBef>
            </a:pPr>
            <a:r>
              <a:rPr b="1"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323" name="CustomShape 2"/>
          <p:cNvSpPr/>
          <p:nvPr/>
        </p:nvSpPr>
        <p:spPr>
          <a:xfrm>
            <a:off x="838080" y="365040"/>
            <a:ext cx="10488240" cy="129816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  Bayes theorem</a:t>
            </a:r>
            <a:endParaRPr b="0" lang="en-US" sz="4400" spc="-1" strike="noStrike">
              <a:latin typeface="Arial"/>
            </a:endParaRPr>
          </a:p>
        </p:txBody>
      </p:sp>
      <p:sp>
        <p:nvSpPr>
          <p:cNvPr id="324" name="CustomShape 3"/>
          <p:cNvSpPr/>
          <p:nvPr/>
        </p:nvSpPr>
        <p:spPr>
          <a:xfrm>
            <a:off x="7780320" y="5973480"/>
            <a:ext cx="3813840" cy="408600"/>
          </a:xfrm>
          <a:prstGeom prst="rect">
            <a:avLst/>
          </a:prstGeom>
          <a:noFill/>
          <a:ln>
            <a:noFill/>
          </a:ln>
        </p:spPr>
        <p:style>
          <a:lnRef idx="0"/>
          <a:fillRef idx="0"/>
          <a:effectRef idx="0"/>
          <a:fontRef idx="minor"/>
        </p:style>
        <p:txBody>
          <a:bodyPr lIns="90000" rIns="90000" tIns="45000" bIns="45000">
            <a:noAutofit/>
          </a:bodyPr>
          <a:p>
            <a:pPr>
              <a:lnSpc>
                <a:spcPct val="100000"/>
              </a:lnSpc>
            </a:pPr>
            <a:fld id="{0B84A2B0-6D1A-46FD-8760-7FF0D8435F87}" type="slidenum">
              <a:rPr b="0" lang="en-US" sz="2400" spc="-1" strike="noStrike">
                <a:solidFill>
                  <a:srgbClr val="000000"/>
                </a:solidFill>
                <a:latin typeface="Times New Roman"/>
                <a:ea typeface="DejaVu Sans"/>
              </a:rPr>
              <a:t>6</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CustomShape 1"/>
          <p:cNvSpPr/>
          <p:nvPr/>
        </p:nvSpPr>
        <p:spPr>
          <a:xfrm>
            <a:off x="640440" y="1920240"/>
            <a:ext cx="10488240" cy="432396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Calibri"/>
                <a:ea typeface="Cambria Math"/>
              </a:rPr>
              <a:t>- P(A/B). Posterior probability.</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P(A). Prior probability</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P (B|A). Likelihood.</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-P(B).evidence</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This allows Bayes Theorem to be restated as:</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Posterior=likelihood*prior/evidence.</a:t>
            </a:r>
            <a:endParaRPr b="0" lang="en-US" sz="2800" spc="-1" strike="noStrike">
              <a:latin typeface="Arial"/>
            </a:endParaRPr>
          </a:p>
          <a:p>
            <a:pPr algn="just">
              <a:lnSpc>
                <a:spcPct val="90000"/>
              </a:lnSpc>
              <a:spcBef>
                <a:spcPts val="1001"/>
              </a:spcBef>
            </a:pPr>
            <a:r>
              <a:rPr b="1"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326" name="CustomShape 2"/>
          <p:cNvSpPr/>
          <p:nvPr/>
        </p:nvSpPr>
        <p:spPr>
          <a:xfrm>
            <a:off x="838080" y="365040"/>
            <a:ext cx="10488240" cy="129816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  Bayes theorem</a:t>
            </a:r>
            <a:endParaRPr b="0" lang="en-US" sz="4400" spc="-1" strike="noStrike">
              <a:latin typeface="Arial"/>
            </a:endParaRPr>
          </a:p>
        </p:txBody>
      </p:sp>
      <p:sp>
        <p:nvSpPr>
          <p:cNvPr id="327" name="CustomShape 3"/>
          <p:cNvSpPr/>
          <p:nvPr/>
        </p:nvSpPr>
        <p:spPr>
          <a:xfrm>
            <a:off x="7780320" y="5973480"/>
            <a:ext cx="3813840" cy="408600"/>
          </a:xfrm>
          <a:prstGeom prst="rect">
            <a:avLst/>
          </a:prstGeom>
          <a:noFill/>
          <a:ln>
            <a:noFill/>
          </a:ln>
        </p:spPr>
        <p:style>
          <a:lnRef idx="0"/>
          <a:fillRef idx="0"/>
          <a:effectRef idx="0"/>
          <a:fontRef idx="minor"/>
        </p:style>
        <p:txBody>
          <a:bodyPr lIns="90000" rIns="90000" tIns="45000" bIns="45000">
            <a:noAutofit/>
          </a:bodyPr>
          <a:p>
            <a:pPr>
              <a:lnSpc>
                <a:spcPct val="100000"/>
              </a:lnSpc>
            </a:pPr>
            <a:fld id="{ECCE2790-DC12-4282-8DBB-483FF8489E29}" type="slidenum">
              <a:rPr b="0" lang="en-US" sz="2400" spc="-1" strike="noStrike">
                <a:solidFill>
                  <a:srgbClr val="000000"/>
                </a:solidFill>
                <a:latin typeface="Times New Roman"/>
                <a:ea typeface="DejaVu Sans"/>
              </a:rPr>
              <a:t>7</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CustomShape 1"/>
          <p:cNvSpPr/>
          <p:nvPr/>
        </p:nvSpPr>
        <p:spPr>
          <a:xfrm>
            <a:off x="640440" y="1920240"/>
            <a:ext cx="10488240" cy="432396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Calibri"/>
                <a:ea typeface="Cambria Math"/>
              </a:rPr>
              <a:t>- Example : Find wether a patient has cold (posterior) given that he sneezes (evidence).</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Given the following : P(c)=0.2</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P(s/ c)=0.75</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P(s / not c)=0.2  P (B|not A) = 1 − P (not B|not A)</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P(c/s)=P(s/c)*P(c)/P(s).</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P(s)=P(s,c)+P(s,not c)=P(s/c)*P(c)+P(s/not c)* P(not c)</a:t>
            </a:r>
            <a:endParaRPr b="0" lang="en-US" sz="2800" spc="-1" strike="noStrike">
              <a:latin typeface="Arial"/>
            </a:endParaRPr>
          </a:p>
          <a:p>
            <a:pPr algn="just">
              <a:lnSpc>
                <a:spcPct val="90000"/>
              </a:lnSpc>
              <a:spcBef>
                <a:spcPts val="1001"/>
              </a:spcBef>
            </a:pPr>
            <a:r>
              <a:rPr b="1"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329" name="CustomShape 2"/>
          <p:cNvSpPr/>
          <p:nvPr/>
        </p:nvSpPr>
        <p:spPr>
          <a:xfrm>
            <a:off x="838080" y="365040"/>
            <a:ext cx="10488240" cy="129816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  Bayes theorem</a:t>
            </a:r>
            <a:endParaRPr b="0" lang="en-US" sz="4400" spc="-1" strike="noStrike">
              <a:latin typeface="Arial"/>
            </a:endParaRPr>
          </a:p>
        </p:txBody>
      </p:sp>
      <p:sp>
        <p:nvSpPr>
          <p:cNvPr id="330" name="CustomShape 3"/>
          <p:cNvSpPr/>
          <p:nvPr/>
        </p:nvSpPr>
        <p:spPr>
          <a:xfrm>
            <a:off x="7780320" y="5973480"/>
            <a:ext cx="3813840" cy="408600"/>
          </a:xfrm>
          <a:prstGeom prst="rect">
            <a:avLst/>
          </a:prstGeom>
          <a:noFill/>
          <a:ln>
            <a:noFill/>
          </a:ln>
        </p:spPr>
        <p:style>
          <a:lnRef idx="0"/>
          <a:fillRef idx="0"/>
          <a:effectRef idx="0"/>
          <a:fontRef idx="minor"/>
        </p:style>
        <p:txBody>
          <a:bodyPr lIns="90000" rIns="90000" tIns="45000" bIns="45000">
            <a:noAutofit/>
          </a:bodyPr>
          <a:p>
            <a:pPr>
              <a:lnSpc>
                <a:spcPct val="100000"/>
              </a:lnSpc>
            </a:pPr>
            <a:fld id="{D95C6DFD-4CDD-4642-8C6E-DD633E1AFDE3}" type="slidenum">
              <a:rPr b="0" lang="en-US" sz="2400" spc="-1" strike="noStrike">
                <a:solidFill>
                  <a:srgbClr val="000000"/>
                </a:solidFill>
                <a:latin typeface="Times New Roman"/>
                <a:ea typeface="DejaVu Sans"/>
              </a:rPr>
              <a:t>8</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CustomShape 1"/>
          <p:cNvSpPr/>
          <p:nvPr/>
        </p:nvSpPr>
        <p:spPr>
          <a:xfrm>
            <a:off x="609480" y="273600"/>
            <a:ext cx="10960560" cy="113292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 Bayesian network</a:t>
            </a:r>
            <a:endParaRPr b="0" lang="en-US" sz="4400" spc="-1" strike="noStrike">
              <a:latin typeface="Arial"/>
            </a:endParaRPr>
          </a:p>
        </p:txBody>
      </p:sp>
      <p:sp>
        <p:nvSpPr>
          <p:cNvPr id="332" name="CustomShape 2"/>
          <p:cNvSpPr/>
          <p:nvPr/>
        </p:nvSpPr>
        <p:spPr>
          <a:xfrm>
            <a:off x="609480" y="1604520"/>
            <a:ext cx="10960560" cy="3965400"/>
          </a:xfrm>
          <a:prstGeom prst="rect">
            <a:avLst/>
          </a:prstGeom>
          <a:noFill/>
          <a:ln>
            <a:noFill/>
          </a:ln>
        </p:spPr>
        <p:style>
          <a:lnRef idx="0"/>
          <a:fillRef idx="0"/>
          <a:effectRef idx="0"/>
          <a:fontRef idx="minor"/>
        </p:style>
        <p:txBody>
          <a:bodyPr lIns="0" rIns="0" tIns="0" bIns="0">
            <a:normAutofit/>
          </a:bodyPr>
          <a:p>
            <a:pPr marL="432000" indent="-312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Bayesian networks make the key technology for dealing with probabilities in AI.</a:t>
            </a:r>
            <a:endParaRPr b="0" lang="en-US" sz="3200" spc="-1" strike="noStrike">
              <a:latin typeface="Arial"/>
            </a:endParaRPr>
          </a:p>
          <a:p>
            <a:pPr marL="432000" indent="-312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Bayesian networks (BNs)  are graphical models for reasoning under uncertainty, where the nodes represent variables (discrete or continuous) and arcs represent direct connections between them.</a:t>
            </a:r>
            <a:endParaRPr b="0" lang="en-US" sz="3200" spc="-1" strike="noStrike">
              <a:latin typeface="Arial"/>
            </a:endParaRPr>
          </a:p>
          <a:p>
            <a:pPr marL="432000" indent="-312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These direct connections are often causal connections.   </a:t>
            </a: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Office%20Theme</Template>
  <TotalTime>5980</TotalTime>
  <Application>LibreOffice/6.4.7.2$Linux_X86_64 LibreOffice_project/40$Build-2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2016-02-06T14:35:34Z</dcterms:created>
  <dc:creator>Guettiche</dc:creator>
  <dc:description/>
  <dc:language>en-US</dc:language>
  <cp:lastModifiedBy/>
  <dcterms:modified xsi:type="dcterms:W3CDTF">2024-04-25T10:20:26Z</dcterms:modified>
  <cp:revision>502</cp:revision>
  <dc:subject/>
  <dc:title>2-Secure domination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0</vt:bool>
  </property>
  <property fmtid="{D5CDD505-2E9C-101B-9397-08002B2CF9AE}" pid="10" name="ShareDoc">
    <vt:bool>0</vt:bool>
  </property>
  <property fmtid="{D5CDD505-2E9C-101B-9397-08002B2CF9AE}" pid="11" name="Slides">
    <vt:i4>23</vt:i4>
  </property>
</Properties>
</file>