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60" r:id="rId3"/>
    <p:sldId id="266" r:id="rId4"/>
    <p:sldId id="264" r:id="rId5"/>
    <p:sldId id="306" r:id="rId6"/>
    <p:sldId id="257" r:id="rId7"/>
    <p:sldId id="263" r:id="rId8"/>
    <p:sldId id="262" r:id="rId9"/>
    <p:sldId id="258" r:id="rId10"/>
    <p:sldId id="259" r:id="rId11"/>
    <p:sldId id="260" r:id="rId12"/>
    <p:sldId id="261" r:id="rId13"/>
    <p:sldId id="267" r:id="rId14"/>
    <p:sldId id="268"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 id="360"/>
            <p14:sldId id="266"/>
            <p14:sldId id="264"/>
            <p14:sldId id="306"/>
            <p14:sldId id="257"/>
            <p14:sldId id="263"/>
            <p14:sldId id="262"/>
            <p14:sldId id="258"/>
            <p14:sldId id="259"/>
            <p14:sldId id="260"/>
            <p14:sldId id="261"/>
            <p14:sldId id="267"/>
            <p14:sldId id="268"/>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Lst>
        </p14:section>
        <p14:section name="Section sans titre" id="{4EC62CDA-4A2F-4877-804D-C99068B018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8447" autoAdjust="0"/>
  </p:normalViewPr>
  <p:slideViewPr>
    <p:cSldViewPr>
      <p:cViewPr varScale="1">
        <p:scale>
          <a:sx n="58" d="100"/>
          <a:sy n="58" d="100"/>
        </p:scale>
        <p:origin x="1256" y="28"/>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05/12/2023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05/12/2023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a:t>
            </a:fld>
            <a:endParaRPr lang="fr-FR"/>
          </a:p>
        </p:txBody>
      </p:sp>
    </p:spTree>
    <p:extLst>
      <p:ext uri="{BB962C8B-B14F-4D97-AF65-F5344CB8AC3E}">
        <p14:creationId xmlns:p14="http://schemas.microsoft.com/office/powerpoint/2010/main" val="194812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26</a:t>
            </a:fld>
            <a:endParaRPr lang="fr-FR"/>
          </a:p>
        </p:txBody>
      </p:sp>
    </p:spTree>
    <p:extLst>
      <p:ext uri="{BB962C8B-B14F-4D97-AF65-F5344CB8AC3E}">
        <p14:creationId xmlns:p14="http://schemas.microsoft.com/office/powerpoint/2010/main" val="68160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29</a:t>
            </a:fld>
            <a:endParaRPr lang="fr-FR"/>
          </a:p>
        </p:txBody>
      </p:sp>
    </p:spTree>
    <p:extLst>
      <p:ext uri="{BB962C8B-B14F-4D97-AF65-F5344CB8AC3E}">
        <p14:creationId xmlns:p14="http://schemas.microsoft.com/office/powerpoint/2010/main" val="63049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41</a:t>
            </a:fld>
            <a:endParaRPr lang="fr-FR"/>
          </a:p>
        </p:txBody>
      </p:sp>
    </p:spTree>
    <p:extLst>
      <p:ext uri="{BB962C8B-B14F-4D97-AF65-F5344CB8AC3E}">
        <p14:creationId xmlns:p14="http://schemas.microsoft.com/office/powerpoint/2010/main" val="225511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42</a:t>
            </a:fld>
            <a:endParaRPr lang="fr-FR"/>
          </a:p>
        </p:txBody>
      </p:sp>
    </p:spTree>
    <p:extLst>
      <p:ext uri="{BB962C8B-B14F-4D97-AF65-F5344CB8AC3E}">
        <p14:creationId xmlns:p14="http://schemas.microsoft.com/office/powerpoint/2010/main" val="34841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3</a:t>
            </a:fld>
            <a:endParaRPr lang="fr-FR"/>
          </a:p>
        </p:txBody>
      </p:sp>
    </p:spTree>
    <p:extLst>
      <p:ext uri="{BB962C8B-B14F-4D97-AF65-F5344CB8AC3E}">
        <p14:creationId xmlns:p14="http://schemas.microsoft.com/office/powerpoint/2010/main" val="44208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5</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avec l’évolution d’Internet, des réseaux informatiques et des avancées de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virtualisation, une nouvelle technologie dite </a:t>
            </a:r>
            <a:r>
              <a:rPr lang="fr-FR" sz="1200" b="1" i="0" kern="1200" dirty="0" smtClean="0">
                <a:solidFill>
                  <a:schemeClr val="tx1"/>
                </a:solidFill>
                <a:effectLst/>
                <a:latin typeface="+mn-lt"/>
                <a:ea typeface="+mn-ea"/>
                <a:cs typeface="+mn-cs"/>
              </a:rPr>
              <a:t>"Cloud Computing" </a:t>
            </a:r>
            <a:r>
              <a:rPr lang="fr-FR" sz="1200" b="0" i="0" kern="1200" dirty="0" smtClean="0">
                <a:solidFill>
                  <a:schemeClr val="tx1"/>
                </a:solidFill>
                <a:effectLst/>
                <a:latin typeface="+mn-lt"/>
                <a:ea typeface="+mn-ea"/>
                <a:cs typeface="+mn-cs"/>
              </a:rPr>
              <a:t>est apparue (vers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2008) et s’impose dans de nombreux domaines d’informatique.</a:t>
            </a:r>
            <a:r>
              <a:rPr lang="fr-FR" dirty="0" smtClean="0"/>
              <a:t>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6</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Sans</a:t>
            </a:r>
            <a:r>
              <a:rPr lang="fr-FR" b="1" baseline="0" dirty="0" smtClean="0"/>
              <a:t> virtualisation : </a:t>
            </a:r>
            <a:r>
              <a:rPr lang="fr-FR" baseline="0" dirty="0" smtClean="0"/>
              <a:t>un serveur physique pour chaque système d’exploitation</a:t>
            </a:r>
          </a:p>
          <a:p>
            <a:endParaRPr lang="fr-FR" baseline="0" dirty="0" smtClean="0"/>
          </a:p>
          <a:p>
            <a:r>
              <a:rPr lang="fr-FR" b="1" baseline="0" dirty="0" smtClean="0"/>
              <a:t>Avec virtualisation :  </a:t>
            </a:r>
            <a:r>
              <a:rPr lang="fr-FR" b="0" baseline="0" dirty="0" smtClean="0"/>
              <a:t>un serveur physique pour plusieurs systèmes d’exploitation </a:t>
            </a:r>
            <a:endParaRPr lang="fr-FR" b="0"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7</a:t>
            </a:fld>
            <a:endParaRPr lang="fr-FR"/>
          </a:p>
        </p:txBody>
      </p:sp>
    </p:spTree>
    <p:extLst>
      <p:ext uri="{BB962C8B-B14F-4D97-AF65-F5344CB8AC3E}">
        <p14:creationId xmlns:p14="http://schemas.microsoft.com/office/powerpoint/2010/main" val="405955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9</a:t>
            </a:fld>
            <a:endParaRPr lang="fr-FR"/>
          </a:p>
        </p:txBody>
      </p:sp>
    </p:spTree>
    <p:extLst>
      <p:ext uri="{BB962C8B-B14F-4D97-AF65-F5344CB8AC3E}">
        <p14:creationId xmlns:p14="http://schemas.microsoft.com/office/powerpoint/2010/main" val="25137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11</a:t>
            </a:fld>
            <a:endParaRPr lang="fr-FR"/>
          </a:p>
        </p:txBody>
      </p:sp>
    </p:spTree>
    <p:extLst>
      <p:ext uri="{BB962C8B-B14F-4D97-AF65-F5344CB8AC3E}">
        <p14:creationId xmlns:p14="http://schemas.microsoft.com/office/powerpoint/2010/main" val="296191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15</a:t>
            </a:fld>
            <a:endParaRPr lang="fr-FR"/>
          </a:p>
        </p:txBody>
      </p:sp>
    </p:spTree>
    <p:extLst>
      <p:ext uri="{BB962C8B-B14F-4D97-AF65-F5344CB8AC3E}">
        <p14:creationId xmlns:p14="http://schemas.microsoft.com/office/powerpoint/2010/main" val="26671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87D6A7-93CE-4E63-B79F-ADE47E72F945}" type="datetime1">
              <a:rPr lang="fr-FR" smtClean="0"/>
              <a:t>05/12/2023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936E37-5491-4400-8C63-EFC9BF021600}" type="datetime1">
              <a:rPr lang="fr-FR" smtClean="0"/>
              <a:t>05/12/2023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C17588-866A-40E8-8AF1-B3F6D4404B66}" type="datetime1">
              <a:rPr lang="fr-FR" smtClean="0"/>
              <a:t>05/12/2023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9D80DB-2711-48B7-B131-A0A5E81AF225}" type="datetime1">
              <a:rPr lang="fr-FR" smtClean="0"/>
              <a:t>05/12/2023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B95109E-A45B-4138-9D2F-243B7A67E00E}" type="datetime1">
              <a:rPr lang="fr-FR" smtClean="0"/>
              <a:t>05/12/2023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20500B-F86A-4509-9FD0-A81B05332010}" type="datetime1">
              <a:rPr lang="fr-FR" smtClean="0"/>
              <a:t>05/12/2023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FF09A5-1EA8-4A14-B573-6365668466F2}" type="datetime1">
              <a:rPr lang="fr-FR" smtClean="0"/>
              <a:t>05/12/2023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C8D01FA-BCB2-47A7-A156-1C5D76884D2D}" type="datetime1">
              <a:rPr lang="fr-FR" smtClean="0"/>
              <a:t>05/12/2023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EFA08-AE46-407C-A0B3-354289720829}" type="datetime1">
              <a:rPr lang="fr-FR" smtClean="0"/>
              <a:t>05/12/2023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E8AC8C5-F9A8-4AA8-A2D7-823F63BA7F9E}" type="datetime1">
              <a:rPr lang="fr-FR" smtClean="0"/>
              <a:t>05/12/2023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7D8F49-5C98-4C97-B5ED-2BB11D3EB52A}" type="datetime1">
              <a:rPr lang="fr-FR" smtClean="0"/>
              <a:t>05/12/2023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54FF1-1DB9-4E9D-8A6F-98D3C9FE58C5}" type="datetime1">
              <a:rPr lang="fr-FR" smtClean="0"/>
              <a:t>05/12/2023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 y="-171400"/>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dirty="0" smtClean="0">
                <a:solidFill>
                  <a:schemeClr val="accent1">
                    <a:lumMod val="75000"/>
                  </a:schemeClr>
                </a:solidFill>
              </a:rPr>
              <a:t>     </a:t>
            </a:r>
            <a:r>
              <a:rPr lang="fr-FR" sz="2800" dirty="0" smtClean="0">
                <a:solidFill>
                  <a:schemeClr val="accent1">
                    <a:lumMod val="75000"/>
                  </a:schemeClr>
                </a:solidFill>
              </a:rPr>
              <a:t>2023-2024</a:t>
            </a:r>
            <a:endParaRPr lang="fr-FR" sz="2800" dirty="0">
              <a:solidFill>
                <a:schemeClr val="accent1">
                  <a:lumMod val="75000"/>
                </a:schemeClr>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1</a:t>
            </a:fld>
            <a:endParaRPr lang="fr-F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6" name="Espace réservé du contenu 5"/>
          <p:cNvSpPr>
            <a:spLocks noGrp="1"/>
          </p:cNvSpPr>
          <p:nvPr>
            <p:ph idx="1"/>
          </p:nvPr>
        </p:nvSpPr>
        <p:spPr>
          <a:xfrm>
            <a:off x="374848" y="1495325"/>
            <a:ext cx="8229600" cy="1789659"/>
          </a:xfrm>
        </p:spPr>
        <p:txBody>
          <a:bodyPr>
            <a:noAutofit/>
          </a:bodyPr>
          <a:lstStyle/>
          <a:p>
            <a:pPr>
              <a:lnSpc>
                <a:spcPct val="150000"/>
              </a:lnSpc>
              <a:buFont typeface="Wingdings" pitchFamily="2" charset="2"/>
              <a:buChar char="Ø"/>
            </a:pPr>
            <a:r>
              <a:rPr lang="fr-FR" sz="2800" dirty="0" smtClean="0">
                <a:latin typeface="Times New Roman" pitchFamily="18" charset="0"/>
                <a:cs typeface="Times New Roman" pitchFamily="18" charset="0"/>
              </a:rPr>
              <a:t>Le </a:t>
            </a:r>
            <a:r>
              <a:rPr lang="fr-FR" sz="2800" dirty="0">
                <a:latin typeface="Times New Roman" pitchFamily="18" charset="0"/>
                <a:cs typeface="Times New Roman" pitchFamily="18" charset="0"/>
              </a:rPr>
              <a:t>cloud computing offre trois modèles de services </a:t>
            </a:r>
            <a:r>
              <a:rPr lang="fr-FR" sz="2800" dirty="0" err="1">
                <a:latin typeface="Times New Roman" pitchFamily="18" charset="0"/>
                <a:cs typeface="Times New Roman" pitchFamily="18" charset="0"/>
              </a:rPr>
              <a:t>SaaS</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PaaS</a:t>
            </a:r>
            <a:r>
              <a:rPr lang="fr-FR" sz="2800" dirty="0">
                <a:latin typeface="Times New Roman" pitchFamily="18" charset="0"/>
                <a:cs typeface="Times New Roman" pitchFamily="18" charset="0"/>
              </a:rPr>
              <a:t>, </a:t>
            </a:r>
            <a:r>
              <a:rPr lang="fr-FR" sz="2800" dirty="0" err="1" smtClean="0">
                <a:latin typeface="Times New Roman" pitchFamily="18" charset="0"/>
                <a:cs typeface="Times New Roman" pitchFamily="18" charset="0"/>
              </a:rPr>
              <a:t>IaaS</a:t>
            </a:r>
            <a:r>
              <a:rPr lang="fr-FR" sz="2800" dirty="0" smtClean="0">
                <a:latin typeface="Times New Roman" pitchFamily="18" charset="0"/>
                <a:cs typeface="Times New Roman" pitchFamily="18" charset="0"/>
              </a:rPr>
              <a:t>; comme illustré dans </a:t>
            </a:r>
            <a:r>
              <a:rPr lang="fr-FR" sz="2800" dirty="0">
                <a:latin typeface="Times New Roman" pitchFamily="18" charset="0"/>
                <a:cs typeface="Times New Roman" pitchFamily="18" charset="0"/>
              </a:rPr>
              <a:t>la figure suivante : </a:t>
            </a:r>
            <a:br>
              <a:rPr lang="fr-FR" sz="2800" dirty="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00" y="1264350"/>
            <a:ext cx="7200800" cy="5044970"/>
          </a:xfrm>
          <a:prstGeom prst="rect">
            <a:avLst/>
          </a:prstGeo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10</a:t>
            </a:fld>
            <a:endParaRPr lang="fr-FR"/>
          </a:p>
        </p:txBody>
      </p:sp>
    </p:spTree>
    <p:extLst>
      <p:ext uri="{BB962C8B-B14F-4D97-AF65-F5344CB8AC3E}">
        <p14:creationId xmlns:p14="http://schemas.microsoft.com/office/powerpoint/2010/main" val="12126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5.55112E-17 0.03195 L 0.23142 0.06343 C 0.27986 0.07037 0.35226 0.07454 0.42726 0.07454 C 0.51372 0.07454 0.58247 0.07037 0.6309 0.06343 L 0.86233 0.03195 " pathEditMode="relative" rAng="0" ptsTypes="FffFF">
                                      <p:cBhvr>
                                        <p:cTn id="6" dur="2000" fill="hold"/>
                                        <p:tgtEl>
                                          <p:spTgt spid="5"/>
                                        </p:tgtEl>
                                        <p:attrNameLst>
                                          <p:attrName>ppt_x</p:attrName>
                                          <p:attrName>ppt_y</p:attrName>
                                        </p:attrNameLst>
                                      </p:cBhvr>
                                      <p:rCtr x="43108" y="2130"/>
                                    </p:animMotion>
                                  </p:childTnLst>
                                </p:cTn>
                              </p:par>
                              <p:par>
                                <p:cTn id="7" presetID="1" presetClass="exit"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892480" cy="5445224"/>
          </a:xfrm>
        </p:spPr>
        <p:txBody>
          <a:bodyPr>
            <a:noAutofit/>
          </a:bodyPr>
          <a:lstStyle/>
          <a:p>
            <a:pPr marL="0" indent="0">
              <a:spcBef>
                <a:spcPts val="0"/>
              </a:spcBef>
              <a:buFont typeface="Wingdings" pitchFamily="2" charset="2"/>
              <a:buChar char="Ø"/>
            </a:pPr>
            <a:r>
              <a:rPr lang="fr-FR" sz="2400" b="1" dirty="0" err="1"/>
              <a:t>SaaS</a:t>
            </a:r>
            <a:r>
              <a:rPr lang="fr-FR" sz="2400" b="1" dirty="0"/>
              <a:t> (Service as a Service</a:t>
            </a:r>
            <a:r>
              <a:rPr lang="fr-FR" sz="2400" b="1" dirty="0" smtClean="0"/>
              <a:t>)</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Application à la demande via un navigateur Web .</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 Le déploiement et la sauvegarde des données, sont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alors de la responsabilité du fournisseur de services. </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Les applications populaires : Hotmail, Gmail, et Google Apps.</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les fournisseurs </a:t>
            </a:r>
            <a:r>
              <a:rPr lang="fr-FR" sz="2400" dirty="0" err="1" smtClean="0">
                <a:latin typeface="Times New Roman" pitchFamily="18" charset="0"/>
                <a:cs typeface="Times New Roman" pitchFamily="18" charset="0"/>
              </a:rPr>
              <a:t>SaaS</a:t>
            </a:r>
            <a:r>
              <a:rPr lang="fr-FR" sz="2400" dirty="0" smtClean="0">
                <a:latin typeface="Times New Roman" pitchFamily="18" charset="0"/>
                <a:cs typeface="Times New Roman" pitchFamily="18" charset="0"/>
              </a:rPr>
              <a:t> populaires : Salesforce.com,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b="1" i="1" dirty="0" smtClean="0">
                <a:solidFill>
                  <a:schemeClr val="accent1">
                    <a:lumMod val="75000"/>
                  </a:schemeClr>
                </a:solidFill>
              </a:rPr>
              <a:t>        Concepts du cloud computing</a:t>
            </a:r>
            <a:r>
              <a:rPr lang="fr-FR" b="1" i="1" dirty="0">
                <a:solidFill>
                  <a:schemeClr val="accent1">
                    <a:lumMod val="75000"/>
                  </a:schemeClr>
                </a:solidFill>
              </a:rPr>
              <a:t/>
            </a:r>
            <a:br>
              <a:rPr lang="fr-FR" b="1" i="1" dirty="0">
                <a:solidFill>
                  <a:schemeClr val="accent1">
                    <a:lumMod val="75000"/>
                  </a:schemeClr>
                </a:solidFill>
              </a:rPr>
            </a:br>
            <a:r>
              <a:rPr lang="fr-FR" sz="2700" b="1" i="1" dirty="0" smtClean="0">
                <a:solidFill>
                  <a:schemeClr val="accent1">
                    <a:lumMod val="75000"/>
                  </a:schemeClr>
                </a:solidFill>
              </a:rPr>
              <a:t>Les</a:t>
            </a:r>
            <a:r>
              <a:rPr lang="fr-FR" b="1" i="1" dirty="0" smtClean="0">
                <a:solidFill>
                  <a:schemeClr val="accent1">
                    <a:lumMod val="75000"/>
                  </a:schemeClr>
                </a:solidFill>
              </a:rPr>
              <a:t> </a:t>
            </a:r>
            <a:r>
              <a:rPr lang="fr-FR" sz="2700" b="1" i="1" dirty="0" smtClean="0">
                <a:solidFill>
                  <a:schemeClr val="accent1">
                    <a:lumMod val="75000"/>
                  </a:schemeClr>
                </a:solidFill>
              </a:rPr>
              <a:t>modèles </a:t>
            </a:r>
            <a:r>
              <a:rPr lang="fr-FR" sz="2700" b="1" i="1" dirty="0">
                <a:solidFill>
                  <a:schemeClr val="accent1">
                    <a:lumMod val="75000"/>
                  </a:schemeClr>
                </a:solidFill>
              </a:rPr>
              <a:t>de services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653136"/>
            <a:ext cx="8208912" cy="1994366"/>
          </a:xfrm>
          <a:prstGeom prst="rect">
            <a:avLst/>
          </a:prstGeom>
        </p:spPr>
      </p:pic>
      <p:sp>
        <p:nvSpPr>
          <p:cNvPr id="5" name="Espace réservé du numéro de diapositive 4"/>
          <p:cNvSpPr>
            <a:spLocks noGrp="1"/>
          </p:cNvSpPr>
          <p:nvPr>
            <p:ph type="sldNum" sz="quarter" idx="12"/>
          </p:nvPr>
        </p:nvSpPr>
        <p:spPr/>
        <p:txBody>
          <a:bodyPr/>
          <a:lstStyle/>
          <a:p>
            <a:fld id="{32937F2F-74FD-41D5-826B-60D32829677C}" type="slidenum">
              <a:rPr lang="fr-FR" smtClean="0"/>
              <a:t>11</a:t>
            </a:fld>
            <a:endParaRPr lang="fr-FR"/>
          </a:p>
        </p:txBody>
      </p:sp>
    </p:spTree>
    <p:extLst>
      <p:ext uri="{BB962C8B-B14F-4D97-AF65-F5344CB8AC3E}">
        <p14:creationId xmlns:p14="http://schemas.microsoft.com/office/powerpoint/2010/main" val="141444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475928" y="1340768"/>
            <a:ext cx="8229600" cy="4968552"/>
          </a:xfrm>
        </p:spPr>
        <p:txBody>
          <a:bodyPr>
            <a:normAutofit/>
          </a:bodyPr>
          <a:lstStyle/>
          <a:p>
            <a:pPr>
              <a:buFont typeface="Wingdings" pitchFamily="2" charset="2"/>
              <a:buChar char="Ø"/>
            </a:pPr>
            <a:r>
              <a:rPr lang="fr-FR" sz="2400" b="1" dirty="0" err="1">
                <a:latin typeface="Times New Roman" pitchFamily="18" charset="0"/>
                <a:cs typeface="Times New Roman" pitchFamily="18" charset="0"/>
              </a:rPr>
              <a:t>PaaS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Plateform</a:t>
            </a:r>
            <a:r>
              <a:rPr lang="fr-FR" sz="2400" b="1" dirty="0">
                <a:latin typeface="Times New Roman" pitchFamily="18" charset="0"/>
                <a:cs typeface="Times New Roman" pitchFamily="18" charset="0"/>
              </a:rPr>
              <a:t> as a Service</a:t>
            </a:r>
            <a:r>
              <a:rPr lang="fr-FR" sz="2400" b="1" dirty="0" smtClean="0">
                <a:latin typeface="Times New Roman" pitchFamily="18" charset="0"/>
                <a:cs typeface="Times New Roman" pitchFamily="18" charset="0"/>
              </a:rPr>
              <a:t>)</a:t>
            </a:r>
            <a:endParaRPr lang="fr-FR" sz="2600" dirty="0" smtClean="0">
              <a:latin typeface="Times New Roman" pitchFamily="18" charset="0"/>
              <a:cs typeface="Times New Roman" pitchFamily="18" charset="0"/>
            </a:endParaRPr>
          </a:p>
          <a:p>
            <a:pPr lvl="1">
              <a:buFont typeface="Wingdings" pitchFamily="2" charset="2"/>
              <a:buChar char="ü"/>
            </a:pPr>
            <a:r>
              <a:rPr lang="fr-FR" sz="2600" dirty="0" smtClean="0">
                <a:latin typeface="Times New Roman" pitchFamily="18" charset="0"/>
                <a:cs typeface="Times New Roman" pitchFamily="18" charset="0"/>
              </a:rPr>
              <a:t>Environnements de </a:t>
            </a:r>
            <a:r>
              <a:rPr lang="fr-FR" sz="2600" dirty="0">
                <a:latin typeface="Times New Roman" pitchFamily="18" charset="0"/>
                <a:cs typeface="Times New Roman" pitchFamily="18" charset="0"/>
              </a:rPr>
              <a:t>développement prêts à l’emploie et leur permet de créer, tester, déployer et gérer </a:t>
            </a:r>
            <a:r>
              <a:rPr lang="fr-FR" sz="2600" dirty="0" smtClean="0">
                <a:latin typeface="Times New Roman" pitchFamily="18" charset="0"/>
                <a:cs typeface="Times New Roman" pitchFamily="18" charset="0"/>
              </a:rPr>
              <a:t>des applications </a:t>
            </a:r>
            <a:r>
              <a:rPr lang="fr-FR" sz="2600" dirty="0">
                <a:latin typeface="Times New Roman" pitchFamily="18" charset="0"/>
                <a:cs typeface="Times New Roman" pitchFamily="18" charset="0"/>
              </a:rPr>
              <a:t>diverses</a:t>
            </a:r>
            <a:r>
              <a:rPr lang="fr-FR" sz="2600" dirty="0" smtClean="0">
                <a:latin typeface="Times New Roman" pitchFamily="18" charset="0"/>
                <a:cs typeface="Times New Roman" pitchFamily="18" charset="0"/>
              </a:rPr>
              <a:t>. </a:t>
            </a:r>
          </a:p>
          <a:p>
            <a:pPr marL="457200" lvl="1" indent="0">
              <a:buNone/>
            </a:pPr>
            <a:endParaRPr lang="fr-FR" sz="2600" dirty="0" smtClean="0">
              <a:latin typeface="Times New Roman" pitchFamily="18" charset="0"/>
              <a:cs typeface="Times New Roman" pitchFamily="18" charset="0"/>
            </a:endParaRPr>
          </a:p>
          <a:p>
            <a:pPr lvl="1">
              <a:buFont typeface="Wingdings" pitchFamily="2" charset="2"/>
              <a:buChar char="ü"/>
            </a:pPr>
            <a:r>
              <a:rPr lang="fr-FR" sz="2600" dirty="0" smtClean="0">
                <a:latin typeface="Times New Roman" pitchFamily="18" charset="0"/>
                <a:cs typeface="Times New Roman" pitchFamily="18" charset="0"/>
              </a:rPr>
              <a:t>Parmi </a:t>
            </a:r>
            <a:r>
              <a:rPr lang="fr-FR" sz="2600" dirty="0">
                <a:latin typeface="Times New Roman" pitchFamily="18" charset="0"/>
                <a:cs typeface="Times New Roman" pitchFamily="18" charset="0"/>
              </a:rPr>
              <a:t>les fournisseurs </a:t>
            </a:r>
            <a:r>
              <a:rPr lang="fr-FR" sz="2600" dirty="0" err="1">
                <a:latin typeface="Times New Roman" pitchFamily="18" charset="0"/>
                <a:cs typeface="Times New Roman" pitchFamily="18" charset="0"/>
              </a:rPr>
              <a:t>PaaS</a:t>
            </a:r>
            <a:r>
              <a:rPr lang="fr-FR" sz="2600" dirty="0">
                <a:latin typeface="Times New Roman" pitchFamily="18" charset="0"/>
                <a:cs typeface="Times New Roman" pitchFamily="18" charset="0"/>
              </a:rPr>
              <a:t> existants, </a:t>
            </a: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80" y="4365104"/>
            <a:ext cx="8093968" cy="1845026"/>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12</a:t>
            </a:fld>
            <a:endParaRPr lang="fr-FR"/>
          </a:p>
        </p:txBody>
      </p:sp>
    </p:spTree>
    <p:extLst>
      <p:ext uri="{BB962C8B-B14F-4D97-AF65-F5344CB8AC3E}">
        <p14:creationId xmlns:p14="http://schemas.microsoft.com/office/powerpoint/2010/main" val="3626202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5373216"/>
          </a:xfrm>
        </p:spPr>
        <p:txBody>
          <a:bodyPr>
            <a:normAutofit/>
          </a:bodyPr>
          <a:lstStyle/>
          <a:p>
            <a:pPr>
              <a:buFont typeface="Wingdings" pitchFamily="2" charset="2"/>
              <a:buChar char="Ø"/>
            </a:pPr>
            <a:r>
              <a:rPr lang="fr-FR" sz="3000" b="1" dirty="0" err="1">
                <a:latin typeface="Times New Roman" pitchFamily="18" charset="0"/>
                <a:cs typeface="Times New Roman" pitchFamily="18" charset="0"/>
              </a:rPr>
              <a:t>IaaS</a:t>
            </a:r>
            <a:r>
              <a:rPr lang="fr-FR" sz="3000" b="1" dirty="0">
                <a:latin typeface="Times New Roman" pitchFamily="18" charset="0"/>
                <a:cs typeface="Times New Roman" pitchFamily="18" charset="0"/>
              </a:rPr>
              <a:t> (Infrastructure as a Service</a:t>
            </a:r>
            <a:r>
              <a:rPr lang="fr-FR" sz="3000" b="1" dirty="0" smtClean="0">
                <a:latin typeface="Times New Roman" pitchFamily="18" charset="0"/>
                <a:cs typeface="Times New Roman" pitchFamily="18" charset="0"/>
              </a:rPr>
              <a:t>)</a:t>
            </a:r>
          </a:p>
          <a:p>
            <a:pPr lvl="1">
              <a:buFont typeface="Wingdings" pitchFamily="2" charset="2"/>
              <a:buChar char="ü"/>
            </a:pPr>
            <a:r>
              <a:rPr lang="fr-FR" sz="2600" dirty="0" smtClean="0">
                <a:latin typeface="Times New Roman" pitchFamily="18" charset="0"/>
                <a:cs typeface="Times New Roman" pitchFamily="18" charset="0"/>
              </a:rPr>
              <a:t>L’utilisateur gère les </a:t>
            </a:r>
            <a:r>
              <a:rPr lang="fr-FR" sz="2600" dirty="0">
                <a:latin typeface="Times New Roman" pitchFamily="18" charset="0"/>
                <a:cs typeface="Times New Roman" pitchFamily="18" charset="0"/>
              </a:rPr>
              <a:t>ressources de </a:t>
            </a:r>
            <a:r>
              <a:rPr lang="fr-FR" sz="2600" dirty="0" smtClean="0">
                <a:latin typeface="Times New Roman" pitchFamily="18" charset="0"/>
                <a:cs typeface="Times New Roman" pitchFamily="18" charset="0"/>
              </a:rPr>
              <a:t>calculs</a:t>
            </a:r>
            <a:r>
              <a:rPr lang="fr-FR" sz="2600" dirty="0">
                <a:latin typeface="Times New Roman" pitchFamily="18" charset="0"/>
                <a:cs typeface="Times New Roman" pitchFamily="18" charset="0"/>
              </a:rPr>
              <a:t> </a:t>
            </a:r>
            <a:r>
              <a:rPr lang="fr-FR" sz="2600" dirty="0" smtClean="0">
                <a:latin typeface="Times New Roman" pitchFamily="18" charset="0"/>
                <a:cs typeface="Times New Roman" pitchFamily="18" charset="0"/>
              </a:rPr>
              <a:t>et </a:t>
            </a:r>
            <a:r>
              <a:rPr lang="fr-FR" sz="2600" dirty="0">
                <a:latin typeface="Times New Roman" pitchFamily="18" charset="0"/>
                <a:cs typeface="Times New Roman" pitchFamily="18" charset="0"/>
              </a:rPr>
              <a:t>de stockage</a:t>
            </a:r>
            <a:r>
              <a:rPr lang="fr-FR" sz="2600" dirty="0" smtClean="0">
                <a:latin typeface="Times New Roman" pitchFamily="18" charset="0"/>
                <a:cs typeface="Times New Roman" pitchFamily="18" charset="0"/>
              </a:rPr>
              <a:t>.</a:t>
            </a:r>
          </a:p>
          <a:p>
            <a:pPr lvl="1">
              <a:buFont typeface="Wingdings" pitchFamily="2" charset="2"/>
              <a:buChar char="ü"/>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gestion de l’infrastructure physique et </a:t>
            </a:r>
            <a:r>
              <a:rPr lang="fr-FR" sz="2600" dirty="0" smtClean="0">
                <a:latin typeface="Times New Roman" pitchFamily="18" charset="0"/>
                <a:cs typeface="Times New Roman" pitchFamily="18" charset="0"/>
              </a:rPr>
              <a:t>virtuelle  c’est la responsabilité du fournisseur. </a:t>
            </a:r>
          </a:p>
          <a:p>
            <a:pPr lvl="1">
              <a:buFont typeface="Wingdings" pitchFamily="2" charset="2"/>
              <a:buChar char="ü"/>
            </a:pPr>
            <a:r>
              <a:rPr lang="fr-FR" sz="2600" dirty="0" smtClean="0">
                <a:latin typeface="Times New Roman" pitchFamily="18" charset="0"/>
                <a:cs typeface="Times New Roman" pitchFamily="18" charset="0"/>
              </a:rPr>
              <a:t>L’utilisateur a le </a:t>
            </a:r>
            <a:r>
              <a:rPr lang="fr-FR" sz="2600" dirty="0">
                <a:latin typeface="Times New Roman" pitchFamily="18" charset="0"/>
                <a:cs typeface="Times New Roman" pitchFamily="18" charset="0"/>
              </a:rPr>
              <a:t>contrôle </a:t>
            </a:r>
            <a:r>
              <a:rPr lang="fr-FR" sz="2600" dirty="0" smtClean="0">
                <a:latin typeface="Times New Roman" pitchFamily="18" charset="0"/>
                <a:cs typeface="Times New Roman" pitchFamily="18" charset="0"/>
              </a:rPr>
              <a:t>du SE, </a:t>
            </a:r>
            <a:r>
              <a:rPr lang="fr-FR" sz="2600" dirty="0">
                <a:latin typeface="Times New Roman" pitchFamily="18" charset="0"/>
                <a:cs typeface="Times New Roman" pitchFamily="18" charset="0"/>
              </a:rPr>
              <a:t>de stockage, et des applications </a:t>
            </a:r>
            <a:r>
              <a:rPr lang="fr-FR" sz="2600" dirty="0" smtClean="0">
                <a:latin typeface="Times New Roman" pitchFamily="18" charset="0"/>
                <a:cs typeface="Times New Roman" pitchFamily="18" charset="0"/>
              </a:rPr>
              <a:t>déployées</a:t>
            </a:r>
          </a:p>
          <a:p>
            <a:pPr lvl="1">
              <a:buFont typeface="Wingdings" pitchFamily="2" charset="2"/>
              <a:buChar char="ü"/>
            </a:pPr>
            <a:r>
              <a:rPr lang="fr-FR" sz="2600" dirty="0" smtClean="0">
                <a:latin typeface="Times New Roman" pitchFamily="18" charset="0"/>
                <a:cs typeface="Times New Roman" pitchFamily="18" charset="0"/>
              </a:rPr>
              <a:t>Parmi </a:t>
            </a:r>
            <a:r>
              <a:rPr lang="fr-FR" sz="2600" dirty="0">
                <a:latin typeface="Times New Roman" pitchFamily="18" charset="0"/>
                <a:cs typeface="Times New Roman" pitchFamily="18" charset="0"/>
              </a:rPr>
              <a:t>les fournisseurs </a:t>
            </a:r>
            <a:r>
              <a:rPr lang="fr-FR" sz="2600" dirty="0" err="1">
                <a:latin typeface="Times New Roman" pitchFamily="18" charset="0"/>
                <a:cs typeface="Times New Roman" pitchFamily="18" charset="0"/>
              </a:rPr>
              <a:t>IaaS</a:t>
            </a:r>
            <a:r>
              <a:rPr lang="fr-FR" sz="2600" dirty="0">
                <a:latin typeface="Times New Roman" pitchFamily="18" charset="0"/>
                <a:cs typeface="Times New Roman" pitchFamily="18" charset="0"/>
              </a:rPr>
              <a:t> </a:t>
            </a:r>
            <a:r>
              <a:rPr lang="fr-FR" sz="2600" dirty="0" smtClean="0">
                <a:latin typeface="Times New Roman" pitchFamily="18" charset="0"/>
                <a:cs typeface="Times New Roman" pitchFamily="18" charset="0"/>
              </a:rPr>
              <a:t>existants:</a:t>
            </a:r>
            <a:r>
              <a:rPr lang="fr-FR" dirty="0"/>
              <a:t/>
            </a:r>
            <a:br>
              <a:rPr lang="fr-FR" dirty="0"/>
            </a:br>
            <a:endParaRPr lang="fr-FR" sz="26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25144"/>
            <a:ext cx="7848872" cy="1590897"/>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13</a:t>
            </a:fld>
            <a:endParaRPr lang="fr-FR"/>
          </a:p>
        </p:txBody>
      </p:sp>
    </p:spTree>
    <p:extLst>
      <p:ext uri="{BB962C8B-B14F-4D97-AF65-F5344CB8AC3E}">
        <p14:creationId xmlns:p14="http://schemas.microsoft.com/office/powerpoint/2010/main" val="155348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Répartition des responsabilités</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4896544"/>
          </a:xfrm>
        </p:spPr>
        <p:txBody>
          <a:bodyPr>
            <a:normAutofit/>
          </a:bodyPr>
          <a:lstStyle/>
          <a:p>
            <a:r>
              <a:rPr lang="fr-FR" sz="2800" dirty="0" smtClean="0"/>
              <a:t>Cette figure présente </a:t>
            </a:r>
            <a:r>
              <a:rPr lang="fr-FR" sz="2800" dirty="0"/>
              <a:t>une vue d'ensemble des zones de </a:t>
            </a:r>
            <a:r>
              <a:rPr lang="fr-FR" sz="2800" dirty="0" smtClean="0"/>
              <a:t>contrôle </a:t>
            </a:r>
            <a:r>
              <a:rPr lang="fr-FR" sz="2800" dirty="0"/>
              <a:t>entre le client </a:t>
            </a:r>
            <a:r>
              <a:rPr lang="fr-FR" sz="2800" dirty="0" smtClean="0"/>
              <a:t>et  le </a:t>
            </a:r>
            <a:r>
              <a:rPr lang="fr-FR" sz="2800" dirty="0"/>
              <a:t>fournisseur en fonction du service </a:t>
            </a:r>
            <a:r>
              <a:rPr lang="fr-FR" sz="2800" dirty="0" smtClean="0"/>
              <a:t>offert </a:t>
            </a:r>
            <a:r>
              <a:rPr lang="fr-FR" sz="2800" dirty="0"/>
              <a:t>sur le </a:t>
            </a:r>
            <a:r>
              <a:rPr lang="fr-FR" sz="2800" dirty="0" err="1"/>
              <a:t>cloud</a:t>
            </a:r>
            <a:r>
              <a:rPr lang="fr-FR" sz="2800" dirty="0"/>
              <a:t>.</a:t>
            </a:r>
            <a:r>
              <a:rPr lang="fr-FR" sz="28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680" y="1440244"/>
            <a:ext cx="8668072" cy="4725060"/>
          </a:xfrm>
          <a:prstGeom prst="rect">
            <a:avLst/>
          </a:prstGeom>
        </p:spPr>
      </p:pic>
      <p:sp>
        <p:nvSpPr>
          <p:cNvPr id="5" name="Espace réservé du numéro de diapositive 4"/>
          <p:cNvSpPr>
            <a:spLocks noGrp="1"/>
          </p:cNvSpPr>
          <p:nvPr>
            <p:ph type="sldNum" sz="quarter" idx="12"/>
          </p:nvPr>
        </p:nvSpPr>
        <p:spPr/>
        <p:txBody>
          <a:bodyPr/>
          <a:lstStyle/>
          <a:p>
            <a:fld id="{32937F2F-74FD-41D5-826B-60D32829677C}" type="slidenum">
              <a:rPr lang="fr-FR" smtClean="0"/>
              <a:t>14</a:t>
            </a:fld>
            <a:endParaRPr lang="fr-FR"/>
          </a:p>
        </p:txBody>
      </p:sp>
    </p:spTree>
    <p:extLst>
      <p:ext uri="{BB962C8B-B14F-4D97-AF65-F5344CB8AC3E}">
        <p14:creationId xmlns:p14="http://schemas.microsoft.com/office/powerpoint/2010/main" val="40248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12465 0.01921 L 0.19914 0.05023 C 0.26702 0.05741 0.36806 0.0625 0.47327 0.0625 C 0.59341 0.0625 0.68941 0.05741 0.75695 0.05023 L 1.08021 0.01921 " pathEditMode="relative" rAng="0" ptsTypes="FffFF">
                                      <p:cBhvr>
                                        <p:cTn id="6" dur="2000" fill="hold"/>
                                        <p:tgtEl>
                                          <p:spTgt spid="9"/>
                                        </p:tgtEl>
                                        <p:attrNameLst>
                                          <p:attrName>ppt_x</p:attrName>
                                          <p:attrName>ppt_y</p:attrName>
                                        </p:attrNameLst>
                                      </p:cBhvr>
                                      <p:rCtr x="60243"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760"/>
            <a:ext cx="8229600" cy="1584176"/>
          </a:xfrm>
        </p:spPr>
        <p:txBody>
          <a:bodyPr>
            <a:normAutofit/>
          </a:bodyPr>
          <a:lstStyle/>
          <a:p>
            <a:pPr algn="r"/>
            <a:r>
              <a:rPr lang="fr-FR" sz="4800" b="1" i="1" dirty="0">
                <a:solidFill>
                  <a:schemeClr val="accent1">
                    <a:lumMod val="75000"/>
                  </a:schemeClr>
                </a:solidFill>
              </a:rPr>
              <a:t> Concepts du </a:t>
            </a:r>
            <a:r>
              <a:rPr lang="fr-FR" sz="4800" b="1" i="1" dirty="0" err="1">
                <a:solidFill>
                  <a:schemeClr val="accent1">
                    <a:lumMod val="75000"/>
                  </a:schemeClr>
                </a:solidFill>
              </a:rPr>
              <a:t>cloud</a:t>
            </a:r>
            <a:r>
              <a:rPr lang="fr-FR" sz="4800" b="1" i="1" dirty="0">
                <a:solidFill>
                  <a:schemeClr val="accent1">
                    <a:lumMod val="75000"/>
                  </a:schemeClr>
                </a:solidFill>
              </a:rPr>
              <a:t> </a:t>
            </a:r>
            <a:r>
              <a:rPr lang="fr-FR" sz="4800" b="1" i="1" dirty="0" smtClean="0">
                <a:solidFill>
                  <a:schemeClr val="accent1">
                    <a:lumMod val="75000"/>
                  </a:schemeClr>
                </a:solidFill>
              </a:rPr>
              <a:t>computing  </a:t>
            </a:r>
            <a:r>
              <a:rPr lang="fr-FR" sz="2700" b="1" i="1" dirty="0" smtClean="0">
                <a:solidFill>
                  <a:schemeClr val="accent1">
                    <a:lumMod val="75000"/>
                  </a:schemeClr>
                </a:solidFill>
              </a:rPr>
              <a:t>Avantages</a:t>
            </a:r>
            <a:r>
              <a:rPr lang="fr-FR" sz="2700" dirty="0" smtClean="0"/>
              <a:t> </a:t>
            </a:r>
            <a:r>
              <a:rPr lang="fr-FR" sz="2700" b="1" i="1" dirty="0">
                <a:solidFill>
                  <a:schemeClr val="accent1">
                    <a:lumMod val="75000"/>
                  </a:schemeClr>
                </a:solidFill>
              </a:rPr>
              <a:t>et </a:t>
            </a:r>
            <a:r>
              <a:rPr lang="fr-FR" sz="2700" b="1" i="1" dirty="0" smtClean="0">
                <a:solidFill>
                  <a:schemeClr val="accent1">
                    <a:lumMod val="75000"/>
                  </a:schemeClr>
                </a:solidFill>
              </a:rPr>
              <a:t>Inconvénients </a:t>
            </a:r>
            <a:r>
              <a:rPr lang="fr-FR" sz="2700" b="1" i="1" dirty="0">
                <a:solidFill>
                  <a:schemeClr val="accent1">
                    <a:lumMod val="75000"/>
                  </a:schemeClr>
                </a:solidFill>
              </a:rPr>
              <a:t>des </a:t>
            </a:r>
            <a:r>
              <a:rPr lang="fr-FR" sz="2400" b="1" i="1" dirty="0">
                <a:solidFill>
                  <a:schemeClr val="accent1">
                    <a:lumMod val="75000"/>
                  </a:schemeClr>
                </a:solidFill>
              </a:rPr>
              <a:t>services </a:t>
            </a: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8000"/>
                    </a14:imgEffect>
                    <a14:imgEffect>
                      <a14:brightnessContrast bright="3000" contrast="4000"/>
                    </a14:imgEffect>
                  </a14:imgLayer>
                </a14:imgProps>
              </a:ext>
              <a:ext uri="{28A0092B-C50C-407E-A947-70E740481C1C}">
                <a14:useLocalDpi xmlns:a14="http://schemas.microsoft.com/office/drawing/2010/main" val="0"/>
              </a:ext>
            </a:extLst>
          </a:blip>
          <a:srcRect/>
          <a:stretch>
            <a:fillRect/>
          </a:stretch>
        </p:blipFill>
        <p:spPr bwMode="auto">
          <a:xfrm>
            <a:off x="395536" y="1581176"/>
            <a:ext cx="8424936"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32937F2F-74FD-41D5-826B-60D32829677C}" type="slidenum">
              <a:rPr lang="fr-FR" smtClean="0"/>
              <a:t>15</a:t>
            </a:fld>
            <a:endParaRPr lang="fr-FR"/>
          </a:p>
        </p:txBody>
      </p:sp>
    </p:spTree>
    <p:extLst>
      <p:ext uri="{BB962C8B-B14F-4D97-AF65-F5344CB8AC3E}">
        <p14:creationId xmlns:p14="http://schemas.microsoft.com/office/powerpoint/2010/main" val="363990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5373216"/>
          </a:xfrm>
        </p:spPr>
        <p:txBody>
          <a:bodyPr>
            <a:normAutofit/>
          </a:bodyPr>
          <a:lstStyle/>
          <a:p>
            <a:pPr>
              <a:buFont typeface="Wingdings" pitchFamily="2" charset="2"/>
              <a:buChar char="Ø"/>
            </a:pPr>
            <a:r>
              <a:rPr lang="fr-FR" sz="2600" dirty="0" smtClean="0">
                <a:latin typeface="Times New Roman" pitchFamily="18" charset="0"/>
                <a:cs typeface="Times New Roman" pitchFamily="18" charset="0"/>
              </a:rPr>
              <a:t>Les services du cloud sont exposés aux consommateurs selon quatre modèles de déploiements </a:t>
            </a:r>
            <a:r>
              <a:rPr lang="fr-FR" sz="2800" dirty="0"/>
              <a:t>: </a:t>
            </a:r>
            <a:r>
              <a:rPr lang="fr-FR" sz="2800" dirty="0">
                <a:latin typeface="Times New Roman" pitchFamily="18" charset="0"/>
                <a:cs typeface="Times New Roman" pitchFamily="18" charset="0"/>
              </a:rPr>
              <a:t>privé, communautaire, publique ou </a:t>
            </a:r>
            <a:r>
              <a:rPr lang="fr-FR" sz="2800" dirty="0" smtClean="0">
                <a:latin typeface="Times New Roman" pitchFamily="18" charset="0"/>
                <a:cs typeface="Times New Roman" pitchFamily="18" charset="0"/>
              </a:rPr>
              <a:t>hybride.</a:t>
            </a:r>
          </a:p>
          <a:p>
            <a:pPr marL="514350" indent="-514350">
              <a:buFont typeface="+mj-lt"/>
              <a:buAutoNum type="arabicPeriod"/>
            </a:pPr>
            <a:endParaRPr lang="fr-FR" sz="2800" dirty="0">
              <a:latin typeface="Times New Roman" pitchFamily="18" charset="0"/>
              <a:cs typeface="Times New Roman" pitchFamily="18" charset="0"/>
            </a:endParaRPr>
          </a:p>
          <a:p>
            <a:pPr marL="514350" indent="-514350">
              <a:buFont typeface="+mj-lt"/>
              <a:buAutoNum type="arabicPeriod"/>
            </a:pPr>
            <a:endParaRPr lang="fr-FR" sz="2800" dirty="0" smtClean="0">
              <a:latin typeface="Times New Roman" pitchFamily="18" charset="0"/>
              <a:cs typeface="Times New Roman" pitchFamily="18" charset="0"/>
            </a:endParaRPr>
          </a:p>
          <a:p>
            <a:pPr marL="0" indent="0">
              <a:buNone/>
            </a:pPr>
            <a:r>
              <a:rPr lang="fr-FR" sz="2800" dirty="0" smtClean="0">
                <a:latin typeface="Times New Roman" pitchFamily="18" charset="0"/>
                <a:cs typeface="Times New Roman" pitchFamily="18" charset="0"/>
              </a:rPr>
              <a:t>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68" y="1628800"/>
            <a:ext cx="9145016" cy="4562475"/>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16</a:t>
            </a:fld>
            <a:endParaRPr lang="fr-FR"/>
          </a:p>
        </p:txBody>
      </p:sp>
    </p:spTree>
    <p:extLst>
      <p:ext uri="{BB962C8B-B14F-4D97-AF65-F5344CB8AC3E}">
        <p14:creationId xmlns:p14="http://schemas.microsoft.com/office/powerpoint/2010/main" val="25411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36614 0.05579 L 0.53958 0.08032 C 0.57569 0.08588 0.62968 0.08889 0.68628 0.08889 C 0.75069 0.08889 0.80225 0.08588 0.83854 0.08032 L 1.0118 0.05579 " pathEditMode="relative" rAng="0" ptsTypes="FffFF">
                                      <p:cBhvr>
                                        <p:cTn id="6" dur="2000" fill="hold"/>
                                        <p:tgtEl>
                                          <p:spTgt spid="5"/>
                                        </p:tgtEl>
                                        <p:attrNameLst>
                                          <p:attrName>ppt_x</p:attrName>
                                          <p:attrName>ppt_y</p:attrName>
                                        </p:attrNameLst>
                                      </p:cBhvr>
                                      <p:rCtr x="32292" y="1644"/>
                                    </p:animMotion>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475928" y="1700808"/>
            <a:ext cx="8640960" cy="5373216"/>
          </a:xfrm>
        </p:spPr>
        <p:txBody>
          <a:bodyPr>
            <a:normAutofit fontScale="62500" lnSpcReduction="20000"/>
          </a:bodyPr>
          <a:lstStyle/>
          <a:p>
            <a:pPr>
              <a:buFont typeface="Wingdings" pitchFamily="2" charset="2"/>
              <a:buChar char="Ø"/>
            </a:pPr>
            <a:r>
              <a:rPr lang="fr-FR" sz="2800" dirty="0" smtClean="0">
                <a:latin typeface="Times New Roman" pitchFamily="18" charset="0"/>
                <a:cs typeface="Times New Roman" pitchFamily="18" charset="0"/>
              </a:rPr>
              <a:t> </a:t>
            </a:r>
            <a:r>
              <a:rPr lang="fr-FR" sz="3800" b="1" dirty="0" smtClean="0">
                <a:latin typeface="Times New Roman" pitchFamily="18" charset="0"/>
                <a:cs typeface="Times New Roman" pitchFamily="18" charset="0"/>
              </a:rPr>
              <a:t>Cloud publique:</a:t>
            </a:r>
          </a:p>
          <a:p>
            <a:pPr marL="0" indent="0">
              <a:lnSpc>
                <a:spcPct val="150000"/>
              </a:lnSpc>
              <a:spcBef>
                <a:spcPts val="0"/>
              </a:spcBef>
              <a:buNone/>
            </a:pPr>
            <a:r>
              <a:rPr lang="fr-FR" sz="3800" dirty="0" smtClean="0">
                <a:latin typeface="Times New Roman" pitchFamily="18" charset="0"/>
                <a:cs typeface="Times New Roman" pitchFamily="18" charset="0"/>
              </a:rPr>
              <a:t>    L’infrastructure de cloud est provisionnée pour une utilisation        ouverte par le grand public. Elle est détenue, gérée et exploitée par le    fournisseur du cloud</a:t>
            </a:r>
            <a:r>
              <a:rPr lang="fr-FR" sz="3800" dirty="0">
                <a:latin typeface="Times New Roman" pitchFamily="18" charset="0"/>
                <a:cs typeface="Times New Roman" pitchFamily="18" charset="0"/>
              </a:rPr>
              <a:t>.</a:t>
            </a:r>
            <a:r>
              <a:rPr lang="fr-FR" sz="3800" dirty="0" smtClean="0">
                <a:latin typeface="Times New Roman" pitchFamily="18" charset="0"/>
                <a:cs typeface="Times New Roman" pitchFamily="18" charset="0"/>
              </a:rPr>
              <a:t> </a:t>
            </a:r>
          </a:p>
          <a:p>
            <a:pPr marL="0" indent="0">
              <a:lnSpc>
                <a:spcPct val="150000"/>
              </a:lnSpc>
              <a:spcBef>
                <a:spcPts val="0"/>
              </a:spcBef>
              <a:buNone/>
            </a:pPr>
            <a:endParaRPr lang="fr-FR" sz="3800" dirty="0" smtClean="0">
              <a:latin typeface="Times New Roman" pitchFamily="18" charset="0"/>
              <a:cs typeface="Times New Roman" pitchFamily="18" charset="0"/>
            </a:endParaRPr>
          </a:p>
          <a:p>
            <a:pPr>
              <a:lnSpc>
                <a:spcPct val="150000"/>
              </a:lnSpc>
              <a:spcBef>
                <a:spcPts val="0"/>
              </a:spcBef>
              <a:buFont typeface="Wingdings" pitchFamily="2" charset="2"/>
              <a:buChar char="Ø"/>
            </a:pPr>
            <a:r>
              <a:rPr lang="fr-FR" sz="3800" b="1" dirty="0" smtClean="0">
                <a:latin typeface="Times New Roman" pitchFamily="18" charset="0"/>
                <a:cs typeface="Times New Roman" pitchFamily="18" charset="0"/>
              </a:rPr>
              <a:t>Cloud </a:t>
            </a:r>
            <a:r>
              <a:rPr lang="fr-FR" sz="3800" b="1" dirty="0">
                <a:latin typeface="Times New Roman" pitchFamily="18" charset="0"/>
                <a:cs typeface="Times New Roman" pitchFamily="18" charset="0"/>
              </a:rPr>
              <a:t>privé</a:t>
            </a:r>
            <a:br>
              <a:rPr lang="fr-FR" sz="3800" b="1" dirty="0">
                <a:latin typeface="Times New Roman" pitchFamily="18" charset="0"/>
                <a:cs typeface="Times New Roman" pitchFamily="18" charset="0"/>
              </a:rPr>
            </a:br>
            <a:r>
              <a:rPr lang="fr-FR" sz="3800" dirty="0">
                <a:latin typeface="Times New Roman" pitchFamily="18" charset="0"/>
                <a:cs typeface="Times New Roman" pitchFamily="18" charset="0"/>
              </a:rPr>
              <a:t>L’infrastructure du cloud est provisionnée à l’usage exclusif d’une seule </a:t>
            </a:r>
            <a:r>
              <a:rPr lang="fr-FR" sz="3800" dirty="0" smtClean="0">
                <a:latin typeface="Times New Roman" pitchFamily="18" charset="0"/>
                <a:cs typeface="Times New Roman" pitchFamily="18" charset="0"/>
              </a:rPr>
              <a:t>organisation comprenant </a:t>
            </a:r>
            <a:r>
              <a:rPr lang="fr-FR" sz="3800" dirty="0">
                <a:latin typeface="Times New Roman" pitchFamily="18" charset="0"/>
                <a:cs typeface="Times New Roman" pitchFamily="18" charset="0"/>
              </a:rPr>
              <a:t>plusieurs consommateurs. Elle peut être détenue et gérée par </a:t>
            </a:r>
            <a:r>
              <a:rPr lang="fr-FR" sz="3800" dirty="0" smtClean="0">
                <a:latin typeface="Times New Roman" pitchFamily="18" charset="0"/>
                <a:cs typeface="Times New Roman" pitchFamily="18" charset="0"/>
              </a:rPr>
              <a:t>l’organisation. </a:t>
            </a:r>
            <a:r>
              <a:rPr lang="fr-FR" sz="3800" dirty="0">
                <a:latin typeface="Times New Roman" pitchFamily="18" charset="0"/>
                <a:cs typeface="Times New Roman" pitchFamily="18" charset="0"/>
              </a:rPr>
              <a:t/>
            </a:r>
            <a:br>
              <a:rPr lang="fr-FR" sz="3800" dirty="0">
                <a:latin typeface="Times New Roman" pitchFamily="18" charset="0"/>
                <a:cs typeface="Times New Roman" pitchFamily="18" charset="0"/>
              </a:rPr>
            </a:br>
            <a:r>
              <a:rPr lang="fr-FR" sz="4500" dirty="0" smtClean="0">
                <a:latin typeface="Times New Roman" pitchFamily="18" charset="0"/>
                <a:cs typeface="Times New Roman" pitchFamily="18" charset="0"/>
              </a:rPr>
              <a:t/>
            </a:r>
            <a:br>
              <a:rPr lang="fr-FR" sz="45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17</a:t>
            </a:fld>
            <a:endParaRPr lang="fr-FR"/>
          </a:p>
        </p:txBody>
      </p:sp>
    </p:spTree>
    <p:extLst>
      <p:ext uri="{BB962C8B-B14F-4D97-AF65-F5344CB8AC3E}">
        <p14:creationId xmlns:p14="http://schemas.microsoft.com/office/powerpoint/2010/main" val="1657422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503040" y="1295400"/>
            <a:ext cx="8640960" cy="5778624"/>
          </a:xfrm>
        </p:spPr>
        <p:txBody>
          <a:bodyPr>
            <a:normAutofit fontScale="47500" lnSpcReduction="20000"/>
          </a:bodyPr>
          <a:lstStyle/>
          <a:p>
            <a:pPr marL="0" indent="0">
              <a:lnSpc>
                <a:spcPct val="120000"/>
              </a:lnSpc>
              <a:spcBef>
                <a:spcPts val="0"/>
              </a:spcBef>
              <a:buFont typeface="Wingdings" pitchFamily="2" charset="2"/>
              <a:buChar char="Ø"/>
            </a:pPr>
            <a:r>
              <a:rPr lang="fr-FR" sz="2800" dirty="0" smtClean="0">
                <a:latin typeface="Times New Roman" pitchFamily="18" charset="0"/>
                <a:cs typeface="Times New Roman" pitchFamily="18" charset="0"/>
              </a:rPr>
              <a:t> </a:t>
            </a:r>
            <a:r>
              <a:rPr lang="fr-FR" sz="5100" b="1" dirty="0">
                <a:latin typeface="Times New Roman" pitchFamily="18" charset="0"/>
                <a:cs typeface="Times New Roman" pitchFamily="18" charset="0"/>
              </a:rPr>
              <a:t>Cloud communautaire</a:t>
            </a:r>
            <a:br>
              <a:rPr lang="fr-FR" sz="5100" b="1" dirty="0">
                <a:latin typeface="Times New Roman" pitchFamily="18" charset="0"/>
                <a:cs typeface="Times New Roman" pitchFamily="18" charset="0"/>
              </a:rPr>
            </a:br>
            <a:r>
              <a:rPr lang="fr-FR" sz="5100" dirty="0">
                <a:latin typeface="Times New Roman" pitchFamily="18" charset="0"/>
                <a:cs typeface="Times New Roman" pitchFamily="18" charset="0"/>
              </a:rPr>
              <a:t> </a:t>
            </a:r>
            <a:r>
              <a:rPr lang="fr-FR" sz="5100" dirty="0" smtClean="0">
                <a:latin typeface="Times New Roman" pitchFamily="18" charset="0"/>
                <a:cs typeface="Times New Roman" pitchFamily="18" charset="0"/>
              </a:rPr>
              <a:t>      </a:t>
            </a:r>
            <a:r>
              <a:rPr lang="fr-FR" sz="5100" dirty="0">
                <a:latin typeface="Times New Roman" pitchFamily="18" charset="0"/>
                <a:cs typeface="Times New Roman" pitchFamily="18" charset="0"/>
              </a:rPr>
              <a:t>provisionnée pour une utilisation exclusive par une communauté particulière de consommateurs d’organisations ayant des préoccupations </a:t>
            </a:r>
            <a:r>
              <a:rPr lang="fr-FR" sz="5100" dirty="0" smtClean="0">
                <a:latin typeface="Times New Roman" pitchFamily="18" charset="0"/>
                <a:cs typeface="Times New Roman" pitchFamily="18" charset="0"/>
              </a:rPr>
              <a:t>communes. </a:t>
            </a:r>
            <a:r>
              <a:rPr lang="fr-FR" sz="5100" dirty="0">
                <a:latin typeface="Times New Roman" pitchFamily="18" charset="0"/>
                <a:cs typeface="Times New Roman" pitchFamily="18" charset="0"/>
              </a:rPr>
              <a:t>Elle peut être détenue, gérée et</a:t>
            </a:r>
            <a:br>
              <a:rPr lang="fr-FR" sz="5100" dirty="0">
                <a:latin typeface="Times New Roman" pitchFamily="18" charset="0"/>
                <a:cs typeface="Times New Roman" pitchFamily="18" charset="0"/>
              </a:rPr>
            </a:br>
            <a:r>
              <a:rPr lang="fr-FR" sz="5100" dirty="0">
                <a:latin typeface="Times New Roman" pitchFamily="18" charset="0"/>
                <a:cs typeface="Times New Roman" pitchFamily="18" charset="0"/>
              </a:rPr>
              <a:t>exploitée par un ou plusieurs organismes de la </a:t>
            </a:r>
            <a:r>
              <a:rPr lang="fr-FR" sz="5100" dirty="0" smtClean="0">
                <a:latin typeface="Times New Roman" pitchFamily="18" charset="0"/>
                <a:cs typeface="Times New Roman" pitchFamily="18" charset="0"/>
              </a:rPr>
              <a:t>communauté.</a:t>
            </a:r>
            <a:r>
              <a:rPr lang="fr-FR" sz="5100" dirty="0">
                <a:latin typeface="Times New Roman" pitchFamily="18" charset="0"/>
                <a:cs typeface="Times New Roman" pitchFamily="18" charset="0"/>
              </a:rPr>
              <a:t/>
            </a:r>
            <a:br>
              <a:rPr lang="fr-FR" sz="5100" dirty="0">
                <a:latin typeface="Times New Roman" pitchFamily="18" charset="0"/>
                <a:cs typeface="Times New Roman" pitchFamily="18" charset="0"/>
              </a:rPr>
            </a:br>
            <a:endParaRPr lang="fr-FR" sz="5100" dirty="0" smtClean="0">
              <a:latin typeface="Times New Roman" pitchFamily="18" charset="0"/>
              <a:cs typeface="Times New Roman" pitchFamily="18" charset="0"/>
            </a:endParaRPr>
          </a:p>
          <a:p>
            <a:pPr marL="0" indent="0">
              <a:lnSpc>
                <a:spcPct val="120000"/>
              </a:lnSpc>
              <a:spcBef>
                <a:spcPts val="0"/>
              </a:spcBef>
              <a:buFont typeface="Wingdings" pitchFamily="2" charset="2"/>
              <a:buChar char="Ø"/>
            </a:pPr>
            <a:r>
              <a:rPr lang="fr-FR" sz="5100" b="1" dirty="0" smtClean="0">
                <a:latin typeface="Times New Roman" pitchFamily="18" charset="0"/>
                <a:cs typeface="Times New Roman" pitchFamily="18" charset="0"/>
              </a:rPr>
              <a:t>Cloud </a:t>
            </a:r>
            <a:r>
              <a:rPr lang="fr-FR" sz="5100" b="1" dirty="0">
                <a:latin typeface="Times New Roman" pitchFamily="18" charset="0"/>
                <a:cs typeface="Times New Roman" pitchFamily="18" charset="0"/>
              </a:rPr>
              <a:t>hybride</a:t>
            </a:r>
            <a:br>
              <a:rPr lang="fr-FR" sz="5100" b="1" dirty="0">
                <a:latin typeface="Times New Roman" pitchFamily="18" charset="0"/>
                <a:cs typeface="Times New Roman" pitchFamily="18" charset="0"/>
              </a:rPr>
            </a:br>
            <a:r>
              <a:rPr lang="fr-FR" sz="5100" b="1" dirty="0" smtClean="0">
                <a:latin typeface="Times New Roman" pitchFamily="18" charset="0"/>
                <a:cs typeface="Times New Roman" pitchFamily="18" charset="0"/>
              </a:rPr>
              <a:t>   </a:t>
            </a:r>
            <a:r>
              <a:rPr lang="fr-FR" sz="5100" dirty="0" smtClean="0">
                <a:latin typeface="Times New Roman" pitchFamily="18" charset="0"/>
                <a:cs typeface="Times New Roman" pitchFamily="18" charset="0"/>
              </a:rPr>
              <a:t>L’infrastructure </a:t>
            </a:r>
            <a:r>
              <a:rPr lang="fr-FR" sz="5100" dirty="0">
                <a:latin typeface="Times New Roman" pitchFamily="18" charset="0"/>
                <a:cs typeface="Times New Roman" pitchFamily="18" charset="0"/>
              </a:rPr>
              <a:t>du cloud est une composition de deux ou plusieurs infrastructures </a:t>
            </a:r>
            <a:r>
              <a:rPr lang="fr-FR" sz="5100" dirty="0" smtClean="0">
                <a:latin typeface="Times New Roman" pitchFamily="18" charset="0"/>
                <a:cs typeface="Times New Roman" pitchFamily="18" charset="0"/>
              </a:rPr>
              <a:t>de différents </a:t>
            </a:r>
            <a:r>
              <a:rPr lang="fr-FR" sz="5100" dirty="0" err="1">
                <a:latin typeface="Times New Roman" pitchFamily="18" charset="0"/>
                <a:cs typeface="Times New Roman" pitchFamily="18" charset="0"/>
              </a:rPr>
              <a:t>clouds</a:t>
            </a:r>
            <a:r>
              <a:rPr lang="fr-FR" sz="5100" dirty="0">
                <a:latin typeface="Times New Roman" pitchFamily="18" charset="0"/>
                <a:cs typeface="Times New Roman" pitchFamily="18" charset="0"/>
              </a:rPr>
              <a:t> (privé, communautaire, ou public) qui sont interconnectés ensemble par</a:t>
            </a:r>
            <a:br>
              <a:rPr lang="fr-FR" sz="5100" dirty="0">
                <a:latin typeface="Times New Roman" pitchFamily="18" charset="0"/>
                <a:cs typeface="Times New Roman" pitchFamily="18" charset="0"/>
              </a:rPr>
            </a:br>
            <a:r>
              <a:rPr lang="fr-FR" sz="5100" dirty="0">
                <a:latin typeface="Times New Roman" pitchFamily="18" charset="0"/>
                <a:cs typeface="Times New Roman" pitchFamily="18" charset="0"/>
              </a:rPr>
              <a:t>des technologies </a:t>
            </a:r>
            <a:r>
              <a:rPr lang="fr-FR" sz="5100" dirty="0" smtClean="0">
                <a:latin typeface="Times New Roman" pitchFamily="18" charset="0"/>
                <a:cs typeface="Times New Roman" pitchFamily="18" charset="0"/>
              </a:rPr>
              <a:t>normalisées ou </a:t>
            </a:r>
            <a:r>
              <a:rPr lang="fr-FR" sz="5100" dirty="0">
                <a:latin typeface="Times New Roman" pitchFamily="18" charset="0"/>
                <a:cs typeface="Times New Roman" pitchFamily="18" charset="0"/>
              </a:rPr>
              <a:t>propriétaires afin de garantir la </a:t>
            </a:r>
            <a:r>
              <a:rPr lang="fr-FR" sz="5100" dirty="0" smtClean="0">
                <a:latin typeface="Times New Roman" pitchFamily="18" charset="0"/>
                <a:cs typeface="Times New Roman" pitchFamily="18" charset="0"/>
              </a:rPr>
              <a:t>portabilité des </a:t>
            </a:r>
            <a:r>
              <a:rPr lang="fr-FR" sz="5100" dirty="0">
                <a:latin typeface="Times New Roman" pitchFamily="18" charset="0"/>
                <a:cs typeface="Times New Roman" pitchFamily="18" charset="0"/>
              </a:rPr>
              <a:t>données et des applications (par exemple, "cloud </a:t>
            </a:r>
            <a:r>
              <a:rPr lang="fr-FR" sz="5100" dirty="0" err="1">
                <a:latin typeface="Times New Roman" pitchFamily="18" charset="0"/>
                <a:cs typeface="Times New Roman" pitchFamily="18" charset="0"/>
              </a:rPr>
              <a:t>bursting</a:t>
            </a:r>
            <a:r>
              <a:rPr lang="fr-FR" sz="5100" dirty="0">
                <a:latin typeface="Times New Roman" pitchFamily="18" charset="0"/>
                <a:cs typeface="Times New Roman" pitchFamily="18" charset="0"/>
              </a:rPr>
              <a:t>" pour la répartition de </a:t>
            </a:r>
            <a:r>
              <a:rPr lang="fr-FR" sz="5100" dirty="0" smtClean="0">
                <a:latin typeface="Times New Roman" pitchFamily="18" charset="0"/>
                <a:cs typeface="Times New Roman" pitchFamily="18" charset="0"/>
              </a:rPr>
              <a:t>la charge </a:t>
            </a:r>
            <a:r>
              <a:rPr lang="fr-FR" sz="5100" dirty="0">
                <a:latin typeface="Times New Roman" pitchFamily="18" charset="0"/>
                <a:cs typeface="Times New Roman" pitchFamily="18" charset="0"/>
              </a:rPr>
              <a:t>entre des </a:t>
            </a:r>
            <a:r>
              <a:rPr lang="fr-FR" sz="5100" dirty="0" err="1">
                <a:latin typeface="Times New Roman" pitchFamily="18" charset="0"/>
                <a:cs typeface="Times New Roman" pitchFamily="18" charset="0"/>
              </a:rPr>
              <a:t>clouds</a:t>
            </a:r>
            <a:r>
              <a:rPr lang="fr-FR" sz="5100" dirty="0">
                <a:latin typeface="Times New Roman" pitchFamily="18" charset="0"/>
                <a:cs typeface="Times New Roman" pitchFamily="18" charset="0"/>
              </a:rPr>
              <a:t>) </a:t>
            </a:r>
            <a:br>
              <a:rPr lang="fr-FR" sz="5100" dirty="0">
                <a:latin typeface="Times New Roman" pitchFamily="18" charset="0"/>
                <a:cs typeface="Times New Roman" pitchFamily="18" charset="0"/>
              </a:rPr>
            </a:br>
            <a:r>
              <a:rPr lang="fr-FR" sz="5100" dirty="0" smtClean="0">
                <a:latin typeface="Times New Roman" pitchFamily="18" charset="0"/>
                <a:cs typeface="Times New Roman" pitchFamily="18" charset="0"/>
              </a:rPr>
              <a:t> </a:t>
            </a:r>
            <a:endParaRPr lang="fr-FR" sz="51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18</a:t>
            </a:fld>
            <a:endParaRPr lang="fr-FR"/>
          </a:p>
        </p:txBody>
      </p:sp>
    </p:spTree>
    <p:extLst>
      <p:ext uri="{BB962C8B-B14F-4D97-AF65-F5344CB8AC3E}">
        <p14:creationId xmlns:p14="http://schemas.microsoft.com/office/powerpoint/2010/main" val="137842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normAutofit fontScale="90000"/>
          </a:bodyPr>
          <a:lstStyle/>
          <a:p>
            <a:pPr algn="r"/>
            <a:r>
              <a:rPr lang="fr-FR" b="1" i="1" dirty="0" smtClean="0">
                <a:solidFill>
                  <a:schemeClr val="accent1">
                    <a:lumMod val="75000"/>
                  </a:schemeClr>
                </a:solidFill>
              </a:rPr>
              <a:t>Concepts </a:t>
            </a:r>
            <a:r>
              <a:rPr lang="fr-FR" b="1" i="1" dirty="0">
                <a:solidFill>
                  <a:schemeClr val="accent1">
                    <a:lumMod val="75000"/>
                  </a:schemeClr>
                </a:solidFill>
              </a:rPr>
              <a:t>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br>
              <a:rPr lang="fr-FR" b="1" i="1" dirty="0" smtClean="0">
                <a:solidFill>
                  <a:schemeClr val="accent1">
                    <a:lumMod val="75000"/>
                  </a:schemeClr>
                </a:solidFill>
              </a:rPr>
            </a:br>
            <a:r>
              <a:rPr lang="fr-FR" b="1" i="1" dirty="0" smtClean="0">
                <a:solidFill>
                  <a:schemeClr val="accent1">
                    <a:lumMod val="75000"/>
                  </a:schemeClr>
                </a:solidFill>
              </a:rPr>
              <a:t>                   </a:t>
            </a:r>
            <a:r>
              <a:rPr lang="fr-FR" sz="2700" b="1" i="1" dirty="0" smtClean="0">
                <a:solidFill>
                  <a:schemeClr val="accent1">
                    <a:lumMod val="75000"/>
                  </a:schemeClr>
                </a:solidFill>
              </a:rPr>
              <a:t>Architecture</a:t>
            </a:r>
            <a:r>
              <a:rPr lang="fr-FR" sz="2700" dirty="0" smtClean="0"/>
              <a:t> </a:t>
            </a:r>
            <a:r>
              <a:rPr lang="fr-FR" sz="2700" b="1" i="1" dirty="0">
                <a:solidFill>
                  <a:schemeClr val="accent1">
                    <a:lumMod val="75000"/>
                  </a:schemeClr>
                </a:solidFill>
              </a:rPr>
              <a:t>du Cloud computing</a:t>
            </a:r>
          </a:p>
        </p:txBody>
      </p:sp>
      <p:sp>
        <p:nvSpPr>
          <p:cNvPr id="3" name="Espace réservé du contenu 2"/>
          <p:cNvSpPr>
            <a:spLocks noGrp="1"/>
          </p:cNvSpPr>
          <p:nvPr>
            <p:ph idx="1"/>
          </p:nvPr>
        </p:nvSpPr>
        <p:spPr/>
        <p:txBody>
          <a:bodyPr>
            <a:normAutofit fontScale="92500"/>
          </a:bodyPr>
          <a:lstStyle/>
          <a:p>
            <a:pPr marL="0" indent="0" algn="just">
              <a:spcBef>
                <a:spcPts val="0"/>
              </a:spcBef>
            </a:pPr>
            <a:r>
              <a:rPr lang="fr-FR" sz="2700" dirty="0" smtClean="0">
                <a:latin typeface="Times New Roman" pitchFamily="18" charset="0"/>
                <a:cs typeface="Times New Roman" pitchFamily="18" charset="0"/>
              </a:rPr>
              <a:t>L'architecture globale </a:t>
            </a:r>
            <a:r>
              <a:rPr lang="fr-FR" sz="2700" dirty="0">
                <a:latin typeface="Times New Roman" pitchFamily="18" charset="0"/>
                <a:cs typeface="Times New Roman" pitchFamily="18" charset="0"/>
              </a:rPr>
              <a:t>du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computing comporte essentiellement </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marL="0" algn="just">
              <a:spcBef>
                <a:spcPts val="0"/>
              </a:spcBef>
              <a:buFont typeface="Wingdings" pitchFamily="2" charset="2"/>
              <a:buChar char="Ø"/>
            </a:pPr>
            <a:r>
              <a:rPr lang="fr-FR" sz="2700" b="1" dirty="0" smtClean="0">
                <a:latin typeface="Times New Roman" pitchFamily="18" charset="0"/>
                <a:cs typeface="Times New Roman" pitchFamily="18" charset="0"/>
              </a:rPr>
              <a:t>Des </a:t>
            </a:r>
            <a:r>
              <a:rPr lang="fr-FR" sz="2700" b="1" dirty="0">
                <a:latin typeface="Times New Roman" pitchFamily="18" charset="0"/>
                <a:cs typeface="Times New Roman" pitchFamily="18" charset="0"/>
              </a:rPr>
              <a:t>clients: </a:t>
            </a:r>
            <a:r>
              <a:rPr lang="fr-FR" sz="2700" dirty="0">
                <a:latin typeface="Times New Roman" pitchFamily="18" charset="0"/>
                <a:cs typeface="Times New Roman" pitchFamily="18" charset="0"/>
              </a:rPr>
              <a:t>personne</a:t>
            </a:r>
            <a:r>
              <a:rPr lang="fr-FR" sz="2700" dirty="0" smtClean="0">
                <a:latin typeface="Times New Roman" pitchFamily="18" charset="0"/>
                <a:cs typeface="Times New Roman" pitchFamily="18" charset="0"/>
              </a:rPr>
              <a:t>, entreprise, groupe qui accèdent aux différents services offerts par le </a:t>
            </a:r>
            <a:r>
              <a:rPr lang="fr-FR" sz="2700" dirty="0" err="1" smtClean="0">
                <a:latin typeface="Times New Roman" pitchFamily="18" charset="0"/>
                <a:cs typeface="Times New Roman" pitchFamily="18" charset="0"/>
              </a:rPr>
              <a:t>cloud</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marL="0" indent="0" algn="just">
              <a:spcBef>
                <a:spcPts val="0"/>
              </a:spcBef>
              <a:buNone/>
            </a:pPr>
            <a:endParaRPr lang="fr-FR" sz="2700" dirty="0" smtClean="0">
              <a:latin typeface="Times New Roman" pitchFamily="18" charset="0"/>
              <a:cs typeface="Times New Roman" pitchFamily="18" charset="0"/>
            </a:endParaRPr>
          </a:p>
          <a:p>
            <a:pPr algn="just">
              <a:spcBef>
                <a:spcPts val="0"/>
              </a:spcBef>
              <a:buFont typeface="Wingdings" pitchFamily="2" charset="2"/>
              <a:buChar char="Ø"/>
            </a:pPr>
            <a:r>
              <a:rPr lang="fr-FR" sz="2700" dirty="0" smtClean="0">
                <a:latin typeface="Times New Roman" pitchFamily="18" charset="0"/>
                <a:cs typeface="Times New Roman" pitchFamily="18" charset="0"/>
              </a:rPr>
              <a:t> </a:t>
            </a:r>
            <a:r>
              <a:rPr lang="fr-FR" sz="2700" b="1" dirty="0">
                <a:latin typeface="Times New Roman" pitchFamily="18" charset="0"/>
                <a:cs typeface="Times New Roman" pitchFamily="18" charset="0"/>
              </a:rPr>
              <a:t>Des services: </a:t>
            </a:r>
            <a:r>
              <a:rPr lang="fr-FR" sz="2700" dirty="0" smtClean="0">
                <a:latin typeface="Times New Roman" pitchFamily="18" charset="0"/>
                <a:cs typeface="Times New Roman" pitchFamily="18" charset="0"/>
              </a:rPr>
              <a:t>Diffèrent niveaux de services et données gérés par des </a:t>
            </a:r>
            <a:r>
              <a:rPr lang="fr-FR" sz="2700" dirty="0">
                <a:latin typeface="Times New Roman" pitchFamily="18" charset="0"/>
                <a:cs typeface="Times New Roman" pitchFamily="18" charset="0"/>
              </a:rPr>
              <a:t>fournisseurs </a:t>
            </a:r>
            <a:r>
              <a:rPr lang="fr-FR" sz="2700" dirty="0" smtClean="0">
                <a:latin typeface="Times New Roman" pitchFamily="18" charset="0"/>
                <a:cs typeface="Times New Roman" pitchFamily="18" charset="0"/>
              </a:rPr>
              <a:t>afin de les offrir à la demande des clients du </a:t>
            </a:r>
            <a:r>
              <a:rPr lang="fr-FR" sz="2700" dirty="0" err="1" smtClean="0">
                <a:latin typeface="Times New Roman" pitchFamily="18" charset="0"/>
                <a:cs typeface="Times New Roman" pitchFamily="18" charset="0"/>
              </a:rPr>
              <a:t>cloud</a:t>
            </a:r>
            <a:r>
              <a:rPr lang="fr-FR" dirty="0"/>
              <a:t>. </a:t>
            </a:r>
            <a:endParaRPr lang="fr-FR" dirty="0" smtClean="0"/>
          </a:p>
          <a:p>
            <a:pPr algn="just">
              <a:spcBef>
                <a:spcPts val="0"/>
              </a:spcBef>
              <a:buFont typeface="Wingdings" pitchFamily="2" charset="2"/>
              <a:buChar char="Ø"/>
            </a:pPr>
            <a:r>
              <a:rPr lang="fr-FR" sz="2900" b="1" dirty="0">
                <a:latin typeface="Times New Roman" pitchFamily="18" charset="0"/>
                <a:cs typeface="Times New Roman" pitchFamily="18" charset="0"/>
              </a:rPr>
              <a:t>Un </a:t>
            </a:r>
            <a:r>
              <a:rPr lang="fr-FR" sz="2900" b="1" dirty="0" smtClean="0">
                <a:latin typeface="Times New Roman" pitchFamily="18" charset="0"/>
                <a:cs typeface="Times New Roman" pitchFamily="18" charset="0"/>
              </a:rPr>
              <a:t>réseau: </a:t>
            </a:r>
            <a:r>
              <a:rPr lang="fr-FR" sz="2900" dirty="0" smtClean="0">
                <a:latin typeface="Times New Roman" pitchFamily="18" charset="0"/>
                <a:cs typeface="Times New Roman" pitchFamily="18" charset="0"/>
              </a:rPr>
              <a:t>Intermédiaire entre le client et le fournisseur, qui permet </a:t>
            </a:r>
            <a:r>
              <a:rPr lang="fr-FR" sz="2900" dirty="0">
                <a:latin typeface="Times New Roman" pitchFamily="18" charset="0"/>
                <a:cs typeface="Times New Roman" pitchFamily="18" charset="0"/>
              </a:rPr>
              <a:t>de </a:t>
            </a:r>
            <a:r>
              <a:rPr lang="fr-FR" sz="2900" dirty="0" smtClean="0">
                <a:latin typeface="Times New Roman" pitchFamily="18" charset="0"/>
                <a:cs typeface="Times New Roman" pitchFamily="18" charset="0"/>
              </a:rPr>
              <a:t>transiter les services(chemin que les services entreprend) c'est le réseau </a:t>
            </a:r>
            <a:r>
              <a:rPr lang="fr-FR" sz="2900" dirty="0">
                <a:latin typeface="Times New Roman" pitchFamily="18" charset="0"/>
                <a:cs typeface="Times New Roman" pitchFamily="18" charset="0"/>
              </a:rPr>
              <a:t>Internet</a:t>
            </a:r>
            <a:r>
              <a:rPr lang="fr-FR" sz="2600" dirty="0">
                <a:latin typeface="Times New Roman" pitchFamily="18" charset="0"/>
                <a:cs typeface="Times New Roman" pitchFamily="18" charset="0"/>
              </a:rPr>
              <a:t>. </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19</a:t>
            </a:fld>
            <a:endParaRPr lang="fr-FR"/>
          </a:p>
        </p:txBody>
      </p:sp>
    </p:spTree>
    <p:extLst>
      <p:ext uri="{BB962C8B-B14F-4D97-AF65-F5344CB8AC3E}">
        <p14:creationId xmlns:p14="http://schemas.microsoft.com/office/powerpoint/2010/main" val="212404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1</a:t>
            </a:r>
            <a:r>
              <a:rPr lang="fr-FR" sz="4800" b="1" i="1" u="sng" baseline="30000" dirty="0">
                <a:solidFill>
                  <a:schemeClr val="tx2">
                    <a:lumMod val="75000"/>
                  </a:schemeClr>
                </a:solidFill>
                <a:effectLst>
                  <a:outerShdw blurRad="38100" dist="38100" dir="2700000" algn="tl">
                    <a:srgbClr val="000000">
                      <a:alpha val="43137"/>
                    </a:srgbClr>
                  </a:outerShdw>
                </a:effectLst>
              </a:rPr>
              <a:t>ere</a:t>
            </a:r>
            <a:r>
              <a:rPr lang="fr-FR" b="1" i="1" u="sng" dirty="0">
                <a:solidFill>
                  <a:schemeClr val="tx2">
                    <a:lumMod val="75000"/>
                  </a:schemeClr>
                </a:solidFill>
                <a:effectLst>
                  <a:outerShdw blurRad="38100" dist="38100" dir="2700000" algn="tl">
                    <a:srgbClr val="000000">
                      <a:alpha val="43137"/>
                    </a:srgbClr>
                  </a:outerShdw>
                </a:effectLst>
              </a:rPr>
              <a:t> partie </a:t>
            </a:r>
          </a:p>
        </p:txBody>
      </p:sp>
      <p:sp>
        <p:nvSpPr>
          <p:cNvPr id="3" name="Content Placeholder 2">
            <a:extLst>
              <a:ext uri="{FF2B5EF4-FFF2-40B4-BE49-F238E27FC236}">
                <a16:creationId xmlns:a16="http://schemas.microsoft.com/office/drawing/2014/main" xmlns=""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Généralité sur le Cloud computing</a:t>
            </a:r>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(CC)</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a:t>
            </a:fld>
            <a:endParaRPr lang="fr-FR"/>
          </a:p>
        </p:txBody>
      </p:sp>
    </p:spTree>
    <p:extLst>
      <p:ext uri="{BB962C8B-B14F-4D97-AF65-F5344CB8AC3E}">
        <p14:creationId xmlns:p14="http://schemas.microsoft.com/office/powerpoint/2010/main" val="100466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22928"/>
            <a:ext cx="8229600" cy="1143000"/>
          </a:xfrm>
        </p:spPr>
        <p:txBody>
          <a:bodyPr>
            <a:normAutofit fontScale="90000"/>
          </a:bodyPr>
          <a:lstStyle/>
          <a:p>
            <a:pPr algn="r"/>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computing</a:t>
            </a:r>
            <a:br>
              <a:rPr lang="fr-FR" b="1" i="1" dirty="0">
                <a:solidFill>
                  <a:schemeClr val="accent1">
                    <a:lumMod val="75000"/>
                  </a:schemeClr>
                </a:solidFill>
              </a:rPr>
            </a:br>
            <a:r>
              <a:rPr lang="fr-FR" b="1" i="1" dirty="0">
                <a:solidFill>
                  <a:schemeClr val="accent1">
                    <a:lumMod val="75000"/>
                  </a:schemeClr>
                </a:solidFill>
              </a:rPr>
              <a:t>                   </a:t>
            </a:r>
            <a:r>
              <a:rPr lang="fr-FR" sz="2700" b="1" i="1" dirty="0">
                <a:solidFill>
                  <a:schemeClr val="accent1">
                    <a:lumMod val="75000"/>
                  </a:schemeClr>
                </a:solidFill>
              </a:rPr>
              <a:t>Architecture</a:t>
            </a:r>
            <a:r>
              <a:rPr lang="fr-FR" sz="2700" dirty="0"/>
              <a:t> </a:t>
            </a:r>
            <a:r>
              <a:rPr lang="fr-FR" sz="2700" b="1" i="1" dirty="0">
                <a:solidFill>
                  <a:schemeClr val="accent1">
                    <a:lumMod val="75000"/>
                  </a:schemeClr>
                </a:solidFill>
              </a:rPr>
              <a:t>du Cloud computing</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Ø"/>
            </a:pPr>
            <a:r>
              <a:rPr lang="fr-FR" sz="2700" b="1" dirty="0">
                <a:latin typeface="Times New Roman" pitchFamily="18" charset="0"/>
                <a:cs typeface="Times New Roman" pitchFamily="18" charset="0"/>
              </a:rPr>
              <a:t>Des fournisseurs: </a:t>
            </a:r>
            <a:r>
              <a:rPr lang="fr-FR" sz="2700" dirty="0">
                <a:latin typeface="Times New Roman" pitchFamily="18" charset="0"/>
                <a:cs typeface="Times New Roman" pitchFamily="18" charset="0"/>
              </a:rPr>
              <a:t>Ce </a:t>
            </a:r>
            <a:r>
              <a:rPr lang="fr-FR" sz="2700" dirty="0" smtClean="0">
                <a:latin typeface="Times New Roman" pitchFamily="18" charset="0"/>
                <a:cs typeface="Times New Roman" pitchFamily="18" charset="0"/>
              </a:rPr>
              <a:t>sont des entités chez lesquelles on alloue les services </a:t>
            </a:r>
            <a:r>
              <a:rPr lang="fr-FR" sz="2700" dirty="0" err="1">
                <a:latin typeface="Times New Roman" pitchFamily="18" charset="0"/>
                <a:cs typeface="Times New Roman" pitchFamily="18" charset="0"/>
              </a:rPr>
              <a:t>cloud</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algn="just">
              <a:buFont typeface="Wingdings" pitchFamily="2" charset="2"/>
              <a:buChar char="Ø"/>
            </a:pPr>
            <a:r>
              <a:rPr lang="fr-FR" sz="2700" b="1" dirty="0" smtClean="0">
                <a:latin typeface="Times New Roman" pitchFamily="18" charset="0"/>
                <a:cs typeface="Times New Roman" pitchFamily="18" charset="0"/>
              </a:rPr>
              <a:t>Des </a:t>
            </a:r>
            <a:r>
              <a:rPr lang="fr-FR" sz="2700" b="1" dirty="0">
                <a:latin typeface="Times New Roman" pitchFamily="18" charset="0"/>
                <a:cs typeface="Times New Roman" pitchFamily="18" charset="0"/>
              </a:rPr>
              <a:t>serveurs: </a:t>
            </a:r>
            <a:r>
              <a:rPr lang="fr-FR" sz="2700" dirty="0" smtClean="0">
                <a:latin typeface="Times New Roman" pitchFamily="18" charset="0"/>
                <a:cs typeface="Times New Roman" pitchFamily="18" charset="0"/>
              </a:rPr>
              <a:t>Ou sont stocker les services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il sont distribués partout </a:t>
            </a:r>
            <a:r>
              <a:rPr lang="fr-FR" sz="2700" dirty="0">
                <a:latin typeface="Times New Roman" pitchFamily="18" charset="0"/>
                <a:cs typeface="Times New Roman" pitchFamily="18" charset="0"/>
              </a:rPr>
              <a:t>dans </a:t>
            </a:r>
            <a:r>
              <a:rPr lang="fr-FR" sz="2700" dirty="0" smtClean="0">
                <a:latin typeface="Times New Roman" pitchFamily="18" charset="0"/>
                <a:cs typeface="Times New Roman" pitchFamily="18" charset="0"/>
              </a:rPr>
              <a:t>le monde qui constituent le cœur hardware de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computing.</a:t>
            </a:r>
          </a:p>
          <a:p>
            <a:pPr marL="0" indent="0" algn="just">
              <a:buNone/>
            </a:pPr>
            <a:endParaRPr lang="fr-FR" sz="2700" dirty="0" smtClean="0">
              <a:latin typeface="Times New Roman" pitchFamily="18" charset="0"/>
              <a:cs typeface="Times New Roman" pitchFamily="18" charset="0"/>
            </a:endParaRPr>
          </a:p>
          <a:p>
            <a:pPr marL="0" indent="0" algn="just">
              <a:buNone/>
            </a:pPr>
            <a:r>
              <a:rPr lang="fr-FR" sz="2700" dirty="0" smtClean="0">
                <a:latin typeface="Times New Roman" pitchFamily="18" charset="0"/>
                <a:cs typeface="Times New Roman" pitchFamily="18" charset="0"/>
              </a:rPr>
              <a:t>Les entités citées ci-dessus sont connectées selon le modèle de déploiement du </a:t>
            </a:r>
            <a:r>
              <a:rPr lang="fr-FR" sz="2700" dirty="0" err="1">
                <a:latin typeface="Times New Roman" pitchFamily="18" charset="0"/>
                <a:cs typeface="Times New Roman" pitchFamily="18" charset="0"/>
              </a:rPr>
              <a:t>cloud</a:t>
            </a:r>
            <a:r>
              <a:rPr lang="fr-FR" sz="2700" dirty="0">
                <a:latin typeface="Times New Roman" pitchFamily="18" charset="0"/>
                <a:cs typeface="Times New Roman" pitchFamily="18" charset="0"/>
              </a:rPr>
              <a:t> </a:t>
            </a:r>
            <a:r>
              <a:rPr lang="fr-FR" sz="2700" dirty="0" smtClean="0">
                <a:latin typeface="Times New Roman" pitchFamily="18" charset="0"/>
                <a:cs typeface="Times New Roman" pitchFamily="18" charset="0"/>
              </a:rPr>
              <a:t>privé et public </a:t>
            </a:r>
            <a:endParaRPr lang="fr-FR" sz="27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20</a:t>
            </a:fld>
            <a:endParaRPr lang="fr-FR"/>
          </a:p>
        </p:txBody>
      </p:sp>
    </p:spTree>
    <p:extLst>
      <p:ext uri="{BB962C8B-B14F-4D97-AF65-F5344CB8AC3E}">
        <p14:creationId xmlns:p14="http://schemas.microsoft.com/office/powerpoint/2010/main" val="34286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8229600" cy="1143000"/>
          </a:xfrm>
        </p:spPr>
        <p:txBody>
          <a:bodyPr>
            <a:normAutofit fontScale="90000"/>
          </a:bodyPr>
          <a:lstStyle/>
          <a:p>
            <a:pPr algn="r"/>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computing</a:t>
            </a:r>
            <a:br>
              <a:rPr lang="fr-FR" b="1" i="1" dirty="0">
                <a:solidFill>
                  <a:schemeClr val="accent1">
                    <a:lumMod val="75000"/>
                  </a:schemeClr>
                </a:solidFill>
              </a:rPr>
            </a:br>
            <a:r>
              <a:rPr lang="fr-FR" b="1" i="1" dirty="0">
                <a:solidFill>
                  <a:schemeClr val="accent1">
                    <a:lumMod val="75000"/>
                  </a:schemeClr>
                </a:solidFill>
              </a:rPr>
              <a:t>                   </a:t>
            </a:r>
            <a:r>
              <a:rPr lang="fr-FR" sz="2700" b="1" i="1" dirty="0">
                <a:solidFill>
                  <a:schemeClr val="accent1">
                    <a:lumMod val="75000"/>
                  </a:schemeClr>
                </a:solidFill>
              </a:rPr>
              <a:t>Architecture</a:t>
            </a:r>
            <a:r>
              <a:rPr lang="fr-FR" sz="2700" dirty="0"/>
              <a:t> </a:t>
            </a:r>
            <a:r>
              <a:rPr lang="fr-FR" sz="2700" b="1" i="1" dirty="0">
                <a:solidFill>
                  <a:schemeClr val="accent1">
                    <a:lumMod val="75000"/>
                  </a:schemeClr>
                </a:solidFill>
              </a:rPr>
              <a:t>du Cloud computing</a:t>
            </a:r>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4936" cy="47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32937F2F-74FD-41D5-826B-60D32829677C}" type="slidenum">
              <a:rPr lang="fr-FR" smtClean="0"/>
              <a:t>21</a:t>
            </a:fld>
            <a:endParaRPr lang="fr-FR"/>
          </a:p>
        </p:txBody>
      </p:sp>
    </p:spTree>
    <p:extLst>
      <p:ext uri="{BB962C8B-B14F-4D97-AF65-F5344CB8AC3E}">
        <p14:creationId xmlns:p14="http://schemas.microsoft.com/office/powerpoint/2010/main" val="453700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503040" y="1295400"/>
            <a:ext cx="8640960" cy="5778624"/>
          </a:xfrm>
        </p:spPr>
        <p:txBody>
          <a:bodyPr>
            <a:normAutofit/>
          </a:bodyPr>
          <a:lstStyle/>
          <a:p>
            <a:pPr marL="0" indent="0">
              <a:lnSpc>
                <a:spcPct val="120000"/>
              </a:lnSpc>
              <a:spcBef>
                <a:spcPts val="0"/>
              </a:spcBef>
              <a:buNone/>
            </a:pPr>
            <a:r>
              <a:rPr lang="fr-FR" sz="2800" dirty="0" smtClean="0">
                <a:latin typeface="Times New Roman" pitchFamily="18" charset="0"/>
                <a:cs typeface="Times New Roman" pitchFamily="18" charset="0"/>
              </a:rPr>
              <a:t>  </a:t>
            </a:r>
            <a:endParaRPr lang="fr-FR" sz="51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 y="1412776"/>
            <a:ext cx="8883244" cy="5112568"/>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22</a:t>
            </a:fld>
            <a:endParaRPr lang="fr-FR"/>
          </a:p>
        </p:txBody>
      </p:sp>
    </p:spTree>
    <p:extLst>
      <p:ext uri="{BB962C8B-B14F-4D97-AF65-F5344CB8AC3E}">
        <p14:creationId xmlns:p14="http://schemas.microsoft.com/office/powerpoint/2010/main" val="2337069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116632"/>
            <a:ext cx="8229600" cy="1143000"/>
          </a:xfrm>
        </p:spPr>
        <p:txBody>
          <a:bodyPr/>
          <a:lstStyle/>
          <a:p>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endParaRPr lang="fr-FR" dirty="0"/>
          </a:p>
        </p:txBody>
      </p:sp>
      <p:sp>
        <p:nvSpPr>
          <p:cNvPr id="3" name="Espace réservé du contenu 2"/>
          <p:cNvSpPr>
            <a:spLocks noGrp="1"/>
          </p:cNvSpPr>
          <p:nvPr>
            <p:ph idx="1"/>
          </p:nvPr>
        </p:nvSpPr>
        <p:spPr>
          <a:xfrm>
            <a:off x="457200" y="1412776"/>
            <a:ext cx="8507288" cy="5445224"/>
          </a:xfrm>
        </p:spPr>
        <p:txBody>
          <a:bodyPr>
            <a:normAutofit fontScale="92500" lnSpcReduction="10000"/>
          </a:bodyPr>
          <a:lstStyle/>
          <a:p>
            <a:pPr marL="0" indent="0">
              <a:lnSpc>
                <a:spcPct val="110000"/>
              </a:lnSpc>
              <a:buNone/>
            </a:pPr>
            <a:r>
              <a:rPr lang="fr-FR" sz="2600" dirty="0" smtClean="0">
                <a:latin typeface="Times New Roman" pitchFamily="18" charset="0"/>
                <a:cs typeface="Times New Roman" pitchFamily="18" charset="0"/>
              </a:rPr>
              <a:t>Les cinq caractéristique essentielles du </a:t>
            </a:r>
            <a:r>
              <a:rPr lang="fr-FR" sz="2600" dirty="0" err="1" smtClean="0">
                <a:latin typeface="Times New Roman" pitchFamily="18" charset="0"/>
                <a:cs typeface="Times New Roman" pitchFamily="18" charset="0"/>
              </a:rPr>
              <a:t>cloud</a:t>
            </a:r>
            <a:r>
              <a:rPr lang="fr-FR" sz="2600" dirty="0" smtClean="0">
                <a:latin typeface="Times New Roman" pitchFamily="18" charset="0"/>
                <a:cs typeface="Times New Roman" pitchFamily="18" charset="0"/>
              </a:rPr>
              <a:t> sont:</a:t>
            </a:r>
          </a:p>
          <a:p>
            <a:pPr marL="514350" indent="-514350" algn="just">
              <a:lnSpc>
                <a:spcPct val="110000"/>
              </a:lnSpc>
              <a:buFont typeface="+mj-lt"/>
              <a:buAutoNum type="arabicPeriod"/>
            </a:pPr>
            <a:r>
              <a:rPr lang="fr-FR" sz="2600" b="1" dirty="0" smtClean="0">
                <a:latin typeface="Times New Roman" pitchFamily="18" charset="0"/>
                <a:cs typeface="Times New Roman" pitchFamily="18" charset="0"/>
              </a:rPr>
              <a:t>Libre service </a:t>
            </a:r>
            <a:r>
              <a:rPr lang="fr-FR" sz="2600" b="1" dirty="0">
                <a:latin typeface="Times New Roman" pitchFamily="18" charset="0"/>
                <a:cs typeface="Times New Roman" pitchFamily="18" charset="0"/>
              </a:rPr>
              <a:t>à la demande: </a:t>
            </a:r>
            <a:r>
              <a:rPr lang="fr-FR" sz="2600" dirty="0">
                <a:latin typeface="Times New Roman" pitchFamily="18" charset="0"/>
                <a:cs typeface="Times New Roman" pitchFamily="18" charset="0"/>
              </a:rPr>
              <a:t>Les ressources peuvent être approvisionnées par des mécanismes automatisés et au moment de leur demande. Le service sera donc fourni au client au besoin et à la </a:t>
            </a:r>
            <a:r>
              <a:rPr lang="fr-FR" sz="2600" dirty="0" smtClean="0">
                <a:latin typeface="Times New Roman" pitchFamily="18" charset="0"/>
                <a:cs typeface="Times New Roman" pitchFamily="18" charset="0"/>
              </a:rPr>
              <a:t>demande;</a:t>
            </a:r>
          </a:p>
          <a:p>
            <a:pPr marL="514350" indent="-514350" algn="just">
              <a:buFont typeface="+mj-lt"/>
              <a:buAutoNum type="arabicPeriod"/>
            </a:pPr>
            <a:r>
              <a:rPr lang="fr-FR" sz="2600" b="1" dirty="0" smtClean="0">
                <a:latin typeface="Times New Roman" pitchFamily="18" charset="0"/>
                <a:cs typeface="Times New Roman" pitchFamily="18" charset="0"/>
              </a:rPr>
              <a:t>Large </a:t>
            </a:r>
            <a:r>
              <a:rPr lang="fr-FR" sz="2600" b="1" dirty="0">
                <a:latin typeface="Times New Roman" pitchFamily="18" charset="0"/>
                <a:cs typeface="Times New Roman" pitchFamily="18" charset="0"/>
              </a:rPr>
              <a:t>accès réseau: </a:t>
            </a:r>
            <a:r>
              <a:rPr lang="fr-FR" sz="2600" dirty="0">
                <a:latin typeface="Times New Roman" pitchFamily="18" charset="0"/>
                <a:cs typeface="Times New Roman" pitchFamily="18" charset="0"/>
              </a:rPr>
              <a:t>Les ressources du Cloud sont accessibles par Internet via les protocoles réseaux standards. Plusieurs clients peuvent alors accéder aux services à partir de plusieurs réseaux </a:t>
            </a:r>
            <a:r>
              <a:rPr lang="fr-FR" sz="2600" dirty="0" smtClean="0">
                <a:latin typeface="Times New Roman" pitchFamily="18" charset="0"/>
                <a:cs typeface="Times New Roman" pitchFamily="18" charset="0"/>
              </a:rPr>
              <a:t>d’accès;</a:t>
            </a:r>
          </a:p>
          <a:p>
            <a:pPr marL="514350" indent="-514350" algn="just">
              <a:buFont typeface="+mj-lt"/>
              <a:buAutoNum type="arabicPeriod"/>
            </a:pPr>
            <a:r>
              <a:rPr lang="fr-FR" sz="2600" b="1" dirty="0">
                <a:latin typeface="Times New Roman" pitchFamily="18" charset="0"/>
                <a:cs typeface="Times New Roman" pitchFamily="18" charset="0"/>
              </a:rPr>
              <a:t>Service mesuré: </a:t>
            </a:r>
            <a:r>
              <a:rPr lang="fr-FR" sz="2600" dirty="0">
                <a:latin typeface="Times New Roman" pitchFamily="18" charset="0"/>
                <a:cs typeface="Times New Roman" pitchFamily="18" charset="0"/>
              </a:rPr>
              <a:t>Le CSP effectue des mesures concernant généralement les frais dus à l'utilisation du CPU, de la mémoire, du disque, de la bande passante réseau, ou d'autres ressources. Le client payera ce qu’il a consommé selon le type et le temps d’utilisation du service « facturation à l’usage ».</a:t>
            </a:r>
          </a:p>
          <a:p>
            <a:pPr marL="514350" indent="-514350" algn="just">
              <a:buFont typeface="+mj-lt"/>
              <a:buAutoNum type="arabicPeriod"/>
            </a:pPr>
            <a:endParaRPr lang="fr-FR" sz="2400" dirty="0" smtClean="0">
              <a:latin typeface="Times New Roman" pitchFamily="18" charset="0"/>
              <a:cs typeface="Times New Roman" pitchFamily="18" charset="0"/>
            </a:endParaRPr>
          </a:p>
          <a:p>
            <a:pPr marL="514350" indent="-514350" algn="just">
              <a:buFont typeface="+mj-lt"/>
              <a:buAutoNum type="arabicPeriod"/>
            </a:pPr>
            <a:endParaRPr lang="fr-FR" sz="2400" dirty="0">
              <a:latin typeface="Times New Roman" pitchFamily="18" charset="0"/>
              <a:cs typeface="Times New Roman" pitchFamily="18" charset="0"/>
            </a:endParaRPr>
          </a:p>
        </p:txBody>
      </p:sp>
      <p:sp>
        <p:nvSpPr>
          <p:cNvPr id="4" name="Titre 1"/>
          <p:cNvSpPr txBox="1">
            <a:spLocks/>
          </p:cNvSpPr>
          <p:nvPr/>
        </p:nvSpPr>
        <p:spPr>
          <a:xfrm>
            <a:off x="2843808" y="6298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23</a:t>
            </a:fld>
            <a:endParaRPr lang="fr-FR"/>
          </a:p>
        </p:txBody>
      </p:sp>
    </p:spTree>
    <p:extLst>
      <p:ext uri="{BB962C8B-B14F-4D97-AF65-F5344CB8AC3E}">
        <p14:creationId xmlns:p14="http://schemas.microsoft.com/office/powerpoint/2010/main" val="281879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116632"/>
            <a:ext cx="8229600" cy="1143000"/>
          </a:xfrm>
        </p:spPr>
        <p:txBody>
          <a:bodyPr/>
          <a:lstStyle/>
          <a:p>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endParaRPr lang="fr-FR" dirty="0"/>
          </a:p>
        </p:txBody>
      </p:sp>
      <p:sp>
        <p:nvSpPr>
          <p:cNvPr id="3" name="Espace réservé du contenu 2"/>
          <p:cNvSpPr>
            <a:spLocks noGrp="1"/>
          </p:cNvSpPr>
          <p:nvPr>
            <p:ph idx="1"/>
          </p:nvPr>
        </p:nvSpPr>
        <p:spPr>
          <a:xfrm>
            <a:off x="457200" y="1600200"/>
            <a:ext cx="8435280" cy="4925144"/>
          </a:xfrm>
        </p:spPr>
        <p:txBody>
          <a:bodyPr>
            <a:normAutofit/>
          </a:bodyPr>
          <a:lstStyle/>
          <a:p>
            <a:pPr marL="514350" indent="-514350" algn="just">
              <a:buFont typeface="+mj-lt"/>
              <a:buAutoNum type="arabicPeriod" startAt="4"/>
            </a:pPr>
            <a:r>
              <a:rPr lang="fr-FR" sz="2400" b="1" dirty="0" smtClean="0">
                <a:latin typeface="Times New Roman" pitchFamily="18" charset="0"/>
                <a:cs typeface="Times New Roman" pitchFamily="18" charset="0"/>
              </a:rPr>
              <a:t>Elasticité </a:t>
            </a:r>
            <a:r>
              <a:rPr lang="fr-FR" sz="2400" b="1" dirty="0">
                <a:latin typeface="Times New Roman" pitchFamily="18" charset="0"/>
                <a:cs typeface="Times New Roman" pitchFamily="18" charset="0"/>
              </a:rPr>
              <a:t>rapide: </a:t>
            </a:r>
            <a:r>
              <a:rPr lang="fr-FR" sz="2400" dirty="0">
                <a:latin typeface="Times New Roman" pitchFamily="18" charset="0"/>
                <a:cs typeface="Times New Roman" pitchFamily="18" charset="0"/>
              </a:rPr>
              <a:t>En quelques minutes, des ressources peuvent être approvisionnées en permettant le passage à l’échelle (la </a:t>
            </a:r>
            <a:r>
              <a:rPr lang="fr-FR" sz="2400" dirty="0" err="1">
                <a:latin typeface="Times New Roman" pitchFamily="18" charset="0"/>
                <a:cs typeface="Times New Roman" pitchFamily="18" charset="0"/>
              </a:rPr>
              <a:t>scalabilité</a:t>
            </a:r>
            <a:r>
              <a:rPr lang="fr-FR" sz="2400" dirty="0">
                <a:latin typeface="Times New Roman" pitchFamily="18" charset="0"/>
                <a:cs typeface="Times New Roman" pitchFamily="18" charset="0"/>
              </a:rPr>
              <a:t>). Par conséquent, l'élasticité des ressources est très rapide dans le Cloud, offrant ainsi un service évolutif avec une certaine souplesse dans la modification et le </a:t>
            </a:r>
            <a:r>
              <a:rPr lang="fr-FR" sz="2400" dirty="0" smtClean="0">
                <a:latin typeface="Times New Roman" pitchFamily="18" charset="0"/>
                <a:cs typeface="Times New Roman" pitchFamily="18" charset="0"/>
              </a:rPr>
              <a:t>déploiement;</a:t>
            </a:r>
          </a:p>
          <a:p>
            <a:pPr marL="514350" indent="-514350" algn="just">
              <a:buFont typeface="+mj-lt"/>
              <a:buAutoNum type="arabicPeriod" startAt="4"/>
            </a:pPr>
            <a:r>
              <a:rPr lang="fr-FR" sz="2400" b="1" dirty="0" smtClean="0">
                <a:latin typeface="Times New Roman" pitchFamily="18" charset="0"/>
                <a:cs typeface="Times New Roman" pitchFamily="18" charset="0"/>
              </a:rPr>
              <a:t>Mise </a:t>
            </a:r>
            <a:r>
              <a:rPr lang="fr-FR" sz="2400" b="1" dirty="0">
                <a:latin typeface="Times New Roman" pitchFamily="18" charset="0"/>
                <a:cs typeface="Times New Roman" pitchFamily="18" charset="0"/>
              </a:rPr>
              <a:t>en commun des ressources (</a:t>
            </a:r>
            <a:r>
              <a:rPr lang="fr-FR" sz="2400" b="1" dirty="0" err="1">
                <a:latin typeface="Times New Roman" pitchFamily="18" charset="0"/>
                <a:cs typeface="Times New Roman" pitchFamily="18" charset="0"/>
              </a:rPr>
              <a:t>pooling</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Le même service et les mêmes ressources sont consommés par plusieurs clients.</a:t>
            </a:r>
          </a:p>
        </p:txBody>
      </p:sp>
      <p:sp>
        <p:nvSpPr>
          <p:cNvPr id="4" name="Titre 1"/>
          <p:cNvSpPr txBox="1">
            <a:spLocks/>
          </p:cNvSpPr>
          <p:nvPr/>
        </p:nvSpPr>
        <p:spPr>
          <a:xfrm>
            <a:off x="2843808" y="6298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24</a:t>
            </a:fld>
            <a:endParaRPr lang="fr-FR"/>
          </a:p>
        </p:txBody>
      </p:sp>
    </p:spTree>
    <p:extLst>
      <p:ext uri="{BB962C8B-B14F-4D97-AF65-F5344CB8AC3E}">
        <p14:creationId xmlns:p14="http://schemas.microsoft.com/office/powerpoint/2010/main" val="3460905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i="1" dirty="0" smtClean="0">
                <a:solidFill>
                  <a:schemeClr val="tx2"/>
                </a:solidFill>
              </a:rPr>
              <a:t>Les concepts de base du CC</a:t>
            </a:r>
            <a:endParaRPr lang="fr-FR" b="1" i="1" dirty="0">
              <a:solidFill>
                <a:schemeClr val="tx2"/>
              </a:solidFill>
            </a:endParaRPr>
          </a:p>
        </p:txBody>
      </p:sp>
      <p:sp>
        <p:nvSpPr>
          <p:cNvPr id="3" name="Espace réservé du contenu 2"/>
          <p:cNvSpPr>
            <a:spLocks noGrp="1"/>
          </p:cNvSpPr>
          <p:nvPr>
            <p:ph idx="1"/>
          </p:nvPr>
        </p:nvSpPr>
        <p:spPr/>
        <p:txBody>
          <a:bodyPr/>
          <a:lstStyle/>
          <a:p>
            <a:pPr marL="0" indent="0" algn="just">
              <a:buNone/>
            </a:pPr>
            <a:endParaRPr lang="fr-FR" sz="2400" dirty="0" smtClean="0">
              <a:latin typeface="Times New Roman" panose="02020603050405020304" pitchFamily="18" charset="0"/>
              <a:cs typeface="Times New Roman" panose="02020603050405020304" pitchFamily="18" charset="0"/>
            </a:endParaRPr>
          </a:p>
          <a:p>
            <a:pPr marL="0" indent="0" algn="just">
              <a:buNone/>
            </a:pPr>
            <a:r>
              <a:rPr lang="fr-FR" sz="2400" dirty="0" smtClean="0">
                <a:latin typeface="Times New Roman" panose="02020603050405020304" pitchFamily="18" charset="0"/>
                <a:cs typeface="Times New Roman" panose="02020603050405020304" pitchFamily="18" charset="0"/>
              </a:rPr>
              <a:t>Le cloud computing se repose sur trois concepts de base:</a:t>
            </a:r>
          </a:p>
          <a:p>
            <a:pPr marL="0" indent="0" algn="just">
              <a:buNone/>
            </a:pPr>
            <a:endParaRPr lang="fr-FR"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La virtualisation</a:t>
            </a: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L’architecture orientée service (SOA)</a:t>
            </a: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Modèle économique (</a:t>
            </a:r>
            <a:r>
              <a:rPr lang="fr-FR" sz="2400" dirty="0" err="1" smtClean="0">
                <a:latin typeface="Times New Roman" panose="02020603050405020304" pitchFamily="18" charset="0"/>
                <a:cs typeface="Times New Roman" panose="02020603050405020304" pitchFamily="18" charset="0"/>
              </a:rPr>
              <a:t>utilitee</a:t>
            </a:r>
            <a:r>
              <a:rPr lang="fr-FR" sz="2400"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fr-FR" sz="2400" dirty="0" err="1" smtClean="0">
                <a:latin typeface="Times New Roman" panose="02020603050405020304" pitchFamily="18" charset="0"/>
                <a:cs typeface="Times New Roman" panose="02020603050405020304" pitchFamily="18" charset="0"/>
              </a:rPr>
              <a:t>Grid</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computing</a:t>
            </a:r>
            <a:endParaRPr lang="fr-FR" sz="2400" dirty="0" smtClean="0">
              <a:latin typeface="Times New Roman" panose="02020603050405020304" pitchFamily="18" charset="0"/>
              <a:cs typeface="Times New Roman" panose="02020603050405020304" pitchFamily="18" charset="0"/>
            </a:endParaRPr>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25</a:t>
            </a:fld>
            <a:endParaRPr lang="fr-FR"/>
          </a:p>
        </p:txBody>
      </p:sp>
    </p:spTree>
    <p:extLst>
      <p:ext uri="{BB962C8B-B14F-4D97-AF65-F5344CB8AC3E}">
        <p14:creationId xmlns:p14="http://schemas.microsoft.com/office/powerpoint/2010/main" val="2871684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140968"/>
            <a:ext cx="4067944" cy="3432582"/>
          </a:xfrm>
          <a:prstGeom prst="rect">
            <a:avLst/>
          </a:prstGeom>
        </p:spPr>
      </p:pic>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467544" y="1556792"/>
            <a:ext cx="8460432" cy="3416320"/>
          </a:xfrm>
          <a:prstGeom prst="rect">
            <a:avLst/>
          </a:prstGeom>
          <a:noFill/>
        </p:spPr>
        <p:txBody>
          <a:bodyPr wrap="square" rtlCol="0">
            <a:spAutoFit/>
          </a:bodyPr>
          <a:lstStyle/>
          <a:p>
            <a:pPr marL="457200" indent="-457200" algn="justLow">
              <a:buFont typeface="Arial" pitchFamily="34" charset="0"/>
              <a:buChar char="•"/>
            </a:pPr>
            <a:r>
              <a:rPr lang="fr-FR" sz="2400" dirty="0" smtClean="0">
                <a:latin typeface="Times New Roman" panose="02020603050405020304" pitchFamily="18" charset="0"/>
                <a:cs typeface="Times New Roman" panose="02020603050405020304" pitchFamily="18" charset="0"/>
              </a:rPr>
              <a:t>Est une technique pour l’exécution de plusieurs systèmes d’exploitations indépendants de façon virtuelle sur une seule machine physique;</a:t>
            </a:r>
          </a:p>
          <a:p>
            <a:pPr marL="457200" indent="-457200" algn="justLow">
              <a:buFont typeface="Arial" pitchFamily="34" charset="0"/>
              <a:buChar char="•"/>
            </a:pPr>
            <a:r>
              <a:rPr lang="fr-FR" sz="2400" dirty="0" smtClean="0">
                <a:latin typeface="Times New Roman" panose="02020603050405020304" pitchFamily="18" charset="0"/>
                <a:cs typeface="Times New Roman" panose="02020603050405020304" pitchFamily="18" charset="0"/>
              </a:rPr>
              <a:t>ce concept permet une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vue logique sur les </a:t>
            </a:r>
          </a:p>
          <a:p>
            <a:pPr algn="justLow"/>
            <a:r>
              <a:rPr lang="fr-FR" sz="2400" dirty="0" smtClean="0">
                <a:latin typeface="Times New Roman" panose="02020603050405020304" pitchFamily="18" charset="0"/>
                <a:cs typeface="Times New Roman" panose="02020603050405020304" pitchFamily="18" charset="0"/>
              </a:rPr>
              <a:t>    ressources physiques </a:t>
            </a:r>
          </a:p>
          <a:p>
            <a:pPr algn="justLow"/>
            <a:r>
              <a:rPr lang="fr-FR" sz="2400" dirty="0" smtClean="0">
                <a:latin typeface="Times New Roman" panose="02020603050405020304" pitchFamily="18" charset="0"/>
                <a:cs typeface="Times New Roman" panose="02020603050405020304" pitchFamily="18" charset="0"/>
              </a:rPr>
              <a:t>    et  les serveurs, les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magasins de données, les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réseaux et les logiciels;</a:t>
            </a: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26</a:t>
            </a:fld>
            <a:endParaRPr lang="fr-FR"/>
          </a:p>
        </p:txBody>
      </p:sp>
    </p:spTree>
    <p:extLst>
      <p:ext uri="{BB962C8B-B14F-4D97-AF65-F5344CB8AC3E}">
        <p14:creationId xmlns:p14="http://schemas.microsoft.com/office/powerpoint/2010/main" val="223255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467544" y="1556792"/>
            <a:ext cx="8316416" cy="5632311"/>
          </a:xfrm>
          <a:prstGeom prst="rect">
            <a:avLst/>
          </a:prstGeom>
          <a:noFill/>
        </p:spPr>
        <p:txBody>
          <a:bodyPr wrap="square" rtlCol="0">
            <a:spAutoFit/>
          </a:bodyPr>
          <a:lstStyle/>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L’idée de base est de mettre en commun les ressources physiques et les gérer comme un tout;</a:t>
            </a:r>
          </a:p>
          <a:p>
            <a:pPr marL="457200" indent="-457200">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Pour être utile de manière opérationnelle, la virtualisation doit respecter deux principes fondamentaux:</a:t>
            </a:r>
          </a:p>
          <a:p>
            <a:pPr marL="1428750" lvl="2" indent="-514350">
              <a:buFont typeface="+mj-lt"/>
              <a:buAutoNum type="arabicPeriod"/>
            </a:pPr>
            <a:r>
              <a:rPr lang="fr-FR" sz="2400" b="1" i="1" dirty="0" smtClean="0">
                <a:latin typeface="Times New Roman" panose="02020603050405020304" pitchFamily="18" charset="0"/>
                <a:cs typeface="Times New Roman" panose="02020603050405020304" pitchFamily="18" charset="0"/>
              </a:rPr>
              <a:t>Le cloisonnement </a:t>
            </a:r>
            <a:r>
              <a:rPr lang="fr-FR" sz="2400" dirty="0" smtClean="0">
                <a:latin typeface="Times New Roman" panose="02020603050405020304" pitchFamily="18" charset="0"/>
                <a:cs typeface="Times New Roman" panose="02020603050405020304" pitchFamily="18" charset="0"/>
              </a:rPr>
              <a:t>: chaque SE a un fonctionnement indépendant, et ne peut pas interférer avec les autre;</a:t>
            </a:r>
          </a:p>
          <a:p>
            <a:pPr marL="1428750" lvl="2" indent="-514350">
              <a:buFont typeface="+mj-lt"/>
              <a:buAutoNum type="arabicPeriod"/>
            </a:pPr>
            <a:r>
              <a:rPr lang="fr-FR" sz="2400" b="1" i="1" dirty="0">
                <a:latin typeface="Times New Roman" panose="02020603050405020304" pitchFamily="18" charset="0"/>
                <a:cs typeface="Times New Roman" panose="02020603050405020304" pitchFamily="18" charset="0"/>
              </a:rPr>
              <a:t>La transparence: </a:t>
            </a:r>
            <a:r>
              <a:rPr lang="fr-FR" sz="2400" dirty="0">
                <a:latin typeface="Times New Roman" panose="02020603050405020304" pitchFamily="18" charset="0"/>
                <a:cs typeface="Times New Roman" panose="02020603050405020304" pitchFamily="18" charset="0"/>
              </a:rPr>
              <a:t>le fait de fonctionner en mode virtuel ne change rien en fonctionnement su </a:t>
            </a:r>
            <a:r>
              <a:rPr lang="fr-FR" sz="2400" dirty="0" smtClean="0">
                <a:latin typeface="Times New Roman" panose="02020603050405020304" pitchFamily="18" charset="0"/>
                <a:cs typeface="Times New Roman" panose="02020603050405020304" pitchFamily="18" charset="0"/>
              </a:rPr>
              <a:t>SE.</a:t>
            </a:r>
          </a:p>
          <a:p>
            <a:pPr marL="1428750" lvl="2" indent="-514350">
              <a:buFont typeface="+mj-lt"/>
              <a:buAutoNum type="arabicPeriod"/>
            </a:pPr>
            <a:endParaRPr lang="fr-FR" sz="2400" dirty="0">
              <a:latin typeface="Times New Roman" panose="02020603050405020304" pitchFamily="18" charset="0"/>
              <a:cs typeface="Times New Roman" panose="02020603050405020304" pitchFamily="18" charset="0"/>
            </a:endParaRPr>
          </a:p>
          <a:p>
            <a:pPr lvl="2"/>
            <a:endParaRPr lang="fr-FR" sz="2400" dirty="0" smtClean="0">
              <a:latin typeface="Times New Roman" panose="02020603050405020304" pitchFamily="18" charset="0"/>
              <a:cs typeface="Times New Roman" panose="02020603050405020304" pitchFamily="18" charset="0"/>
            </a:endParaRPr>
          </a:p>
          <a:p>
            <a:pPr lvl="2"/>
            <a:r>
              <a:rPr lang="fr-FR" sz="2400" dirty="0" smtClean="0"/>
              <a:t>        La </a:t>
            </a:r>
            <a:r>
              <a:rPr lang="fr-FR" sz="2400" dirty="0"/>
              <a:t>transparence                    la compatibilité</a:t>
            </a:r>
          </a:p>
          <a:p>
            <a:pPr lvl="2"/>
            <a:endParaRPr lang="fr-FR" sz="2400" dirty="0"/>
          </a:p>
          <a:p>
            <a:pPr lvl="2"/>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marL="1428750" lvl="2" indent="-514350">
              <a:buFont typeface="+mj-lt"/>
              <a:buAutoNum type="arabicPeriod"/>
            </a:pPr>
            <a:endParaRPr lang="fr-FR" sz="2400" dirty="0">
              <a:latin typeface="Times New Roman" panose="02020603050405020304" pitchFamily="18" charset="0"/>
              <a:cs typeface="Times New Roman" panose="02020603050405020304" pitchFamily="18" charset="0"/>
            </a:endParaRPr>
          </a:p>
        </p:txBody>
      </p:sp>
      <p:sp>
        <p:nvSpPr>
          <p:cNvPr id="4" name="Flèche droite 3"/>
          <p:cNvSpPr/>
          <p:nvPr/>
        </p:nvSpPr>
        <p:spPr>
          <a:xfrm>
            <a:off x="4076564" y="5733256"/>
            <a:ext cx="109837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27</a:t>
            </a:fld>
            <a:endParaRPr lang="fr-FR"/>
          </a:p>
        </p:txBody>
      </p:sp>
    </p:spTree>
    <p:extLst>
      <p:ext uri="{BB962C8B-B14F-4D97-AF65-F5344CB8AC3E}">
        <p14:creationId xmlns:p14="http://schemas.microsoft.com/office/powerpoint/2010/main" val="793462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396552" y="1916832"/>
            <a:ext cx="4536504" cy="3046988"/>
          </a:xfrm>
          <a:prstGeom prst="rect">
            <a:avLst/>
          </a:prstGeom>
          <a:noFill/>
        </p:spPr>
        <p:txBody>
          <a:bodyPr wrap="square" rtlCol="0">
            <a:spAutoFit/>
          </a:bodyPr>
          <a:lstStyle/>
          <a:p>
            <a:pPr lvl="2" algn="just"/>
            <a:r>
              <a:rPr lang="fr-FR" sz="2400" dirty="0" smtClean="0">
                <a:latin typeface="Times New Roman" panose="02020603050405020304" pitchFamily="18" charset="0"/>
                <a:cs typeface="Times New Roman" panose="02020603050405020304" pitchFamily="18" charset="0"/>
              </a:rPr>
              <a:t>Grâce à la plate-forme  </a:t>
            </a:r>
            <a:r>
              <a:rPr lang="fr-FR" sz="2400" b="1" i="1" dirty="0" smtClean="0">
                <a:latin typeface="Times New Roman" panose="02020603050405020304" pitchFamily="18" charset="0"/>
                <a:cs typeface="Times New Roman" panose="02020603050405020304" pitchFamily="18" charset="0"/>
              </a:rPr>
              <a:t>hyperviseur</a:t>
            </a:r>
            <a:r>
              <a:rPr lang="fr-FR" sz="2400" dirty="0" smtClean="0">
                <a:latin typeface="Times New Roman" panose="02020603050405020304" pitchFamily="18" charset="0"/>
                <a:cs typeface="Times New Roman" panose="02020603050405020304" pitchFamily="18" charset="0"/>
              </a:rPr>
              <a:t>, plusieurs SE peuvent travailler sur une même machine physique au même temps.</a:t>
            </a:r>
          </a:p>
          <a:p>
            <a:pPr lvl="2" algn="just"/>
            <a:endParaRPr lang="fr-FR" sz="2400" dirty="0" smtClean="0">
              <a:latin typeface="Times New Roman" panose="02020603050405020304" pitchFamily="18" charset="0"/>
              <a:cs typeface="Times New Roman" panose="02020603050405020304" pitchFamily="18" charset="0"/>
            </a:endParaRPr>
          </a:p>
          <a:p>
            <a:pPr lvl="2" algn="just"/>
            <a:r>
              <a:rPr lang="fr-FR" sz="2400" dirty="0">
                <a:latin typeface="Times New Roman" panose="02020603050405020304" pitchFamily="18" charset="0"/>
                <a:cs typeface="Times New Roman" panose="02020603050405020304" pitchFamily="18" charset="0"/>
              </a:rPr>
              <a:t>il y </a:t>
            </a:r>
            <a:r>
              <a:rPr lang="fr-FR" sz="2400" dirty="0" smtClean="0">
                <a:latin typeface="Times New Roman" panose="02020603050405020304" pitchFamily="18" charset="0"/>
                <a:cs typeface="Times New Roman" panose="02020603050405020304" pitchFamily="18" charset="0"/>
              </a:rPr>
              <a:t>2 </a:t>
            </a:r>
            <a:r>
              <a:rPr lang="fr-FR" sz="2400" dirty="0">
                <a:latin typeface="Times New Roman" panose="02020603050405020304" pitchFamily="18" charset="0"/>
                <a:cs typeface="Times New Roman" panose="02020603050405020304" pitchFamily="18" charset="0"/>
              </a:rPr>
              <a:t>types d’hyperviseurs:</a:t>
            </a:r>
          </a:p>
          <a:p>
            <a:pPr lvl="2" algn="just"/>
            <a:endParaRPr lang="fr-FR" sz="2400" dirty="0">
              <a:latin typeface="Times New Roman" panose="02020603050405020304" pitchFamily="18" charset="0"/>
              <a:cs typeface="Times New Roman" panose="02020603050405020304" pitchFamily="18" charset="0"/>
            </a:endParaRPr>
          </a:p>
        </p:txBody>
      </p:sp>
      <p:pic>
        <p:nvPicPr>
          <p:cNvPr id="6"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916832"/>
            <a:ext cx="4682551" cy="4608512"/>
          </a:xfr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28</a:t>
            </a:fld>
            <a:endParaRPr lang="fr-FR"/>
          </a:p>
        </p:txBody>
      </p:sp>
    </p:spTree>
    <p:extLst>
      <p:ext uri="{BB962C8B-B14F-4D97-AF65-F5344CB8AC3E}">
        <p14:creationId xmlns:p14="http://schemas.microsoft.com/office/powerpoint/2010/main" val="1243892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68760"/>
            <a:ext cx="3715269" cy="3091481"/>
          </a:xfrm>
          <a:prstGeom prst="rect">
            <a:avLst/>
          </a:prstGeom>
        </p:spPr>
      </p:pic>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23857" y="1414107"/>
            <a:ext cx="8028892" cy="5262979"/>
          </a:xfrm>
          <a:prstGeom prst="rect">
            <a:avLst/>
          </a:prstGeom>
          <a:noFill/>
        </p:spPr>
        <p:txBody>
          <a:bodyPr wrap="square" rtlCol="0">
            <a:spAutoFit/>
          </a:bodyPr>
          <a:lstStyle/>
          <a:p>
            <a:pPr marL="627063" lvl="2" indent="-227013" algn="just">
              <a:buFont typeface="+mj-lt"/>
              <a:buAutoNum type="arabicPeriod"/>
              <a:tabLst>
                <a:tab pos="400050" algn="l"/>
              </a:tabLst>
            </a:pPr>
            <a:r>
              <a:rPr lang="fr-FR" sz="2400" b="1" i="1" dirty="0" smtClean="0">
                <a:latin typeface="Times New Roman" panose="02020603050405020304" pitchFamily="18" charset="0"/>
                <a:cs typeface="Times New Roman" panose="02020603050405020304" pitchFamily="18" charset="0"/>
              </a:rPr>
              <a:t>Hyperviseur  natif : </a:t>
            </a:r>
            <a:r>
              <a:rPr lang="fr-FR" sz="2400" dirty="0" smtClean="0">
                <a:latin typeface="Times New Roman" panose="02020603050405020304" pitchFamily="18" charset="0"/>
                <a:cs typeface="Times New Roman" panose="02020603050405020304" pitchFamily="18" charset="0"/>
              </a:rPr>
              <a:t>est un logiciel</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qui s’exécute directement  sur une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plateforme matérielle ;l’hyperviseur</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 de type 1 est un noyau hôte allégé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et optimisé pour ne faire tourner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initialement que des noyaux SE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invités adaptés et optimisé à cette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architecture. </a:t>
            </a:r>
            <a:r>
              <a:rPr lang="fr-FR" sz="2400" b="1" dirty="0" err="1" smtClean="0">
                <a:latin typeface="Times New Roman" panose="02020603050405020304" pitchFamily="18" charset="0"/>
                <a:cs typeface="Times New Roman" panose="02020603050405020304" pitchFamily="18" charset="0"/>
              </a:rPr>
              <a:t>Exp</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xen</a:t>
            </a:r>
            <a:r>
              <a:rPr lang="fr-FR" sz="2400" dirty="0" smtClean="0">
                <a:latin typeface="Times New Roman" panose="02020603050405020304" pitchFamily="18" charset="0"/>
                <a:cs typeface="Times New Roman" panose="02020603050405020304" pitchFamily="18" charset="0"/>
              </a:rPr>
              <a:t>, oracle VM;</a:t>
            </a:r>
          </a:p>
          <a:p>
            <a:pPr marL="400050" lvl="2" algn="just">
              <a:tabLst>
                <a:tab pos="400050" algn="l"/>
              </a:tabLst>
            </a:pPr>
            <a:endParaRPr lang="fr-FR" sz="2400" dirty="0" smtClean="0">
              <a:latin typeface="Times New Roman" panose="02020603050405020304" pitchFamily="18" charset="0"/>
              <a:cs typeface="Times New Roman" panose="02020603050405020304" pitchFamily="18" charset="0"/>
            </a:endParaRPr>
          </a:p>
          <a:p>
            <a:pPr marL="627063" lvl="2" indent="-177800" algn="just">
              <a:buFont typeface="+mj-lt"/>
              <a:buAutoNum type="arabicPeriod" startAt="2"/>
            </a:pPr>
            <a:r>
              <a:rPr lang="fr-FR" sz="2400" b="1" i="1" dirty="0">
                <a:latin typeface="Times New Roman" panose="02020603050405020304" pitchFamily="18" charset="0"/>
                <a:cs typeface="Times New Roman" panose="02020603050405020304" pitchFamily="18" charset="0"/>
              </a:rPr>
              <a:t>Hyperviseur  type2: </a:t>
            </a:r>
            <a:r>
              <a:rPr lang="fr-FR" sz="2400" dirty="0">
                <a:latin typeface="Times New Roman" panose="02020603050405020304" pitchFamily="18" charset="0"/>
                <a:cs typeface="Times New Roman" panose="02020603050405020304" pitchFamily="18" charset="0"/>
              </a:rPr>
              <a:t>est un </a:t>
            </a:r>
            <a:r>
              <a:rPr lang="fr-FR" sz="2400" dirty="0" smtClean="0">
                <a:latin typeface="Times New Roman" panose="02020603050405020304" pitchFamily="18" charset="0"/>
                <a:cs typeface="Times New Roman" panose="02020603050405020304" pitchFamily="18" charset="0"/>
              </a:rPr>
              <a:t>logiciel </a:t>
            </a:r>
            <a:r>
              <a:rPr lang="fr-FR" sz="2400" dirty="0">
                <a:latin typeface="Times New Roman" panose="02020603050405020304" pitchFamily="18" charset="0"/>
                <a:cs typeface="Times New Roman" panose="02020603050405020304" pitchFamily="18" charset="0"/>
              </a:rPr>
              <a:t>qui s’exécute </a:t>
            </a:r>
            <a:r>
              <a:rPr lang="fr-FR" sz="2400" dirty="0" smtClean="0">
                <a:latin typeface="Times New Roman" panose="02020603050405020304" pitchFamily="18" charset="0"/>
                <a:cs typeface="Times New Roman" panose="02020603050405020304" pitchFamily="18" charset="0"/>
              </a:rPr>
              <a:t>à l’intérieur </a:t>
            </a:r>
            <a:r>
              <a:rPr lang="fr-FR" sz="2400" dirty="0">
                <a:latin typeface="Times New Roman" panose="02020603050405020304" pitchFamily="18" charset="0"/>
                <a:cs typeface="Times New Roman" panose="02020603050405020304" pitchFamily="18" charset="0"/>
              </a:rPr>
              <a:t>d’un </a:t>
            </a:r>
            <a:r>
              <a:rPr lang="fr-FR" sz="2400" dirty="0" smtClean="0">
                <a:latin typeface="Times New Roman" panose="02020603050405020304" pitchFamily="18" charset="0"/>
                <a:cs typeface="Times New Roman" panose="02020603050405020304" pitchFamily="18" charset="0"/>
              </a:rPr>
              <a:t>autre SE</a:t>
            </a:r>
            <a:r>
              <a:rPr lang="fr-FR" sz="2400" dirty="0">
                <a:latin typeface="Times New Roman" panose="02020603050405020304" pitchFamily="18" charset="0"/>
                <a:cs typeface="Times New Roman" panose="02020603050405020304" pitchFamily="18" charset="0"/>
              </a:rPr>
              <a:t>. Un SE invité n’ayant </a:t>
            </a:r>
            <a:r>
              <a:rPr lang="fr-FR" sz="2400" dirty="0" smtClean="0">
                <a:latin typeface="Times New Roman" panose="02020603050405020304" pitchFamily="18" charset="0"/>
                <a:cs typeface="Times New Roman" panose="02020603050405020304" pitchFamily="18" charset="0"/>
              </a:rPr>
              <a:t>pas conscience </a:t>
            </a:r>
            <a:r>
              <a:rPr lang="fr-FR" sz="2400" dirty="0">
                <a:latin typeface="Times New Roman" panose="02020603050405020304" pitchFamily="18" charset="0"/>
                <a:cs typeface="Times New Roman" panose="02020603050405020304" pitchFamily="18" charset="0"/>
              </a:rPr>
              <a:t>d’être </a:t>
            </a:r>
            <a:r>
              <a:rPr lang="fr-FR" sz="2400" dirty="0" smtClean="0">
                <a:latin typeface="Times New Roman" panose="02020603050405020304" pitchFamily="18" charset="0"/>
                <a:cs typeface="Times New Roman" panose="02020603050405020304" pitchFamily="18" charset="0"/>
              </a:rPr>
              <a:t>virtualisé. </a:t>
            </a:r>
            <a:r>
              <a:rPr lang="fr-FR" sz="2400" b="1" dirty="0" err="1" smtClean="0">
                <a:latin typeface="Times New Roman" panose="02020603050405020304" pitchFamily="18" charset="0"/>
                <a:cs typeface="Times New Roman" panose="02020603050405020304" pitchFamily="18" charset="0"/>
              </a:rPr>
              <a:t>Exp:</a:t>
            </a:r>
            <a:r>
              <a:rPr lang="fr-FR" sz="2400" dirty="0" err="1" smtClean="0">
                <a:latin typeface="Times New Roman" panose="02020603050405020304" pitchFamily="18" charset="0"/>
                <a:cs typeface="Times New Roman" panose="02020603050405020304" pitchFamily="18" charset="0"/>
              </a:rPr>
              <a:t>Vmware</a:t>
            </a:r>
            <a:r>
              <a:rPr lang="fr-FR"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workstation</a:t>
            </a:r>
            <a:r>
              <a:rPr lang="fr-FR" sz="2400" dirty="0" smtClean="0">
                <a:latin typeface="Times New Roman" panose="02020603050405020304" pitchFamily="18" charset="0"/>
                <a:cs typeface="Times New Roman" panose="02020603050405020304" pitchFamily="18" charset="0"/>
              </a:rPr>
              <a:t>,</a:t>
            </a:r>
          </a:p>
          <a:p>
            <a:pPr marL="449263" lvl="2" algn="just"/>
            <a:r>
              <a:rPr lang="fr-FR"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virtual</a:t>
            </a:r>
            <a:r>
              <a:rPr lang="fr-FR" sz="2400" dirty="0">
                <a:latin typeface="Times New Roman" panose="02020603050405020304" pitchFamily="18" charset="0"/>
                <a:cs typeface="Times New Roman" panose="02020603050405020304" pitchFamily="18" charset="0"/>
              </a:rPr>
              <a:t> PC, </a:t>
            </a:r>
            <a:r>
              <a:rPr lang="fr-FR" sz="2400" dirty="0" err="1" smtClean="0">
                <a:latin typeface="Times New Roman" panose="02020603050405020304" pitchFamily="18" charset="0"/>
                <a:cs typeface="Times New Roman" panose="02020603050405020304" pitchFamily="18" charset="0"/>
              </a:rPr>
              <a:t>virtualBox</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d’oracle.</a:t>
            </a:r>
          </a:p>
          <a:p>
            <a:pPr marL="1428750" lvl="2" indent="-514350" algn="just">
              <a:buFont typeface="+mj-lt"/>
              <a:buAutoNum type="arabicPeriod"/>
            </a:pP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29</a:t>
            </a:fld>
            <a:endParaRPr lang="fr-FR"/>
          </a:p>
        </p:txBody>
      </p:sp>
    </p:spTree>
    <p:extLst>
      <p:ext uri="{BB962C8B-B14F-4D97-AF65-F5344CB8AC3E}">
        <p14:creationId xmlns:p14="http://schemas.microsoft.com/office/powerpoint/2010/main" val="1272911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60" y="-544926"/>
            <a:ext cx="8046156" cy="3736253"/>
          </a:xfrm>
        </p:spPr>
      </p:pic>
      <p:sp>
        <p:nvSpPr>
          <p:cNvPr id="9" name="Rectangle 8"/>
          <p:cNvSpPr/>
          <p:nvPr/>
        </p:nvSpPr>
        <p:spPr>
          <a:xfrm>
            <a:off x="1374460" y="953869"/>
            <a:ext cx="6941956" cy="369332"/>
          </a:xfrm>
          <a:prstGeom prst="rect">
            <a:avLst/>
          </a:prstGeom>
        </p:spPr>
        <p:txBody>
          <a:bodyPr wrap="square">
            <a:spAutoFit/>
          </a:bodyPr>
          <a:lstStyle/>
          <a:p>
            <a:r>
              <a:rPr lang="fr-FR" b="1" dirty="0" smtClean="0">
                <a:solidFill>
                  <a:schemeClr val="tx2">
                    <a:lumMod val="75000"/>
                  </a:schemeClr>
                </a:solidFill>
                <a:latin typeface="Times New Roman" pitchFamily="18" charset="0"/>
                <a:cs typeface="Times New Roman" pitchFamily="18" charset="0"/>
              </a:rPr>
              <a:t>, </a:t>
            </a:r>
            <a:endParaRPr lang="fr-FR" dirty="0"/>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82" y="2348880"/>
            <a:ext cx="8058150" cy="4168303"/>
          </a:xfrm>
          <a:prstGeom prst="rect">
            <a:avLst/>
          </a:prstGeom>
        </p:spPr>
      </p:pic>
      <p:sp>
        <p:nvSpPr>
          <p:cNvPr id="2" name="Espace réservé du numéro de diapositive 1"/>
          <p:cNvSpPr>
            <a:spLocks noGrp="1"/>
          </p:cNvSpPr>
          <p:nvPr>
            <p:ph type="sldNum" sz="quarter" idx="12"/>
          </p:nvPr>
        </p:nvSpPr>
        <p:spPr/>
        <p:txBody>
          <a:bodyPr/>
          <a:lstStyle/>
          <a:p>
            <a:fld id="{32937F2F-74FD-41D5-826B-60D32829677C}" type="slidenum">
              <a:rPr lang="fr-FR" smtClean="0"/>
              <a:t>3</a:t>
            </a:fld>
            <a:endParaRPr lang="fr-FR"/>
          </a:p>
        </p:txBody>
      </p:sp>
    </p:spTree>
    <p:extLst>
      <p:ext uri="{BB962C8B-B14F-4D97-AF65-F5344CB8AC3E}">
        <p14:creationId xmlns:p14="http://schemas.microsoft.com/office/powerpoint/2010/main" val="4197929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SOA</a:t>
            </a:r>
            <a:endParaRPr lang="fr-FR" sz="2400" b="1" i="1" dirty="0">
              <a:solidFill>
                <a:schemeClr val="tx2"/>
              </a:solidFill>
            </a:endParaRPr>
          </a:p>
        </p:txBody>
      </p:sp>
      <p:sp>
        <p:nvSpPr>
          <p:cNvPr id="5" name="ZoneTexte 4"/>
          <p:cNvSpPr txBox="1"/>
          <p:nvPr/>
        </p:nvSpPr>
        <p:spPr>
          <a:xfrm>
            <a:off x="472836" y="1348800"/>
            <a:ext cx="8316416" cy="5016758"/>
          </a:xfrm>
          <a:prstGeom prst="rect">
            <a:avLst/>
          </a:prstGeom>
          <a:noFill/>
        </p:spPr>
        <p:txBody>
          <a:bodyPr wrap="square" rtlCol="0">
            <a:spAutoFit/>
          </a:bodyPr>
          <a:lstStyle/>
          <a:p>
            <a:pPr marL="457200" indent="-457200" algn="just">
              <a:buFont typeface="Arial" pitchFamily="34" charset="0"/>
              <a:buChar char="•"/>
            </a:pPr>
            <a:r>
              <a:rPr lang="fr-FR" sz="2400" dirty="0" smtClean="0">
                <a:latin typeface="Times New Roman" panose="02020603050405020304" pitchFamily="18" charset="0"/>
                <a:cs typeface="Times New Roman" panose="02020603050405020304" pitchFamily="18" charset="0"/>
              </a:rPr>
              <a:t>SOA et les services web sont à considérer comme les conditions préalable fondamentales pour le CC;</a:t>
            </a:r>
          </a:p>
          <a:p>
            <a:pPr marL="457200" indent="-457200" algn="just">
              <a:buFont typeface="Arial" pitchFamily="34" charset="0"/>
              <a:buChar char="•"/>
            </a:pPr>
            <a:r>
              <a:rPr lang="fr-FR" sz="2400" dirty="0" err="1" smtClean="0">
                <a:latin typeface="Times New Roman" panose="02020603050405020304" pitchFamily="18" charset="0"/>
                <a:cs typeface="Times New Roman" panose="02020603050405020304" pitchFamily="18" charset="0"/>
              </a:rPr>
              <a:t>SOAs</a:t>
            </a:r>
            <a:r>
              <a:rPr lang="fr-FR" sz="2400" dirty="0" smtClean="0">
                <a:latin typeface="Times New Roman" panose="02020603050405020304" pitchFamily="18" charset="0"/>
                <a:cs typeface="Times New Roman" panose="02020603050405020304" pitchFamily="18" charset="0"/>
              </a:rPr>
              <a:t> sont des architectures dont les composants sont mis en œuvre en tant que </a:t>
            </a:r>
            <a:r>
              <a:rPr lang="fr-FR" sz="2400" b="1" u="sng" dirty="0" smtClean="0">
                <a:latin typeface="Times New Roman" panose="02020603050405020304" pitchFamily="18" charset="0"/>
                <a:cs typeface="Times New Roman" panose="02020603050405020304" pitchFamily="18" charset="0"/>
              </a:rPr>
              <a:t>service indépendant</a:t>
            </a:r>
            <a:r>
              <a:rPr lang="fr-FR" sz="2400" dirty="0" smtClean="0">
                <a:latin typeface="Times New Roman" panose="02020603050405020304" pitchFamily="18" charset="0"/>
                <a:cs typeface="Times New Roman" panose="02020603050405020304" pitchFamily="18" charset="0"/>
              </a:rPr>
              <a:t>. Elles peuvent être flexible, liées ensemble et orchestrées;</a:t>
            </a:r>
          </a:p>
          <a:p>
            <a:pPr marL="457200" indent="-457200" algn="just">
              <a:buFont typeface="Arial" pitchFamily="34" charset="0"/>
              <a:buChar char="•"/>
            </a:pPr>
            <a:r>
              <a:rPr lang="fr-FR" sz="2400" dirty="0" smtClean="0">
                <a:latin typeface="Times New Roman" panose="02020603050405020304" pitchFamily="18" charset="0"/>
                <a:cs typeface="Times New Roman" panose="02020603050405020304" pitchFamily="18" charset="0"/>
              </a:rPr>
              <a:t>Les services peuvent communiquer via des messages dans une configuration à couplage faible: </a:t>
            </a:r>
          </a:p>
          <a:p>
            <a:pPr marL="457200" indent="-457200" algn="just">
              <a:buFont typeface="Arial" pitchFamily="34" charset="0"/>
              <a:buChar char="•"/>
            </a:pPr>
            <a:r>
              <a:rPr lang="fr-FR" sz="2400" dirty="0">
                <a:latin typeface="Times New Roman" panose="02020603050405020304" pitchFamily="18" charset="0"/>
                <a:cs typeface="Times New Roman" panose="02020603050405020304" pitchFamily="18" charset="0"/>
              </a:rPr>
              <a:t>Avec le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computing</a:t>
            </a:r>
            <a:r>
              <a:rPr lang="fr-FR" sz="2400" dirty="0">
                <a:latin typeface="Times New Roman" panose="02020603050405020304" pitchFamily="18" charset="0"/>
                <a:cs typeface="Times New Roman" panose="02020603050405020304" pitchFamily="18" charset="0"/>
              </a:rPr>
              <a:t>, des infrastructures informatiques virtuelle, des plates-formes et des applications entière sont mises en œuvre en tant que services et mises à disposition des utilisateurs dans des architectures orientés services.</a:t>
            </a:r>
          </a:p>
          <a:p>
            <a:pPr marL="457200" indent="-457200" algn="just">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30</a:t>
            </a:fld>
            <a:endParaRPr lang="fr-FR"/>
          </a:p>
        </p:txBody>
      </p:sp>
    </p:spTree>
    <p:extLst>
      <p:ext uri="{BB962C8B-B14F-4D97-AF65-F5344CB8AC3E}">
        <p14:creationId xmlns:p14="http://schemas.microsoft.com/office/powerpoint/2010/main" val="1983661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r"/>
            <a:r>
              <a:rPr lang="fr-FR" b="1" i="1" dirty="0" smtClean="0">
                <a:solidFill>
                  <a:schemeClr val="tx2"/>
                </a:solidFill>
              </a:rPr>
              <a:t>Les concepts de base du CC</a:t>
            </a:r>
            <a:br>
              <a:rPr lang="fr-FR" b="1" i="1" dirty="0" smtClean="0">
                <a:solidFill>
                  <a:schemeClr val="tx2"/>
                </a:solidFill>
              </a:rPr>
            </a:br>
            <a:r>
              <a:rPr lang="fr-FR" sz="2400" b="1" dirty="0">
                <a:solidFill>
                  <a:schemeClr val="tx2"/>
                </a:solidFill>
              </a:rPr>
              <a:t>Modèle économique</a:t>
            </a:r>
          </a:p>
        </p:txBody>
      </p:sp>
      <p:sp>
        <p:nvSpPr>
          <p:cNvPr id="5" name="ZoneTexte 4"/>
          <p:cNvSpPr txBox="1"/>
          <p:nvPr/>
        </p:nvSpPr>
        <p:spPr>
          <a:xfrm>
            <a:off x="472836" y="1348800"/>
            <a:ext cx="8316416" cy="5016758"/>
          </a:xfrm>
          <a:prstGeom prst="rect">
            <a:avLst/>
          </a:prstGeom>
          <a:noFill/>
        </p:spPr>
        <p:txBody>
          <a:bodyPr wrap="square" rtlCol="0">
            <a:spAutoFit/>
          </a:bodyPr>
          <a:lstStyle/>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Des modèle de coûts sont utilisés afin d’évaluer les services du cloud à partir d’un point de vue économique.</a:t>
            </a:r>
          </a:p>
          <a:p>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Aujourd'hui, </a:t>
            </a:r>
            <a:r>
              <a:rPr lang="fr-FR" sz="2400" dirty="0">
                <a:latin typeface="Times New Roman" panose="02020603050405020304" pitchFamily="18" charset="0"/>
                <a:cs typeface="Times New Roman" panose="02020603050405020304" pitchFamily="18" charset="0"/>
              </a:rPr>
              <a:t>les fournisseurs sont capables d'adapter automatiquement la capacité de stockage et la puissance de calcul des services de Cloud Computing aux besoins de </a:t>
            </a:r>
            <a:r>
              <a:rPr lang="fr-FR" sz="2400" dirty="0" smtClean="0">
                <a:latin typeface="Times New Roman" panose="02020603050405020304" pitchFamily="18" charset="0"/>
                <a:cs typeface="Times New Roman" panose="02020603050405020304" pitchFamily="18" charset="0"/>
              </a:rPr>
              <a:t>l'utilisateur, </a:t>
            </a:r>
            <a:r>
              <a:rPr lang="fr-FR" sz="2400" dirty="0">
                <a:latin typeface="Times New Roman" panose="02020603050405020304" pitchFamily="18" charset="0"/>
                <a:cs typeface="Times New Roman" panose="02020603050405020304" pitchFamily="18" charset="0"/>
              </a:rPr>
              <a:t>ce qui en fait un produit d'autant plus </a:t>
            </a:r>
            <a:r>
              <a:rPr lang="fr-FR" sz="2400" dirty="0" smtClean="0">
                <a:latin typeface="Times New Roman" panose="02020603050405020304" pitchFamily="18" charset="0"/>
                <a:cs typeface="Times New Roman" panose="02020603050405020304" pitchFamily="18" charset="0"/>
              </a:rPr>
              <a:t>attrayant.</a:t>
            </a:r>
          </a:p>
          <a:p>
            <a:pPr marL="457200" indent="-457200">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offres de </a:t>
            </a:r>
            <a:r>
              <a:rPr lang="fr-FR" sz="2400" i="1" dirty="0">
                <a:latin typeface="Times New Roman" panose="02020603050405020304" pitchFamily="18" charset="0"/>
                <a:cs typeface="Times New Roman" panose="02020603050405020304" pitchFamily="18" charset="0"/>
              </a:rPr>
              <a:t>CC</a:t>
            </a:r>
            <a:r>
              <a:rPr lang="fr-FR" sz="2400" dirty="0">
                <a:latin typeface="Times New Roman" panose="02020603050405020304" pitchFamily="18" charset="0"/>
                <a:cs typeface="Times New Roman" panose="02020603050405020304" pitchFamily="18" charset="0"/>
              </a:rPr>
              <a:t> se déclinent en 3 modèles économiques de services à la demande :</a:t>
            </a:r>
          </a:p>
          <a:p>
            <a:pPr marL="457200" indent="-457200">
              <a:buFont typeface="Arial" pitchFamily="34" charset="0"/>
              <a:buChar char="•"/>
            </a:pPr>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31</a:t>
            </a:fld>
            <a:endParaRPr lang="fr-FR"/>
          </a:p>
        </p:txBody>
      </p:sp>
    </p:spTree>
    <p:extLst>
      <p:ext uri="{BB962C8B-B14F-4D97-AF65-F5344CB8AC3E}">
        <p14:creationId xmlns:p14="http://schemas.microsoft.com/office/powerpoint/2010/main" val="3100348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r"/>
            <a:r>
              <a:rPr lang="fr-FR" b="1" i="1" dirty="0" smtClean="0">
                <a:solidFill>
                  <a:schemeClr val="tx2"/>
                </a:solidFill>
              </a:rPr>
              <a:t>Les concepts de base du CC</a:t>
            </a:r>
            <a:br>
              <a:rPr lang="fr-FR" b="1" i="1" dirty="0" smtClean="0">
                <a:solidFill>
                  <a:schemeClr val="tx2"/>
                </a:solidFill>
              </a:rPr>
            </a:br>
            <a:r>
              <a:rPr lang="fr-FR" sz="2400" b="1" dirty="0">
                <a:solidFill>
                  <a:schemeClr val="tx2"/>
                </a:solidFill>
              </a:rPr>
              <a:t>Modèle économique</a:t>
            </a:r>
          </a:p>
        </p:txBody>
      </p:sp>
      <p:sp>
        <p:nvSpPr>
          <p:cNvPr id="5" name="ZoneTexte 4"/>
          <p:cNvSpPr txBox="1"/>
          <p:nvPr/>
        </p:nvSpPr>
        <p:spPr>
          <a:xfrm>
            <a:off x="472836" y="1348800"/>
            <a:ext cx="8316416" cy="5139869"/>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Les offres de </a:t>
            </a:r>
            <a:r>
              <a:rPr lang="fr-FR" sz="2400" i="1" dirty="0" smtClean="0">
                <a:latin typeface="Times New Roman" panose="02020603050405020304" pitchFamily="18" charset="0"/>
                <a:cs typeface="Times New Roman" panose="02020603050405020304" pitchFamily="18" charset="0"/>
              </a:rPr>
              <a:t>CC</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se déclinent en 3 modèles économiques de services à la demande </a:t>
            </a:r>
            <a:r>
              <a:rPr lang="fr-FR" sz="2400" dirty="0" smtClean="0">
                <a:latin typeface="Times New Roman" panose="02020603050405020304" pitchFamily="18" charset="0"/>
                <a:cs typeface="Times New Roman" panose="02020603050405020304" pitchFamily="18" charset="0"/>
              </a:rPr>
              <a:t>:</a:t>
            </a:r>
          </a:p>
          <a:p>
            <a:pPr algn="just"/>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gratuité</a:t>
            </a:r>
            <a:r>
              <a:rPr lang="fr-FR" sz="2400" dirty="0">
                <a:latin typeface="Times New Roman" panose="02020603050405020304" pitchFamily="18" charset="0"/>
                <a:cs typeface="Times New Roman" panose="02020603050405020304" pitchFamily="18" charset="0"/>
              </a:rPr>
              <a:t>, à l’origine pour le grand public (par exemple : (Box, </a:t>
            </a:r>
            <a:r>
              <a:rPr lang="fr-FR" sz="2400" dirty="0" err="1">
                <a:latin typeface="Times New Roman" panose="02020603050405020304" pitchFamily="18" charset="0"/>
                <a:cs typeface="Times New Roman" panose="02020603050405020304" pitchFamily="18" charset="0"/>
              </a:rPr>
              <a:t>Dropbox</a:t>
            </a:r>
            <a:r>
              <a:rPr lang="fr-FR" sz="2400" dirty="0">
                <a:latin typeface="Times New Roman" panose="02020603050405020304" pitchFamily="18" charset="0"/>
                <a:cs typeface="Times New Roman" panose="02020603050405020304" pitchFamily="18" charset="0"/>
              </a:rPr>
              <a:t>, Microsoft </a:t>
            </a:r>
            <a:r>
              <a:rPr lang="fr-FR" sz="2400" dirty="0" err="1">
                <a:latin typeface="Times New Roman" panose="02020603050405020304" pitchFamily="18" charset="0"/>
                <a:cs typeface="Times New Roman" panose="02020603050405020304" pitchFamily="18" charset="0"/>
              </a:rPr>
              <a:t>OneDrive</a:t>
            </a:r>
            <a:r>
              <a:rPr lang="fr-FR" sz="2400" dirty="0">
                <a:latin typeface="Times New Roman" panose="02020603050405020304" pitchFamily="18" charset="0"/>
                <a:cs typeface="Times New Roman" panose="02020603050405020304" pitchFamily="18" charset="0"/>
              </a:rPr>
              <a:t>, Google Drive, Apple </a:t>
            </a:r>
            <a:r>
              <a:rPr lang="fr-FR" sz="2400" dirty="0" err="1">
                <a:latin typeface="Times New Roman" panose="02020603050405020304" pitchFamily="18" charset="0"/>
                <a:cs typeface="Times New Roman" panose="02020603050405020304" pitchFamily="18" charset="0"/>
              </a:rPr>
              <a:t>iCloud</a:t>
            </a:r>
            <a:r>
              <a:rPr lang="fr-FR" sz="2400" dirty="0" smtClean="0">
                <a:latin typeface="Times New Roman" panose="02020603050405020304" pitchFamily="18" charset="0"/>
                <a:cs typeface="Times New Roman" panose="02020603050405020304" pitchFamily="18" charset="0"/>
              </a:rPr>
              <a:t>)</a:t>
            </a:r>
          </a:p>
          <a:p>
            <a:pPr marL="457200" indent="-457200" algn="just">
              <a:buFont typeface="Wingdings" pitchFamily="2" charset="2"/>
              <a:buChar char="Ø"/>
            </a:pPr>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La facturation à la consommation </a:t>
            </a:r>
            <a:r>
              <a:rPr lang="fr-FR" sz="2400" dirty="0">
                <a:latin typeface="Times New Roman" panose="02020603050405020304" pitchFamily="18" charset="0"/>
                <a:cs typeface="Times New Roman" panose="02020603050405020304" pitchFamily="18" charset="0"/>
              </a:rPr>
              <a:t>(en fonction du processeur, de la mémoire, de la bande passante </a:t>
            </a:r>
            <a:r>
              <a:rPr lang="fr-FR" sz="2400" dirty="0" smtClean="0">
                <a:latin typeface="Times New Roman" panose="02020603050405020304" pitchFamily="18" charset="0"/>
                <a:cs typeface="Times New Roman" panose="02020603050405020304" pitchFamily="18" charset="0"/>
              </a:rPr>
              <a:t>utilisées);</a:t>
            </a:r>
          </a:p>
          <a:p>
            <a:pPr algn="just"/>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facturation au forfait </a:t>
            </a:r>
            <a:r>
              <a:rPr lang="fr-FR" sz="2400" dirty="0">
                <a:latin typeface="Times New Roman" panose="02020603050405020304" pitchFamily="18" charset="0"/>
                <a:cs typeface="Times New Roman" panose="02020603050405020304" pitchFamily="18" charset="0"/>
              </a:rPr>
              <a:t>(en fonction du nombre de postes équipés</a:t>
            </a:r>
            <a:r>
              <a:rPr lang="fr-FR" sz="2400" dirty="0" smtClean="0">
                <a:latin typeface="Times New Roman" panose="02020603050405020304" pitchFamily="18" charset="0"/>
                <a:cs typeface="Times New Roman" panose="02020603050405020304" pitchFamily="18" charset="0"/>
              </a:rPr>
              <a:t>)</a:t>
            </a:r>
            <a:r>
              <a:rPr lang="fr-FR" sz="3200" dirty="0" smtClean="0"/>
              <a:t>.</a:t>
            </a:r>
            <a:endParaRPr lang="fr-FR" sz="3200" dirty="0"/>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32</a:t>
            </a:fld>
            <a:endParaRPr lang="fr-FR"/>
          </a:p>
        </p:txBody>
      </p:sp>
    </p:spTree>
    <p:extLst>
      <p:ext uri="{BB962C8B-B14F-4D97-AF65-F5344CB8AC3E}">
        <p14:creationId xmlns:p14="http://schemas.microsoft.com/office/powerpoint/2010/main" val="2201660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b="1" i="1" dirty="0">
                <a:solidFill>
                  <a:schemeClr val="tx2"/>
                </a:solidFill>
              </a:rPr>
              <a:t>L’ évolution du cloud</a:t>
            </a:r>
            <a:br>
              <a:rPr lang="fr-FR" b="1" i="1" dirty="0">
                <a:solidFill>
                  <a:schemeClr val="tx2"/>
                </a:solidFill>
              </a:rPr>
            </a:br>
            <a:endParaRPr lang="fr-FR" sz="2400" b="1" dirty="0">
              <a:solidFill>
                <a:schemeClr val="tx2"/>
              </a:solidFill>
            </a:endParaRPr>
          </a:p>
        </p:txBody>
      </p:sp>
      <p:sp>
        <p:nvSpPr>
          <p:cNvPr id="5" name="ZoneTexte 4"/>
          <p:cNvSpPr txBox="1"/>
          <p:nvPr/>
        </p:nvSpPr>
        <p:spPr>
          <a:xfrm>
            <a:off x="472836" y="922578"/>
            <a:ext cx="8316416" cy="5386090"/>
          </a:xfrm>
          <a:prstGeom prst="rect">
            <a:avLst/>
          </a:prstGeom>
          <a:noFill/>
        </p:spPr>
        <p:txBody>
          <a:bodyPr wrap="square" rtlCol="0">
            <a:spAutoFit/>
          </a:bodyPr>
          <a:lstStyle/>
          <a:p>
            <a:r>
              <a:rPr lang="fr-FR" sz="3200" dirty="0"/>
              <a:t> </a:t>
            </a:r>
            <a:r>
              <a:rPr lang="fr-FR" sz="2400" dirty="0">
                <a:latin typeface="Times New Roman" panose="02020603050405020304" pitchFamily="18" charset="0"/>
                <a:cs typeface="Times New Roman" panose="02020603050405020304" pitchFamily="18" charset="0"/>
              </a:rPr>
              <a:t>Thomas Bittman, en 2008 a prédit que le CC va passer par 3 phases subséquentes.</a:t>
            </a:r>
          </a:p>
          <a:p>
            <a:endParaRPr lang="fr-FR" sz="2400"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r>
              <a:rPr lang="fr-FR" sz="2400" b="1" dirty="0">
                <a:latin typeface="Times New Roman" panose="02020603050405020304" pitchFamily="18" charset="0"/>
                <a:cs typeface="Times New Roman" panose="02020603050405020304" pitchFamily="18" charset="0"/>
              </a:rPr>
              <a:t>Monolithic phase: </a:t>
            </a:r>
            <a:r>
              <a:rPr lang="fr-FR" sz="2400" dirty="0">
                <a:latin typeface="Times New Roman" panose="02020603050405020304" pitchFamily="18" charset="0"/>
                <a:cs typeface="Times New Roman" panose="02020603050405020304" pitchFamily="18" charset="0"/>
              </a:rPr>
              <a:t>les services sont fournis </a:t>
            </a:r>
            <a:r>
              <a:rPr lang="fr-FR" sz="2400" i="1" dirty="0">
                <a:latin typeface="Times New Roman" panose="02020603050405020304" pitchFamily="18" charset="0"/>
                <a:cs typeface="Times New Roman" panose="02020603050405020304" pitchFamily="18" charset="0"/>
              </a:rPr>
              <a:t>indépendamment </a:t>
            </a:r>
            <a:r>
              <a:rPr lang="fr-FR" sz="2400" dirty="0">
                <a:latin typeface="Times New Roman" panose="02020603050405020304" pitchFamily="18" charset="0"/>
                <a:cs typeface="Times New Roman" panose="02020603050405020304" pitchFamily="18" charset="0"/>
              </a:rPr>
              <a:t>par des </a:t>
            </a:r>
            <a:r>
              <a:rPr lang="fr-FR" sz="2400" i="1" dirty="0">
                <a:latin typeface="Times New Roman" panose="02020603050405020304" pitchFamily="18" charset="0"/>
                <a:cs typeface="Times New Roman" panose="02020603050405020304" pitchFamily="18" charset="0"/>
              </a:rPr>
              <a:t>grands </a:t>
            </a:r>
            <a:r>
              <a:rPr lang="fr-FR" sz="2400" dirty="0">
                <a:latin typeface="Times New Roman" panose="02020603050405020304" pitchFamily="18" charset="0"/>
                <a:cs typeface="Times New Roman" panose="02020603050405020304" pitchFamily="18" charset="0"/>
              </a:rPr>
              <a:t>fournisseurs de cloud (Google, Microsoft, Amazon</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endParaRPr lang="fr-FR" sz="2400" b="1"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r>
              <a:rPr lang="fr-FR" sz="2400" b="1" dirty="0">
                <a:latin typeface="Times New Roman" panose="02020603050405020304" pitchFamily="18" charset="0"/>
                <a:cs typeface="Times New Roman" panose="02020603050405020304" pitchFamily="18" charset="0"/>
              </a:rPr>
              <a:t>Vertical Supply Chain: </a:t>
            </a:r>
            <a:r>
              <a:rPr lang="fr-FR" sz="2400" dirty="0">
                <a:latin typeface="Times New Roman" panose="02020603050405020304" pitchFamily="18" charset="0"/>
                <a:cs typeface="Times New Roman" panose="02020603050405020304" pitchFamily="18" charset="0"/>
              </a:rPr>
              <a:t>il y aura des clouds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fournisseurs qui vont fournir leurs services à partir de l’utilisation des services des </a:t>
            </a:r>
            <a:r>
              <a:rPr lang="fr-FR" sz="2400" dirty="0" smtClean="0">
                <a:latin typeface="Times New Roman" panose="02020603050405020304" pitchFamily="18" charset="0"/>
                <a:cs typeface="Times New Roman" panose="02020603050405020304" pitchFamily="18" charset="0"/>
              </a:rPr>
              <a:t>autres </a:t>
            </a:r>
            <a:r>
              <a:rPr lang="fr-FR" sz="2400" dirty="0" err="1" smtClean="0">
                <a:latin typeface="Times New Roman" panose="02020603050405020304" pitchFamily="18" charset="0"/>
                <a:cs typeface="Times New Roman" panose="02020603050405020304" pitchFamily="18" charset="0"/>
              </a:rPr>
              <a:t>clouds</a:t>
            </a:r>
            <a:r>
              <a:rPr lang="fr-FR" sz="2400" dirty="0" smtClean="0">
                <a:latin typeface="Times New Roman" panose="02020603050405020304" pitchFamily="18" charset="0"/>
                <a:cs typeface="Times New Roman" panose="02020603050405020304" pitchFamily="18" charset="0"/>
              </a:rPr>
              <a:t> fournisseurs, par </a:t>
            </a:r>
            <a:r>
              <a:rPr lang="fr-FR" sz="2400" dirty="0" err="1" smtClean="0">
                <a:latin typeface="Times New Roman" panose="02020603050405020304" pitchFamily="18" charset="0"/>
                <a:cs typeface="Times New Roman" panose="02020603050405020304" pitchFamily="18" charset="0"/>
              </a:rPr>
              <a:t>exp</a:t>
            </a:r>
            <a:r>
              <a:rPr lang="fr-FR" sz="2400" dirty="0" smtClean="0"/>
              <a:t> </a:t>
            </a:r>
            <a:r>
              <a:rPr lang="fr-FR" sz="2400" dirty="0">
                <a:latin typeface="Times New Roman" panose="02020603050405020304" pitchFamily="18" charset="0"/>
                <a:cs typeface="Times New Roman" panose="02020603050405020304" pitchFamily="18" charset="0"/>
              </a:rPr>
              <a:t>: ISV 1 a passé vers la livraison de   ses services (</a:t>
            </a:r>
            <a:r>
              <a:rPr lang="fr-FR" sz="2400" dirty="0" err="1">
                <a:latin typeface="Times New Roman" panose="02020603050405020304" pitchFamily="18" charset="0"/>
                <a:cs typeface="Times New Roman" panose="02020603050405020304" pitchFamily="18" charset="0"/>
              </a:rPr>
              <a:t>SaaS</a:t>
            </a:r>
            <a:r>
              <a:rPr lang="fr-FR" sz="2400" dirty="0">
                <a:latin typeface="Times New Roman" panose="02020603050405020304" pitchFamily="18" charset="0"/>
                <a:cs typeface="Times New Roman" panose="02020603050405020304" pitchFamily="18" charset="0"/>
              </a:rPr>
              <a:t>) au-dessus de la plate-forme de Microsoft Azure</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33</a:t>
            </a:fld>
            <a:endParaRPr lang="fr-FR"/>
          </a:p>
        </p:txBody>
      </p:sp>
    </p:spTree>
    <p:extLst>
      <p:ext uri="{BB962C8B-B14F-4D97-AF65-F5344CB8AC3E}">
        <p14:creationId xmlns:p14="http://schemas.microsoft.com/office/powerpoint/2010/main" val="887404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pPr algn="r"/>
            <a:r>
              <a:rPr lang="fr-FR" b="1" i="1" dirty="0">
                <a:solidFill>
                  <a:schemeClr val="tx2"/>
                </a:solidFill>
              </a:rPr>
              <a:t/>
            </a:r>
            <a:br>
              <a:rPr lang="fr-FR" b="1" i="1" dirty="0">
                <a:solidFill>
                  <a:schemeClr val="tx2"/>
                </a:solidFill>
              </a:rPr>
            </a:br>
            <a:r>
              <a:rPr lang="fr-FR" b="1" i="1" dirty="0">
                <a:solidFill>
                  <a:schemeClr val="tx2"/>
                </a:solidFill>
              </a:rPr>
              <a:t>L’ évolution du cloud</a:t>
            </a:r>
            <a:br>
              <a:rPr lang="fr-FR" b="1" i="1" dirty="0">
                <a:solidFill>
                  <a:schemeClr val="tx2"/>
                </a:solidFill>
              </a:rPr>
            </a:br>
            <a:endParaRPr lang="fr-FR" dirty="0"/>
          </a:p>
        </p:txBody>
      </p:sp>
      <p:sp>
        <p:nvSpPr>
          <p:cNvPr id="3" name="Espace réservé du contenu 2"/>
          <p:cNvSpPr>
            <a:spLocks noGrp="1"/>
          </p:cNvSpPr>
          <p:nvPr>
            <p:ph idx="1"/>
          </p:nvPr>
        </p:nvSpPr>
        <p:spPr>
          <a:xfrm>
            <a:off x="457200" y="1600200"/>
            <a:ext cx="8229600" cy="4709120"/>
          </a:xfrm>
        </p:spPr>
        <p:txBody>
          <a:bodyPr>
            <a:noAutofit/>
          </a:bodyPr>
          <a:lstStyle/>
          <a:p>
            <a:pPr algn="just">
              <a:buFont typeface="Wingdings" pitchFamily="2" charset="2"/>
              <a:buChar char="Ø"/>
            </a:pPr>
            <a:endParaRPr lang="fr-FR" sz="2400" b="1" dirty="0" smtClean="0">
              <a:latin typeface="Times New Roman" panose="02020603050405020304" pitchFamily="18" charset="0"/>
              <a:cs typeface="Times New Roman" panose="02020603050405020304" pitchFamily="18" charset="0"/>
            </a:endParaRPr>
          </a:p>
          <a:p>
            <a:pPr algn="just">
              <a:buFont typeface="Wingdings" pitchFamily="2" charset="2"/>
              <a:buChar char="Ø"/>
            </a:pPr>
            <a:endParaRPr lang="fr-FR" sz="2400" b="1" dirty="0">
              <a:latin typeface="Times New Roman" panose="02020603050405020304" pitchFamily="18" charset="0"/>
              <a:cs typeface="Times New Roman" panose="02020603050405020304" pitchFamily="18" charset="0"/>
            </a:endParaRPr>
          </a:p>
          <a:p>
            <a:pPr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Horizontal </a:t>
            </a:r>
            <a:r>
              <a:rPr lang="fr-FR" sz="2400" b="1" dirty="0">
                <a:latin typeface="Times New Roman" panose="02020603050405020304" pitchFamily="18" charset="0"/>
                <a:cs typeface="Times New Roman" panose="02020603050405020304" pitchFamily="18" charset="0"/>
              </a:rPr>
              <a:t>Federation</a:t>
            </a:r>
            <a:r>
              <a:rPr lang="fr-FR" sz="2400" dirty="0">
                <a:latin typeface="Times New Roman" panose="02020603050405020304" pitchFamily="18" charset="0"/>
                <a:cs typeface="Times New Roman" panose="02020603050405020304" pitchFamily="18" charset="0"/>
              </a:rPr>
              <a:t>: où les petits, moyens et grands fournisseurs vont coopérer ou fédérer horizontalement pour élargir la capacité de leurs infrastructures et par conséquence gagner la scalabilité et satisfaire les exigences de leurs clients..</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34</a:t>
            </a:fld>
            <a:endParaRPr lang="fr-FR"/>
          </a:p>
        </p:txBody>
      </p:sp>
    </p:spTree>
    <p:extLst>
      <p:ext uri="{BB962C8B-B14F-4D97-AF65-F5344CB8AC3E}">
        <p14:creationId xmlns:p14="http://schemas.microsoft.com/office/powerpoint/2010/main" val="3131115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Avantages</a:t>
            </a:r>
            <a:endParaRPr lang="fr-FR" sz="2400" b="1" dirty="0">
              <a:solidFill>
                <a:schemeClr val="tx2"/>
              </a:solidFill>
            </a:endParaRPr>
          </a:p>
        </p:txBody>
      </p:sp>
      <p:sp>
        <p:nvSpPr>
          <p:cNvPr id="5" name="ZoneTexte 4"/>
          <p:cNvSpPr txBox="1"/>
          <p:nvPr/>
        </p:nvSpPr>
        <p:spPr>
          <a:xfrm>
            <a:off x="539552" y="1268761"/>
            <a:ext cx="8424936" cy="5632311"/>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Coté prestataires des </a:t>
            </a:r>
            <a:r>
              <a:rPr lang="fr-FR" sz="2400" b="1" dirty="0">
                <a:latin typeface="Times New Roman" panose="02020603050405020304" pitchFamily="18" charset="0"/>
                <a:cs typeface="Times New Roman" panose="02020603050405020304" pitchFamily="18" charset="0"/>
              </a:rPr>
              <a:t>service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bénéfices du fournisseur sont uniquement dus au fait de la mutualisation des ressources.</a:t>
            </a:r>
          </a:p>
          <a:p>
            <a:pPr algn="just"/>
            <a:endParaRPr lang="fr-FR"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fait payer aux entreprises la marge nécessaire pour sa rentabilisation. Comme pour </a:t>
            </a:r>
            <a:r>
              <a:rPr lang="fr-FR" sz="2400" dirty="0" smtClean="0">
                <a:latin typeface="Times New Roman" panose="02020603050405020304" pitchFamily="18" charset="0"/>
                <a:cs typeface="Times New Roman" panose="02020603050405020304" pitchFamily="18" charset="0"/>
              </a:rPr>
              <a:t>une entreprise </a:t>
            </a:r>
            <a:r>
              <a:rPr lang="fr-FR" sz="2400" dirty="0">
                <a:latin typeface="Times New Roman" panose="02020603050405020304" pitchFamily="18" charset="0"/>
                <a:cs typeface="Times New Roman" panose="02020603050405020304" pitchFamily="18" charset="0"/>
              </a:rPr>
              <a:t>disposant d'une plateforme interne, il paie pour les frais d'administration de l'ensemble. Cette dépense peut être amortie par facturation aux </a:t>
            </a:r>
            <a:r>
              <a:rPr lang="fr-FR" sz="2400" dirty="0" smtClean="0">
                <a:latin typeface="Times New Roman" panose="02020603050405020304" pitchFamily="18" charset="0"/>
                <a:cs typeface="Times New Roman" panose="02020603050405020304" pitchFamily="18" charset="0"/>
              </a:rPr>
              <a:t>entreprises;</a:t>
            </a:r>
          </a:p>
          <a:p>
            <a:pPr marL="34290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bénéficie des coûts de réutilisation des ressources. En effet, compte tenu de la non appartenance des ressources aux entreprises, elles (les ressources) leurs sont facturées à chaque usage. La même ressource peut faire l'objet de </a:t>
            </a:r>
            <a:r>
              <a:rPr lang="fr-FR" sz="2400" dirty="0" smtClean="0">
                <a:latin typeface="Times New Roman" panose="02020603050405020304" pitchFamily="18" charset="0"/>
                <a:cs typeface="Times New Roman" panose="02020603050405020304" pitchFamily="18" charset="0"/>
              </a:rPr>
              <a:t>plusieurs facturations.</a:t>
            </a: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35</a:t>
            </a:fld>
            <a:endParaRPr lang="fr-FR"/>
          </a:p>
        </p:txBody>
      </p:sp>
    </p:spTree>
    <p:extLst>
      <p:ext uri="{BB962C8B-B14F-4D97-AF65-F5344CB8AC3E}">
        <p14:creationId xmlns:p14="http://schemas.microsoft.com/office/powerpoint/2010/main" val="189750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Avantages</a:t>
            </a:r>
            <a:endParaRPr lang="fr-FR" sz="2400" b="1" dirty="0">
              <a:solidFill>
                <a:schemeClr val="tx2"/>
              </a:solidFill>
            </a:endParaRPr>
          </a:p>
        </p:txBody>
      </p:sp>
      <p:sp>
        <p:nvSpPr>
          <p:cNvPr id="5" name="ZoneTexte 4"/>
          <p:cNvSpPr txBox="1"/>
          <p:nvPr/>
        </p:nvSpPr>
        <p:spPr>
          <a:xfrm>
            <a:off x="683568" y="1619829"/>
            <a:ext cx="7992888" cy="3908762"/>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Coté entreprise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C'est elle la première gagnante de </a:t>
            </a:r>
            <a:r>
              <a:rPr lang="fr-FR" sz="2400" dirty="0" smtClean="0">
                <a:latin typeface="Times New Roman" panose="02020603050405020304" pitchFamily="18" charset="0"/>
                <a:cs typeface="Times New Roman" panose="02020603050405020304" pitchFamily="18" charset="0"/>
              </a:rPr>
              <a:t>cette technologie</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Elle </a:t>
            </a:r>
            <a:r>
              <a:rPr lang="fr-FR" sz="2400" dirty="0">
                <a:latin typeface="Times New Roman" panose="02020603050405020304" pitchFamily="18" charset="0"/>
                <a:cs typeface="Times New Roman" panose="02020603050405020304" pitchFamily="18" charset="0"/>
              </a:rPr>
              <a:t>réalise des bénéfices en argent et en scalabilité. </a:t>
            </a:r>
            <a:endParaRPr lang="fr-FR" sz="2400" dirty="0" smtClean="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dirty="0">
                <a:latin typeface="Times New Roman" panose="02020603050405020304" pitchFamily="18" charset="0"/>
                <a:cs typeface="Times New Roman" panose="02020603050405020304" pitchFamily="18" charset="0"/>
              </a:rPr>
              <a:t>La réduction des coûts </a:t>
            </a:r>
          </a:p>
          <a:p>
            <a:pPr marL="457200" indent="-457200" algn="just">
              <a:buFont typeface="Wingdings" pitchFamily="2" charset="2"/>
              <a:buChar char="Ø"/>
            </a:pPr>
            <a:r>
              <a:rPr lang="fr-FR" sz="2400" dirty="0">
                <a:latin typeface="Times New Roman" panose="02020603050405020304" pitchFamily="18" charset="0"/>
                <a:cs typeface="Times New Roman" panose="02020603050405020304" pitchFamily="18" charset="0"/>
              </a:rPr>
              <a:t>La réduction du gaspillage</a:t>
            </a:r>
          </a:p>
          <a:p>
            <a:pPr marL="457200" indent="-457200"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La flexibilité et accès aux ressources à larges échelle.</a:t>
            </a:r>
            <a:br>
              <a:rPr lang="fr-FR" sz="2400" dirty="0" smtClean="0">
                <a:latin typeface="Times New Roman" panose="02020603050405020304" pitchFamily="18" charset="0"/>
                <a:cs typeface="Times New Roman" panose="02020603050405020304" pitchFamily="18" charset="0"/>
              </a:rPr>
            </a:br>
            <a:endParaRPr lang="fr-FR" sz="2400" dirty="0" smtClean="0">
              <a:latin typeface="Times New Roman" panose="02020603050405020304" pitchFamily="18" charset="0"/>
              <a:cs typeface="Times New Roman" panose="02020603050405020304" pitchFamily="18" charset="0"/>
            </a:endParaRPr>
          </a:p>
          <a:p>
            <a:pPr marL="457200" indent="-457200">
              <a:buFont typeface="Wingdings" pitchFamily="2" charset="2"/>
              <a:buChar char="Ø"/>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36</a:t>
            </a:fld>
            <a:endParaRPr lang="fr-FR"/>
          </a:p>
        </p:txBody>
      </p:sp>
    </p:spTree>
    <p:extLst>
      <p:ext uri="{BB962C8B-B14F-4D97-AF65-F5344CB8AC3E}">
        <p14:creationId xmlns:p14="http://schemas.microsoft.com/office/powerpoint/2010/main" val="3899608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3" name="Rectangle 2"/>
          <p:cNvSpPr/>
          <p:nvPr/>
        </p:nvSpPr>
        <p:spPr>
          <a:xfrm>
            <a:off x="971600" y="1305342"/>
            <a:ext cx="7344816" cy="4524315"/>
          </a:xfrm>
          <a:prstGeom prst="rect">
            <a:avLst/>
          </a:prstGeom>
        </p:spPr>
        <p:txBody>
          <a:bodyPr wrap="square">
            <a:spAutoFit/>
          </a:bodyPr>
          <a:lstStyle/>
          <a:p>
            <a:pPr marL="342900" indent="-3429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Complexité du système</a:t>
            </a:r>
          </a:p>
          <a:p>
            <a:pPr lvl="1" algn="just"/>
            <a:r>
              <a:rPr lang="fr-FR" sz="2400" dirty="0" smtClean="0"/>
              <a:t>-Un </a:t>
            </a:r>
            <a:r>
              <a:rPr lang="fr-FR" sz="2400" dirty="0"/>
              <a:t>environnement de Cloud public est extrêmement complexe comparé à celui d'un centre de données traditionnel </a:t>
            </a:r>
          </a:p>
          <a:p>
            <a:pPr lvl="1" algn="just"/>
            <a:r>
              <a:rPr lang="fr-FR" sz="2400" dirty="0" smtClean="0"/>
              <a:t>-De </a:t>
            </a:r>
            <a:r>
              <a:rPr lang="fr-FR" sz="2400" dirty="0"/>
              <a:t>nombreux composants sont utilisés, ce qui se traduit par une surface d'attaque importante</a:t>
            </a:r>
          </a:p>
          <a:p>
            <a:pPr lvl="1" algn="just"/>
            <a:r>
              <a:rPr lang="fr-FR" sz="2400" dirty="0"/>
              <a:t>La sécurité dépend non seulement de l’exactitude et l’efficacité de nombreux composants, mais également des interactions entre eux : le nombre d’interactions possibles entre les composants augmente comme le carré du nombre de composants, ce qui pousse le niveau de complexité à la hausse</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37</a:t>
            </a:fld>
            <a:endParaRPr lang="fr-FR"/>
          </a:p>
        </p:txBody>
      </p:sp>
    </p:spTree>
    <p:extLst>
      <p:ext uri="{BB962C8B-B14F-4D97-AF65-F5344CB8AC3E}">
        <p14:creationId xmlns:p14="http://schemas.microsoft.com/office/powerpoint/2010/main" val="2512836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4" name="Content Placeholder 2"/>
          <p:cNvSpPr>
            <a:spLocks noGrp="1"/>
          </p:cNvSpPr>
          <p:nvPr>
            <p:ph idx="1"/>
          </p:nvPr>
        </p:nvSpPr>
        <p:spPr>
          <a:xfrm>
            <a:off x="539552" y="1408011"/>
            <a:ext cx="8429684" cy="5094897"/>
          </a:xfrm>
        </p:spPr>
        <p:txBody>
          <a:bodyPr>
            <a:normAutofit fontScale="92500"/>
          </a:bodyPr>
          <a:lstStyle/>
          <a:p>
            <a:pPr>
              <a:buFont typeface="Wingdings" panose="05000000000000000000" pitchFamily="2" charset="2"/>
              <a:buChar char="Ø"/>
            </a:pPr>
            <a:r>
              <a:rPr lang="fr-FR" sz="2600" b="1" dirty="0" smtClean="0">
                <a:latin typeface="Times New Roman" panose="02020603050405020304" pitchFamily="18" charset="0"/>
                <a:cs typeface="Times New Roman" panose="02020603050405020304" pitchFamily="18" charset="0"/>
              </a:rPr>
              <a:t>Partage de l’environnement entre des locataires multiples </a:t>
            </a:r>
          </a:p>
          <a:p>
            <a:pPr lvl="1"/>
            <a:r>
              <a:rPr lang="fr-FR" sz="2600" dirty="0" smtClean="0">
                <a:latin typeface="Times New Roman" panose="02020603050405020304" pitchFamily="18" charset="0"/>
                <a:cs typeface="Times New Roman" panose="02020603050405020304" pitchFamily="18" charset="0"/>
              </a:rPr>
              <a:t>Les services </a:t>
            </a:r>
            <a:r>
              <a:rPr lang="fr-FR" sz="2600" dirty="0">
                <a:latin typeface="Times New Roman" panose="02020603050405020304" pitchFamily="18" charset="0"/>
                <a:cs typeface="Times New Roman" panose="02020603050405020304" pitchFamily="18" charset="0"/>
              </a:rPr>
              <a:t>de </a:t>
            </a:r>
            <a:r>
              <a:rPr lang="fr-FR" sz="2600" dirty="0" smtClean="0">
                <a:latin typeface="Times New Roman" panose="02020603050405020304" pitchFamily="18" charset="0"/>
                <a:cs typeface="Times New Roman" panose="02020603050405020304" pitchFamily="18" charset="0"/>
              </a:rPr>
              <a:t>Cloud Computing publics proposés </a:t>
            </a:r>
            <a:r>
              <a:rPr lang="fr-FR" sz="2600" dirty="0">
                <a:latin typeface="Times New Roman" panose="02020603050405020304" pitchFamily="18" charset="0"/>
                <a:cs typeface="Times New Roman" panose="02020603050405020304" pitchFamily="18" charset="0"/>
              </a:rPr>
              <a:t>par les fournisseurs </a:t>
            </a:r>
            <a:r>
              <a:rPr lang="fr-FR" sz="2600" dirty="0" smtClean="0">
                <a:latin typeface="Times New Roman" panose="02020603050405020304" pitchFamily="18" charset="0"/>
                <a:cs typeface="Times New Roman" panose="02020603050405020304" pitchFamily="18" charset="0"/>
              </a:rPr>
              <a:t>présentent une complication sous-jacente significative dans la mesure où les </a:t>
            </a:r>
            <a:r>
              <a:rPr lang="fr-FR" sz="2600" dirty="0">
                <a:latin typeface="Times New Roman" panose="02020603050405020304" pitchFamily="18" charset="0"/>
                <a:cs typeface="Times New Roman" panose="02020603050405020304" pitchFamily="18" charset="0"/>
              </a:rPr>
              <a:t>composants </a:t>
            </a:r>
            <a:r>
              <a:rPr lang="fr-FR" sz="2600" dirty="0" smtClean="0">
                <a:latin typeface="Times New Roman" panose="02020603050405020304" pitchFamily="18" charset="0"/>
                <a:cs typeface="Times New Roman" panose="02020603050405020304" pitchFamily="18" charset="0"/>
              </a:rPr>
              <a:t>et les ressources sont généralement partagés avec </a:t>
            </a:r>
            <a:r>
              <a:rPr lang="fr-FR" sz="2600" dirty="0">
                <a:latin typeface="Times New Roman" panose="02020603050405020304" pitchFamily="18" charset="0"/>
                <a:cs typeface="Times New Roman" panose="02020603050405020304" pitchFamily="18" charset="0"/>
              </a:rPr>
              <a:t>d'autres abonnés qui leur sont </a:t>
            </a:r>
            <a:r>
              <a:rPr lang="fr-FR" sz="2600" dirty="0" smtClean="0">
                <a:latin typeface="Times New Roman" panose="02020603050405020304" pitchFamily="18" charset="0"/>
                <a:cs typeface="Times New Roman" panose="02020603050405020304" pitchFamily="18" charset="0"/>
              </a:rPr>
              <a:t>inconnus</a:t>
            </a:r>
          </a:p>
          <a:p>
            <a:pPr lvl="1"/>
            <a:r>
              <a:rPr lang="fr-FR" sz="2600" dirty="0">
                <a:latin typeface="Times New Roman" panose="02020603050405020304" pitchFamily="18" charset="0"/>
                <a:cs typeface="Times New Roman" panose="02020603050405020304" pitchFamily="18" charset="0"/>
              </a:rPr>
              <a:t>Même </a:t>
            </a:r>
            <a:r>
              <a:rPr lang="fr-FR" sz="2600" dirty="0" smtClean="0">
                <a:latin typeface="Times New Roman" panose="02020603050405020304" pitchFamily="18" charset="0"/>
                <a:cs typeface="Times New Roman" panose="02020603050405020304" pitchFamily="18" charset="0"/>
              </a:rPr>
              <a:t>si elle n’est </a:t>
            </a:r>
            <a:r>
              <a:rPr lang="fr-FR" sz="2600" dirty="0">
                <a:latin typeface="Times New Roman" panose="02020603050405020304" pitchFamily="18" charset="0"/>
                <a:cs typeface="Times New Roman" panose="02020603050405020304" pitchFamily="18" charset="0"/>
              </a:rPr>
              <a:t>pas unique </a:t>
            </a:r>
            <a:r>
              <a:rPr lang="fr-FR" sz="2600" dirty="0" smtClean="0">
                <a:latin typeface="Times New Roman" panose="02020603050405020304" pitchFamily="18" charset="0"/>
                <a:cs typeface="Times New Roman" panose="02020603050405020304" pitchFamily="18" charset="0"/>
              </a:rPr>
              <a:t> au Cloud, la </a:t>
            </a:r>
            <a:r>
              <a:rPr lang="fr-FR" sz="2600" dirty="0">
                <a:latin typeface="Times New Roman" panose="02020603050405020304" pitchFamily="18" charset="0"/>
                <a:cs typeface="Times New Roman" panose="02020603050405020304" pitchFamily="18" charset="0"/>
              </a:rPr>
              <a:t>séparation logique est un problème non-trivial qui est </a:t>
            </a:r>
            <a:r>
              <a:rPr lang="fr-FR" sz="2600" dirty="0" smtClean="0">
                <a:latin typeface="Times New Roman" panose="02020603050405020304" pitchFamily="18" charset="0"/>
                <a:cs typeface="Times New Roman" panose="02020603050405020304" pitchFamily="18" charset="0"/>
              </a:rPr>
              <a:t>exacerbé </a:t>
            </a:r>
            <a:r>
              <a:rPr lang="fr-FR" sz="2600" dirty="0">
                <a:latin typeface="Times New Roman" panose="02020603050405020304" pitchFamily="18" charset="0"/>
                <a:cs typeface="Times New Roman" panose="02020603050405020304" pitchFamily="18" charset="0"/>
              </a:rPr>
              <a:t>par </a:t>
            </a:r>
            <a:r>
              <a:rPr lang="fr-FR" sz="2600" dirty="0" smtClean="0">
                <a:latin typeface="Times New Roman" panose="02020603050405020304" pitchFamily="18" charset="0"/>
                <a:cs typeface="Times New Roman" panose="02020603050405020304" pitchFamily="18" charset="0"/>
              </a:rPr>
              <a:t>l’échelle </a:t>
            </a:r>
            <a:r>
              <a:rPr lang="fr-FR" sz="2600" dirty="0">
                <a:latin typeface="Times New Roman" panose="02020603050405020304" pitchFamily="18" charset="0"/>
                <a:cs typeface="Times New Roman" panose="02020603050405020304" pitchFamily="18" charset="0"/>
              </a:rPr>
              <a:t>du </a:t>
            </a:r>
            <a:r>
              <a:rPr lang="fr-FR" sz="2600" dirty="0" smtClean="0">
                <a:latin typeface="Times New Roman" panose="02020603050405020304" pitchFamily="18" charset="0"/>
                <a:cs typeface="Times New Roman" panose="02020603050405020304" pitchFamily="18" charset="0"/>
              </a:rPr>
              <a:t>Cloud </a:t>
            </a:r>
          </a:p>
          <a:p>
            <a:pPr lvl="1"/>
            <a:r>
              <a:rPr lang="fr-FR" sz="2600" dirty="0" smtClean="0">
                <a:latin typeface="Times New Roman" panose="02020603050405020304" pitchFamily="18" charset="0"/>
                <a:cs typeface="Times New Roman" panose="02020603050405020304" pitchFamily="18" charset="0"/>
              </a:rPr>
              <a:t>L’accès </a:t>
            </a:r>
            <a:r>
              <a:rPr lang="fr-FR" sz="2600" dirty="0">
                <a:latin typeface="Times New Roman" panose="02020603050405020304" pitchFamily="18" charset="0"/>
                <a:cs typeface="Times New Roman" panose="02020603050405020304" pitchFamily="18" charset="0"/>
              </a:rPr>
              <a:t>aux données organisationnelles et </a:t>
            </a:r>
            <a:r>
              <a:rPr lang="fr-FR" sz="2600" dirty="0" smtClean="0">
                <a:latin typeface="Times New Roman" panose="02020603050405020304" pitchFamily="18" charset="0"/>
                <a:cs typeface="Times New Roman" panose="02020603050405020304" pitchFamily="18" charset="0"/>
              </a:rPr>
              <a:t>aux </a:t>
            </a:r>
            <a:r>
              <a:rPr lang="fr-FR" sz="2600" dirty="0">
                <a:latin typeface="Times New Roman" panose="02020603050405020304" pitchFamily="18" charset="0"/>
                <a:cs typeface="Times New Roman" panose="02020603050405020304" pitchFamily="18" charset="0"/>
              </a:rPr>
              <a:t>ressources </a:t>
            </a:r>
            <a:r>
              <a:rPr lang="fr-FR" sz="2600" dirty="0" smtClean="0">
                <a:latin typeface="Times New Roman" panose="02020603050405020304" pitchFamily="18" charset="0"/>
                <a:cs typeface="Times New Roman" panose="02020603050405020304" pitchFamily="18" charset="0"/>
              </a:rPr>
              <a:t>d’une organisation pourrait, par inadvertance</a:t>
            </a:r>
            <a:r>
              <a:rPr lang="fr-FR" sz="2600" dirty="0">
                <a:latin typeface="Times New Roman" panose="02020603050405020304" pitchFamily="18" charset="0"/>
                <a:cs typeface="Times New Roman" panose="02020603050405020304" pitchFamily="18" charset="0"/>
              </a:rPr>
              <a:t>, être </a:t>
            </a:r>
            <a:r>
              <a:rPr lang="fr-FR" sz="2600" dirty="0" smtClean="0">
                <a:latin typeface="Times New Roman" panose="02020603050405020304" pitchFamily="18" charset="0"/>
                <a:cs typeface="Times New Roman" panose="02020603050405020304" pitchFamily="18" charset="0"/>
              </a:rPr>
              <a:t>exposé </a:t>
            </a:r>
            <a:r>
              <a:rPr lang="fr-FR" sz="2600" dirty="0">
                <a:latin typeface="Times New Roman" panose="02020603050405020304" pitchFamily="18" charset="0"/>
                <a:cs typeface="Times New Roman" panose="02020603050405020304" pitchFamily="18" charset="0"/>
              </a:rPr>
              <a:t>à d'autres abonnés </a:t>
            </a:r>
            <a:r>
              <a:rPr lang="fr-FR" sz="2600" dirty="0" smtClean="0">
                <a:latin typeface="Times New Roman" panose="02020603050405020304" pitchFamily="18" charset="0"/>
                <a:cs typeface="Times New Roman" panose="02020603050405020304" pitchFamily="18" charset="0"/>
              </a:rPr>
              <a:t>à cause d’une </a:t>
            </a:r>
            <a:r>
              <a:rPr lang="fr-FR" sz="2600" dirty="0">
                <a:latin typeface="Times New Roman" panose="02020603050405020304" pitchFamily="18" charset="0"/>
                <a:cs typeface="Times New Roman" panose="02020603050405020304" pitchFamily="18" charset="0"/>
              </a:rPr>
              <a:t>erreur de configuration ou </a:t>
            </a:r>
            <a:r>
              <a:rPr lang="fr-FR" sz="2600" dirty="0" smtClean="0">
                <a:latin typeface="Times New Roman" panose="02020603050405020304" pitchFamily="18" charset="0"/>
                <a:cs typeface="Times New Roman" panose="02020603050405020304" pitchFamily="18" charset="0"/>
              </a:rPr>
              <a:t>de logiciel</a:t>
            </a:r>
            <a:endParaRPr lang="fr-FR" sz="2600" dirty="0">
              <a:latin typeface="Times New Roman" panose="02020603050405020304" pitchFamily="18" charset="0"/>
              <a:cs typeface="Times New Roman" panose="02020603050405020304" pitchFamily="18" charset="0"/>
            </a:endParaRPr>
          </a:p>
          <a:p>
            <a:endParaRPr lang="fr-FR"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38</a:t>
            </a:fld>
            <a:endParaRPr lang="fr-FR"/>
          </a:p>
        </p:txBody>
      </p:sp>
    </p:spTree>
    <p:extLst>
      <p:ext uri="{BB962C8B-B14F-4D97-AF65-F5344CB8AC3E}">
        <p14:creationId xmlns:p14="http://schemas.microsoft.com/office/powerpoint/2010/main" val="588990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4" name="Content Placeholder 2"/>
          <p:cNvSpPr>
            <a:spLocks noGrp="1"/>
          </p:cNvSpPr>
          <p:nvPr>
            <p:ph idx="1"/>
          </p:nvPr>
        </p:nvSpPr>
        <p:spPr>
          <a:xfrm>
            <a:off x="107504" y="1214422"/>
            <a:ext cx="8429684" cy="5310921"/>
          </a:xfrm>
        </p:spPr>
        <p:txBody>
          <a:bodyPr>
            <a:normAutofit/>
          </a:body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Services exposés à l’Internet</a:t>
            </a:r>
          </a:p>
          <a:p>
            <a:pPr lvl="1"/>
            <a:r>
              <a:rPr lang="fr-FR" sz="2400" dirty="0" smtClean="0">
                <a:latin typeface="Times New Roman" panose="02020603050405020304" pitchFamily="18" charset="0"/>
                <a:cs typeface="Times New Roman" panose="02020603050405020304" pitchFamily="18" charset="0"/>
              </a:rPr>
              <a:t>Les services de Cloud Computing public sont fournis à travers l’internet, ce qui expose les interfaces administratives utilisées pour administrer les comptes en self-service ainsi que les interfaces permettant aux utilisateurs et aux applications d'accéder aux autres services disponibles</a:t>
            </a:r>
          </a:p>
          <a:p>
            <a:pPr lvl="1"/>
            <a:r>
              <a:rPr lang="fr-FR" sz="2400" dirty="0" smtClean="0">
                <a:latin typeface="Times New Roman" panose="02020603050405020304" pitchFamily="18" charset="0"/>
                <a:cs typeface="Times New Roman" panose="02020603050405020304" pitchFamily="18" charset="0"/>
              </a:rPr>
              <a:t>Les applications et les données qui ont été déjà accessibles dans les limites de l’intranet d'une organisation, mais ont maintenant déménagé dans le nuage, doivent maintenant faire face un risque accru sur le réseau, sous la forme de menaces contre lesquelles l’organisation avait précédemment fait face au sein du périmètre de l'intranet</a:t>
            </a:r>
          </a:p>
          <a:p>
            <a:pPr lvl="1"/>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39</a:t>
            </a:fld>
            <a:endParaRPr lang="fr-FR"/>
          </a:p>
        </p:txBody>
      </p:sp>
    </p:spTree>
    <p:extLst>
      <p:ext uri="{BB962C8B-B14F-4D97-AF65-F5344CB8AC3E}">
        <p14:creationId xmlns:p14="http://schemas.microsoft.com/office/powerpoint/2010/main" val="298581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BEBA8EAE-BF5A-486C-A8C5-ECC9F3942E4B}">
                <a14:imgProps xmlns:a14="http://schemas.microsoft.com/office/drawing/2010/main">
                  <a14:imgLayer r:embed="rId4">
                    <a14:imgEffect>
                      <a14:sharpenSoften amount="55000"/>
                    </a14:imgEffect>
                  </a14:imgLayer>
                </a14:imgProps>
              </a:ext>
              <a:ext uri="{28A0092B-C50C-407E-A947-70E740481C1C}">
                <a14:useLocalDpi xmlns:a14="http://schemas.microsoft.com/office/drawing/2010/main" val="0"/>
              </a:ext>
            </a:extLst>
          </a:blip>
          <a:stretch>
            <a:fillRect/>
          </a:stretch>
        </p:blipFill>
        <p:spPr>
          <a:xfrm>
            <a:off x="395536" y="1763936"/>
            <a:ext cx="7992888" cy="4545384"/>
          </a:xfrm>
          <a:prstGeom prst="rect">
            <a:avLst/>
          </a:prstGeom>
        </p:spPr>
      </p:pic>
      <p:sp>
        <p:nvSpPr>
          <p:cNvPr id="2" name="Titre 1"/>
          <p:cNvSpPr>
            <a:spLocks noGrp="1"/>
          </p:cNvSpPr>
          <p:nvPr>
            <p:ph type="title"/>
          </p:nvPr>
        </p:nvSpPr>
        <p:spPr>
          <a:xfrm>
            <a:off x="683568" y="-171400"/>
            <a:ext cx="8229600" cy="1143000"/>
          </a:xfrm>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sp>
        <p:nvSpPr>
          <p:cNvPr id="13" name="Titre 1"/>
          <p:cNvSpPr txBox="1">
            <a:spLocks/>
          </p:cNvSpPr>
          <p:nvPr/>
        </p:nvSpPr>
        <p:spPr>
          <a:xfrm>
            <a:off x="9144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Système distribué vs cloud?</a:t>
            </a:r>
            <a:endParaRPr lang="fr-FR" b="1" i="1" dirty="0">
              <a:solidFill>
                <a:schemeClr val="accent1">
                  <a:lumMod val="75000"/>
                </a:schemeClr>
              </a:solidFill>
            </a:endParaRPr>
          </a:p>
        </p:txBody>
      </p:sp>
      <p:cxnSp>
        <p:nvCxnSpPr>
          <p:cNvPr id="6" name="Connecteur droit 5"/>
          <p:cNvCxnSpPr/>
          <p:nvPr/>
        </p:nvCxnSpPr>
        <p:spPr>
          <a:xfrm>
            <a:off x="-2700808" y="2924944"/>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548408" y="5517232"/>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548408" y="5229200"/>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48408" y="6093296"/>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32937F2F-74FD-41D5-826B-60D32829677C}" type="slidenum">
              <a:rPr lang="fr-FR" smtClean="0"/>
              <a:t>4</a:t>
            </a:fld>
            <a:endParaRPr lang="fr-FR"/>
          </a:p>
        </p:txBody>
      </p:sp>
    </p:spTree>
    <p:extLst>
      <p:ext uri="{BB962C8B-B14F-4D97-AF65-F5344CB8AC3E}">
        <p14:creationId xmlns:p14="http://schemas.microsoft.com/office/powerpoint/2010/main" val="3699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0.01041 L 0.16475 0.07537 C 0.19861 0.09479 0.25035 0.10635 0.30416 0.10635 C 0.36545 0.10635 0.41423 0.09479 0.44913 0.07537 L 0.61371 -0.01041 " pathEditMode="relative" rAng="0" ptsTypes="FffFF">
                                      <p:cBhvr>
                                        <p:cTn id="6" dur="2000" fill="hold"/>
                                        <p:tgtEl>
                                          <p:spTgt spid="6"/>
                                        </p:tgtEl>
                                        <p:attrNameLst>
                                          <p:attrName>ppt_x</p:attrName>
                                          <p:attrName>ppt_y</p:attrName>
                                        </p:attrNameLst>
                                      </p:cBhvr>
                                      <p:rCtr x="30694" y="5827"/>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0885 7.40227E-8 L 0.10764 0.07032 C 0.13108 0.08628 0.16754 0.09577 0.20539 0.09577 C 0.24844 0.09577 0.28264 0.08628 0.30695 0.07032 L 0.42327 7.40227E-8 " pathEditMode="relative" rAng="0" ptsTypes="FffFF">
                                      <p:cBhvr>
                                        <p:cTn id="10" dur="2000" fill="hold"/>
                                        <p:tgtEl>
                                          <p:spTgt spid="11"/>
                                        </p:tgtEl>
                                        <p:attrNameLst>
                                          <p:attrName>ppt_x</p:attrName>
                                          <p:attrName>ppt_y</p:attrName>
                                        </p:attrNameLst>
                                      </p:cBhvr>
                                      <p:rCtr x="21597" y="4788"/>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0.15643 0.01041 L 0.27292 0.08073 C 0.29636 0.09669 0.33282 0.10618 0.37066 0.10618 C 0.41372 0.10618 0.44792 0.09669 0.47223 0.08073 L 0.58855 0.01041 " pathEditMode="relative" rAng="0" ptsTypes="FffFF">
                                      <p:cBhvr>
                                        <p:cTn id="14" dur="2000" fill="hold"/>
                                        <p:tgtEl>
                                          <p:spTgt spid="7"/>
                                        </p:tgtEl>
                                        <p:attrNameLst>
                                          <p:attrName>ppt_x</p:attrName>
                                          <p:attrName>ppt_y</p:attrName>
                                        </p:attrNameLst>
                                      </p:cBhvr>
                                      <p:rCtr x="21597" y="4788"/>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nodeType="clickEffect">
                                  <p:stCondLst>
                                    <p:cond delay="0"/>
                                  </p:stCondLst>
                                  <p:childTnLst>
                                    <p:animMotion origin="layout" path="M 0.04619 -0.06292 L 0.1441 0.08906 C 0.16372 0.12191 0.1941 0.14689 0.22535 0.14689 C 0.26164 0.14689 0.29028 0.12191 0.31042 0.08906 L 0.40834 -0.06292 " pathEditMode="relative" rAng="0" ptsTypes="FffFF">
                                      <p:cBhvr>
                                        <p:cTn id="18" dur="2000" fill="hold"/>
                                        <p:tgtEl>
                                          <p:spTgt spid="8"/>
                                        </p:tgtEl>
                                        <p:attrNameLst>
                                          <p:attrName>ppt_x</p:attrName>
                                          <p:attrName>ppt_y</p:attrName>
                                        </p:attrNameLst>
                                      </p:cBhvr>
                                      <p:rCtr x="18108" y="104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5" name="Content Placeholder 2"/>
          <p:cNvSpPr txBox="1">
            <a:spLocks/>
          </p:cNvSpPr>
          <p:nvPr/>
        </p:nvSpPr>
        <p:spPr>
          <a:xfrm>
            <a:off x="339468" y="1196752"/>
            <a:ext cx="8429684" cy="52389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Perte de contrôle </a:t>
            </a:r>
          </a:p>
          <a:p>
            <a:pPr lvl="1"/>
            <a:r>
              <a:rPr lang="fr-FR" sz="2400" dirty="0" smtClean="0">
                <a:latin typeface="Times New Roman" panose="02020603050405020304" pitchFamily="18" charset="0"/>
                <a:cs typeface="Times New Roman" panose="02020603050405020304" pitchFamily="18" charset="0"/>
              </a:rPr>
              <a:t>Bien que les préoccupations de sécurité et de confidentialité des services au sein du Cloud </a:t>
            </a:r>
            <a:r>
              <a:rPr lang="fr-FR" sz="2400" dirty="0" err="1" smtClean="0">
                <a:latin typeface="Times New Roman" panose="02020603050405020304" pitchFamily="18" charset="0"/>
                <a:cs typeface="Times New Roman" panose="02020603050405020304" pitchFamily="18" charset="0"/>
              </a:rPr>
              <a:t>Computing</a:t>
            </a:r>
            <a:r>
              <a:rPr lang="fr-FR" sz="2400" dirty="0" smtClean="0">
                <a:latin typeface="Times New Roman" panose="02020603050405020304" pitchFamily="18" charset="0"/>
                <a:cs typeface="Times New Roman" panose="02020603050405020304" pitchFamily="18" charset="0"/>
              </a:rPr>
              <a:t> sont semblables à ceux des services non-Cloud traditionnels, celles-ci sont amplifiées par le fait que le patrimoine de l'organisation est maintenant accessible de l’extérieur avec un potentiel de la mauvaise gestion de ces actifs</a:t>
            </a:r>
          </a:p>
          <a:p>
            <a:pPr lvl="1"/>
            <a:r>
              <a:rPr lang="fr-FR" sz="2400" dirty="0" smtClean="0">
                <a:latin typeface="Times New Roman" panose="02020603050405020304" pitchFamily="18" charset="0"/>
                <a:cs typeface="Times New Roman" panose="02020603050405020304" pitchFamily="18" charset="0"/>
              </a:rPr>
              <a:t>La migration vers un nuage public exige un transfert de contrôle d’éléments d'information et de briques système  vers le fournisseur de Cloud qui relevaient précédemment du contrôle direct de l'organisation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40</a:t>
            </a:fld>
            <a:endParaRPr lang="fr-FR"/>
          </a:p>
        </p:txBody>
      </p:sp>
    </p:spTree>
    <p:extLst>
      <p:ext uri="{BB962C8B-B14F-4D97-AF65-F5344CB8AC3E}">
        <p14:creationId xmlns:p14="http://schemas.microsoft.com/office/powerpoint/2010/main" val="398430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5" name="Content Placeholder 2"/>
          <p:cNvSpPr txBox="1">
            <a:spLocks/>
          </p:cNvSpPr>
          <p:nvPr/>
        </p:nvSpPr>
        <p:spPr>
          <a:xfrm>
            <a:off x="339468" y="1196752"/>
            <a:ext cx="8429684" cy="52389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Perte de contrôle (suite)</a:t>
            </a:r>
          </a:p>
          <a:p>
            <a:pPr lvl="1"/>
            <a:r>
              <a:rPr lang="fr-FR" sz="2400" dirty="0" smtClean="0">
                <a:latin typeface="Times New Roman" panose="02020603050405020304" pitchFamily="18" charset="0"/>
                <a:cs typeface="Times New Roman" panose="02020603050405020304" pitchFamily="18" charset="0"/>
              </a:rPr>
              <a:t>La perte de contrôle sur les aspects physiques et logiques du système et des données diminue la capacité des organisations à maintenir un bon niveau de conscience de la situation afin de pouvoir peser les alternatives, fixer les priorités et effectuer les changements de la sécurité et de la protection des informations personnelles afin de préserver l’intérêt de l'organisation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41</a:t>
            </a:fld>
            <a:endParaRPr lang="fr-FR"/>
          </a:p>
        </p:txBody>
      </p:sp>
    </p:spTree>
    <p:extLst>
      <p:ext uri="{BB962C8B-B14F-4D97-AF65-F5344CB8AC3E}">
        <p14:creationId xmlns:p14="http://schemas.microsoft.com/office/powerpoint/2010/main" val="1503586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BC0341-4840-44D6-B5DB-4CB83E4B0A8A}"/>
              </a:ext>
            </a:extLst>
          </p:cNvPr>
          <p:cNvSpPr>
            <a:spLocks noGrp="1"/>
          </p:cNvSpPr>
          <p:nvPr>
            <p:ph idx="1"/>
          </p:nvPr>
        </p:nvSpPr>
        <p:spPr>
          <a:xfrm>
            <a:off x="395536" y="1052736"/>
            <a:ext cx="8373616" cy="5193704"/>
          </a:xfrm>
        </p:spPr>
        <p:txBody>
          <a:bodyPr>
            <a:noAutofit/>
          </a:bodyPr>
          <a:lstStyle/>
          <a:p>
            <a:pPr marL="0" indent="0" algn="just">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fr-FR" sz="2400" dirty="0" smtClean="0">
                <a:latin typeface="Times New Roman" panose="02020603050405020304" pitchFamily="18" charset="0"/>
                <a:cs typeface="Times New Roman" panose="02020603050405020304" pitchFamily="18" charset="0"/>
              </a:rPr>
              <a:t>Voici </a:t>
            </a:r>
            <a:r>
              <a:rPr lang="fr-FR" sz="2400" dirty="0">
                <a:latin typeface="Times New Roman" panose="02020603050405020304" pitchFamily="18" charset="0"/>
                <a:cs typeface="Times New Roman" panose="02020603050405020304" pitchFamily="18" charset="0"/>
              </a:rPr>
              <a:t>tout d'abord certains adjectifs et expressions courants pour qualifier les solutions de cloud :</a:t>
            </a:r>
          </a:p>
          <a:p>
            <a:pPr marL="0" indent="0" algn="just">
              <a:spcBef>
                <a:spcPts val="0"/>
              </a:spcBef>
              <a:buNone/>
            </a:pPr>
            <a:endParaRPr lang="fr-FR" sz="2400" dirty="0">
              <a:latin typeface="Times New Roman" panose="02020603050405020304" pitchFamily="18" charset="0"/>
              <a:cs typeface="Times New Roman" panose="02020603050405020304" pitchFamily="18" charset="0"/>
            </a:endParaRPr>
          </a:p>
          <a:p>
            <a:pPr indent="0" algn="just">
              <a:spcBef>
                <a:spcPts val="0"/>
              </a:spcBef>
            </a:pPr>
            <a:r>
              <a:rPr lang="fr-FR" sz="2400" b="1" dirty="0">
                <a:latin typeface="Times New Roman" panose="02020603050405020304" pitchFamily="18" charset="0"/>
                <a:cs typeface="Times New Roman" panose="02020603050405020304" pitchFamily="18" charset="0"/>
              </a:rPr>
              <a:t>Optimisées et économiques : </a:t>
            </a:r>
            <a:r>
              <a:rPr lang="fr-FR" sz="2400" dirty="0">
                <a:latin typeface="Times New Roman" panose="02020603050405020304" pitchFamily="18" charset="0"/>
                <a:cs typeface="Times New Roman" panose="02020603050405020304" pitchFamily="18" charset="0"/>
              </a:rPr>
              <a:t>alignent les ressources aux objectifs de niveau de service afin de répondre aux contrats de niveau de </a:t>
            </a:r>
            <a:r>
              <a:rPr lang="fr-FR" sz="2400" dirty="0" smtClean="0">
                <a:latin typeface="Times New Roman" panose="02020603050405020304" pitchFamily="18" charset="0"/>
                <a:cs typeface="Times New Roman" panose="02020603050405020304" pitchFamily="18" charset="0"/>
              </a:rPr>
              <a:t>service</a:t>
            </a:r>
          </a:p>
          <a:p>
            <a:pPr indent="0" algn="just">
              <a:spcBef>
                <a:spcPts val="0"/>
              </a:spcBef>
            </a:pPr>
            <a:r>
              <a:rPr lang="fr-FR" sz="2400" b="1" dirty="0" smtClean="0">
                <a:latin typeface="Times New Roman" panose="02020603050405020304" pitchFamily="18" charset="0"/>
                <a:cs typeface="Times New Roman" panose="02020603050405020304" pitchFamily="18" charset="0"/>
              </a:rPr>
              <a:t>Menu </a:t>
            </a:r>
            <a:r>
              <a:rPr lang="fr-FR" sz="2400" b="1" dirty="0">
                <a:latin typeface="Times New Roman" panose="02020603050405020304" pitchFamily="18" charset="0"/>
                <a:cs typeface="Times New Roman" panose="02020603050405020304" pitchFamily="18" charset="0"/>
              </a:rPr>
              <a:t>d'options de service parmi lesquelles choisir : </a:t>
            </a:r>
            <a:r>
              <a:rPr lang="fr-FR" sz="2400" dirty="0">
                <a:latin typeface="Times New Roman" panose="02020603050405020304" pitchFamily="18" charset="0"/>
                <a:cs typeface="Times New Roman" panose="02020603050405020304" pitchFamily="18" charset="0"/>
              </a:rPr>
              <a:t>hiérarchisation des ressources alignée sur les coûts et les contrats de niveau de </a:t>
            </a:r>
            <a:r>
              <a:rPr lang="fr-FR" sz="2400" dirty="0" smtClean="0">
                <a:latin typeface="Times New Roman" panose="02020603050405020304" pitchFamily="18" charset="0"/>
                <a:cs typeface="Times New Roman" panose="02020603050405020304" pitchFamily="18" charset="0"/>
              </a:rPr>
              <a:t>service</a:t>
            </a:r>
          </a:p>
          <a:p>
            <a:pPr indent="0" algn="just">
              <a:spcBef>
                <a:spcPts val="0"/>
              </a:spcBef>
            </a:pPr>
            <a:r>
              <a:rPr lang="fr-FR" sz="2400" b="1" dirty="0" smtClean="0">
                <a:latin typeface="Times New Roman" panose="02020603050405020304" pitchFamily="18" charset="0"/>
                <a:cs typeface="Times New Roman" panose="02020603050405020304" pitchFamily="18" charset="0"/>
              </a:rPr>
              <a:t>Souples</a:t>
            </a:r>
            <a:r>
              <a:rPr lang="fr-FR" sz="2400" b="1" dirty="0">
                <a:latin typeface="Times New Roman" panose="02020603050405020304" pitchFamily="18" charset="0"/>
                <a:cs typeface="Times New Roman" panose="02020603050405020304" pitchFamily="18" charset="0"/>
              </a:rPr>
              <a:t>, évolutives et stables : </a:t>
            </a:r>
            <a:r>
              <a:rPr lang="fr-FR" sz="2400" dirty="0">
                <a:latin typeface="Times New Roman" panose="02020603050405020304" pitchFamily="18" charset="0"/>
                <a:cs typeface="Times New Roman" panose="02020603050405020304" pitchFamily="18" charset="0"/>
              </a:rPr>
              <a:t>soutiennent la croissance sans augmenter la complexité</a:t>
            </a:r>
          </a:p>
          <a:p>
            <a:pPr algn="just"/>
            <a:endParaRPr lang="fr-FR" sz="6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xmlns="" id="{365D7354-32C2-4100-B301-E70FFB6D9284}"/>
              </a:ext>
            </a:extLst>
          </p:cNvPr>
          <p:cNvSpPr>
            <a:spLocks noGrp="1"/>
          </p:cNvSpPr>
          <p:nvPr>
            <p:ph type="title"/>
          </p:nvPr>
        </p:nvSpPr>
        <p:spPr>
          <a:xfrm>
            <a:off x="539552" y="-27384"/>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smtClean="0">
                <a:solidFill>
                  <a:schemeClr val="tx2"/>
                </a:solidFill>
              </a:rPr>
              <a:t>évaluation d’une solution Cloud</a:t>
            </a:r>
            <a:endParaRPr lang="fr-FR" sz="2400" b="1" dirty="0">
              <a:solidFill>
                <a:schemeClr val="tx2"/>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42</a:t>
            </a:fld>
            <a:endParaRPr lang="fr-FR"/>
          </a:p>
        </p:txBody>
      </p:sp>
    </p:spTree>
    <p:extLst>
      <p:ext uri="{BB962C8B-B14F-4D97-AF65-F5344CB8AC3E}">
        <p14:creationId xmlns:p14="http://schemas.microsoft.com/office/powerpoint/2010/main" val="3595583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BC0341-4840-44D6-B5DB-4CB83E4B0A8A}"/>
              </a:ext>
            </a:extLst>
          </p:cNvPr>
          <p:cNvSpPr>
            <a:spLocks noGrp="1"/>
          </p:cNvSpPr>
          <p:nvPr>
            <p:ph idx="1"/>
          </p:nvPr>
        </p:nvSpPr>
        <p:spPr>
          <a:xfrm>
            <a:off x="251520" y="1268760"/>
            <a:ext cx="8686800" cy="5040560"/>
          </a:xfrm>
        </p:spPr>
        <p:txBody>
          <a:bodyPr>
            <a:noAutofit/>
          </a:bodyPr>
          <a:lstStyle/>
          <a:p>
            <a:pPr algn="just">
              <a:lnSpc>
                <a:spcPct val="110000"/>
              </a:lnSpc>
              <a:spcBef>
                <a:spcPts val="0"/>
              </a:spcBef>
            </a:pPr>
            <a:endParaRPr lang="fr-FR" sz="2400" b="1" dirty="0" smtClean="0">
              <a:latin typeface="Times New Roman" panose="02020603050405020304" pitchFamily="18" charset="0"/>
              <a:cs typeface="Times New Roman" panose="02020603050405020304" pitchFamily="18" charset="0"/>
            </a:endParaRP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Rapides</a:t>
            </a:r>
            <a:r>
              <a:rPr lang="fr-FR" sz="2400" b="1" dirty="0">
                <a:latin typeface="Times New Roman" panose="02020603050405020304" pitchFamily="18" charset="0"/>
                <a:cs typeface="Times New Roman" panose="02020603050405020304" pitchFamily="18" charset="0"/>
              </a:rPr>
              <a:t>, souples et dynamiques : </a:t>
            </a:r>
            <a:r>
              <a:rPr lang="fr-FR" sz="2400" dirty="0">
                <a:latin typeface="Times New Roman" panose="02020603050405020304" pitchFamily="18" charset="0"/>
                <a:cs typeface="Times New Roman" panose="02020603050405020304" pitchFamily="18" charset="0"/>
              </a:rPr>
              <a:t>s'adaptent à l'évolution des besoins tout en restant </a:t>
            </a:r>
            <a:r>
              <a:rPr lang="fr-FR" sz="2400" dirty="0" smtClean="0">
                <a:latin typeface="Times New Roman" panose="02020603050405020304" pitchFamily="18" charset="0"/>
                <a:cs typeface="Times New Roman" panose="02020603050405020304" pitchFamily="18" charset="0"/>
              </a:rPr>
              <a:t>disponibles;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provisionnement </a:t>
            </a:r>
            <a:r>
              <a:rPr lang="fr-FR" sz="2400" b="1" dirty="0">
                <a:latin typeface="Times New Roman" panose="02020603050405020304" pitchFamily="18" charset="0"/>
                <a:cs typeface="Times New Roman" panose="02020603050405020304" pitchFamily="18" charset="0"/>
              </a:rPr>
              <a:t>automatique : </a:t>
            </a:r>
            <a:r>
              <a:rPr lang="fr-FR" sz="2400" dirty="0">
                <a:latin typeface="Times New Roman" panose="02020603050405020304" pitchFamily="18" charset="0"/>
                <a:cs typeface="Times New Roman" panose="02020603050405020304" pitchFamily="18" charset="0"/>
              </a:rPr>
              <a:t>accèdent rapidement aux ressources et aux </a:t>
            </a:r>
            <a:r>
              <a:rPr lang="fr-FR" sz="2400" dirty="0" smtClean="0">
                <a:latin typeface="Times New Roman" panose="02020603050405020304" pitchFamily="18" charset="0"/>
                <a:cs typeface="Times New Roman" panose="02020603050405020304" pitchFamily="18" charset="0"/>
              </a:rPr>
              <a:t>services;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Sécurisées </a:t>
            </a:r>
            <a:r>
              <a:rPr lang="fr-FR" sz="2400" b="1" dirty="0">
                <a:latin typeface="Times New Roman" panose="02020603050405020304" pitchFamily="18" charset="0"/>
                <a:cs typeface="Times New Roman" panose="02020603050405020304" pitchFamily="18" charset="0"/>
              </a:rPr>
              <a:t>et multitenant : </a:t>
            </a:r>
            <a:r>
              <a:rPr lang="fr-FR" sz="2400" dirty="0">
                <a:latin typeface="Times New Roman" panose="02020603050405020304" pitchFamily="18" charset="0"/>
                <a:cs typeface="Times New Roman" panose="02020603050405020304" pitchFamily="18" charset="0"/>
              </a:rPr>
              <a:t>séparation des utilisateurs sécurisée tout en garantissant l'intégrité des </a:t>
            </a:r>
            <a:r>
              <a:rPr lang="fr-FR" sz="2400" dirty="0" smtClean="0">
                <a:latin typeface="Times New Roman" panose="02020603050405020304" pitchFamily="18" charset="0"/>
                <a:cs typeface="Times New Roman" panose="02020603050405020304" pitchFamily="18" charset="0"/>
              </a:rPr>
              <a:t>données;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Mesurées </a:t>
            </a:r>
            <a:r>
              <a:rPr lang="fr-FR" sz="2400" b="1" dirty="0">
                <a:latin typeface="Times New Roman" panose="02020603050405020304" pitchFamily="18" charset="0"/>
                <a:cs typeface="Times New Roman" panose="02020603050405020304" pitchFamily="18" charset="0"/>
              </a:rPr>
              <a:t>et gérées : </a:t>
            </a:r>
            <a:r>
              <a:rPr lang="fr-FR" sz="2400" dirty="0">
                <a:latin typeface="Times New Roman" panose="02020603050405020304" pitchFamily="18" charset="0"/>
                <a:cs typeface="Times New Roman" panose="02020603050405020304" pitchFamily="18" charset="0"/>
              </a:rPr>
              <a:t>indicateurs de mesure pour la création de rapports, analyses et gestion du </a:t>
            </a:r>
            <a:r>
              <a:rPr lang="fr-FR" sz="2400" dirty="0" smtClean="0">
                <a:latin typeface="Times New Roman" panose="02020603050405020304" pitchFamily="18" charset="0"/>
                <a:cs typeface="Times New Roman" panose="02020603050405020304" pitchFamily="18" charset="0"/>
              </a:rPr>
              <a:t>service;</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Évolutives </a:t>
            </a:r>
            <a:r>
              <a:rPr lang="fr-FR" sz="2400" b="1" dirty="0">
                <a:latin typeface="Times New Roman" panose="02020603050405020304" pitchFamily="18" charset="0"/>
                <a:cs typeface="Times New Roman" panose="02020603050405020304" pitchFamily="18" charset="0"/>
              </a:rPr>
              <a:t>en fonction de la densité : </a:t>
            </a:r>
            <a:r>
              <a:rPr lang="fr-FR" sz="2400" dirty="0">
                <a:latin typeface="Times New Roman" panose="02020603050405020304" pitchFamily="18" charset="0"/>
                <a:cs typeface="Times New Roman" panose="02020603050405020304" pitchFamily="18" charset="0"/>
              </a:rPr>
              <a:t>tirent parti du multitenant et des économies d'échelles pour minimiser les </a:t>
            </a:r>
            <a:r>
              <a:rPr lang="fr-FR" sz="2400" dirty="0" smtClean="0">
                <a:latin typeface="Times New Roman" panose="02020603050405020304" pitchFamily="18" charset="0"/>
                <a:cs typeface="Times New Roman" panose="02020603050405020304" pitchFamily="18" charset="0"/>
              </a:rPr>
              <a:t>coûts.</a:t>
            </a:r>
            <a:endParaRPr lang="fr-FR" sz="24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xmlns="" id="{365D7354-32C2-4100-B301-E70FFB6D9284}"/>
              </a:ext>
            </a:extLst>
          </p:cNvPr>
          <p:cNvSpPr>
            <a:spLocks noGrp="1"/>
          </p:cNvSpPr>
          <p:nvPr>
            <p:ph type="title"/>
          </p:nvPr>
        </p:nvSpPr>
        <p:spPr>
          <a:xfrm>
            <a:off x="539552" y="44624"/>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évaluation d’une solution Cloud</a:t>
            </a:r>
            <a:endParaRPr lang="fr-FR" sz="2400" b="1" dirty="0">
              <a:solidFill>
                <a:schemeClr val="tx2"/>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43</a:t>
            </a:fld>
            <a:endParaRPr lang="fr-FR"/>
          </a:p>
        </p:txBody>
      </p:sp>
    </p:spTree>
    <p:extLst>
      <p:ext uri="{BB962C8B-B14F-4D97-AF65-F5344CB8AC3E}">
        <p14:creationId xmlns:p14="http://schemas.microsoft.com/office/powerpoint/2010/main" val="598215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116632"/>
            <a:ext cx="8584348" cy="739725"/>
          </a:xfrm>
        </p:spPr>
        <p:txBody>
          <a:bodyPr>
            <a:normAutofit fontScale="90000"/>
          </a:bodyPr>
          <a:lstStyle/>
          <a:p>
            <a:pPr marL="514350" indent="-514350"/>
            <a:r>
              <a:rPr lang="fr-FR" b="1" i="1" dirty="0" smtClean="0">
                <a:solidFill>
                  <a:schemeClr val="tx2"/>
                </a:solidFill>
              </a:rPr>
              <a:t>             L’architecture détaillée du </a:t>
            </a:r>
            <a:r>
              <a:rPr lang="fr-FR" b="1" i="1" dirty="0" err="1" smtClean="0">
                <a:solidFill>
                  <a:schemeClr val="tx2"/>
                </a:solidFill>
              </a:rPr>
              <a:t>cloud</a:t>
            </a:r>
            <a:endParaRPr lang="fr-FR" sz="2400" b="1" i="1" dirty="0">
              <a:solidFill>
                <a:schemeClr val="tx2"/>
              </a:solidFill>
            </a:endParaRPr>
          </a:p>
        </p:txBody>
      </p:sp>
      <p:sp>
        <p:nvSpPr>
          <p:cNvPr id="5" name="ZoneTexte 4"/>
          <p:cNvSpPr txBox="1"/>
          <p:nvPr/>
        </p:nvSpPr>
        <p:spPr>
          <a:xfrm>
            <a:off x="251520" y="1052736"/>
            <a:ext cx="8640960" cy="5416868"/>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Dans la littérature, plusieurs  modèle de  l’architecture du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ont été  proposé</a:t>
            </a:r>
            <a:r>
              <a:rPr lang="fr-FR" sz="2400" dirty="0" smtClean="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spcAft>
                <a:spcPts val="1200"/>
              </a:spcAft>
              <a:buFont typeface="Wingdings" pitchFamily="2" charset="2"/>
              <a:buChar char="Ø"/>
            </a:pPr>
            <a:r>
              <a:rPr lang="fr-FR" sz="2400" dirty="0">
                <a:latin typeface="Times New Roman" panose="02020603050405020304" pitchFamily="18" charset="0"/>
                <a:cs typeface="Times New Roman" panose="02020603050405020304" pitchFamily="18" charset="0"/>
              </a:rPr>
              <a:t>NIST a réalisé un modèle de référence de l’architecture du cloud qui sert à identifier les principaux acteurs, leurs activités et leurs fonctions dans le cloud. </a:t>
            </a:r>
            <a:endParaRPr lang="fr-FR" sz="24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Dans </a:t>
            </a:r>
            <a:r>
              <a:rPr lang="fr-FR" sz="2400" dirty="0">
                <a:latin typeface="Times New Roman" panose="02020603050405020304" pitchFamily="18" charset="0"/>
                <a:cs typeface="Times New Roman" panose="02020603050405020304" pitchFamily="18" charset="0"/>
              </a:rPr>
              <a:t>cette architecture on constate 5 acteurs</a:t>
            </a:r>
            <a:r>
              <a:rPr lang="fr-FR" sz="2400" dirty="0" smtClean="0">
                <a:latin typeface="Times New Roman" panose="02020603050405020304" pitchFamily="18" charset="0"/>
                <a:cs typeface="Times New Roman" panose="02020603050405020304" pitchFamily="18" charset="0"/>
              </a:rPr>
              <a:t>:</a:t>
            </a:r>
          </a:p>
          <a:p>
            <a:pPr marL="549275" lvl="1" indent="-92075">
              <a:lnSpc>
                <a:spcPct val="150000"/>
              </a:lnSpc>
              <a:buFont typeface="+mj-lt"/>
              <a:buAutoNum type="arabicPeriod"/>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Cloud consumer: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c’est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l’entité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qui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utilise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le service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fournit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par le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prestataire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de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service;</a:t>
            </a:r>
          </a:p>
          <a:p>
            <a:pPr marL="549275" lvl="1" indent="-92075">
              <a:lnSpc>
                <a:spcPct val="150000"/>
              </a:lnSpc>
              <a:buFont typeface="+mj-lt"/>
              <a:buAutoNum type="arabicPeriod"/>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cloud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provider: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c’est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l’entité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qui assure la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prestation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d’un service aux clients;</a:t>
            </a:r>
          </a:p>
          <a:p>
            <a:pPr algn="just"/>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44</a:t>
            </a:fld>
            <a:endParaRPr lang="fr-FR"/>
          </a:p>
        </p:txBody>
      </p:sp>
    </p:spTree>
    <p:extLst>
      <p:ext uri="{BB962C8B-B14F-4D97-AF65-F5344CB8AC3E}">
        <p14:creationId xmlns:p14="http://schemas.microsoft.com/office/powerpoint/2010/main" val="3091514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116632"/>
            <a:ext cx="8584348" cy="739725"/>
          </a:xfrm>
        </p:spPr>
        <p:txBody>
          <a:bodyPr>
            <a:normAutofit fontScale="90000"/>
          </a:bodyPr>
          <a:lstStyle/>
          <a:p>
            <a:pPr marL="514350" indent="-514350"/>
            <a:r>
              <a:rPr lang="fr-FR" b="1" i="1" dirty="0" smtClean="0">
                <a:solidFill>
                  <a:schemeClr val="tx2"/>
                </a:solidFill>
              </a:rPr>
              <a:t>             L’architecture détaillée du </a:t>
            </a:r>
            <a:r>
              <a:rPr lang="fr-FR" b="1" i="1" dirty="0" err="1" smtClean="0">
                <a:solidFill>
                  <a:schemeClr val="tx2"/>
                </a:solidFill>
              </a:rPr>
              <a:t>cloud</a:t>
            </a:r>
            <a:endParaRPr lang="fr-FR" sz="2400" b="1" i="1" dirty="0">
              <a:solidFill>
                <a:schemeClr val="tx2"/>
              </a:solidFill>
            </a:endParaRPr>
          </a:p>
        </p:txBody>
      </p:sp>
      <p:sp>
        <p:nvSpPr>
          <p:cNvPr id="5" name="ZoneTexte 4"/>
          <p:cNvSpPr txBox="1"/>
          <p:nvPr/>
        </p:nvSpPr>
        <p:spPr>
          <a:xfrm>
            <a:off x="251520" y="764704"/>
            <a:ext cx="8640960" cy="5011949"/>
          </a:xfrm>
          <a:prstGeom prst="rect">
            <a:avLst/>
          </a:prstGeom>
          <a:noFill/>
        </p:spPr>
        <p:txBody>
          <a:bodyPr wrap="square" rtlCol="0">
            <a:spAutoFit/>
          </a:bodyPr>
          <a:lstStyle/>
          <a:p>
            <a:pPr marL="492125" lvl="1" indent="-204788">
              <a:lnSpc>
                <a:spcPct val="150000"/>
              </a:lnSpc>
              <a:buFont typeface="+mj-lt"/>
              <a:buAutoNum type="arabicPeriod" startAt="3"/>
            </a:pPr>
            <a:r>
              <a:rPr lang="en-US" sz="2400" b="1" dirty="0" smtClean="0">
                <a:latin typeface="Times New Roman" panose="02020603050405020304" pitchFamily="18" charset="0"/>
                <a:cs typeface="Times New Roman" panose="02020603050405020304" pitchFamily="18" charset="0"/>
              </a:rPr>
              <a:t>cloud </a:t>
            </a:r>
            <a:r>
              <a:rPr lang="en-US" sz="2400" b="1" dirty="0">
                <a:latin typeface="Times New Roman" panose="02020603050405020304" pitchFamily="18" charset="0"/>
                <a:cs typeface="Times New Roman" panose="02020603050405020304" pitchFamily="18" charset="0"/>
              </a:rPr>
              <a:t>auditor: </a:t>
            </a:r>
            <a:r>
              <a:rPr lang="fr-FR" sz="2400" dirty="0" smtClean="0">
                <a:latin typeface="Times New Roman" panose="02020603050405020304" pitchFamily="18" charset="0"/>
                <a:cs typeface="Times New Roman" panose="02020603050405020304" pitchFamily="18" charset="0"/>
              </a:rPr>
              <a:t>entité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capable </a:t>
            </a:r>
            <a:r>
              <a:rPr lang="fr-FR" sz="2400" dirty="0" smtClean="0">
                <a:latin typeface="Times New Roman" panose="02020603050405020304" pitchFamily="18" charset="0"/>
                <a:cs typeface="Times New Roman" panose="02020603050405020304" pitchFamily="18" charset="0"/>
              </a:rPr>
              <a:t>d’effectuer une </a:t>
            </a:r>
            <a:r>
              <a:rPr lang="en-US" sz="2400" dirty="0" smtClean="0">
                <a:latin typeface="Times New Roman" panose="02020603050405020304" pitchFamily="18" charset="0"/>
                <a:cs typeface="Times New Roman" panose="02020603050405020304" pitchFamily="18" charset="0"/>
              </a:rPr>
              <a:t>evaluation </a:t>
            </a:r>
            <a:r>
              <a:rPr lang="fr-FR" sz="2400" dirty="0" smtClean="0">
                <a:latin typeface="Times New Roman" panose="02020603050405020304" pitchFamily="18" charset="0"/>
                <a:cs typeface="Times New Roman" panose="02020603050405020304" pitchFamily="18" charset="0"/>
              </a:rPr>
              <a:t>indépendante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des service, des </a:t>
            </a:r>
            <a:r>
              <a:rPr lang="fr-FR" sz="2400" dirty="0">
                <a:latin typeface="Times New Roman" panose="02020603050405020304" pitchFamily="18" charset="0"/>
                <a:cs typeface="Times New Roman" panose="02020603050405020304" pitchFamily="18" charset="0"/>
              </a:rPr>
              <a:t>opération</a:t>
            </a:r>
            <a:r>
              <a:rPr lang="en-US" sz="2400" dirty="0">
                <a:latin typeface="Times New Roman" panose="02020603050405020304" pitchFamily="18" charset="0"/>
                <a:cs typeface="Times New Roman" panose="02020603050405020304" pitchFamily="18" charset="0"/>
              </a:rPr>
              <a:t> de SI et les performances et la </a:t>
            </a:r>
            <a:r>
              <a:rPr lang="fr-FR" sz="2400" dirty="0" smtClean="0">
                <a:latin typeface="Times New Roman" panose="02020603050405020304" pitchFamily="18" charset="0"/>
                <a:cs typeface="Times New Roman" panose="02020603050405020304" pitchFamily="18" charset="0"/>
              </a:rPr>
              <a:t>sécurité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 </a:t>
            </a:r>
            <a:r>
              <a:rPr lang="en-US" sz="2400" dirty="0" smtClean="0">
                <a:latin typeface="Times New Roman" panose="02020603050405020304" pitchFamily="18" charset="0"/>
                <a:cs typeface="Times New Roman" panose="02020603050405020304" pitchFamily="18" charset="0"/>
              </a:rPr>
              <a:t>cloud;</a:t>
            </a:r>
          </a:p>
          <a:p>
            <a:pPr marL="492125" lvl="1" indent="-204788">
              <a:lnSpc>
                <a:spcPct val="150000"/>
              </a:lnSpc>
              <a:buFont typeface="+mj-lt"/>
              <a:buAutoNum type="arabicPeriod" startAt="3"/>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cloud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broker: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entité</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qui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gère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l’utilisation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la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prestation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la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livraison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de services et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négocie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relation entre le client et le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fournisseur</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du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service;</a:t>
            </a:r>
          </a:p>
          <a:p>
            <a:pPr marL="492125" lvl="1" indent="-204788">
              <a:lnSpc>
                <a:spcPct val="150000"/>
              </a:lnSpc>
              <a:buFont typeface="+mj-lt"/>
              <a:buAutoNum type="arabicPeriod" startAt="3"/>
            </a:pPr>
            <a:r>
              <a:rPr lang="fr-FR" sz="2400" b="1" dirty="0" err="1" smtClean="0">
                <a:latin typeface="Times New Roman" panose="02020603050405020304" pitchFamily="18" charset="0"/>
                <a:cs typeface="Times New Roman" panose="02020603050405020304" pitchFamily="18" charset="0"/>
              </a:rPr>
              <a:t>cloud</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carrier: </a:t>
            </a:r>
            <a:r>
              <a:rPr lang="fr-FR" sz="2400" dirty="0">
                <a:latin typeface="Times New Roman" panose="02020603050405020304" pitchFamily="18" charset="0"/>
                <a:cs typeface="Times New Roman" panose="02020603050405020304" pitchFamily="18" charset="0"/>
              </a:rPr>
              <a:t>entité qui assure une liaison et le transport de service du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entre le provider et le client.</a:t>
            </a:r>
          </a:p>
          <a:p>
            <a:pPr marL="492125" lvl="1" indent="-204788">
              <a:lnSpc>
                <a:spcPct val="150000"/>
              </a:lnSpc>
              <a:buFont typeface="+mj-lt"/>
              <a:buAutoNum type="arabicPeriod" startAt="3"/>
            </a:pPr>
            <a:endParaRPr lang="fr-F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45</a:t>
            </a:fld>
            <a:endParaRPr lang="fr-FR"/>
          </a:p>
        </p:txBody>
      </p:sp>
    </p:spTree>
    <p:extLst>
      <p:ext uri="{BB962C8B-B14F-4D97-AF65-F5344CB8AC3E}">
        <p14:creationId xmlns:p14="http://schemas.microsoft.com/office/powerpoint/2010/main" val="4098639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E7C98-7087-4E78-BEE9-6D3E90A643A1}"/>
              </a:ext>
            </a:extLst>
          </p:cNvPr>
          <p:cNvSpPr>
            <a:spLocks noGrp="1"/>
          </p:cNvSpPr>
          <p:nvPr>
            <p:ph type="title"/>
          </p:nvPr>
        </p:nvSpPr>
        <p:spPr>
          <a:xfrm>
            <a:off x="1454968" y="-171400"/>
            <a:ext cx="8229600" cy="1143000"/>
          </a:xfrm>
        </p:spPr>
        <p:txBody>
          <a:bodyPr/>
          <a:lstStyle/>
          <a:p>
            <a:r>
              <a:rPr lang="fr-FR" b="1" i="1" dirty="0">
                <a:solidFill>
                  <a:schemeClr val="tx2"/>
                </a:solidFill>
              </a:rPr>
              <a:t>L’architecture du cloud</a:t>
            </a:r>
            <a:endParaRPr lang="fr-FR" dirty="0"/>
          </a:p>
        </p:txBody>
      </p:sp>
      <p:pic>
        <p:nvPicPr>
          <p:cNvPr id="9" name="Content Placeholder 8">
            <a:extLst>
              <a:ext uri="{FF2B5EF4-FFF2-40B4-BE49-F238E27FC236}">
                <a16:creationId xmlns:a16="http://schemas.microsoft.com/office/drawing/2014/main" xmlns="" id="{94D00F1C-6668-42B8-8F84-8CE9E8008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92697"/>
            <a:ext cx="9144000" cy="6696744"/>
          </a:xfr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46</a:t>
            </a:fld>
            <a:endParaRPr lang="fr-FR"/>
          </a:p>
        </p:txBody>
      </p:sp>
    </p:spTree>
    <p:extLst>
      <p:ext uri="{BB962C8B-B14F-4D97-AF65-F5344CB8AC3E}">
        <p14:creationId xmlns:p14="http://schemas.microsoft.com/office/powerpoint/2010/main" val="2741784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54000"/>
                    </a14:imgEffect>
                  </a14:imgLayer>
                </a14:imgProps>
              </a:ext>
              <a:ext uri="{28A0092B-C50C-407E-A947-70E740481C1C}">
                <a14:useLocalDpi xmlns:a14="http://schemas.microsoft.com/office/drawing/2010/main" val="0"/>
              </a:ext>
            </a:extLst>
          </a:blip>
          <a:stretch>
            <a:fillRect/>
          </a:stretch>
        </p:blipFill>
        <p:spPr>
          <a:xfrm>
            <a:off x="914400" y="1759429"/>
            <a:ext cx="7474024" cy="4239940"/>
          </a:xfrm>
          <a:prstGeom prst="rect">
            <a:avLst/>
          </a:prstGeom>
        </p:spPr>
      </p:pic>
      <p:sp>
        <p:nvSpPr>
          <p:cNvPr id="2" name="Titre 1"/>
          <p:cNvSpPr>
            <a:spLocks noGrp="1"/>
          </p:cNvSpPr>
          <p:nvPr>
            <p:ph type="title"/>
          </p:nvPr>
        </p:nvSpPr>
        <p:spPr>
          <a:xfrm>
            <a:off x="467544" y="-10972"/>
            <a:ext cx="8229600" cy="1143000"/>
          </a:xfrm>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sp>
        <p:nvSpPr>
          <p:cNvPr id="13" name="Titre 1"/>
          <p:cNvSpPr txBox="1">
            <a:spLocks/>
          </p:cNvSpPr>
          <p:nvPr/>
        </p:nvSpPr>
        <p:spPr>
          <a:xfrm>
            <a:off x="9144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Système distribué vs cloud?</a:t>
            </a:r>
            <a:endParaRPr lang="fr-FR" b="1" i="1" dirty="0">
              <a:solidFill>
                <a:schemeClr val="accent1">
                  <a:lumMod val="75000"/>
                </a:schemeClr>
              </a:solidFill>
            </a:endParaRPr>
          </a:p>
        </p:txBody>
      </p:sp>
      <p:cxnSp>
        <p:nvCxnSpPr>
          <p:cNvPr id="6" name="Connecteur droit 5"/>
          <p:cNvCxnSpPr/>
          <p:nvPr/>
        </p:nvCxnSpPr>
        <p:spPr>
          <a:xfrm>
            <a:off x="-2700808" y="2932517"/>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132856" y="3645024"/>
            <a:ext cx="40472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348880" y="5589240"/>
            <a:ext cx="40472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348880" y="6165304"/>
            <a:ext cx="3816424"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548408" y="5934686"/>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32937F2F-74FD-41D5-826B-60D32829677C}" type="slidenum">
              <a:rPr lang="fr-FR" smtClean="0"/>
              <a:t>5</a:t>
            </a:fld>
            <a:endParaRPr lang="fr-FR"/>
          </a:p>
        </p:txBody>
      </p:sp>
    </p:spTree>
    <p:extLst>
      <p:ext uri="{BB962C8B-B14F-4D97-AF65-F5344CB8AC3E}">
        <p14:creationId xmlns:p14="http://schemas.microsoft.com/office/powerpoint/2010/main" val="5458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1.94444E-6 -0.02197 L 0.1842 0.0867 C 0.2217 0.11121 0.27934 0.12601 0.33941 0.12601 C 0.40781 0.12601 0.46232 0.11121 0.50121 0.0867 L 0.68507 -0.02197 " pathEditMode="relative" rAng="0" ptsTypes="FffFF">
                                      <p:cBhvr>
                                        <p:cTn id="10" dur="2000" fill="hold"/>
                                        <p:tgtEl>
                                          <p:spTgt spid="6"/>
                                        </p:tgtEl>
                                        <p:attrNameLst>
                                          <p:attrName>ppt_x</p:attrName>
                                          <p:attrName>ppt_y</p:attrName>
                                        </p:attrNameLst>
                                      </p:cBhvr>
                                      <p:rCtr x="34253" y="739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4.72222E-6 2.94798E-6 L 0.5974 -0.09434 " pathEditMode="relative" rAng="0" ptsTypes="AA">
                                      <p:cBhvr>
                                        <p:cTn id="16" dur="2000" fill="hold"/>
                                        <p:tgtEl>
                                          <p:spTgt spid="7"/>
                                        </p:tgtEl>
                                        <p:attrNameLst>
                                          <p:attrName>ppt_x</p:attrName>
                                          <p:attrName>ppt_y</p:attrName>
                                        </p:attrNameLst>
                                      </p:cBhvr>
                                      <p:rCtr x="29861" y="-4717"/>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4.72222E-6 0.00625 L 0.4875 -0.04624 " pathEditMode="relative" rAng="0" ptsTypes="AA">
                                      <p:cBhvr>
                                        <p:cTn id="22" dur="2000" fill="hold"/>
                                        <p:tgtEl>
                                          <p:spTgt spid="10"/>
                                        </p:tgtEl>
                                        <p:attrNameLst>
                                          <p:attrName>ppt_x</p:attrName>
                                          <p:attrName>ppt_y</p:attrName>
                                        </p:attrNameLst>
                                      </p:cBhvr>
                                      <p:rCtr x="24375" y="-263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4.72222E-6 -4.68208E-6 L 0.50296 -0.07352 " pathEditMode="relative" rAng="0" ptsTypes="AA">
                                      <p:cBhvr>
                                        <p:cTn id="28" dur="2000" fill="hold"/>
                                        <p:tgtEl>
                                          <p:spTgt spid="11"/>
                                        </p:tgtEl>
                                        <p:attrNameLst>
                                          <p:attrName>ppt_x</p:attrName>
                                          <p:attrName>ppt_y</p:attrName>
                                        </p:attrNameLst>
                                      </p:cBhvr>
                                      <p:rCtr x="25139" y="-3676"/>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698 0.00231 L 0.3849 -0.01873 " pathEditMode="relative" rAng="0" ptsTypes="AA">
                                      <p:cBhvr>
                                        <p:cTn id="36" dur="2000" fill="hold"/>
                                        <p:tgtEl>
                                          <p:spTgt spid="15"/>
                                        </p:tgtEl>
                                        <p:attrNameLst>
                                          <p:attrName>ppt_x</p:attrName>
                                          <p:attrName>ppt_y</p:attrName>
                                        </p:attrNameLst>
                                      </p:cBhvr>
                                      <p:rCtr x="15747" y="-10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3717032"/>
            <a:ext cx="2466975" cy="1847850"/>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484783"/>
            <a:ext cx="4392488" cy="129614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484784"/>
            <a:ext cx="2876550" cy="1590675"/>
          </a:xfrm>
          <a:prstGeom prst="rect">
            <a:avLst/>
          </a:prstGeom>
        </p:spPr>
      </p:pic>
      <p:sp>
        <p:nvSpPr>
          <p:cNvPr id="7" name="ZoneTexte 6"/>
          <p:cNvSpPr txBox="1"/>
          <p:nvPr/>
        </p:nvSpPr>
        <p:spPr>
          <a:xfrm>
            <a:off x="1128424" y="2758345"/>
            <a:ext cx="2088232" cy="369332"/>
          </a:xfrm>
          <a:prstGeom prst="rect">
            <a:avLst/>
          </a:prstGeom>
          <a:noFill/>
        </p:spPr>
        <p:txBody>
          <a:bodyPr wrap="square" rtlCol="0">
            <a:spAutoFit/>
          </a:bodyPr>
          <a:lstStyle/>
          <a:p>
            <a:pPr algn="ctr"/>
            <a:r>
              <a:rPr lang="fr-FR" b="1" i="1" dirty="0" smtClean="0">
                <a:solidFill>
                  <a:schemeClr val="accent1">
                    <a:lumMod val="75000"/>
                  </a:schemeClr>
                </a:solidFill>
              </a:rPr>
              <a:t>internet</a:t>
            </a:r>
            <a:endParaRPr lang="fr-FR" b="1" i="1" dirty="0">
              <a:solidFill>
                <a:schemeClr val="accent1">
                  <a:lumMod val="75000"/>
                </a:schemeClr>
              </a:solidFill>
            </a:endParaRPr>
          </a:p>
        </p:txBody>
      </p:sp>
      <p:sp>
        <p:nvSpPr>
          <p:cNvPr id="8" name="ZoneTexte 7"/>
          <p:cNvSpPr txBox="1"/>
          <p:nvPr/>
        </p:nvSpPr>
        <p:spPr>
          <a:xfrm>
            <a:off x="5148064" y="2943011"/>
            <a:ext cx="2088232" cy="369332"/>
          </a:xfrm>
          <a:prstGeom prst="rect">
            <a:avLst/>
          </a:prstGeom>
          <a:noFill/>
        </p:spPr>
        <p:txBody>
          <a:bodyPr wrap="square" rtlCol="0">
            <a:spAutoFit/>
          </a:bodyPr>
          <a:lstStyle/>
          <a:p>
            <a:pPr algn="ctr"/>
            <a:r>
              <a:rPr lang="fr-FR" b="1" i="1" dirty="0" err="1" smtClean="0">
                <a:solidFill>
                  <a:schemeClr val="accent1">
                    <a:lumMod val="75000"/>
                  </a:schemeClr>
                </a:solidFill>
              </a:rPr>
              <a:t>virtulisation</a:t>
            </a:r>
            <a:endParaRPr lang="fr-FR" b="1" i="1" dirty="0">
              <a:solidFill>
                <a:schemeClr val="accent1">
                  <a:lumMod val="75000"/>
                </a:schemeClr>
              </a:solidFill>
            </a:endParaRPr>
          </a:p>
        </p:txBody>
      </p:sp>
      <p:cxnSp>
        <p:nvCxnSpPr>
          <p:cNvPr id="10" name="Connecteur droit avec flèche 9"/>
          <p:cNvCxnSpPr/>
          <p:nvPr/>
        </p:nvCxnSpPr>
        <p:spPr>
          <a:xfrm>
            <a:off x="6012160" y="3284984"/>
            <a:ext cx="0"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347864" y="2816932"/>
            <a:ext cx="1872208" cy="18362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059832" y="5085184"/>
            <a:ext cx="16561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3538" y="4797152"/>
            <a:ext cx="4018942" cy="1647825"/>
          </a:xfrm>
          <a:prstGeom prst="rect">
            <a:avLst/>
          </a:prstGeo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6</a:t>
            </a:fld>
            <a:endParaRPr lang="fr-FR"/>
          </a:p>
        </p:txBody>
      </p:sp>
    </p:spTree>
    <p:extLst>
      <p:ext uri="{BB962C8B-B14F-4D97-AF65-F5344CB8AC3E}">
        <p14:creationId xmlns:p14="http://schemas.microsoft.com/office/powerpoint/2010/main" val="1279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sp>
        <p:nvSpPr>
          <p:cNvPr id="3" name="Espace réservé du contenu 2"/>
          <p:cNvSpPr>
            <a:spLocks noGrp="1"/>
          </p:cNvSpPr>
          <p:nvPr>
            <p:ph idx="1"/>
          </p:nvPr>
        </p:nvSpPr>
        <p:spPr>
          <a:xfrm>
            <a:off x="647056" y="1628800"/>
            <a:ext cx="8229600" cy="4525963"/>
          </a:xfrm>
        </p:spPr>
        <p:txBody>
          <a:bodyPr/>
          <a:lstStyle/>
          <a:p>
            <a:r>
              <a:rPr lang="fr-FR" b="1" dirty="0" err="1" smtClean="0"/>
              <a:t>Def</a:t>
            </a:r>
            <a:r>
              <a:rPr lang="fr-FR" b="1" dirty="0" smtClean="0"/>
              <a:t> 1.  </a:t>
            </a:r>
            <a:r>
              <a:rPr lang="fr-FR" dirty="0" smtClean="0"/>
              <a:t>«Le cloud est un système distribué doté d’un middleware, sur lequel qu’on a implémenté des applications qui fournit des services </a:t>
            </a:r>
            <a:r>
              <a:rPr lang="fr-FR" b="1" dirty="0" smtClean="0">
                <a:solidFill>
                  <a:schemeClr val="tx2">
                    <a:lumMod val="75000"/>
                  </a:schemeClr>
                </a:solidFill>
              </a:rPr>
              <a:t>à la demande</a:t>
            </a:r>
            <a:r>
              <a:rPr lang="fr-FR" dirty="0" smtClean="0"/>
              <a:t>.» </a:t>
            </a:r>
            <a:endParaRPr lang="fr-FR" dirty="0"/>
          </a:p>
        </p:txBody>
      </p:sp>
      <p:pic>
        <p:nvPicPr>
          <p:cNvPr id="4" name="Image 3"/>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638817" y="1202541"/>
            <a:ext cx="8496944" cy="3240360"/>
          </a:xfrm>
          <a:prstGeom prst="rect">
            <a:avLst/>
          </a:prstGeom>
        </p:spPr>
      </p:pic>
      <p:sp>
        <p:nvSpPr>
          <p:cNvPr id="5" name="ZoneTexte 4"/>
          <p:cNvSpPr txBox="1"/>
          <p:nvPr/>
        </p:nvSpPr>
        <p:spPr>
          <a:xfrm>
            <a:off x="-4789040" y="2299501"/>
            <a:ext cx="5760640" cy="523220"/>
          </a:xfrm>
          <a:prstGeom prst="rect">
            <a:avLst/>
          </a:prstGeom>
          <a:noFill/>
        </p:spPr>
        <p:txBody>
          <a:bodyPr wrap="square" rtlCol="0">
            <a:spAutoFit/>
          </a:bodyPr>
          <a:lstStyle/>
          <a:p>
            <a:pPr marL="457200" indent="-457200" algn="ctr">
              <a:buFont typeface="Wingdings" pitchFamily="2" charset="2"/>
              <a:buChar char="Ø"/>
            </a:pPr>
            <a:r>
              <a:rPr lang="fr-FR" sz="2800" b="1" i="1" dirty="0" smtClean="0">
                <a:solidFill>
                  <a:schemeClr val="accent1">
                    <a:lumMod val="50000"/>
                  </a:schemeClr>
                </a:solidFill>
                <a:latin typeface="Times New Roman" pitchFamily="18" charset="0"/>
                <a:cs typeface="Times New Roman" pitchFamily="18" charset="0"/>
              </a:rPr>
              <a:t>Grâce à la  virtualisation </a:t>
            </a:r>
            <a:endParaRPr lang="fr-FR" sz="2800" b="1" i="1" dirty="0">
              <a:solidFill>
                <a:schemeClr val="accent1">
                  <a:lumMod val="50000"/>
                </a:schemeClr>
              </a:solidFill>
              <a:latin typeface="Times New Roman" pitchFamily="18" charset="0"/>
              <a:cs typeface="Times New Roman" pitchFamily="18" charset="0"/>
            </a:endParaRPr>
          </a:p>
        </p:txBody>
      </p:sp>
      <p:sp>
        <p:nvSpPr>
          <p:cNvPr id="6" name="ZoneTexte 5"/>
          <p:cNvSpPr txBox="1"/>
          <p:nvPr/>
        </p:nvSpPr>
        <p:spPr>
          <a:xfrm>
            <a:off x="251520" y="5157192"/>
            <a:ext cx="8344689" cy="954107"/>
          </a:xfrm>
          <a:prstGeom prst="rect">
            <a:avLst/>
          </a:prstGeom>
          <a:noFill/>
        </p:spPr>
        <p:txBody>
          <a:bodyPr wrap="square" rtlCol="0">
            <a:spAutoFit/>
          </a:bodyPr>
          <a:lstStyle/>
          <a:p>
            <a:pPr marL="457200" indent="-457200">
              <a:buFont typeface="Wingdings" pitchFamily="2" charset="2"/>
              <a:buChar char="Ø"/>
            </a:pPr>
            <a:r>
              <a:rPr lang="fr-FR" sz="2800" dirty="0" smtClean="0">
                <a:latin typeface="Times New Roman" pitchFamily="18" charset="0"/>
                <a:cs typeface="Times New Roman" pitchFamily="18" charset="0"/>
              </a:rPr>
              <a:t>Dimensionnement à la demande ,donc j’alloue ce que j’en ai besoin des ressources  </a:t>
            </a:r>
            <a:endParaRPr lang="fr-FR" sz="2800"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7</a:t>
            </a:fld>
            <a:endParaRPr lang="fr-FR"/>
          </a:p>
        </p:txBody>
      </p:sp>
    </p:spTree>
    <p:extLst>
      <p:ext uri="{BB962C8B-B14F-4D97-AF65-F5344CB8AC3E}">
        <p14:creationId xmlns:p14="http://schemas.microsoft.com/office/powerpoint/2010/main" val="26450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grpId="0" nodeType="clickEffect">
                                  <p:stCondLst>
                                    <p:cond delay="0"/>
                                  </p:stCondLst>
                                  <p:childTnLst>
                                    <p:animMotion origin="layout" path="M 0.07517 0.07431 L 0.17326 0.31597 C 0.19219 0.36806 0.23108 0.40787 0.27656 0.42523 C 0.32743 0.44931 0.37483 0.44213 0.41337 0.41204 L 0.59531 0.2838 " pathEditMode="relative" rAng="1017199" ptsTypes="FffFF">
                                      <p:cBhvr>
                                        <p:cTn id="19" dur="2000" fill="hold"/>
                                        <p:tgtEl>
                                          <p:spTgt spid="5"/>
                                        </p:tgtEl>
                                        <p:attrNameLst>
                                          <p:attrName>ppt_x</p:attrName>
                                          <p:attrName>ppt_y</p:attrName>
                                        </p:attrNameLst>
                                      </p:cBhvr>
                                      <p:rCtr x="23160" y="2294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0" y="1268760"/>
            <a:ext cx="5281215" cy="5206712"/>
          </a:xfrm>
          <a:prstGeom prst="rect">
            <a:avLst/>
          </a:prstGeom>
          <a:noFill/>
          <a:ln w="9525">
            <a:noFill/>
            <a:miter lim="800000"/>
            <a:headEnd/>
            <a:tailEnd/>
          </a:ln>
          <a:effectLst/>
        </p:spPr>
      </p:pic>
      <p:sp>
        <p:nvSpPr>
          <p:cNvPr id="3" name="Espace réservé du contenu 2"/>
          <p:cNvSpPr>
            <a:spLocks noGrp="1"/>
          </p:cNvSpPr>
          <p:nvPr>
            <p:ph idx="1"/>
          </p:nvPr>
        </p:nvSpPr>
        <p:spPr>
          <a:xfrm>
            <a:off x="4139952" y="1268760"/>
            <a:ext cx="4546848" cy="4857403"/>
          </a:xfrm>
        </p:spPr>
        <p:txBody>
          <a:bodyPr>
            <a:normAutofit/>
          </a:bodyPr>
          <a:lstStyle/>
          <a:p>
            <a:r>
              <a:rPr lang="fr-FR" b="1" dirty="0" err="1" smtClean="0"/>
              <a:t>Déf</a:t>
            </a:r>
            <a:r>
              <a:rPr lang="fr-FR" b="1" dirty="0" smtClean="0"/>
              <a:t> 2.  </a:t>
            </a:r>
            <a:r>
              <a:rPr lang="fr-FR" dirty="0" smtClean="0"/>
              <a:t>« </a:t>
            </a:r>
            <a:r>
              <a:rPr lang="fr-FR" dirty="0" smtClean="0">
                <a:latin typeface="Times New Roman" pitchFamily="18" charset="0"/>
                <a:cs typeface="Times New Roman" pitchFamily="18" charset="0"/>
              </a:rPr>
              <a:t>un réseau de ressources informatique comme : réseaux, serveurs, </a:t>
            </a:r>
            <a:r>
              <a:rPr lang="fr-FR" dirty="0">
                <a:latin typeface="Times New Roman" pitchFamily="18" charset="0"/>
                <a:cs typeface="Times New Roman" pitchFamily="18" charset="0"/>
              </a:rPr>
              <a:t>espace du stockage, </a:t>
            </a:r>
            <a:r>
              <a:rPr lang="fr-FR" dirty="0" smtClean="0">
                <a:latin typeface="Times New Roman" pitchFamily="18" charset="0"/>
                <a:cs typeface="Times New Roman" pitchFamily="18" charset="0"/>
              </a:rPr>
              <a:t>applications </a:t>
            </a:r>
            <a:r>
              <a:rPr lang="fr-FR" dirty="0">
                <a:latin typeface="Times New Roman" pitchFamily="18" charset="0"/>
                <a:cs typeface="Times New Roman" pitchFamily="18" charset="0"/>
              </a:rPr>
              <a:t>et </a:t>
            </a:r>
            <a:r>
              <a:rPr lang="fr-FR" dirty="0" smtClean="0">
                <a:latin typeface="Times New Roman" pitchFamily="18" charset="0"/>
                <a:cs typeface="Times New Roman" pitchFamily="18" charset="0"/>
              </a:rPr>
              <a:t>services , accessible publiquement ou en privé sur internet ou intranet </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8</a:t>
            </a:fld>
            <a:endParaRPr lang="fr-FR"/>
          </a:p>
        </p:txBody>
      </p:sp>
    </p:spTree>
    <p:extLst>
      <p:ext uri="{BB962C8B-B14F-4D97-AF65-F5344CB8AC3E}">
        <p14:creationId xmlns:p14="http://schemas.microsoft.com/office/powerpoint/2010/main" val="169790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sp>
        <p:nvSpPr>
          <p:cNvPr id="3" name="Espace réservé du contenu 2"/>
          <p:cNvSpPr>
            <a:spLocks noGrp="1"/>
          </p:cNvSpPr>
          <p:nvPr>
            <p:ph idx="1"/>
          </p:nvPr>
        </p:nvSpPr>
        <p:spPr>
          <a:xfrm>
            <a:off x="539552" y="1600200"/>
            <a:ext cx="7992888" cy="4997152"/>
          </a:xfrm>
        </p:spPr>
        <p:txBody>
          <a:bodyPr>
            <a:normAutofit fontScale="70000" lnSpcReduction="20000"/>
          </a:bodyPr>
          <a:lstStyle/>
          <a:p>
            <a:pPr>
              <a:lnSpc>
                <a:spcPct val="120000"/>
              </a:lnSpc>
            </a:pPr>
            <a:r>
              <a:rPr lang="fr-FR" sz="4000" b="1" dirty="0" err="1" smtClean="0"/>
              <a:t>Déf</a:t>
            </a:r>
            <a:r>
              <a:rPr lang="fr-FR" sz="4000" b="1" dirty="0" smtClean="0"/>
              <a:t> 3:     </a:t>
            </a:r>
            <a:r>
              <a:rPr lang="fr-FR" sz="3800" i="1" dirty="0" smtClean="0">
                <a:latin typeface="Times New Roman" pitchFamily="18" charset="0"/>
                <a:cs typeface="Times New Roman" pitchFamily="18" charset="0"/>
              </a:rPr>
              <a:t>selon </a:t>
            </a:r>
            <a:r>
              <a:rPr lang="fr-FR" sz="3800" i="1" dirty="0">
                <a:latin typeface="Times New Roman" pitchFamily="18" charset="0"/>
                <a:cs typeface="Times New Roman" pitchFamily="18" charset="0"/>
              </a:rPr>
              <a:t>NIST</a:t>
            </a:r>
            <a:endParaRPr lang="fr-FR" sz="3800" dirty="0" smtClean="0"/>
          </a:p>
          <a:p>
            <a:pPr marL="0" indent="0">
              <a:lnSpc>
                <a:spcPct val="120000"/>
              </a:lnSpc>
              <a:buNone/>
            </a:pPr>
            <a:r>
              <a:rPr lang="fr-FR" sz="3800" b="1" dirty="0" smtClean="0"/>
              <a:t>               «</a:t>
            </a:r>
            <a:r>
              <a:rPr lang="fr-FR" sz="4100" i="1" dirty="0" smtClean="0">
                <a:latin typeface="Times New Roman" pitchFamily="18" charset="0"/>
                <a:cs typeface="Times New Roman" pitchFamily="18" charset="0"/>
              </a:rPr>
              <a:t>Le cloud  computing </a:t>
            </a:r>
            <a:r>
              <a:rPr lang="fr-FR" sz="4100" i="1" dirty="0">
                <a:latin typeface="Times New Roman" pitchFamily="18" charset="0"/>
                <a:cs typeface="Times New Roman" pitchFamily="18" charset="0"/>
              </a:rPr>
              <a:t>est l’accès via un réseau de télécommunications, à la demande et d’une manière ubiquitaire, à des ressources informatiques partagées et configurables (par </a:t>
            </a:r>
            <a:r>
              <a:rPr lang="fr-FR" sz="4100" i="1" dirty="0" smtClean="0">
                <a:latin typeface="Times New Roman" pitchFamily="18" charset="0"/>
                <a:cs typeface="Times New Roman" pitchFamily="18" charset="0"/>
              </a:rPr>
              <a:t>exemple, réseaux</a:t>
            </a:r>
            <a:r>
              <a:rPr lang="fr-FR" sz="4100" i="1" dirty="0">
                <a:latin typeface="Times New Roman" pitchFamily="18" charset="0"/>
                <a:cs typeface="Times New Roman" pitchFamily="18" charset="0"/>
              </a:rPr>
              <a:t>, serveurs, stockage, applications et services) qui peuvent être provisionnées et libérées rapidement avec un effort minimum de gestion ou d’interaction avec </a:t>
            </a:r>
            <a:r>
              <a:rPr lang="fr-FR" sz="4100" i="1" dirty="0" smtClean="0">
                <a:latin typeface="Times New Roman" pitchFamily="18" charset="0"/>
                <a:cs typeface="Times New Roman" pitchFamily="18" charset="0"/>
              </a:rPr>
              <a:t>le prestataire</a:t>
            </a:r>
            <a:r>
              <a:rPr lang="fr-FR" sz="4100" i="1" dirty="0">
                <a:latin typeface="Times New Roman" pitchFamily="18" charset="0"/>
                <a:cs typeface="Times New Roman" pitchFamily="18" charset="0"/>
              </a:rPr>
              <a:t> </a:t>
            </a:r>
            <a:r>
              <a:rPr lang="fr-FR" sz="4100" i="1" dirty="0" smtClean="0">
                <a:latin typeface="Times New Roman" pitchFamily="18" charset="0"/>
                <a:cs typeface="Times New Roman" pitchFamily="18" charset="0"/>
              </a:rPr>
              <a:t>de services</a:t>
            </a:r>
            <a:r>
              <a:rPr lang="fr-FR" sz="4100" dirty="0" smtClean="0"/>
              <a:t>.»</a:t>
            </a:r>
            <a:r>
              <a:rPr lang="fr-FR" sz="3800" i="1" dirty="0">
                <a:latin typeface="Times New Roman" pitchFamily="18" charset="0"/>
                <a:cs typeface="Times New Roman" pitchFamily="18" charset="0"/>
              </a:rPr>
              <a:t/>
            </a:r>
            <a:br>
              <a:rPr lang="fr-FR" sz="3800" i="1" dirty="0">
                <a:latin typeface="Times New Roman" pitchFamily="18" charset="0"/>
                <a:cs typeface="Times New Roman" pitchFamily="18" charset="0"/>
              </a:rPr>
            </a:br>
            <a:endParaRPr lang="fr-FR" sz="3800" i="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9</a:t>
            </a:fld>
            <a:endParaRPr lang="fr-FR"/>
          </a:p>
        </p:txBody>
      </p:sp>
    </p:spTree>
    <p:extLst>
      <p:ext uri="{BB962C8B-B14F-4D97-AF65-F5344CB8AC3E}">
        <p14:creationId xmlns:p14="http://schemas.microsoft.com/office/powerpoint/2010/main" val="811127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44308</TotalTime>
  <Words>2339</Words>
  <Application>Microsoft Office PowerPoint</Application>
  <PresentationFormat>Affichage à l'écran (4:3)</PresentationFormat>
  <Paragraphs>292</Paragraphs>
  <Slides>46</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Times New Roman</vt:lpstr>
      <vt:lpstr>Wingdings</vt:lpstr>
      <vt:lpstr>Thème Office</vt:lpstr>
      <vt:lpstr>Présentation PowerPoint</vt:lpstr>
      <vt:lpstr>1ere partie </vt:lpstr>
      <vt:lpstr>Présentation PowerPoint</vt:lpstr>
      <vt:lpstr>                           Passage au Cloud?</vt:lpstr>
      <vt:lpstr>                           Passage au Cloud?</vt:lpstr>
      <vt:lpstr>                           Passage au Cloud?</vt:lpstr>
      <vt:lpstr>                                Le cloud, c’est quoi?</vt:lpstr>
      <vt:lpstr>                                Le cloud, c’est quoi?</vt:lpstr>
      <vt:lpstr>                                Le cloud, c’est quoi?</vt:lpstr>
      <vt:lpstr>Les modèles de services </vt:lpstr>
      <vt:lpstr>        Concepts du cloud computing Les modèles de services </vt:lpstr>
      <vt:lpstr>Les modèles de services </vt:lpstr>
      <vt:lpstr>Les modèles de services </vt:lpstr>
      <vt:lpstr>Répartition des responsabilités</vt:lpstr>
      <vt:lpstr> Concepts du cloud computing  Avantages et Inconvénients des services </vt:lpstr>
      <vt:lpstr>Les modèles de déploiement</vt:lpstr>
      <vt:lpstr>Les modèles de déploiement</vt:lpstr>
      <vt:lpstr>Les modèles de déploiement</vt:lpstr>
      <vt:lpstr>Concepts du cloud computing                    Architecture du Cloud computing</vt:lpstr>
      <vt:lpstr>Concepts du cloud computing                    Architecture du Cloud computing</vt:lpstr>
      <vt:lpstr>Concepts du cloud computing                    Architecture du Cloud computing</vt:lpstr>
      <vt:lpstr>Caractéristiques clés </vt:lpstr>
      <vt:lpstr>Concepts du cloud computing</vt:lpstr>
      <vt:lpstr>Concepts du cloud computing</vt:lpstr>
      <vt:lpstr>Les concepts de base du CC</vt:lpstr>
      <vt:lpstr>Les concepts de base du CC Virtualisation</vt:lpstr>
      <vt:lpstr>Les concepts de base du CC Virtualisation</vt:lpstr>
      <vt:lpstr>Les concepts de base du CC Virtualisation</vt:lpstr>
      <vt:lpstr>Les concepts de base du CC Virtualisation</vt:lpstr>
      <vt:lpstr>Les concepts de base du CC SOA</vt:lpstr>
      <vt:lpstr>Les concepts de base du CC Modèle économique</vt:lpstr>
      <vt:lpstr>Les concepts de base du CC Modèle économique</vt:lpstr>
      <vt:lpstr>L’ évolution du cloud </vt:lpstr>
      <vt:lpstr> L’ évolution du cloud </vt:lpstr>
      <vt:lpstr>Les avantages et les limites du cloud Avantages</vt:lpstr>
      <vt:lpstr>Les avantages et les limites du cloud Avantages</vt:lpstr>
      <vt:lpstr>Les avantages et les limites du cloud Limites</vt:lpstr>
      <vt:lpstr>Les avantages et les limites du cloud Limites</vt:lpstr>
      <vt:lpstr>Les avantages et les limites du cloud Limites</vt:lpstr>
      <vt:lpstr>Les avantages et les limites du cloud Limites</vt:lpstr>
      <vt:lpstr>Les avantages et les limites du cloud Limites</vt:lpstr>
      <vt:lpstr>Les avantages et les limites du cloud évaluation d’une solution Cloud</vt:lpstr>
      <vt:lpstr>Les avantages et les limites du cloud évaluation d’une solution Cloud</vt:lpstr>
      <vt:lpstr>             L’architecture détaillée du cloud</vt:lpstr>
      <vt:lpstr>             L’architecture détaillée du cloud</vt:lpstr>
      <vt:lpstr>L’architecture du cloud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MicroTech</cp:lastModifiedBy>
  <cp:revision>121</cp:revision>
  <dcterms:created xsi:type="dcterms:W3CDTF">2017-09-08T18:22:00Z</dcterms:created>
  <dcterms:modified xsi:type="dcterms:W3CDTF">2023-12-05T23:44:01Z</dcterms:modified>
</cp:coreProperties>
</file>