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6" r:id="rId8"/>
    <p:sldId id="267"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B6873B-F6C3-469B-8B55-428DA2AB2F5A}" type="datetimeFigureOut">
              <a:rPr lang="fr-FR" smtClean="0"/>
              <a:pPr/>
              <a:t>01/05/2020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812FFE-58D1-4056-85E6-52E1715B1E0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6873B-F6C3-469B-8B55-428DA2AB2F5A}" type="datetimeFigureOut">
              <a:rPr lang="fr-FR" smtClean="0"/>
              <a:pPr/>
              <a:t>01/05/2020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12FFE-58D1-4056-85E6-52E1715B1E0A}"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LOGO FINAL"/>
          <p:cNvPicPr>
            <a:picLocks noChangeAspect="1" noChangeArrowheads="1"/>
          </p:cNvPicPr>
          <p:nvPr/>
        </p:nvPicPr>
        <p:blipFill>
          <a:blip r:embed="rId2" cstate="print"/>
          <a:srcRect l="8922" r="8725"/>
          <a:stretch>
            <a:fillRect/>
          </a:stretch>
        </p:blipFill>
        <p:spPr bwMode="auto">
          <a:xfrm>
            <a:off x="7393692" y="0"/>
            <a:ext cx="1750308" cy="2143116"/>
          </a:xfrm>
          <a:prstGeom prst="rect">
            <a:avLst/>
          </a:prstGeom>
          <a:noFill/>
          <a:ln w="9525">
            <a:noFill/>
            <a:miter lim="800000"/>
            <a:headEnd/>
            <a:tailEnd/>
          </a:ln>
        </p:spPr>
      </p:pic>
      <p:sp>
        <p:nvSpPr>
          <p:cNvPr id="6" name="ZoneTexte 5"/>
          <p:cNvSpPr txBox="1"/>
          <p:nvPr/>
        </p:nvSpPr>
        <p:spPr>
          <a:xfrm>
            <a:off x="1740888" y="-24"/>
            <a:ext cx="5688632" cy="2308324"/>
          </a:xfrm>
          <a:prstGeom prst="rect">
            <a:avLst/>
          </a:prstGeom>
          <a:noFill/>
        </p:spPr>
        <p:txBody>
          <a:bodyPr wrap="square" rtlCol="0">
            <a:spAutoFit/>
          </a:bodyPr>
          <a:lstStyle/>
          <a:p>
            <a:pPr algn="ctr" rtl="1"/>
            <a:r>
              <a:rPr lang="ar-DZ" sz="3600" b="1" dirty="0">
                <a:solidFill>
                  <a:srgbClr val="0070C0"/>
                </a:solidFill>
                <a:latin typeface="Arabic Typesetting" pitchFamily="66" charset="-78"/>
                <a:cs typeface="Arabic Typesetting" pitchFamily="66" charset="-78"/>
              </a:rPr>
              <a:t>وزارة التعليم العالي والبحث العلمي</a:t>
            </a:r>
          </a:p>
          <a:p>
            <a:pPr algn="ctr" rtl="1"/>
            <a:r>
              <a:rPr lang="ar-DZ" sz="3600" b="1" dirty="0">
                <a:solidFill>
                  <a:srgbClr val="0070C0"/>
                </a:solidFill>
                <a:latin typeface="Arabic Typesetting" pitchFamily="66" charset="-78"/>
                <a:cs typeface="Arabic Typesetting" pitchFamily="66" charset="-78"/>
              </a:rPr>
              <a:t>المركز الجامعي عبد الحفيظ بوالصوف ـ ميلة</a:t>
            </a:r>
          </a:p>
          <a:p>
            <a:pPr algn="ctr" rtl="1"/>
            <a:r>
              <a:rPr lang="ar-DZ" sz="3600" b="1" dirty="0">
                <a:solidFill>
                  <a:srgbClr val="0070C0"/>
                </a:solidFill>
                <a:latin typeface="Arabic Typesetting" pitchFamily="66" charset="-78"/>
                <a:cs typeface="Arabic Typesetting" pitchFamily="66" charset="-78"/>
              </a:rPr>
              <a:t>معهد العلوم </a:t>
            </a:r>
            <a:r>
              <a:rPr lang="ar-DZ" sz="3600" b="1" dirty="0" smtClean="0">
                <a:solidFill>
                  <a:srgbClr val="0070C0"/>
                </a:solidFill>
                <a:latin typeface="Arabic Typesetting" pitchFamily="66" charset="-78"/>
                <a:cs typeface="Arabic Typesetting" pitchFamily="66" charset="-78"/>
              </a:rPr>
              <a:t>الاقتصادية </a:t>
            </a:r>
            <a:r>
              <a:rPr lang="ar-DZ" sz="3600" b="1" dirty="0">
                <a:solidFill>
                  <a:srgbClr val="0070C0"/>
                </a:solidFill>
                <a:latin typeface="Arabic Typesetting" pitchFamily="66" charset="-78"/>
                <a:cs typeface="Arabic Typesetting" pitchFamily="66" charset="-78"/>
              </a:rPr>
              <a:t>والتجارية وعلوم التسيير </a:t>
            </a:r>
          </a:p>
          <a:p>
            <a:pPr algn="ctr" rtl="1"/>
            <a:r>
              <a:rPr lang="ar-DZ" sz="3600" b="1" dirty="0">
                <a:solidFill>
                  <a:srgbClr val="0070C0"/>
                </a:solidFill>
                <a:latin typeface="Arabic Typesetting" pitchFamily="66" charset="-78"/>
                <a:cs typeface="Arabic Typesetting" pitchFamily="66" charset="-78"/>
              </a:rPr>
              <a:t>قسم: علوم  التسيير </a:t>
            </a:r>
            <a:r>
              <a:rPr lang="ar-DZ" sz="3600" b="1" dirty="0" smtClean="0">
                <a:solidFill>
                  <a:srgbClr val="0070C0"/>
                </a:solidFill>
                <a:latin typeface="Arabic Typesetting" pitchFamily="66" charset="-78"/>
                <a:cs typeface="Arabic Typesetting" pitchFamily="66" charset="-78"/>
              </a:rPr>
              <a:t>           تخصص</a:t>
            </a:r>
            <a:r>
              <a:rPr lang="ar-DZ" sz="3600" b="1" dirty="0">
                <a:solidFill>
                  <a:srgbClr val="0070C0"/>
                </a:solidFill>
                <a:latin typeface="Arabic Typesetting" pitchFamily="66" charset="-78"/>
                <a:cs typeface="Arabic Typesetting" pitchFamily="66" charset="-78"/>
              </a:rPr>
              <a:t>: مالية </a:t>
            </a:r>
            <a:r>
              <a:rPr lang="ar-DZ" sz="3600" b="1" dirty="0" smtClean="0">
                <a:solidFill>
                  <a:srgbClr val="0070C0"/>
                </a:solidFill>
                <a:latin typeface="Arabic Typesetting" pitchFamily="66" charset="-78"/>
                <a:cs typeface="Arabic Typesetting" pitchFamily="66" charset="-78"/>
              </a:rPr>
              <a:t>ومحاسبة</a:t>
            </a:r>
            <a:r>
              <a:rPr lang="ar-DZ" sz="2800" dirty="0" smtClean="0">
                <a:solidFill>
                  <a:srgbClr val="0070C0"/>
                </a:solidFill>
                <a:latin typeface="Arabic Typesetting" pitchFamily="66" charset="-78"/>
                <a:cs typeface="Arabic Typesetting" pitchFamily="66" charset="-78"/>
              </a:rPr>
              <a:t> </a:t>
            </a:r>
            <a:endParaRPr lang="ar-DZ" sz="2800" dirty="0">
              <a:solidFill>
                <a:srgbClr val="0070C0"/>
              </a:solidFill>
              <a:latin typeface="Arabic Typesetting" pitchFamily="66" charset="-78"/>
              <a:cs typeface="Arabic Typesetting" pitchFamily="66" charset="-78"/>
            </a:endParaRPr>
          </a:p>
        </p:txBody>
      </p:sp>
      <p:sp>
        <p:nvSpPr>
          <p:cNvPr id="8" name="Rectangle 7"/>
          <p:cNvSpPr/>
          <p:nvPr/>
        </p:nvSpPr>
        <p:spPr>
          <a:xfrm>
            <a:off x="-71470" y="2714620"/>
            <a:ext cx="8858312" cy="110799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abic Typesetting" pitchFamily="66" charset="-78"/>
                <a:cs typeface="Arabic Typesetting" pitchFamily="66" charset="-78"/>
              </a:rPr>
              <a:t>التوازن العام والسياسة النقدية </a:t>
            </a:r>
            <a:r>
              <a:rPr lang="ar-DZ" sz="6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abic Typesetting" pitchFamily="66" charset="-78"/>
                <a:cs typeface="Arabic Typesetting" pitchFamily="66" charset="-78"/>
              </a:rPr>
              <a:t>و</a:t>
            </a:r>
            <a:r>
              <a:rPr lang="ar-DZ"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abic Typesetting" pitchFamily="66" charset="-78"/>
                <a:cs typeface="Arabic Typesetting" pitchFamily="66" charset="-78"/>
              </a:rPr>
              <a:t> المالية</a:t>
            </a:r>
            <a:endParaRPr lang="fr-FR" sz="6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abic Typesetting" pitchFamily="66" charset="-78"/>
              <a:cs typeface="Arabic Typesetting" pitchFamily="66" charset="-78"/>
            </a:endParaRPr>
          </a:p>
        </p:txBody>
      </p:sp>
      <p:sp>
        <p:nvSpPr>
          <p:cNvPr id="9" name="Rectangle 8"/>
          <p:cNvSpPr/>
          <p:nvPr/>
        </p:nvSpPr>
        <p:spPr>
          <a:xfrm>
            <a:off x="3143239" y="4714884"/>
            <a:ext cx="3214711" cy="1323439"/>
          </a:xfrm>
          <a:prstGeom prst="rect">
            <a:avLst/>
          </a:prstGeom>
        </p:spPr>
        <p:txBody>
          <a:bodyPr wrap="square">
            <a:spAutoFit/>
          </a:bodyPr>
          <a:lstStyle/>
          <a:p>
            <a:pPr algn="r" rtl="1"/>
            <a:r>
              <a:rPr lang="ar-DZ" sz="4000" b="1" dirty="0" smtClean="0">
                <a:solidFill>
                  <a:srgbClr val="0070C0"/>
                </a:solidFill>
                <a:latin typeface="Arabic Typesetting" pitchFamily="66" charset="-78"/>
                <a:cs typeface="Arabic Typesetting" pitchFamily="66" charset="-78"/>
              </a:rPr>
              <a:t>من إعداد الأستاذ :</a:t>
            </a:r>
          </a:p>
          <a:p>
            <a:pPr algn="r" rtl="1">
              <a:buFont typeface="Wingdings"/>
              <a:buChar char="?"/>
            </a:pPr>
            <a:r>
              <a:rPr lang="ar-DZ" sz="4000" b="1" dirty="0" smtClean="0">
                <a:solidFill>
                  <a:srgbClr val="0070C0"/>
                </a:solidFill>
                <a:latin typeface="Arabic Typesetting" pitchFamily="66" charset="-78"/>
                <a:cs typeface="Arabic Typesetting" pitchFamily="66" charset="-78"/>
                <a:sym typeface="Wingdings"/>
              </a:rPr>
              <a:t>عبد المالك </a:t>
            </a:r>
            <a:r>
              <a:rPr lang="ar-DZ" sz="4000" b="1" dirty="0" err="1" smtClean="0">
                <a:solidFill>
                  <a:srgbClr val="0070C0"/>
                </a:solidFill>
                <a:latin typeface="Arabic Typesetting" pitchFamily="66" charset="-78"/>
                <a:cs typeface="Arabic Typesetting" pitchFamily="66" charset="-78"/>
                <a:sym typeface="Wingdings"/>
              </a:rPr>
              <a:t>بوركوة</a:t>
            </a:r>
            <a:endParaRPr lang="ar-DZ" sz="4000" b="1" dirty="0" smtClean="0">
              <a:solidFill>
                <a:srgbClr val="0070C0"/>
              </a:solidFill>
              <a:latin typeface="Arabic Typesetting" pitchFamily="66" charset="-78"/>
              <a:cs typeface="Arabic Typesetting" pitchFamily="66" charset="-78"/>
            </a:endParaRPr>
          </a:p>
        </p:txBody>
      </p:sp>
      <p:pic>
        <p:nvPicPr>
          <p:cNvPr id="11" name="Picture 2" descr="LOGO FINAL"/>
          <p:cNvPicPr>
            <a:picLocks noChangeAspect="1" noChangeArrowheads="1"/>
          </p:cNvPicPr>
          <p:nvPr/>
        </p:nvPicPr>
        <p:blipFill>
          <a:blip r:embed="rId2" cstate="print"/>
          <a:srcRect l="8922" r="8725"/>
          <a:stretch>
            <a:fillRect/>
          </a:stretch>
        </p:blipFill>
        <p:spPr bwMode="auto">
          <a:xfrm>
            <a:off x="-32" y="0"/>
            <a:ext cx="1750308" cy="214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42844" y="214290"/>
            <a:ext cx="8586790" cy="6643710"/>
          </a:xfrm>
          <a:ln>
            <a:solidFill>
              <a:schemeClr val="accent1"/>
            </a:solidFill>
          </a:ln>
        </p:spPr>
        <p:txBody>
          <a:bodyPr>
            <a:noAutofit/>
          </a:bodyPr>
          <a:lstStyle/>
          <a:p>
            <a:pPr marL="720725" algn="r" rtl="1">
              <a:tabLst>
                <a:tab pos="1441450" algn="l"/>
                <a:tab pos="1787525" algn="l"/>
              </a:tabLst>
            </a:pPr>
            <a:r>
              <a:rPr lang="ar-DZ" sz="2800" b="1" dirty="0" smtClean="0">
                <a:solidFill>
                  <a:srgbClr val="0070C0"/>
                </a:solidFill>
                <a:latin typeface="Arabic Typesetting" pitchFamily="66" charset="-78"/>
                <a:cs typeface="Arabic Typesetting" pitchFamily="66" charset="-78"/>
              </a:rPr>
              <a:t>المقدمـــــــة</a:t>
            </a:r>
            <a:br>
              <a:rPr lang="ar-DZ" sz="2800" b="1" dirty="0" smtClean="0">
                <a:solidFill>
                  <a:srgbClr val="0070C0"/>
                </a:solidFill>
                <a:latin typeface="Arabic Typesetting" pitchFamily="66" charset="-78"/>
                <a:cs typeface="Arabic Typesetting" pitchFamily="66" charset="-78"/>
              </a:rPr>
            </a:br>
            <a:r>
              <a:rPr lang="ar-DZ" sz="2800" b="1" dirty="0" smtClean="0">
                <a:solidFill>
                  <a:srgbClr val="0070C0"/>
                </a:solidFill>
                <a:latin typeface="Arabic Typesetting" pitchFamily="66" charset="-78"/>
                <a:cs typeface="Arabic Typesetting" pitchFamily="66" charset="-78"/>
              </a:rPr>
              <a:t>المقصود بالتوازن الشامل أن يتحقق التوازن في سوق السلع </a:t>
            </a:r>
            <a:r>
              <a:rPr lang="ar-DZ" sz="2800" b="1" dirty="0" err="1" smtClean="0">
                <a:solidFill>
                  <a:srgbClr val="0070C0"/>
                </a:solidFill>
                <a:latin typeface="Arabic Typesetting" pitchFamily="66" charset="-78"/>
                <a:cs typeface="Arabic Typesetting" pitchFamily="66" charset="-78"/>
              </a:rPr>
              <a:t>و</a:t>
            </a:r>
            <a:r>
              <a:rPr lang="ar-DZ" sz="2800" b="1" dirty="0" smtClean="0">
                <a:solidFill>
                  <a:srgbClr val="0070C0"/>
                </a:solidFill>
                <a:latin typeface="Arabic Typesetting" pitchFamily="66" charset="-78"/>
                <a:cs typeface="Arabic Typesetting" pitchFamily="66" charset="-78"/>
              </a:rPr>
              <a:t> الخدمات مع تحقيق التوازن في سوق النقدي،فكل النقاط </a:t>
            </a:r>
            <a:r>
              <a:rPr lang="ar-DZ" sz="2800" b="1" dirty="0" err="1" smtClean="0">
                <a:solidFill>
                  <a:srgbClr val="0070C0"/>
                </a:solidFill>
                <a:latin typeface="Arabic Typesetting" pitchFamily="66" charset="-78"/>
                <a:cs typeface="Arabic Typesetting" pitchFamily="66" charset="-78"/>
              </a:rPr>
              <a:t>التى</a:t>
            </a:r>
            <a:r>
              <a:rPr lang="ar-DZ" sz="2800" b="1" dirty="0" smtClean="0">
                <a:solidFill>
                  <a:srgbClr val="0070C0"/>
                </a:solidFill>
                <a:latin typeface="Arabic Typesetting" pitchFamily="66" charset="-78"/>
                <a:cs typeface="Arabic Typesetting" pitchFamily="66" charset="-78"/>
              </a:rPr>
              <a:t> تكون على منحنى </a:t>
            </a:r>
            <a:r>
              <a:rPr lang="fr-FR" sz="2800" b="1" dirty="0" smtClean="0">
                <a:solidFill>
                  <a:srgbClr val="0070C0"/>
                </a:solidFill>
                <a:latin typeface="Arabic Typesetting" pitchFamily="66" charset="-78"/>
                <a:cs typeface="Arabic Typesetting" pitchFamily="66" charset="-78"/>
              </a:rPr>
              <a:t>IS</a:t>
            </a:r>
            <a:r>
              <a:rPr lang="ar-DZ" sz="2800" b="1" dirty="0" smtClean="0">
                <a:solidFill>
                  <a:srgbClr val="0070C0"/>
                </a:solidFill>
                <a:latin typeface="Arabic Typesetting" pitchFamily="66" charset="-78"/>
                <a:cs typeface="Arabic Typesetting" pitchFamily="66" charset="-78"/>
              </a:rPr>
              <a:t> هي نقاط تعبر عن التوازن في سوق السلع </a:t>
            </a:r>
            <a:r>
              <a:rPr lang="ar-DZ" sz="2800" b="1" dirty="0" err="1" smtClean="0">
                <a:solidFill>
                  <a:srgbClr val="0070C0"/>
                </a:solidFill>
                <a:latin typeface="Arabic Typesetting" pitchFamily="66" charset="-78"/>
                <a:cs typeface="Arabic Typesetting" pitchFamily="66" charset="-78"/>
              </a:rPr>
              <a:t>و</a:t>
            </a:r>
            <a:r>
              <a:rPr lang="ar-DZ" sz="2800" b="1" dirty="0" smtClean="0">
                <a:solidFill>
                  <a:srgbClr val="0070C0"/>
                </a:solidFill>
                <a:latin typeface="Arabic Typesetting" pitchFamily="66" charset="-78"/>
                <a:cs typeface="Arabic Typesetting" pitchFamily="66" charset="-78"/>
              </a:rPr>
              <a:t> الخدمات، </a:t>
            </a:r>
            <a:r>
              <a:rPr lang="ar-DZ" sz="2800" b="1" dirty="0" err="1" smtClean="0">
                <a:solidFill>
                  <a:srgbClr val="0070C0"/>
                </a:solidFill>
                <a:latin typeface="Arabic Typesetting" pitchFamily="66" charset="-78"/>
                <a:cs typeface="Arabic Typesetting" pitchFamily="66" charset="-78"/>
              </a:rPr>
              <a:t>و</a:t>
            </a:r>
            <a:r>
              <a:rPr lang="ar-DZ" sz="2800" b="1" dirty="0" smtClean="0">
                <a:solidFill>
                  <a:srgbClr val="0070C0"/>
                </a:solidFill>
                <a:latin typeface="Arabic Typesetting" pitchFamily="66" charset="-78"/>
                <a:cs typeface="Arabic Typesetting" pitchFamily="66" charset="-78"/>
              </a:rPr>
              <a:t> النقاط </a:t>
            </a:r>
            <a:r>
              <a:rPr lang="ar-DZ" sz="2800" b="1" dirty="0" err="1" smtClean="0">
                <a:solidFill>
                  <a:srgbClr val="0070C0"/>
                </a:solidFill>
                <a:latin typeface="Arabic Typesetting" pitchFamily="66" charset="-78"/>
                <a:cs typeface="Arabic Typesetting" pitchFamily="66" charset="-78"/>
              </a:rPr>
              <a:t>التى</a:t>
            </a:r>
            <a:r>
              <a:rPr lang="ar-DZ" sz="2800" b="1" dirty="0" smtClean="0">
                <a:solidFill>
                  <a:srgbClr val="0070C0"/>
                </a:solidFill>
                <a:latin typeface="Arabic Typesetting" pitchFamily="66" charset="-78"/>
                <a:cs typeface="Arabic Typesetting" pitchFamily="66" charset="-78"/>
              </a:rPr>
              <a:t> تكون على منحنى </a:t>
            </a:r>
            <a:r>
              <a:rPr lang="fr-FR" sz="2800" b="1" dirty="0" smtClean="0">
                <a:solidFill>
                  <a:srgbClr val="0070C0"/>
                </a:solidFill>
                <a:latin typeface="Arabic Typesetting" pitchFamily="66" charset="-78"/>
                <a:cs typeface="Arabic Typesetting" pitchFamily="66" charset="-78"/>
              </a:rPr>
              <a:t>LM</a:t>
            </a:r>
            <a:r>
              <a:rPr lang="ar-DZ" sz="2800" b="1" dirty="0" smtClean="0">
                <a:solidFill>
                  <a:srgbClr val="0070C0"/>
                </a:solidFill>
                <a:latin typeface="Arabic Typesetting" pitchFamily="66" charset="-78"/>
                <a:cs typeface="Arabic Typesetting" pitchFamily="66" charset="-78"/>
              </a:rPr>
              <a:t> هي نقاط تعبر عن التوازن في السوق النقدي، فإذا جمعنا المنحنيين فإن نقطة تقاطع المنحنيين </a:t>
            </a:r>
            <a:r>
              <a:rPr lang="ar-DZ" sz="2800" b="1" dirty="0" err="1" smtClean="0">
                <a:solidFill>
                  <a:srgbClr val="0070C0"/>
                </a:solidFill>
                <a:latin typeface="Arabic Typesetting" pitchFamily="66" charset="-78"/>
                <a:cs typeface="Arabic Typesetting" pitchFamily="66" charset="-78"/>
              </a:rPr>
              <a:t>ـ</a:t>
            </a:r>
            <a:r>
              <a:rPr lang="ar-DZ" sz="2800" b="1" dirty="0" smtClean="0">
                <a:solidFill>
                  <a:srgbClr val="0070C0"/>
                </a:solidFill>
                <a:latin typeface="Arabic Typesetting" pitchFamily="66" charset="-78"/>
                <a:cs typeface="Arabic Typesetting" pitchFamily="66" charset="-78"/>
              </a:rPr>
              <a:t> فهي نقطة تقع على المنحنيين </a:t>
            </a:r>
            <a:r>
              <a:rPr lang="ar-DZ" sz="2800" b="1" dirty="0" err="1" smtClean="0">
                <a:solidFill>
                  <a:srgbClr val="0070C0"/>
                </a:solidFill>
                <a:latin typeface="Arabic Typesetting" pitchFamily="66" charset="-78"/>
                <a:cs typeface="Arabic Typesetting" pitchFamily="66" charset="-78"/>
              </a:rPr>
              <a:t>و</a:t>
            </a:r>
            <a:r>
              <a:rPr lang="ar-DZ" sz="2800" b="1" dirty="0" smtClean="0">
                <a:solidFill>
                  <a:srgbClr val="0070C0"/>
                </a:solidFill>
                <a:latin typeface="Arabic Typesetting" pitchFamily="66" charset="-78"/>
                <a:cs typeface="Arabic Typesetting" pitchFamily="66" charset="-78"/>
              </a:rPr>
              <a:t> بالتالي عند هذه النقطة يتحقق التوازن الشامل كما مبين في الشكل </a:t>
            </a:r>
            <a:r>
              <a:rPr lang="ar-DZ" sz="2800" b="1" dirty="0" err="1" smtClean="0">
                <a:solidFill>
                  <a:srgbClr val="0070C0"/>
                </a:solidFill>
                <a:latin typeface="Arabic Typesetting" pitchFamily="66" charset="-78"/>
                <a:cs typeface="Arabic Typesetting" pitchFamily="66" charset="-78"/>
              </a:rPr>
              <a:t>ادناه</a:t>
            </a:r>
            <a:r>
              <a:rPr lang="ar-DZ" sz="2800" b="1" dirty="0" smtClean="0">
                <a:solidFill>
                  <a:srgbClr val="0070C0"/>
                </a:solidFill>
                <a:latin typeface="Arabic Typesetting" pitchFamily="66" charset="-78"/>
                <a:cs typeface="Arabic Typesetting" pitchFamily="66" charset="-78"/>
              </a:rPr>
              <a:t>          </a:t>
            </a:r>
            <a:br>
              <a:rPr lang="ar-DZ" sz="2800" b="1" dirty="0" smtClean="0">
                <a:solidFill>
                  <a:srgbClr val="0070C0"/>
                </a:solidFill>
                <a:latin typeface="Arabic Typesetting" pitchFamily="66" charset="-78"/>
                <a:cs typeface="Arabic Typesetting" pitchFamily="66" charset="-78"/>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t>
            </a:r>
            <a:r>
              <a:rPr lang="fr-FR" sz="1400" dirty="0" smtClean="0">
                <a:solidFill>
                  <a:srgbClr val="0070C0"/>
                </a:solidFill>
              </a:rPr>
              <a:t>LM</a:t>
            </a: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r>
            <a:br>
              <a:rPr lang="ar-DZ" sz="1400" dirty="0" smtClean="0">
                <a:solidFill>
                  <a:srgbClr val="0070C0"/>
                </a:solidFill>
              </a:rPr>
            </a:br>
            <a:r>
              <a:rPr lang="ar-DZ" sz="1400" dirty="0" smtClean="0">
                <a:solidFill>
                  <a:srgbClr val="0070C0"/>
                </a:solidFill>
              </a:rPr>
              <a:t>                                                                                   </a:t>
            </a:r>
            <a:r>
              <a:rPr lang="fr-FR" sz="1400" dirty="0" smtClean="0">
                <a:solidFill>
                  <a:srgbClr val="0070C0"/>
                </a:solidFill>
              </a:rPr>
              <a:t>IS</a:t>
            </a:r>
            <a:endParaRPr lang="fr-FR" sz="1800" dirty="0">
              <a:solidFill>
                <a:srgbClr val="0070C0"/>
              </a:solidFill>
              <a:latin typeface="Arabic Typesetting" pitchFamily="66" charset="-78"/>
              <a:cs typeface="Arabic Typesetting" pitchFamily="66" charset="-78"/>
            </a:endParaRPr>
          </a:p>
        </p:txBody>
      </p:sp>
      <p:cxnSp>
        <p:nvCxnSpPr>
          <p:cNvPr id="5" name="Connecteur droit 4"/>
          <p:cNvCxnSpPr/>
          <p:nvPr/>
        </p:nvCxnSpPr>
        <p:spPr>
          <a:xfrm>
            <a:off x="1643042" y="6357958"/>
            <a:ext cx="37147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5400000" flipH="1" flipV="1">
            <a:off x="642910" y="5357826"/>
            <a:ext cx="20002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2285984" y="4500570"/>
            <a:ext cx="1928826" cy="1500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V="1">
            <a:off x="2000232" y="4572008"/>
            <a:ext cx="2214578" cy="13573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rot="10800000">
            <a:off x="1643042" y="5214950"/>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2643174" y="5786454"/>
            <a:ext cx="114300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أدوات التخطيط المالي:</a:t>
            </a:r>
            <a:endParaRPr kumimoji="0" lang="fr-FR" sz="9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smtClean="0">
                <a:ln>
                  <a:noFill/>
                </a:ln>
                <a:solidFill>
                  <a:schemeClr val="tx1"/>
                </a:solidFill>
                <a:effectLst/>
                <a:latin typeface="Calibri" pitchFamily="34" charset="0"/>
                <a:ea typeface="Times New Roman" pitchFamily="18" charset="0"/>
                <a:cs typeface="Arial" pitchFamily="34" charset="0"/>
              </a:rPr>
              <a:t>المبحث الأول:</a:t>
            </a:r>
            <a:r>
              <a:rPr kumimoji="0" lang="ar-DZ"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التخطيط المالي كإطار لاتخاذ القرارات المالية:</a:t>
            </a:r>
            <a:endParaRPr kumimoji="0" lang="fr-FR" sz="9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smtClean="0">
                <a:ln>
                  <a:noFill/>
                </a:ln>
                <a:solidFill>
                  <a:schemeClr val="tx1"/>
                </a:solidFill>
                <a:effectLst/>
                <a:latin typeface="Calibri" pitchFamily="34" charset="0"/>
                <a:ea typeface="Times New Roman" pitchFamily="18" charset="0"/>
                <a:cs typeface="Arial" pitchFamily="34" charset="0"/>
              </a:rPr>
              <a:t>المطلب الأول:</a:t>
            </a:r>
            <a:r>
              <a:rPr kumimoji="0" lang="ar-DZ"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مفهوم التخطيط التخطيط المالي:</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0" y="285728"/>
            <a:ext cx="8836372" cy="5016758"/>
          </a:xfrm>
          <a:prstGeom prst="rect">
            <a:avLst/>
          </a:prstGeom>
        </p:spPr>
        <p:txBody>
          <a:bodyPr wrap="square">
            <a:spAutoFit/>
          </a:bodyPr>
          <a:lstStyle/>
          <a:p>
            <a:pPr algn="r" rtl="1"/>
            <a:r>
              <a:rPr lang="ar-DZ" sz="4000" b="1" dirty="0" smtClean="0">
                <a:solidFill>
                  <a:srgbClr val="002060"/>
                </a:solidFill>
                <a:latin typeface="Arabic Typesetting" pitchFamily="66" charset="-78"/>
                <a:cs typeface="Arabic Typesetting" pitchFamily="66" charset="-78"/>
              </a:rPr>
              <a:t>أما التوازن الشامل باستخدام المعادلات يكون </a:t>
            </a:r>
            <a:r>
              <a:rPr lang="ar-DZ" sz="4000" b="1" dirty="0" err="1" smtClean="0">
                <a:solidFill>
                  <a:srgbClr val="002060"/>
                </a:solidFill>
                <a:latin typeface="Arabic Typesetting" pitchFamily="66" charset="-78"/>
                <a:cs typeface="Arabic Typesetting" pitchFamily="66" charset="-78"/>
              </a:rPr>
              <a:t>كمايلي</a:t>
            </a:r>
            <a:r>
              <a:rPr lang="ar-DZ" sz="4000" b="1" dirty="0" smtClean="0">
                <a:solidFill>
                  <a:srgbClr val="002060"/>
                </a:solidFill>
                <a:latin typeface="Arabic Typesetting" pitchFamily="66" charset="-78"/>
                <a:cs typeface="Arabic Typesetting" pitchFamily="66" charset="-78"/>
              </a:rPr>
              <a:t>:</a:t>
            </a:r>
          </a:p>
          <a:p>
            <a:pPr algn="r" rtl="1"/>
            <a:r>
              <a:rPr lang="ar-DZ" sz="4000" b="1" dirty="0" smtClean="0">
                <a:solidFill>
                  <a:srgbClr val="002060"/>
                </a:solidFill>
                <a:latin typeface="Arabic Typesetting" pitchFamily="66" charset="-78"/>
                <a:cs typeface="Arabic Typesetting" pitchFamily="66" charset="-78"/>
              </a:rPr>
              <a:t>إن التوازن الشامل في سوق النقود </a:t>
            </a:r>
            <a:r>
              <a:rPr lang="ar-DZ" sz="4000" b="1" dirty="0" err="1" smtClean="0">
                <a:solidFill>
                  <a:srgbClr val="002060"/>
                </a:solidFill>
                <a:latin typeface="Arabic Typesetting" pitchFamily="66" charset="-78"/>
                <a:cs typeface="Arabic Typesetting" pitchFamily="66" charset="-78"/>
              </a:rPr>
              <a:t>و</a:t>
            </a:r>
            <a:r>
              <a:rPr lang="ar-DZ" sz="4000" b="1" dirty="0" smtClean="0">
                <a:solidFill>
                  <a:srgbClr val="002060"/>
                </a:solidFill>
                <a:latin typeface="Arabic Typesetting" pitchFamily="66" charset="-78"/>
                <a:cs typeface="Arabic Typesetting" pitchFamily="66" charset="-78"/>
              </a:rPr>
              <a:t> سوق السلع </a:t>
            </a:r>
            <a:r>
              <a:rPr lang="ar-DZ" sz="4000" b="1" dirty="0" err="1" smtClean="0">
                <a:solidFill>
                  <a:srgbClr val="002060"/>
                </a:solidFill>
                <a:latin typeface="Arabic Typesetting" pitchFamily="66" charset="-78"/>
                <a:cs typeface="Arabic Typesetting" pitchFamily="66" charset="-78"/>
              </a:rPr>
              <a:t>و</a:t>
            </a:r>
            <a:r>
              <a:rPr lang="ar-DZ" sz="4000" b="1" dirty="0" smtClean="0">
                <a:solidFill>
                  <a:srgbClr val="002060"/>
                </a:solidFill>
                <a:latin typeface="Arabic Typesetting" pitchFamily="66" charset="-78"/>
                <a:cs typeface="Arabic Typesetting" pitchFamily="66" charset="-78"/>
              </a:rPr>
              <a:t> الخدمات يمكن التوصل إليه بحل معادلتي </a:t>
            </a:r>
            <a:r>
              <a:rPr lang="fr-FR" sz="4000" b="1" dirty="0" smtClean="0">
                <a:solidFill>
                  <a:srgbClr val="002060"/>
                </a:solidFill>
                <a:latin typeface="Arabic Typesetting" pitchFamily="66" charset="-78"/>
                <a:cs typeface="Arabic Typesetting" pitchFamily="66" charset="-78"/>
              </a:rPr>
              <a:t>IS</a:t>
            </a:r>
            <a:r>
              <a:rPr lang="ar-DZ" sz="4000" b="1" dirty="0" smtClean="0">
                <a:solidFill>
                  <a:srgbClr val="002060"/>
                </a:solidFill>
                <a:latin typeface="Arabic Typesetting" pitchFamily="66" charset="-78"/>
                <a:cs typeface="Arabic Typesetting" pitchFamily="66" charset="-78"/>
              </a:rPr>
              <a:t> و</a:t>
            </a:r>
            <a:r>
              <a:rPr lang="fr-FR" sz="4000" b="1" dirty="0" smtClean="0">
                <a:solidFill>
                  <a:srgbClr val="002060"/>
                </a:solidFill>
                <a:latin typeface="Arabic Typesetting" pitchFamily="66" charset="-78"/>
                <a:cs typeface="Arabic Typesetting" pitchFamily="66" charset="-78"/>
              </a:rPr>
              <a:t>LM</a:t>
            </a:r>
            <a:r>
              <a:rPr lang="en-US" sz="4000" b="1" dirty="0" smtClean="0">
                <a:solidFill>
                  <a:srgbClr val="002060"/>
                </a:solidFill>
                <a:latin typeface="Arabic Typesetting" pitchFamily="66" charset="-78"/>
                <a:cs typeface="Arabic Typesetting" pitchFamily="66" charset="-78"/>
              </a:rPr>
              <a:t> </a:t>
            </a:r>
            <a:r>
              <a:rPr lang="ar-DZ" sz="4000" b="1" dirty="0" smtClean="0">
                <a:solidFill>
                  <a:srgbClr val="002060"/>
                </a:solidFill>
                <a:latin typeface="Arabic Typesetting" pitchFamily="66" charset="-78"/>
                <a:cs typeface="Arabic Typesetting" pitchFamily="66" charset="-78"/>
              </a:rPr>
              <a:t> ،حيث تتمثل المعادلتين في المثال التالي:  </a:t>
            </a:r>
            <a:r>
              <a:rPr lang="fr-FR" sz="4000" b="1" dirty="0" smtClean="0">
                <a:solidFill>
                  <a:srgbClr val="002060"/>
                </a:solidFill>
                <a:latin typeface="Arabic Typesetting" pitchFamily="66" charset="-78"/>
                <a:cs typeface="Arabic Typesetting" pitchFamily="66" charset="-78"/>
              </a:rPr>
              <a:t>        </a:t>
            </a:r>
            <a:r>
              <a:rPr lang="ar-DZ" sz="4000" b="1" dirty="0" smtClean="0">
                <a:solidFill>
                  <a:srgbClr val="002060"/>
                </a:solidFill>
                <a:latin typeface="Arabic Typesetting" pitchFamily="66" charset="-78"/>
                <a:cs typeface="Arabic Typesetting" pitchFamily="66" charset="-78"/>
              </a:rPr>
              <a:t> </a:t>
            </a:r>
          </a:p>
          <a:p>
            <a:pPr rtl="1"/>
            <a:r>
              <a:rPr lang="fr-FR" sz="4000" b="1" dirty="0" smtClean="0">
                <a:solidFill>
                  <a:srgbClr val="002060"/>
                </a:solidFill>
                <a:latin typeface="Arabic Typesetting" pitchFamily="66" charset="-78"/>
                <a:cs typeface="Arabic Typesetting" pitchFamily="66" charset="-78"/>
              </a:rPr>
              <a:t>20000i</a:t>
            </a:r>
            <a:r>
              <a:rPr lang="ar-DZ" sz="4000" b="1" dirty="0" smtClean="0">
                <a:solidFill>
                  <a:srgbClr val="002060"/>
                </a:solidFill>
                <a:latin typeface="Arabic Typesetting" pitchFamily="66" charset="-78"/>
                <a:cs typeface="Arabic Typesetting" pitchFamily="66" charset="-78"/>
              </a:rPr>
              <a:t>- </a:t>
            </a:r>
            <a:r>
              <a:rPr lang="fr-FR" sz="4000" b="1" dirty="0" smtClean="0">
                <a:solidFill>
                  <a:srgbClr val="002060"/>
                </a:solidFill>
                <a:latin typeface="Arabic Typesetting" pitchFamily="66" charset="-78"/>
                <a:cs typeface="Arabic Typesetting" pitchFamily="66" charset="-78"/>
              </a:rPr>
              <a:t>10000</a:t>
            </a:r>
            <a:r>
              <a:rPr lang="ar-DZ" sz="4000" b="1" dirty="0" smtClean="0">
                <a:solidFill>
                  <a:srgbClr val="002060"/>
                </a:solidFill>
                <a:latin typeface="Arabic Typesetting" pitchFamily="66" charset="-78"/>
                <a:cs typeface="Arabic Typesetting" pitchFamily="66" charset="-78"/>
              </a:rPr>
              <a:t>= </a:t>
            </a:r>
            <a:r>
              <a:rPr lang="fr-FR" sz="4000" b="1" dirty="0" err="1" smtClean="0">
                <a:solidFill>
                  <a:srgbClr val="002060"/>
                </a:solidFill>
                <a:latin typeface="Arabic Typesetting" pitchFamily="66" charset="-78"/>
                <a:cs typeface="Arabic Typesetting" pitchFamily="66" charset="-78"/>
              </a:rPr>
              <a:t>Yis</a:t>
            </a:r>
            <a:r>
              <a:rPr lang="ar-DZ" sz="4000" b="1" dirty="0" smtClean="0">
                <a:solidFill>
                  <a:srgbClr val="002060"/>
                </a:solidFill>
                <a:latin typeface="Arabic Typesetting" pitchFamily="66" charset="-78"/>
                <a:cs typeface="Arabic Typesetting" pitchFamily="66" charset="-78"/>
              </a:rPr>
              <a:t>       </a:t>
            </a:r>
            <a:endParaRPr lang="fr-FR" sz="4000" b="1" dirty="0" smtClean="0">
              <a:solidFill>
                <a:srgbClr val="002060"/>
              </a:solidFill>
              <a:latin typeface="Arabic Typesetting" pitchFamily="66" charset="-78"/>
              <a:cs typeface="Arabic Typesetting" pitchFamily="66" charset="-78"/>
            </a:endParaRPr>
          </a:p>
          <a:p>
            <a:pPr rtl="1"/>
            <a:r>
              <a:rPr lang="fr-FR" sz="4000" b="1" dirty="0" smtClean="0">
                <a:solidFill>
                  <a:srgbClr val="002060"/>
                </a:solidFill>
                <a:latin typeface="Arabic Typesetting" pitchFamily="66" charset="-78"/>
                <a:cs typeface="Arabic Typesetting" pitchFamily="66" charset="-78"/>
              </a:rPr>
              <a:t>30000i</a:t>
            </a:r>
            <a:r>
              <a:rPr lang="ar-DZ" sz="4000" b="1" dirty="0" smtClean="0">
                <a:solidFill>
                  <a:srgbClr val="002060"/>
                </a:solidFill>
                <a:latin typeface="Arabic Typesetting" pitchFamily="66" charset="-78"/>
                <a:cs typeface="Arabic Typesetting" pitchFamily="66" charset="-78"/>
              </a:rPr>
              <a:t> </a:t>
            </a:r>
            <a:r>
              <a:rPr lang="fr-FR" sz="4000" b="1" dirty="0" smtClean="0">
                <a:solidFill>
                  <a:srgbClr val="002060"/>
                </a:solidFill>
                <a:latin typeface="Arabic Typesetting" pitchFamily="66" charset="-78"/>
                <a:cs typeface="Arabic Typesetting" pitchFamily="66" charset="-78"/>
              </a:rPr>
              <a:t>5000+</a:t>
            </a:r>
            <a:r>
              <a:rPr lang="ar-DZ" sz="4000" b="1" dirty="0" smtClean="0">
                <a:solidFill>
                  <a:srgbClr val="002060"/>
                </a:solidFill>
                <a:latin typeface="Arabic Typesetting" pitchFamily="66" charset="-78"/>
                <a:cs typeface="Arabic Typesetting" pitchFamily="66" charset="-78"/>
              </a:rPr>
              <a:t>= </a:t>
            </a:r>
            <a:r>
              <a:rPr lang="fr-FR" sz="4000" b="1" dirty="0" err="1" smtClean="0">
                <a:solidFill>
                  <a:srgbClr val="002060"/>
                </a:solidFill>
                <a:latin typeface="Arabic Typesetting" pitchFamily="66" charset="-78"/>
                <a:cs typeface="Arabic Typesetting" pitchFamily="66" charset="-78"/>
              </a:rPr>
              <a:t>Ylm</a:t>
            </a:r>
            <a:endParaRPr lang="fr-FR" sz="4000" b="1" dirty="0" smtClean="0">
              <a:solidFill>
                <a:srgbClr val="002060"/>
              </a:solidFill>
              <a:latin typeface="Arabic Typesetting" pitchFamily="66" charset="-78"/>
              <a:cs typeface="Arabic Typesetting" pitchFamily="66" charset="-78"/>
            </a:endParaRPr>
          </a:p>
          <a:p>
            <a:pPr algn="r" rtl="1"/>
            <a:r>
              <a:rPr lang="ar-DZ" sz="4000" b="1" dirty="0" smtClean="0">
                <a:solidFill>
                  <a:srgbClr val="002060"/>
                </a:solidFill>
                <a:latin typeface="Arabic Typesetting" pitchFamily="66" charset="-78"/>
                <a:cs typeface="Arabic Typesetting" pitchFamily="66" charset="-78"/>
              </a:rPr>
              <a:t> و بالمساواة </a:t>
            </a:r>
            <a:r>
              <a:rPr lang="ar-DZ" sz="4000" b="1" dirty="0" err="1" smtClean="0">
                <a:solidFill>
                  <a:srgbClr val="002060"/>
                </a:solidFill>
                <a:latin typeface="Arabic Typesetting" pitchFamily="66" charset="-78"/>
                <a:cs typeface="Arabic Typesetting" pitchFamily="66" charset="-78"/>
              </a:rPr>
              <a:t>المعادليتين</a:t>
            </a:r>
            <a:r>
              <a:rPr lang="ar-DZ" sz="4000" b="1" dirty="0" smtClean="0">
                <a:solidFill>
                  <a:srgbClr val="002060"/>
                </a:solidFill>
                <a:latin typeface="Arabic Typesetting" pitchFamily="66" charset="-78"/>
                <a:cs typeface="Arabic Typesetting" pitchFamily="66" charset="-78"/>
              </a:rPr>
              <a:t> </a:t>
            </a:r>
            <a:r>
              <a:rPr lang="fr-FR" sz="4000" b="1" dirty="0" err="1" smtClean="0">
                <a:solidFill>
                  <a:srgbClr val="002060"/>
                </a:solidFill>
                <a:latin typeface="Arabic Typesetting" pitchFamily="66" charset="-78"/>
                <a:cs typeface="Arabic Typesetting" pitchFamily="66" charset="-78"/>
              </a:rPr>
              <a:t>Yis</a:t>
            </a:r>
            <a:r>
              <a:rPr lang="ar-DZ" sz="4000" b="1" dirty="0" smtClean="0">
                <a:solidFill>
                  <a:srgbClr val="002060"/>
                </a:solidFill>
                <a:latin typeface="Arabic Typesetting" pitchFamily="66" charset="-78"/>
                <a:cs typeface="Arabic Typesetting" pitchFamily="66" charset="-78"/>
              </a:rPr>
              <a:t>=  </a:t>
            </a:r>
            <a:r>
              <a:rPr lang="fr-FR" sz="4000" b="1" dirty="0" err="1" smtClean="0">
                <a:solidFill>
                  <a:srgbClr val="002060"/>
                </a:solidFill>
                <a:latin typeface="Arabic Typesetting" pitchFamily="66" charset="-78"/>
                <a:cs typeface="Arabic Typesetting" pitchFamily="66" charset="-78"/>
              </a:rPr>
              <a:t>Ylm</a:t>
            </a:r>
            <a:endParaRPr lang="fr-FR" sz="4000" dirty="0" smtClean="0">
              <a:solidFill>
                <a:srgbClr val="002060"/>
              </a:solidFill>
              <a:latin typeface="Arabic Typesetting" pitchFamily="66" charset="-78"/>
              <a:cs typeface="Arabic Typesetting" pitchFamily="66" charset="-78"/>
            </a:endParaRPr>
          </a:p>
          <a:p>
            <a:pPr algn="r" rtl="1"/>
            <a:r>
              <a:rPr lang="ar-DZ" sz="4000" b="1" dirty="0" smtClean="0">
                <a:solidFill>
                  <a:srgbClr val="002060"/>
                </a:solidFill>
                <a:latin typeface="Arabic Typesetting" pitchFamily="66" charset="-78"/>
                <a:cs typeface="Arabic Typesetting" pitchFamily="66" charset="-78"/>
              </a:rPr>
              <a:t>نجد سعر الفائدة في التوازن الدخل التوازني </a:t>
            </a:r>
            <a:r>
              <a:rPr lang="ar-DZ" sz="4000" b="1" dirty="0" err="1" smtClean="0">
                <a:solidFill>
                  <a:srgbClr val="002060"/>
                </a:solidFill>
                <a:latin typeface="Arabic Typesetting" pitchFamily="66" charset="-78"/>
                <a:cs typeface="Arabic Typesetting" pitchFamily="66" charset="-78"/>
              </a:rPr>
              <a:t>و</a:t>
            </a:r>
            <a:r>
              <a:rPr lang="ar-DZ" sz="4000" b="1" dirty="0" smtClean="0">
                <a:solidFill>
                  <a:srgbClr val="002060"/>
                </a:solidFill>
                <a:latin typeface="Arabic Typesetting" pitchFamily="66" charset="-78"/>
                <a:cs typeface="Arabic Typesetting" pitchFamily="66" charset="-78"/>
              </a:rPr>
              <a:t> (</a:t>
            </a:r>
            <a:r>
              <a:rPr lang="fr-FR" sz="4000" b="1" dirty="0" smtClean="0">
                <a:solidFill>
                  <a:srgbClr val="002060"/>
                </a:solidFill>
                <a:latin typeface="Arabic Typesetting" pitchFamily="66" charset="-78"/>
                <a:cs typeface="Arabic Typesetting" pitchFamily="66" charset="-78"/>
              </a:rPr>
              <a:t>10%</a:t>
            </a:r>
            <a:r>
              <a:rPr lang="ar-DZ" sz="4000" b="1" dirty="0" smtClean="0">
                <a:solidFill>
                  <a:srgbClr val="002060"/>
                </a:solidFill>
                <a:latin typeface="Arabic Typesetting" pitchFamily="66" charset="-78"/>
                <a:cs typeface="Arabic Typesetting" pitchFamily="66" charset="-78"/>
              </a:rPr>
              <a:t>، </a:t>
            </a:r>
            <a:r>
              <a:rPr lang="fr-FR" sz="4000" b="1" dirty="0" smtClean="0">
                <a:solidFill>
                  <a:srgbClr val="002060"/>
                </a:solidFill>
                <a:latin typeface="Arabic Typesetting" pitchFamily="66" charset="-78"/>
                <a:cs typeface="Arabic Typesetting" pitchFamily="66" charset="-78"/>
              </a:rPr>
              <a:t>8000.</a:t>
            </a:r>
            <a:r>
              <a:rPr lang="ar-DZ" sz="4000" b="1" dirty="0" smtClean="0">
                <a:solidFill>
                  <a:srgbClr val="002060"/>
                </a:solidFill>
                <a:latin typeface="Arabic Typesetting" pitchFamily="66" charset="-78"/>
                <a:cs typeface="Arabic Typesetting" pitchFamily="66" charset="-78"/>
              </a:rPr>
              <a:t>ون)</a:t>
            </a:r>
          </a:p>
          <a:p>
            <a:pPr algn="r" rtl="1"/>
            <a:endParaRPr lang="fr-FR" sz="4000" dirty="0">
              <a:solidFill>
                <a:srgbClr val="00206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85728"/>
            <a:ext cx="8929718" cy="6678751"/>
          </a:xfrm>
          <a:prstGeom prst="rect">
            <a:avLst/>
          </a:prstGeom>
          <a:ln>
            <a:solidFill>
              <a:srgbClr val="92D050"/>
            </a:solidFill>
          </a:ln>
        </p:spPr>
        <p:txBody>
          <a:bodyPr wrap="square">
            <a:spAutoFit/>
          </a:bodyPr>
          <a:lstStyle/>
          <a:p>
            <a:pPr algn="ctr" rtl="1"/>
            <a:r>
              <a:rPr lang="ar-DZ" sz="4400" b="1" dirty="0" smtClean="0">
                <a:solidFill>
                  <a:schemeClr val="accent3">
                    <a:lumMod val="75000"/>
                  </a:schemeClr>
                </a:solidFill>
                <a:latin typeface="Arabic Typesetting" pitchFamily="66" charset="-78"/>
                <a:cs typeface="Arabic Typesetting" pitchFamily="66" charset="-78"/>
              </a:rPr>
              <a:t>العوامل المؤثرة في مستوى دخل التوازن </a:t>
            </a:r>
            <a:r>
              <a:rPr lang="ar-DZ" sz="4400" b="1" dirty="0" err="1" smtClean="0">
                <a:solidFill>
                  <a:schemeClr val="accent3">
                    <a:lumMod val="75000"/>
                  </a:schemeClr>
                </a:solidFill>
                <a:latin typeface="Arabic Typesetting" pitchFamily="66" charset="-78"/>
                <a:cs typeface="Arabic Typesetting" pitchFamily="66" charset="-78"/>
              </a:rPr>
              <a:t>و</a:t>
            </a:r>
            <a:r>
              <a:rPr lang="ar-DZ" sz="4400" b="1" dirty="0" smtClean="0">
                <a:solidFill>
                  <a:schemeClr val="accent3">
                    <a:lumMod val="75000"/>
                  </a:schemeClr>
                </a:solidFill>
                <a:latin typeface="Arabic Typesetting" pitchFamily="66" charset="-78"/>
                <a:cs typeface="Arabic Typesetting" pitchFamily="66" charset="-78"/>
              </a:rPr>
              <a:t> سعر فائدة التوازن</a:t>
            </a:r>
          </a:p>
          <a:p>
            <a:pPr algn="r" rtl="1"/>
            <a:r>
              <a:rPr lang="ar-DZ" sz="3200" dirty="0" smtClean="0">
                <a:solidFill>
                  <a:srgbClr val="0070C0"/>
                </a:solidFill>
              </a:rPr>
              <a:t>إن العوامل التي تؤدى </a:t>
            </a:r>
            <a:r>
              <a:rPr lang="ar-DZ" sz="3200" dirty="0" err="1" smtClean="0">
                <a:solidFill>
                  <a:srgbClr val="0070C0"/>
                </a:solidFill>
              </a:rPr>
              <a:t>الى</a:t>
            </a:r>
            <a:r>
              <a:rPr lang="ar-DZ" sz="3200" dirty="0" smtClean="0">
                <a:solidFill>
                  <a:srgbClr val="0070C0"/>
                </a:solidFill>
              </a:rPr>
              <a:t> تغيير مستوى دخل التوازن </a:t>
            </a:r>
            <a:r>
              <a:rPr lang="ar-DZ" sz="3200" dirty="0" err="1" smtClean="0">
                <a:solidFill>
                  <a:srgbClr val="0070C0"/>
                </a:solidFill>
              </a:rPr>
              <a:t>و</a:t>
            </a:r>
            <a:r>
              <a:rPr lang="ar-DZ" sz="3200" dirty="0" smtClean="0">
                <a:solidFill>
                  <a:srgbClr val="0070C0"/>
                </a:solidFill>
              </a:rPr>
              <a:t> سعر فائدة التوازن إنما هي في الحقيقة العوامل </a:t>
            </a:r>
            <a:r>
              <a:rPr lang="ar-DZ" sz="3200" dirty="0" err="1" smtClean="0">
                <a:solidFill>
                  <a:srgbClr val="0070C0"/>
                </a:solidFill>
              </a:rPr>
              <a:t>التى</a:t>
            </a:r>
            <a:r>
              <a:rPr lang="ar-DZ" sz="3200" dirty="0" smtClean="0">
                <a:solidFill>
                  <a:srgbClr val="0070C0"/>
                </a:solidFill>
              </a:rPr>
              <a:t> تؤدى </a:t>
            </a:r>
            <a:r>
              <a:rPr lang="ar-DZ" sz="3200" dirty="0" err="1" smtClean="0">
                <a:solidFill>
                  <a:srgbClr val="0070C0"/>
                </a:solidFill>
              </a:rPr>
              <a:t>الى</a:t>
            </a:r>
            <a:r>
              <a:rPr lang="ar-DZ" sz="3200" dirty="0" smtClean="0">
                <a:solidFill>
                  <a:srgbClr val="0070C0"/>
                </a:solidFill>
              </a:rPr>
              <a:t> انتقال كل من منحنى </a:t>
            </a:r>
            <a:r>
              <a:rPr lang="fr-FR" sz="3200" b="1" dirty="0" smtClean="0">
                <a:solidFill>
                  <a:srgbClr val="002060"/>
                </a:solidFill>
                <a:latin typeface="Arabic Typesetting" pitchFamily="66" charset="-78"/>
                <a:cs typeface="Arabic Typesetting" pitchFamily="66" charset="-78"/>
              </a:rPr>
              <a:t>IS</a:t>
            </a:r>
            <a:r>
              <a:rPr lang="ar-DZ" sz="3200" b="1" dirty="0" smtClean="0">
                <a:solidFill>
                  <a:srgbClr val="002060"/>
                </a:solidFill>
                <a:latin typeface="Arabic Typesetting" pitchFamily="66" charset="-78"/>
                <a:cs typeface="Arabic Typesetting" pitchFamily="66" charset="-78"/>
              </a:rPr>
              <a:t> و</a:t>
            </a:r>
            <a:r>
              <a:rPr lang="fr-FR" sz="3200" b="1" dirty="0" smtClean="0">
                <a:solidFill>
                  <a:srgbClr val="002060"/>
                </a:solidFill>
                <a:latin typeface="Arabic Typesetting" pitchFamily="66" charset="-78"/>
                <a:cs typeface="Arabic Typesetting" pitchFamily="66" charset="-78"/>
              </a:rPr>
              <a:t>LM</a:t>
            </a:r>
            <a:r>
              <a:rPr lang="en-US" sz="3200" b="1" dirty="0" smtClean="0">
                <a:solidFill>
                  <a:srgbClr val="002060"/>
                </a:solidFill>
                <a:latin typeface="Arabic Typesetting" pitchFamily="66" charset="-78"/>
                <a:cs typeface="Arabic Typesetting" pitchFamily="66" charset="-78"/>
              </a:rPr>
              <a:t> </a:t>
            </a:r>
            <a:r>
              <a:rPr lang="ar-DZ" sz="3200" b="1" dirty="0" smtClean="0">
                <a:solidFill>
                  <a:srgbClr val="002060"/>
                </a:solidFill>
                <a:latin typeface="Arabic Typesetting" pitchFamily="66" charset="-78"/>
                <a:cs typeface="Arabic Typesetting" pitchFamily="66" charset="-78"/>
              </a:rPr>
              <a:t> </a:t>
            </a:r>
          </a:p>
          <a:p>
            <a:pPr algn="r" rtl="1"/>
            <a:r>
              <a:rPr lang="ar-DZ" sz="3200" b="1" dirty="0" smtClean="0">
                <a:solidFill>
                  <a:srgbClr val="002060"/>
                </a:solidFill>
                <a:latin typeface="Arabic Typesetting" pitchFamily="66" charset="-78"/>
                <a:cs typeface="Arabic Typesetting" pitchFamily="66" charset="-78"/>
              </a:rPr>
              <a:t>أولا: تأثير السياسة النقدية: الانتقال في منحنى</a:t>
            </a:r>
            <a:r>
              <a:rPr lang="fr-FR" sz="3200" b="1" dirty="0" smtClean="0">
                <a:solidFill>
                  <a:srgbClr val="002060"/>
                </a:solidFill>
                <a:latin typeface="Arabic Typesetting" pitchFamily="66" charset="-78"/>
                <a:cs typeface="Arabic Typesetting" pitchFamily="66" charset="-78"/>
              </a:rPr>
              <a:t> LM</a:t>
            </a:r>
            <a:endParaRPr lang="ar-DZ" sz="3200" b="1" dirty="0" smtClean="0">
              <a:solidFill>
                <a:srgbClr val="002060"/>
              </a:solidFill>
              <a:latin typeface="Arabic Typesetting" pitchFamily="66" charset="-78"/>
              <a:cs typeface="Arabic Typesetting" pitchFamily="66" charset="-78"/>
            </a:endParaRPr>
          </a:p>
          <a:p>
            <a:pPr algn="r" rtl="1"/>
            <a:r>
              <a:rPr lang="ar-DZ" sz="3200" b="1" dirty="0" smtClean="0">
                <a:solidFill>
                  <a:srgbClr val="002060"/>
                </a:solidFill>
                <a:latin typeface="Arabic Typesetting" pitchFamily="66" charset="-78"/>
                <a:cs typeface="Arabic Typesetting" pitchFamily="66" charset="-78"/>
              </a:rPr>
              <a:t>أ_ تغيير عرض النقود: إن مستوى دخل التوازن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سعر الفائدة يتأثران بالسياسة النقدية عن طريق تغيير الكمية المعروضة من النقود، حيث عند زيادة في رصيد عرض النقود يولد فائضا في عرض النقود،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الذي يجعل سعر الفائدة ينخفض ،و عندما ينخفض سعر الفائدة، فإن طلب الاستثمار يزداد و هذا بدوره يؤدي إلى زيادة مستوى الدخل و ما يترتب عليه من زيادة في الانفاق الاستهلاكي ونصل الى وضع توازني جديد عندما يؤدى انخفاض سعر الفائدة وزيادة الدخل معا الى زيادة في طلب نقود بمقدار مساو للزيادة في عرض النقود و هذا عند النقطة التى يقطع عندها منحنى</a:t>
            </a:r>
            <a:r>
              <a:rPr lang="fr-FR" sz="3200" b="1" dirty="0" smtClean="0">
                <a:solidFill>
                  <a:srgbClr val="002060"/>
                </a:solidFill>
                <a:latin typeface="Arabic Typesetting" pitchFamily="66" charset="-78"/>
                <a:cs typeface="Arabic Typesetting" pitchFamily="66" charset="-78"/>
              </a:rPr>
              <a:t> LM</a:t>
            </a:r>
            <a:r>
              <a:rPr lang="ar-DZ" sz="3200" b="1" dirty="0" smtClean="0">
                <a:solidFill>
                  <a:srgbClr val="002060"/>
                </a:solidFill>
                <a:latin typeface="Arabic Typesetting" pitchFamily="66" charset="-78"/>
                <a:cs typeface="Arabic Typesetting" pitchFamily="66" charset="-78"/>
              </a:rPr>
              <a:t> الجديد منحنى </a:t>
            </a:r>
            <a:r>
              <a:rPr lang="fr-FR" sz="3200" b="1" dirty="0" smtClean="0">
                <a:solidFill>
                  <a:srgbClr val="002060"/>
                </a:solidFill>
                <a:latin typeface="Arabic Typesetting" pitchFamily="66" charset="-78"/>
                <a:cs typeface="Arabic Typesetting" pitchFamily="66" charset="-78"/>
              </a:rPr>
              <a:t>IS</a:t>
            </a:r>
            <a:endParaRPr lang="ar-DZ" sz="3200" b="1" dirty="0" smtClean="0">
              <a:solidFill>
                <a:srgbClr val="002060"/>
              </a:solidFill>
              <a:latin typeface="Arabic Typesetting" pitchFamily="66" charset="-78"/>
              <a:cs typeface="Arabic Typesetting" pitchFamily="66" charset="-78"/>
            </a:endParaRPr>
          </a:p>
          <a:p>
            <a:pPr algn="r" rtl="1"/>
            <a:endParaRPr lang="fr-FR" sz="3200"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أدوات التخطيط المالي:</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المبحث الأول:</a:t>
            </a:r>
            <a:r>
              <a:rPr kumimoji="0" lang="ar-DZ"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التخطيط المالي كإطار لاتخاذ القرارات المالية:</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المطلب الأول:</a:t>
            </a:r>
            <a:r>
              <a:rPr kumimoji="0" lang="ar-DZ"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مفهوم التخطيط التخطيط المالي:</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57158" y="285728"/>
            <a:ext cx="8429684" cy="7294305"/>
          </a:xfrm>
          <a:prstGeom prst="rect">
            <a:avLst/>
          </a:prstGeom>
        </p:spPr>
        <p:txBody>
          <a:bodyPr wrap="square">
            <a:spAutoFit/>
          </a:bodyPr>
          <a:lstStyle/>
          <a:p>
            <a:pPr algn="r" rtl="1"/>
            <a:r>
              <a:rPr lang="ar-DZ" sz="4400" b="1" dirty="0" smtClean="0">
                <a:solidFill>
                  <a:srgbClr val="0070C0"/>
                </a:solidFill>
                <a:latin typeface="Arabic Typesetting" pitchFamily="66" charset="-78"/>
                <a:cs typeface="Arabic Typesetting" pitchFamily="66" charset="-78"/>
              </a:rPr>
              <a:t>ب_ التغير في الطلب على النقود</a:t>
            </a:r>
          </a:p>
          <a:p>
            <a:pPr algn="r" rtl="1"/>
            <a:r>
              <a:rPr lang="ar-DZ" sz="3200" b="1" dirty="0" smtClean="0">
                <a:solidFill>
                  <a:srgbClr val="0070C0"/>
                </a:solidFill>
                <a:latin typeface="Arabic Typesetting" pitchFamily="66" charset="-78"/>
                <a:cs typeface="Arabic Typesetting" pitchFamily="66" charset="-78"/>
              </a:rPr>
              <a:t>يظهر هذا الأثر عندما يحاول الإفراد تخفيض مقدار ما يحتفظون </a:t>
            </a:r>
            <a:r>
              <a:rPr lang="ar-DZ" sz="3200" b="1" dirty="0" err="1" smtClean="0">
                <a:solidFill>
                  <a:srgbClr val="0070C0"/>
                </a:solidFill>
                <a:latin typeface="Arabic Typesetting" pitchFamily="66" charset="-78"/>
                <a:cs typeface="Arabic Typesetting" pitchFamily="66" charset="-78"/>
              </a:rPr>
              <a:t>به</a:t>
            </a:r>
            <a:r>
              <a:rPr lang="ar-DZ" sz="3200" b="1" dirty="0" smtClean="0">
                <a:solidFill>
                  <a:srgbClr val="0070C0"/>
                </a:solidFill>
                <a:latin typeface="Arabic Typesetting" pitchFamily="66" charset="-78"/>
                <a:cs typeface="Arabic Typesetting" pitchFamily="66" charset="-78"/>
              </a:rPr>
              <a:t> من سندات لزيادة ما يحتفظون </a:t>
            </a:r>
            <a:r>
              <a:rPr lang="ar-DZ" sz="3200" b="1" dirty="0" err="1" smtClean="0">
                <a:solidFill>
                  <a:srgbClr val="0070C0"/>
                </a:solidFill>
                <a:latin typeface="Arabic Typesetting" pitchFamily="66" charset="-78"/>
                <a:cs typeface="Arabic Typesetting" pitchFamily="66" charset="-78"/>
              </a:rPr>
              <a:t>به</a:t>
            </a:r>
            <a:r>
              <a:rPr lang="ar-DZ" sz="3200" b="1" dirty="0" smtClean="0">
                <a:solidFill>
                  <a:srgbClr val="0070C0"/>
                </a:solidFill>
                <a:latin typeface="Arabic Typesetting" pitchFamily="66" charset="-78"/>
                <a:cs typeface="Arabic Typesetting" pitchFamily="66" charset="-78"/>
              </a:rPr>
              <a:t> من نقود فإن سعر الفائدة سيرتفع مما يؤدى ذلك إلى انخفاض مستوى الدخل</a:t>
            </a:r>
          </a:p>
          <a:p>
            <a:pPr algn="r" rtl="1"/>
            <a:r>
              <a:rPr lang="ar-DZ" sz="3200" b="1" dirty="0" smtClean="0">
                <a:solidFill>
                  <a:srgbClr val="0070C0"/>
                </a:solidFill>
                <a:latin typeface="Arabic Typesetting" pitchFamily="66" charset="-78"/>
                <a:cs typeface="Arabic Typesetting" pitchFamily="66" charset="-78"/>
              </a:rPr>
              <a:t>ثانيا: تأثير السياسة المالية : الانتقال في المنحنى</a:t>
            </a:r>
          </a:p>
          <a:p>
            <a:pPr algn="r" rtl="1"/>
            <a:r>
              <a:rPr lang="ar-DZ" sz="3200" b="1" dirty="0" smtClean="0">
                <a:solidFill>
                  <a:srgbClr val="0070C0"/>
                </a:solidFill>
                <a:latin typeface="Arabic Typesetting" pitchFamily="66" charset="-78"/>
                <a:cs typeface="Arabic Typesetting" pitchFamily="66" charset="-78"/>
              </a:rPr>
              <a:t>متغيرات السياسة المالية هي عبارة عن مجموعة من العوامل </a:t>
            </a:r>
            <a:r>
              <a:rPr lang="ar-DZ" sz="3200" b="1" dirty="0" err="1" smtClean="0">
                <a:solidFill>
                  <a:srgbClr val="0070C0"/>
                </a:solidFill>
                <a:latin typeface="Arabic Typesetting" pitchFamily="66" charset="-78"/>
                <a:cs typeface="Arabic Typesetting" pitchFamily="66" charset="-78"/>
              </a:rPr>
              <a:t>التى</a:t>
            </a:r>
            <a:r>
              <a:rPr lang="ar-DZ" sz="3200" b="1" dirty="0" smtClean="0">
                <a:solidFill>
                  <a:srgbClr val="0070C0"/>
                </a:solidFill>
                <a:latin typeface="Arabic Typesetting" pitchFamily="66" charset="-78"/>
                <a:cs typeface="Arabic Typesetting" pitchFamily="66" charset="-78"/>
              </a:rPr>
              <a:t> تؤدى </a:t>
            </a:r>
            <a:r>
              <a:rPr lang="ar-DZ" sz="3200" b="1" dirty="0" err="1" smtClean="0">
                <a:solidFill>
                  <a:srgbClr val="0070C0"/>
                </a:solidFill>
                <a:latin typeface="Arabic Typesetting" pitchFamily="66" charset="-78"/>
                <a:cs typeface="Arabic Typesetting" pitchFamily="66" charset="-78"/>
              </a:rPr>
              <a:t>الى</a:t>
            </a:r>
            <a:r>
              <a:rPr lang="ar-DZ" sz="3200" b="1" dirty="0" smtClean="0">
                <a:solidFill>
                  <a:srgbClr val="0070C0"/>
                </a:solidFill>
                <a:latin typeface="Arabic Typesetting" pitchFamily="66" charset="-78"/>
                <a:cs typeface="Arabic Typesetting" pitchFamily="66" charset="-78"/>
              </a:rPr>
              <a:t> انتقال </a:t>
            </a:r>
            <a:r>
              <a:rPr lang="ar-DZ" sz="3200" b="1" dirty="0" smtClean="0">
                <a:solidFill>
                  <a:srgbClr val="002060"/>
                </a:solidFill>
                <a:latin typeface="Arabic Typesetting" pitchFamily="66" charset="-78"/>
                <a:cs typeface="Arabic Typesetting" pitchFamily="66" charset="-78"/>
              </a:rPr>
              <a:t>منحنى </a:t>
            </a:r>
            <a:r>
              <a:rPr lang="fr-FR" sz="3200" b="1" dirty="0" smtClean="0">
                <a:solidFill>
                  <a:srgbClr val="002060"/>
                </a:solidFill>
                <a:latin typeface="Arabic Typesetting" pitchFamily="66" charset="-78"/>
                <a:cs typeface="Arabic Typesetting" pitchFamily="66" charset="-78"/>
              </a:rPr>
              <a:t>IS</a:t>
            </a:r>
            <a:endParaRPr lang="ar-DZ" sz="3200" b="1" dirty="0" smtClean="0">
              <a:solidFill>
                <a:srgbClr val="0070C0"/>
              </a:solidFill>
              <a:latin typeface="Arabic Typesetting" pitchFamily="66" charset="-78"/>
              <a:cs typeface="Arabic Typesetting" pitchFamily="66" charset="-78"/>
            </a:endParaRPr>
          </a:p>
          <a:p>
            <a:pPr algn="r" rtl="1"/>
            <a:r>
              <a:rPr lang="ar-DZ" sz="3600" dirty="0" smtClean="0">
                <a:solidFill>
                  <a:schemeClr val="bg1"/>
                </a:solidFill>
                <a:latin typeface="Arabic Typesetting" pitchFamily="66" charset="-78"/>
                <a:cs typeface="Arabic Typesetting" pitchFamily="66" charset="-78"/>
              </a:rPr>
              <a:t>أ_ </a:t>
            </a:r>
            <a:r>
              <a:rPr lang="ar-DZ" sz="3200" dirty="0" smtClean="0">
                <a:solidFill>
                  <a:schemeClr val="bg1"/>
                </a:solidFill>
                <a:latin typeface="Arabic Typesetting" pitchFamily="66" charset="-78"/>
                <a:cs typeface="Arabic Typesetting" pitchFamily="66" charset="-78"/>
              </a:rPr>
              <a:t>زيادة الإنفاق الحكومي:يدفع </a:t>
            </a:r>
            <a:r>
              <a:rPr lang="ar-DZ" sz="3200" dirty="0" err="1" smtClean="0">
                <a:solidFill>
                  <a:schemeClr val="bg1"/>
                </a:solidFill>
                <a:latin typeface="Arabic Typesetting" pitchFamily="66" charset="-78"/>
                <a:cs typeface="Arabic Typesetting" pitchFamily="66" charset="-78"/>
              </a:rPr>
              <a:t>الى</a:t>
            </a:r>
            <a:r>
              <a:rPr lang="ar-DZ" sz="3200" dirty="0" smtClean="0">
                <a:solidFill>
                  <a:schemeClr val="bg1"/>
                </a:solidFill>
                <a:latin typeface="Arabic Typesetting" pitchFamily="66" charset="-78"/>
                <a:cs typeface="Arabic Typesetting" pitchFamily="66" charset="-78"/>
              </a:rPr>
              <a:t> زيادة مستوى الدخل مما يؤدى </a:t>
            </a:r>
            <a:r>
              <a:rPr lang="ar-DZ" sz="3200" dirty="0" err="1" smtClean="0">
                <a:solidFill>
                  <a:schemeClr val="bg1"/>
                </a:solidFill>
                <a:latin typeface="Arabic Typesetting" pitchFamily="66" charset="-78"/>
                <a:cs typeface="Arabic Typesetting" pitchFamily="66" charset="-78"/>
              </a:rPr>
              <a:t>الى</a:t>
            </a:r>
            <a:r>
              <a:rPr lang="ar-DZ" sz="3200" dirty="0" smtClean="0">
                <a:solidFill>
                  <a:schemeClr val="bg1"/>
                </a:solidFill>
                <a:latin typeface="Arabic Typesetting" pitchFamily="66" charset="-78"/>
                <a:cs typeface="Arabic Typesetting" pitchFamily="66" charset="-78"/>
              </a:rPr>
              <a:t> زيادة </a:t>
            </a:r>
            <a:r>
              <a:rPr lang="ar-DZ" sz="3200" dirty="0" err="1" smtClean="0">
                <a:solidFill>
                  <a:schemeClr val="bg1"/>
                </a:solidFill>
                <a:latin typeface="Arabic Typesetting" pitchFamily="66" charset="-78"/>
                <a:cs typeface="Arabic Typesetting" pitchFamily="66" charset="-78"/>
              </a:rPr>
              <a:t>الانفاق</a:t>
            </a:r>
            <a:r>
              <a:rPr lang="ar-DZ" sz="3200" dirty="0" smtClean="0">
                <a:solidFill>
                  <a:schemeClr val="bg1"/>
                </a:solidFill>
                <a:latin typeface="Arabic Typesetting" pitchFamily="66" charset="-78"/>
                <a:cs typeface="Arabic Typesetting" pitchFamily="66" charset="-78"/>
              </a:rPr>
              <a:t> الاستهلاكي، </a:t>
            </a:r>
            <a:r>
              <a:rPr lang="ar-DZ" sz="3200" dirty="0" err="1" smtClean="0">
                <a:solidFill>
                  <a:schemeClr val="bg1"/>
                </a:solidFill>
                <a:latin typeface="Arabic Typesetting" pitchFamily="66" charset="-78"/>
                <a:cs typeface="Arabic Typesetting" pitchFamily="66" charset="-78"/>
              </a:rPr>
              <a:t>اما</a:t>
            </a:r>
            <a:r>
              <a:rPr lang="ar-DZ" sz="3200" dirty="0" smtClean="0">
                <a:solidFill>
                  <a:schemeClr val="bg1"/>
                </a:solidFill>
                <a:latin typeface="Arabic Typesetting" pitchFamily="66" charset="-78"/>
                <a:cs typeface="Arabic Typesetting" pitchFamily="66" charset="-78"/>
              </a:rPr>
              <a:t> ارتفاع سعر الفائدة فيحتاج </a:t>
            </a:r>
            <a:r>
              <a:rPr lang="ar-DZ" sz="3200" dirty="0" err="1" smtClean="0">
                <a:solidFill>
                  <a:schemeClr val="bg1"/>
                </a:solidFill>
                <a:latin typeface="Arabic Typesetting" pitchFamily="66" charset="-78"/>
                <a:cs typeface="Arabic Typesetting" pitchFamily="66" charset="-78"/>
              </a:rPr>
              <a:t>الى</a:t>
            </a:r>
            <a:r>
              <a:rPr lang="ar-DZ" sz="3200" dirty="0" smtClean="0">
                <a:solidFill>
                  <a:schemeClr val="bg1"/>
                </a:solidFill>
                <a:latin typeface="Arabic Typesetting" pitchFamily="66" charset="-78"/>
                <a:cs typeface="Arabic Typesetting" pitchFamily="66" charset="-78"/>
              </a:rPr>
              <a:t> بعض </a:t>
            </a:r>
            <a:r>
              <a:rPr lang="ar-DZ" sz="3200" dirty="0" err="1" smtClean="0">
                <a:solidFill>
                  <a:schemeClr val="bg1"/>
                </a:solidFill>
                <a:latin typeface="Arabic Typesetting" pitchFamily="66" charset="-78"/>
                <a:cs typeface="Arabic Typesetting" pitchFamily="66" charset="-78"/>
              </a:rPr>
              <a:t>الايضاح</a:t>
            </a:r>
            <a:r>
              <a:rPr lang="ar-DZ" sz="3200" dirty="0" smtClean="0">
                <a:solidFill>
                  <a:schemeClr val="bg1"/>
                </a:solidFill>
                <a:latin typeface="Arabic Typesetting" pitchFamily="66" charset="-78"/>
                <a:cs typeface="Arabic Typesetting" pitchFamily="66" charset="-78"/>
              </a:rPr>
              <a:t> حيث نلاحظ منحنى</a:t>
            </a:r>
            <a:r>
              <a:rPr lang="fr-FR" sz="3200" b="1" dirty="0" smtClean="0">
                <a:solidFill>
                  <a:srgbClr val="002060"/>
                </a:solidFill>
                <a:latin typeface="Arabic Typesetting" pitchFamily="66" charset="-78"/>
                <a:cs typeface="Arabic Typesetting" pitchFamily="66" charset="-78"/>
              </a:rPr>
              <a:t> LM</a:t>
            </a:r>
            <a:r>
              <a:rPr lang="en-US" sz="3200" b="1" dirty="0" smtClean="0">
                <a:solidFill>
                  <a:srgbClr val="002060"/>
                </a:solidFill>
                <a:latin typeface="Arabic Typesetting" pitchFamily="66" charset="-78"/>
                <a:cs typeface="Arabic Typesetting" pitchFamily="66" charset="-78"/>
              </a:rPr>
              <a:t> </a:t>
            </a:r>
            <a:r>
              <a:rPr lang="ar-DZ" sz="3200" b="1" dirty="0" smtClean="0">
                <a:solidFill>
                  <a:srgbClr val="002060"/>
                </a:solidFill>
                <a:latin typeface="Arabic Typesetting" pitchFamily="66" charset="-78"/>
                <a:cs typeface="Arabic Typesetting" pitchFamily="66" charset="-78"/>
              </a:rPr>
              <a:t> لم يتحرك </a:t>
            </a:r>
            <a:r>
              <a:rPr lang="ar-DZ" sz="3200" b="1" dirty="0" err="1" smtClean="0">
                <a:solidFill>
                  <a:srgbClr val="002060"/>
                </a:solidFill>
                <a:latin typeface="Arabic Typesetting" pitchFamily="66" charset="-78"/>
                <a:cs typeface="Arabic Typesetting" pitchFamily="66" charset="-78"/>
              </a:rPr>
              <a:t>اي</a:t>
            </a:r>
            <a:r>
              <a:rPr lang="ar-DZ" sz="3200" b="1" dirty="0" smtClean="0">
                <a:solidFill>
                  <a:srgbClr val="002060"/>
                </a:solidFill>
                <a:latin typeface="Arabic Typesetting" pitchFamily="66" charset="-78"/>
                <a:cs typeface="Arabic Typesetting" pitchFamily="66" charset="-78"/>
              </a:rPr>
              <a:t> عند مستوى دخل معين التوازن في سوق النقود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التوازن  في سوق السندات لن يختلا بالتغير في </a:t>
            </a:r>
            <a:r>
              <a:rPr lang="ar-DZ" sz="3200" b="1" dirty="0" err="1" smtClean="0">
                <a:solidFill>
                  <a:srgbClr val="002060"/>
                </a:solidFill>
                <a:latin typeface="Arabic Typesetting" pitchFamily="66" charset="-78"/>
                <a:cs typeface="Arabic Typesetting" pitchFamily="66" charset="-78"/>
              </a:rPr>
              <a:t>الانفاق</a:t>
            </a:r>
            <a:r>
              <a:rPr lang="ar-DZ" sz="3200" b="1" dirty="0" smtClean="0">
                <a:solidFill>
                  <a:srgbClr val="002060"/>
                </a:solidFill>
                <a:latin typeface="Arabic Typesetting" pitchFamily="66" charset="-78"/>
                <a:cs typeface="Arabic Typesetting" pitchFamily="66" charset="-78"/>
              </a:rPr>
              <a:t> الحكومي و لكن زيادة الدخل المترتبة على </a:t>
            </a:r>
            <a:r>
              <a:rPr lang="ar-DZ" sz="3200" b="1" dirty="0" err="1" smtClean="0">
                <a:solidFill>
                  <a:srgbClr val="002060"/>
                </a:solidFill>
                <a:latin typeface="Arabic Typesetting" pitchFamily="66" charset="-78"/>
                <a:cs typeface="Arabic Typesetting" pitchFamily="66" charset="-78"/>
              </a:rPr>
              <a:t>الانفاق</a:t>
            </a:r>
            <a:r>
              <a:rPr lang="ar-DZ" sz="3200" b="1" dirty="0" smtClean="0">
                <a:solidFill>
                  <a:srgbClr val="002060"/>
                </a:solidFill>
                <a:latin typeface="Arabic Typesetting" pitchFamily="66" charset="-78"/>
                <a:cs typeface="Arabic Typesetting" pitchFamily="66" charset="-78"/>
              </a:rPr>
              <a:t> الحكومي تستلزم مواءمة سعر الفائدة فعند زيادة زيادة الدخل فإن طلب النقود بغرض المعاملات سيزداد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عرض النقود </a:t>
            </a:r>
            <a:r>
              <a:rPr lang="ar-DZ" sz="3200" b="1" dirty="0" err="1" smtClean="0">
                <a:solidFill>
                  <a:srgbClr val="002060"/>
                </a:solidFill>
                <a:latin typeface="Arabic Typesetting" pitchFamily="66" charset="-78"/>
                <a:cs typeface="Arabic Typesetting" pitchFamily="66" charset="-78"/>
              </a:rPr>
              <a:t>ثابث</a:t>
            </a:r>
            <a:r>
              <a:rPr lang="ar-DZ" sz="3200" b="1" dirty="0" smtClean="0">
                <a:solidFill>
                  <a:srgbClr val="002060"/>
                </a:solidFill>
                <a:latin typeface="Arabic Typesetting" pitchFamily="66" charset="-78"/>
                <a:cs typeface="Arabic Typesetting" pitchFamily="66" charset="-78"/>
              </a:rPr>
              <a:t> ولذلك فإن المحاولة لزيادة طلب النقود بغرض المعاملات يتطلب انخفاض في الطلب على السندات هي </a:t>
            </a:r>
            <a:r>
              <a:rPr lang="ar-DZ" sz="3200" b="1" dirty="0" err="1" smtClean="0">
                <a:solidFill>
                  <a:srgbClr val="002060"/>
                </a:solidFill>
                <a:latin typeface="Arabic Typesetting" pitchFamily="66" charset="-78"/>
                <a:cs typeface="Arabic Typesetting" pitchFamily="66" charset="-78"/>
              </a:rPr>
              <a:t>التى</a:t>
            </a:r>
            <a:r>
              <a:rPr lang="ar-DZ" sz="3200" b="1" dirty="0" smtClean="0">
                <a:solidFill>
                  <a:srgbClr val="002060"/>
                </a:solidFill>
                <a:latin typeface="Arabic Typesetting" pitchFamily="66" charset="-78"/>
                <a:cs typeface="Arabic Typesetting" pitchFamily="66" charset="-78"/>
              </a:rPr>
              <a:t> تسبب ارتفاعا في سعر </a:t>
            </a:r>
            <a:r>
              <a:rPr lang="ar-DZ" sz="3200" b="1" dirty="0" smtClean="0">
                <a:solidFill>
                  <a:srgbClr val="002060"/>
                </a:solidFill>
                <a:latin typeface="Arabic Typesetting" pitchFamily="66" charset="-78"/>
                <a:cs typeface="Arabic Typesetting" pitchFamily="66" charset="-78"/>
              </a:rPr>
              <a:t>الفائدة</a:t>
            </a:r>
            <a:endParaRPr lang="ar-DZ" sz="3200" b="1" dirty="0" smtClean="0">
              <a:solidFill>
                <a:srgbClr val="002060"/>
              </a:solidFill>
              <a:latin typeface="Arabic Typesetting" pitchFamily="66" charset="-78"/>
              <a:cs typeface="Arabic Typesetting" pitchFamily="66" charset="-78"/>
            </a:endParaRPr>
          </a:p>
          <a:p>
            <a:pPr algn="r" rtl="1"/>
            <a:endParaRPr lang="ar-DZ" sz="3200" dirty="0" smtClean="0">
              <a:solidFill>
                <a:schemeClr val="bg1"/>
              </a:solidFill>
              <a:latin typeface="Arabic Typesetting" pitchFamily="66" charset="-78"/>
              <a:cs typeface="Arabic Typesetting" pitchFamily="66" charset="-78"/>
            </a:endParaRPr>
          </a:p>
          <a:p>
            <a:pPr algn="r" rtl="1"/>
            <a:endParaRPr lang="fr-FR" sz="3600" dirty="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101258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أدوات التخطيط المالي:</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algn="r" rtl="1" eaLnBrk="0" fontAlgn="base" hangingPunct="0">
              <a:spcBef>
                <a:spcPct val="0"/>
              </a:spcBef>
              <a:spcAft>
                <a:spcPct val="0"/>
              </a:spcAft>
            </a:pPr>
            <a:r>
              <a:rPr kumimoji="0" lang="ar-DZ" sz="11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المبحث الأول:</a:t>
            </a:r>
            <a:r>
              <a:rPr kumimoji="0" lang="ar-DZ"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lang="ar-DZ" sz="3200" b="1" dirty="0" err="1" smtClean="0">
                <a:solidFill>
                  <a:srgbClr val="002060"/>
                </a:solidFill>
                <a:latin typeface="Arabic Typesetting" pitchFamily="66" charset="-78"/>
                <a:cs typeface="Arabic Typesetting" pitchFamily="66" charset="-78"/>
              </a:rPr>
              <a:t>ب</a:t>
            </a:r>
            <a:r>
              <a:rPr lang="ar-DZ" sz="3200" b="1" dirty="0" smtClean="0">
                <a:solidFill>
                  <a:srgbClr val="002060"/>
                </a:solidFill>
                <a:latin typeface="Arabic Typesetting" pitchFamily="66" charset="-78"/>
                <a:cs typeface="Arabic Typesetting" pitchFamily="66" charset="-78"/>
              </a:rPr>
              <a:t>_ التغير في مستوى </a:t>
            </a:r>
            <a:r>
              <a:rPr lang="ar-DZ" sz="3200" b="1" dirty="0" smtClean="0">
                <a:solidFill>
                  <a:srgbClr val="002060"/>
                </a:solidFill>
                <a:latin typeface="Arabic Typesetting" pitchFamily="66" charset="-78"/>
                <a:cs typeface="Arabic Typesetting" pitchFamily="66" charset="-78"/>
              </a:rPr>
              <a:t>الضرائب</a:t>
            </a:r>
          </a:p>
          <a:p>
            <a:pPr algn="r" rtl="1" eaLnBrk="0" fontAlgn="base" hangingPunct="0">
              <a:spcBef>
                <a:spcPct val="0"/>
              </a:spcBef>
              <a:spcAft>
                <a:spcPct val="0"/>
              </a:spcAft>
            </a:pPr>
            <a:r>
              <a:rPr lang="ar-DZ" sz="3200" b="1" dirty="0" smtClean="0">
                <a:solidFill>
                  <a:srgbClr val="002060"/>
                </a:solidFill>
                <a:latin typeface="Arabic Typesetting" pitchFamily="66" charset="-78"/>
                <a:cs typeface="Arabic Typesetting" pitchFamily="66" charset="-78"/>
              </a:rPr>
              <a:t>ليست متغيرات السياسة المالية وحدها هي العوامل الوحيدة </a:t>
            </a:r>
            <a:r>
              <a:rPr lang="ar-DZ" sz="3200" b="1" dirty="0" err="1" smtClean="0">
                <a:solidFill>
                  <a:srgbClr val="002060"/>
                </a:solidFill>
                <a:latin typeface="Arabic Typesetting" pitchFamily="66" charset="-78"/>
                <a:cs typeface="Arabic Typesetting" pitchFamily="66" charset="-78"/>
              </a:rPr>
              <a:t>التى</a:t>
            </a:r>
            <a:r>
              <a:rPr lang="ar-DZ" sz="3200" b="1" dirty="0" smtClean="0">
                <a:solidFill>
                  <a:srgbClr val="002060"/>
                </a:solidFill>
                <a:latin typeface="Arabic Typesetting" pitchFamily="66" charset="-78"/>
                <a:cs typeface="Arabic Typesetting" pitchFamily="66" charset="-78"/>
              </a:rPr>
              <a:t> تستطيع نقل</a:t>
            </a:r>
            <a:r>
              <a:rPr lang="ar-DZ" sz="3200" b="1" dirty="0" smtClean="0">
                <a:solidFill>
                  <a:srgbClr val="002060"/>
                </a:solidFill>
                <a:latin typeface="Arabic Typesetting" pitchFamily="66" charset="-78"/>
                <a:cs typeface="Arabic Typesetting" pitchFamily="66" charset="-78"/>
              </a:rPr>
              <a:t> منحنى </a:t>
            </a:r>
            <a:r>
              <a:rPr lang="fr-FR" sz="3200" b="1" dirty="0" smtClean="0">
                <a:solidFill>
                  <a:srgbClr val="002060"/>
                </a:solidFill>
                <a:latin typeface="Arabic Typesetting" pitchFamily="66" charset="-78"/>
                <a:cs typeface="Arabic Typesetting" pitchFamily="66" charset="-78"/>
              </a:rPr>
              <a:t>IS</a:t>
            </a:r>
            <a:r>
              <a:rPr lang="ar-DZ" sz="3200" b="1" dirty="0" smtClean="0">
                <a:solidFill>
                  <a:srgbClr val="002060"/>
                </a:solidFill>
                <a:latin typeface="Arabic Typesetting" pitchFamily="66" charset="-78"/>
                <a:cs typeface="Arabic Typesetting" pitchFamily="66" charset="-78"/>
              </a:rPr>
              <a:t> ،فأي تغيرات مستقلة في الطلب الكلي سيكون لها هذا </a:t>
            </a:r>
            <a:r>
              <a:rPr lang="ar-DZ" sz="3200" b="1" dirty="0" err="1" smtClean="0">
                <a:solidFill>
                  <a:srgbClr val="002060"/>
                </a:solidFill>
                <a:latin typeface="Arabic Typesetting" pitchFamily="66" charset="-78"/>
                <a:cs typeface="Arabic Typesetting" pitchFamily="66" charset="-78"/>
              </a:rPr>
              <a:t>الاثر</a:t>
            </a:r>
            <a:r>
              <a:rPr lang="ar-DZ" sz="3200" b="1" dirty="0" smtClean="0">
                <a:solidFill>
                  <a:srgbClr val="002060"/>
                </a:solidFill>
                <a:latin typeface="Arabic Typesetting" pitchFamily="66" charset="-78"/>
                <a:cs typeface="Arabic Typesetting" pitchFamily="66" charset="-78"/>
              </a:rPr>
              <a:t>، مثلا عند حدوث تغير مستقل في الاستثمار وهذا يحدث عندما تتغير توقعات ربحية المشاريع الاستثمارية مما يترتب عنه انخفاض الدخل مما يتبعه انخفاض </a:t>
            </a:r>
            <a:r>
              <a:rPr lang="ar-DZ" sz="3200" b="1" dirty="0" err="1" smtClean="0">
                <a:solidFill>
                  <a:srgbClr val="002060"/>
                </a:solidFill>
                <a:latin typeface="Arabic Typesetting" pitchFamily="66" charset="-78"/>
                <a:cs typeface="Arabic Typesetting" pitchFamily="66" charset="-78"/>
              </a:rPr>
              <a:t>الانفاق</a:t>
            </a:r>
            <a:r>
              <a:rPr lang="ar-DZ" sz="3200" b="1" dirty="0" smtClean="0">
                <a:solidFill>
                  <a:srgbClr val="002060"/>
                </a:solidFill>
                <a:latin typeface="Arabic Typesetting" pitchFamily="66" charset="-78"/>
                <a:cs typeface="Arabic Typesetting" pitchFamily="66" charset="-78"/>
              </a:rPr>
              <a:t> الاستهلاكي واثر انخفاض الدخل يؤدى كذلك إلى انخفاض في طلب النقود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زيادة في الطلب على السندات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بالتالي إلى انخفاض في سعر الفائدة</a:t>
            </a:r>
          </a:p>
          <a:p>
            <a:pPr algn="r" rtl="1" eaLnBrk="0" fontAlgn="base" hangingPunct="0">
              <a:spcBef>
                <a:spcPct val="0"/>
              </a:spcBef>
              <a:spcAft>
                <a:spcPct val="0"/>
              </a:spcAft>
            </a:pPr>
            <a:r>
              <a:rPr lang="ar-DZ" sz="3200" b="1" dirty="0" smtClean="0">
                <a:solidFill>
                  <a:srgbClr val="002060"/>
                </a:solidFill>
                <a:latin typeface="Arabic Typesetting" pitchFamily="66" charset="-78"/>
                <a:cs typeface="Arabic Typesetting" pitchFamily="66" charset="-78"/>
              </a:rPr>
              <a:t>ملخص </a:t>
            </a:r>
            <a:r>
              <a:rPr lang="ar-DZ" sz="3200" b="1" dirty="0" err="1" smtClean="0">
                <a:solidFill>
                  <a:srgbClr val="002060"/>
                </a:solidFill>
                <a:latin typeface="Arabic Typesetting" pitchFamily="66" charset="-78"/>
                <a:cs typeface="Arabic Typesetting" pitchFamily="66" charset="-78"/>
              </a:rPr>
              <a:t>لاثار</a:t>
            </a:r>
            <a:r>
              <a:rPr lang="ar-DZ" sz="3200" b="1" dirty="0" smtClean="0">
                <a:solidFill>
                  <a:srgbClr val="002060"/>
                </a:solidFill>
                <a:latin typeface="Arabic Typesetting" pitchFamily="66" charset="-78"/>
                <a:cs typeface="Arabic Typesetting" pitchFamily="66" charset="-78"/>
              </a:rPr>
              <a:t> متغيرات السياسة النقدية </a:t>
            </a:r>
            <a:r>
              <a:rPr lang="ar-DZ" sz="3200" b="1" dirty="0" err="1" smtClean="0">
                <a:solidFill>
                  <a:srgbClr val="002060"/>
                </a:solidFill>
                <a:latin typeface="Arabic Typesetting" pitchFamily="66" charset="-78"/>
                <a:cs typeface="Arabic Typesetting" pitchFamily="66" charset="-78"/>
              </a:rPr>
              <a:t>و</a:t>
            </a:r>
            <a:r>
              <a:rPr lang="ar-DZ" sz="3200" b="1" dirty="0" smtClean="0">
                <a:solidFill>
                  <a:srgbClr val="002060"/>
                </a:solidFill>
                <a:latin typeface="Arabic Typesetting" pitchFamily="66" charset="-78"/>
                <a:cs typeface="Arabic Typesetting" pitchFamily="66" charset="-78"/>
              </a:rPr>
              <a:t> السياسة المالية</a:t>
            </a:r>
            <a:endParaRPr lang="ar-DZ" sz="3600" b="1" dirty="0" smtClean="0">
              <a:solidFill>
                <a:schemeClr val="accent2"/>
              </a:solidFill>
              <a:latin typeface="Arabic Typesetting" pitchFamily="66" charset="-78"/>
              <a:cs typeface="Arabic Typesetting" pitchFamily="66" charset="-78"/>
            </a:endParaRPr>
          </a:p>
          <a:p>
            <a:pPr algn="r" rtl="1" eaLnBrk="0" fontAlgn="base" hangingPunct="0">
              <a:spcBef>
                <a:spcPct val="0"/>
              </a:spcBef>
              <a:spcAft>
                <a:spcPct val="0"/>
              </a:spcAft>
            </a:pPr>
            <a:r>
              <a:rPr lang="ar-DZ" sz="3600" b="1" dirty="0" smtClean="0">
                <a:solidFill>
                  <a:schemeClr val="accent2"/>
                </a:solidFill>
                <a:latin typeface="Arabic Typesetting" pitchFamily="66" charset="-78"/>
                <a:cs typeface="Arabic Typesetting" pitchFamily="66" charset="-78"/>
              </a:rPr>
              <a:t>هناك علاقة </a:t>
            </a:r>
            <a:r>
              <a:rPr lang="ar-DZ" sz="3600" b="1" dirty="0" err="1" smtClean="0">
                <a:solidFill>
                  <a:schemeClr val="accent2"/>
                </a:solidFill>
                <a:latin typeface="Arabic Typesetting" pitchFamily="66" charset="-78"/>
                <a:cs typeface="Arabic Typesetting" pitchFamily="66" charset="-78"/>
              </a:rPr>
              <a:t>طردية</a:t>
            </a:r>
            <a:r>
              <a:rPr lang="ar-DZ" sz="3600" b="1" dirty="0" smtClean="0">
                <a:solidFill>
                  <a:schemeClr val="accent2"/>
                </a:solidFill>
                <a:latin typeface="Arabic Typesetting" pitchFamily="66" charset="-78"/>
                <a:cs typeface="Arabic Typesetting" pitchFamily="66" charset="-78"/>
              </a:rPr>
              <a:t> بين الدخل والمعروض النقدية </a:t>
            </a:r>
            <a:r>
              <a:rPr lang="ar-DZ" sz="3600" b="1" dirty="0" err="1" smtClean="0">
                <a:solidFill>
                  <a:schemeClr val="accent2"/>
                </a:solidFill>
                <a:latin typeface="Arabic Typesetting" pitchFamily="66" charset="-78"/>
                <a:cs typeface="Arabic Typesetting" pitchFamily="66" charset="-78"/>
              </a:rPr>
              <a:t>اي</a:t>
            </a:r>
            <a:r>
              <a:rPr lang="ar-DZ" sz="3600" b="1" dirty="0" smtClean="0">
                <a:solidFill>
                  <a:schemeClr val="accent2"/>
                </a:solidFill>
                <a:latin typeface="Arabic Typesetting" pitchFamily="66" charset="-78"/>
                <a:cs typeface="Arabic Typesetting" pitchFamily="66" charset="-78"/>
              </a:rPr>
              <a:t> عند زيادة الكتلة النقدية يرتفع الدخل</a:t>
            </a:r>
          </a:p>
          <a:p>
            <a:pPr algn="r" rtl="1" eaLnBrk="0" fontAlgn="base" hangingPunct="0">
              <a:spcBef>
                <a:spcPct val="0"/>
              </a:spcBef>
              <a:spcAft>
                <a:spcPct val="0"/>
              </a:spcAft>
            </a:pPr>
            <a:r>
              <a:rPr lang="ar-DZ" sz="3600" b="1" dirty="0" smtClean="0">
                <a:solidFill>
                  <a:schemeClr val="accent2"/>
                </a:solidFill>
                <a:latin typeface="Arabic Typesetting" pitchFamily="66" charset="-78"/>
                <a:cs typeface="Arabic Typesetting" pitchFamily="66" charset="-78"/>
              </a:rPr>
              <a:t>هناك علاقة عكسية بين سعر الفائدة </a:t>
            </a:r>
            <a:r>
              <a:rPr lang="ar-DZ" sz="3600" b="1" dirty="0" err="1" smtClean="0">
                <a:solidFill>
                  <a:schemeClr val="accent2"/>
                </a:solidFill>
                <a:latin typeface="Arabic Typesetting" pitchFamily="66" charset="-78"/>
                <a:cs typeface="Arabic Typesetting" pitchFamily="66" charset="-78"/>
              </a:rPr>
              <a:t>و</a:t>
            </a:r>
            <a:r>
              <a:rPr lang="ar-DZ" sz="3600" b="1" dirty="0" smtClean="0">
                <a:solidFill>
                  <a:schemeClr val="accent2"/>
                </a:solidFill>
                <a:latin typeface="Arabic Typesetting" pitchFamily="66" charset="-78"/>
                <a:cs typeface="Arabic Typesetting" pitchFamily="66" charset="-78"/>
              </a:rPr>
              <a:t> المعروض النقدية كلما زادت الكتلة النقدية انخفضت </a:t>
            </a:r>
            <a:r>
              <a:rPr lang="ar-DZ" sz="3600" b="1" dirty="0" err="1" smtClean="0">
                <a:solidFill>
                  <a:schemeClr val="accent2"/>
                </a:solidFill>
                <a:latin typeface="Arabic Typesetting" pitchFamily="66" charset="-78"/>
                <a:cs typeface="Arabic Typesetting" pitchFamily="66" charset="-78"/>
              </a:rPr>
              <a:t>اسعار</a:t>
            </a:r>
            <a:r>
              <a:rPr lang="ar-DZ" sz="3600" b="1" dirty="0" smtClean="0">
                <a:solidFill>
                  <a:schemeClr val="accent2"/>
                </a:solidFill>
                <a:latin typeface="Arabic Typesetting" pitchFamily="66" charset="-78"/>
                <a:cs typeface="Arabic Typesetting" pitchFamily="66" charset="-78"/>
              </a:rPr>
              <a:t> الفائدة</a:t>
            </a:r>
          </a:p>
          <a:p>
            <a:pPr algn="r" rtl="1" eaLnBrk="0" fontAlgn="base" hangingPunct="0">
              <a:spcBef>
                <a:spcPct val="0"/>
              </a:spcBef>
              <a:spcAft>
                <a:spcPct val="0"/>
              </a:spcAft>
            </a:pPr>
            <a:r>
              <a:rPr lang="ar-DZ" sz="3600" b="1" dirty="0" smtClean="0">
                <a:solidFill>
                  <a:schemeClr val="accent2"/>
                </a:solidFill>
                <a:latin typeface="Arabic Typesetting" pitchFamily="66" charset="-78"/>
                <a:cs typeface="Arabic Typesetting" pitchFamily="66" charset="-78"/>
              </a:rPr>
              <a:t>و هناك علاقة </a:t>
            </a:r>
            <a:r>
              <a:rPr lang="ar-DZ" sz="3600" b="1" dirty="0" err="1" smtClean="0">
                <a:solidFill>
                  <a:schemeClr val="accent2"/>
                </a:solidFill>
                <a:latin typeface="Arabic Typesetting" pitchFamily="66" charset="-78"/>
                <a:cs typeface="Arabic Typesetting" pitchFamily="66" charset="-78"/>
              </a:rPr>
              <a:t>طردية</a:t>
            </a:r>
            <a:r>
              <a:rPr lang="ar-DZ" sz="3600" b="1" dirty="0" smtClean="0">
                <a:solidFill>
                  <a:schemeClr val="accent2"/>
                </a:solidFill>
                <a:latin typeface="Arabic Typesetting" pitchFamily="66" charset="-78"/>
                <a:cs typeface="Arabic Typesetting" pitchFamily="66" charset="-78"/>
              </a:rPr>
              <a:t> بين الدخل </a:t>
            </a:r>
            <a:r>
              <a:rPr lang="ar-DZ" sz="3600" b="1" dirty="0" smtClean="0">
                <a:solidFill>
                  <a:schemeClr val="accent2"/>
                </a:solidFill>
                <a:latin typeface="Arabic Typesetting" pitchFamily="66" charset="-78"/>
                <a:cs typeface="Arabic Typesetting" pitchFamily="66" charset="-78"/>
              </a:rPr>
              <a:t> </a:t>
            </a:r>
            <a:r>
              <a:rPr lang="ar-DZ" sz="3600" b="1" dirty="0" err="1" smtClean="0">
                <a:solidFill>
                  <a:schemeClr val="accent2"/>
                </a:solidFill>
                <a:latin typeface="Arabic Typesetting" pitchFamily="66" charset="-78"/>
                <a:cs typeface="Arabic Typesetting" pitchFamily="66" charset="-78"/>
              </a:rPr>
              <a:t>والانفاق</a:t>
            </a:r>
            <a:r>
              <a:rPr lang="ar-DZ" sz="3600" b="1" dirty="0" smtClean="0">
                <a:solidFill>
                  <a:schemeClr val="accent2"/>
                </a:solidFill>
                <a:latin typeface="Arabic Typesetting" pitchFamily="66" charset="-78"/>
                <a:cs typeface="Arabic Typesetting" pitchFamily="66" charset="-78"/>
              </a:rPr>
              <a:t> الحكومي وكذا سعر الفائدة </a:t>
            </a:r>
            <a:r>
              <a:rPr lang="ar-DZ" sz="3600" b="1" dirty="0" err="1" smtClean="0">
                <a:solidFill>
                  <a:schemeClr val="accent2"/>
                </a:solidFill>
                <a:latin typeface="Arabic Typesetting" pitchFamily="66" charset="-78"/>
                <a:cs typeface="Arabic Typesetting" pitchFamily="66" charset="-78"/>
              </a:rPr>
              <a:t>و</a:t>
            </a:r>
            <a:r>
              <a:rPr lang="ar-DZ" sz="3600" b="1" dirty="0" smtClean="0">
                <a:solidFill>
                  <a:schemeClr val="accent2"/>
                </a:solidFill>
                <a:latin typeface="Arabic Typesetting" pitchFamily="66" charset="-78"/>
                <a:cs typeface="Arabic Typesetting" pitchFamily="66" charset="-78"/>
              </a:rPr>
              <a:t> </a:t>
            </a:r>
            <a:r>
              <a:rPr lang="ar-DZ" sz="3600" b="1" dirty="0" err="1" smtClean="0">
                <a:solidFill>
                  <a:schemeClr val="accent2"/>
                </a:solidFill>
                <a:latin typeface="Arabic Typesetting" pitchFamily="66" charset="-78"/>
                <a:cs typeface="Arabic Typesetting" pitchFamily="66" charset="-78"/>
              </a:rPr>
              <a:t>الانفاق</a:t>
            </a:r>
            <a:r>
              <a:rPr lang="ar-DZ" sz="3600" b="1" dirty="0" smtClean="0">
                <a:solidFill>
                  <a:schemeClr val="accent2"/>
                </a:solidFill>
                <a:latin typeface="Arabic Typesetting" pitchFamily="66" charset="-78"/>
                <a:cs typeface="Arabic Typesetting" pitchFamily="66" charset="-78"/>
              </a:rPr>
              <a:t> الحكومي</a:t>
            </a:r>
          </a:p>
          <a:p>
            <a:pPr algn="r" rtl="1" eaLnBrk="0" fontAlgn="base" hangingPunct="0">
              <a:spcBef>
                <a:spcPct val="0"/>
              </a:spcBef>
              <a:spcAft>
                <a:spcPct val="0"/>
              </a:spcAft>
            </a:pPr>
            <a:r>
              <a:rPr lang="ar-DZ" sz="3600" b="1" dirty="0" smtClean="0">
                <a:solidFill>
                  <a:schemeClr val="accent2"/>
                </a:solidFill>
                <a:latin typeface="Arabic Typesetting" pitchFamily="66" charset="-78"/>
                <a:cs typeface="Arabic Typesetting" pitchFamily="66" charset="-78"/>
              </a:rPr>
              <a:t>وهناك علاقة عكسية بين الدخل </a:t>
            </a:r>
            <a:r>
              <a:rPr lang="ar-DZ" sz="3600" b="1" dirty="0" err="1" smtClean="0">
                <a:solidFill>
                  <a:schemeClr val="accent2"/>
                </a:solidFill>
                <a:latin typeface="Arabic Typesetting" pitchFamily="66" charset="-78"/>
                <a:cs typeface="Arabic Typesetting" pitchFamily="66" charset="-78"/>
              </a:rPr>
              <a:t>و</a:t>
            </a:r>
            <a:r>
              <a:rPr lang="ar-DZ" sz="3600" b="1" dirty="0" smtClean="0">
                <a:solidFill>
                  <a:schemeClr val="accent2"/>
                </a:solidFill>
                <a:latin typeface="Arabic Typesetting" pitchFamily="66" charset="-78"/>
                <a:cs typeface="Arabic Typesetting" pitchFamily="66" charset="-78"/>
              </a:rPr>
              <a:t> الضريبة وكذا هناك نفس </a:t>
            </a:r>
            <a:r>
              <a:rPr lang="ar-DZ" sz="3600" b="1" dirty="0" err="1" smtClean="0">
                <a:solidFill>
                  <a:schemeClr val="accent2"/>
                </a:solidFill>
                <a:latin typeface="Arabic Typesetting" pitchFamily="66" charset="-78"/>
                <a:cs typeface="Arabic Typesetting" pitchFamily="66" charset="-78"/>
              </a:rPr>
              <a:t>الاثر</a:t>
            </a:r>
            <a:r>
              <a:rPr lang="ar-DZ" sz="3600" b="1" dirty="0" smtClean="0">
                <a:solidFill>
                  <a:schemeClr val="accent2"/>
                </a:solidFill>
                <a:latin typeface="Arabic Typesetting" pitchFamily="66" charset="-78"/>
                <a:cs typeface="Arabic Typesetting" pitchFamily="66" charset="-78"/>
              </a:rPr>
              <a:t> بين سعر الفائدة </a:t>
            </a:r>
            <a:r>
              <a:rPr lang="ar-DZ" sz="3600" b="1" dirty="0" err="1" smtClean="0">
                <a:solidFill>
                  <a:schemeClr val="accent2"/>
                </a:solidFill>
                <a:latin typeface="Arabic Typesetting" pitchFamily="66" charset="-78"/>
                <a:cs typeface="Arabic Typesetting" pitchFamily="66" charset="-78"/>
              </a:rPr>
              <a:t>و</a:t>
            </a:r>
            <a:r>
              <a:rPr lang="ar-DZ" sz="3600" b="1" dirty="0" smtClean="0">
                <a:solidFill>
                  <a:schemeClr val="accent2"/>
                </a:solidFill>
                <a:latin typeface="Arabic Typesetting" pitchFamily="66" charset="-78"/>
                <a:cs typeface="Arabic Typesetting" pitchFamily="66" charset="-78"/>
              </a:rPr>
              <a:t> الضريبة</a:t>
            </a:r>
          </a:p>
          <a:p>
            <a:pPr algn="r" rtl="1" eaLnBrk="0" fontAlgn="base" hangingPunct="0">
              <a:spcBef>
                <a:spcPct val="0"/>
              </a:spcBef>
              <a:spcAft>
                <a:spcPct val="0"/>
              </a:spcAft>
            </a:pPr>
            <a:endParaRPr lang="ar-DZ" sz="3600" b="1" dirty="0" smtClean="0">
              <a:solidFill>
                <a:schemeClr val="accent2"/>
              </a:solidFill>
              <a:latin typeface="Arabic Typesetting" pitchFamily="66" charset="-78"/>
              <a:cs typeface="Arabic Typesetting" pitchFamily="66" charset="-78"/>
            </a:endParaRPr>
          </a:p>
          <a:p>
            <a:pPr algn="r" rtl="1" eaLnBrk="0" fontAlgn="base" hangingPunct="0">
              <a:spcBef>
                <a:spcPct val="0"/>
              </a:spcBef>
              <a:spcAft>
                <a:spcPct val="0"/>
              </a:spcAft>
            </a:pPr>
            <a:endParaRPr lang="ar-DZ" sz="3600" b="1" dirty="0" smtClean="0">
              <a:solidFill>
                <a:schemeClr val="accent2"/>
              </a:solidFill>
              <a:latin typeface="Arabic Typesetting" pitchFamily="66" charset="-78"/>
              <a:cs typeface="Arabic Typesetting" pitchFamily="66" charset="-78"/>
            </a:endParaRPr>
          </a:p>
          <a:p>
            <a:pPr algn="r" rtl="1" eaLnBrk="0" fontAlgn="base" hangingPunct="0">
              <a:spcBef>
                <a:spcPct val="0"/>
              </a:spcBef>
              <a:spcAft>
                <a:spcPct val="0"/>
              </a:spcAft>
            </a:pPr>
            <a:endParaRPr lang="ar-DZ" sz="3200" b="1" dirty="0" smtClean="0">
              <a:solidFill>
                <a:schemeClr val="accent2"/>
              </a:solidFill>
              <a:latin typeface="Arabic Typesetting" pitchFamily="66" charset="-78"/>
              <a:cs typeface="Arabic Typesetting" pitchFamily="66" charset="-78"/>
            </a:endParaRPr>
          </a:p>
          <a:p>
            <a:pPr algn="r" rtl="1" eaLnBrk="0" fontAlgn="base" hangingPunct="0">
              <a:spcBef>
                <a:spcPct val="0"/>
              </a:spcBef>
              <a:spcAft>
                <a:spcPct val="0"/>
              </a:spcAft>
            </a:pPr>
            <a:r>
              <a:rPr lang="ar-DZ" sz="3200" b="1" dirty="0" smtClean="0">
                <a:solidFill>
                  <a:srgbClr val="002060"/>
                </a:solidFill>
                <a:latin typeface="Arabic Typesetting" pitchFamily="66" charset="-78"/>
                <a:cs typeface="Arabic Typesetting" pitchFamily="66" charset="-78"/>
              </a:rPr>
              <a:t>  </a:t>
            </a:r>
          </a:p>
          <a:p>
            <a:pPr algn="r" rtl="1" eaLnBrk="0" fontAlgn="base" hangingPunct="0">
              <a:spcBef>
                <a:spcPct val="0"/>
              </a:spcBef>
              <a:spcAft>
                <a:spcPct val="0"/>
              </a:spcAft>
            </a:pPr>
            <a:endParaRPr lang="ar-DZ" sz="3200" b="1" dirty="0" smtClean="0">
              <a:solidFill>
                <a:srgbClr val="002060"/>
              </a:solidFill>
              <a:latin typeface="Arabic Typesetting" pitchFamily="66" charset="-78"/>
              <a:cs typeface="Arabic Typesetting" pitchFamily="66" charset="-78"/>
            </a:endParaRPr>
          </a:p>
          <a:p>
            <a:pPr algn="r" rtl="1" eaLnBrk="0" fontAlgn="base" hangingPunct="0">
              <a:spcBef>
                <a:spcPct val="0"/>
              </a:spcBef>
              <a:spcAft>
                <a:spcPct val="0"/>
              </a:spcAft>
            </a:pPr>
            <a:endParaRPr lang="ar-DZ" sz="3200"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أدوات التخطيط المالي:</a:t>
            </a:r>
            <a:endParaRPr kumimoji="0" lang="fr-FR" sz="9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smtClean="0">
                <a:ln>
                  <a:noFill/>
                </a:ln>
                <a:solidFill>
                  <a:schemeClr val="tx1"/>
                </a:solidFill>
                <a:effectLst/>
                <a:latin typeface="Calibri" pitchFamily="34" charset="0"/>
                <a:ea typeface="Times New Roman" pitchFamily="18" charset="0"/>
                <a:cs typeface="Arial" pitchFamily="34" charset="0"/>
              </a:rPr>
              <a:t>المبحث الأول:</a:t>
            </a:r>
            <a:r>
              <a:rPr kumimoji="0" lang="ar-DZ"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التخطيط المالي كإطار لاتخاذ القرارات المالية:</a:t>
            </a:r>
            <a:endParaRPr kumimoji="0" lang="fr-FR" sz="9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smtClean="0">
                <a:ln>
                  <a:noFill/>
                </a:ln>
                <a:solidFill>
                  <a:schemeClr val="tx1"/>
                </a:solidFill>
                <a:effectLst/>
                <a:latin typeface="Calibri" pitchFamily="34" charset="0"/>
                <a:ea typeface="Times New Roman" pitchFamily="18" charset="0"/>
                <a:cs typeface="Arial" pitchFamily="34" charset="0"/>
              </a:rPr>
              <a:t>المطلب الأول:</a:t>
            </a:r>
            <a:r>
              <a:rPr kumimoji="0" lang="ar-DZ"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مفهوم التخطيط التخطيط المالي:</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357126" y="214290"/>
            <a:ext cx="8786874" cy="1446550"/>
          </a:xfrm>
          <a:prstGeom prst="rect">
            <a:avLst/>
          </a:prstGeom>
        </p:spPr>
        <p:txBody>
          <a:bodyPr wrap="square">
            <a:spAutoFit/>
          </a:bodyPr>
          <a:lstStyle/>
          <a:p>
            <a:pPr algn="r" rtl="1"/>
            <a:r>
              <a:rPr lang="ar-DZ" sz="4400" b="1" dirty="0" smtClean="0">
                <a:solidFill>
                  <a:srgbClr val="0070C0"/>
                </a:solidFill>
                <a:latin typeface="Arabic Typesetting" pitchFamily="66" charset="-78"/>
                <a:cs typeface="Arabic Typesetting" pitchFamily="66" charset="-78"/>
              </a:rPr>
              <a:t>الفعالية النسبية لكل من السياسة النقدية </a:t>
            </a:r>
            <a:r>
              <a:rPr lang="ar-DZ" sz="4400" b="1" dirty="0" err="1" smtClean="0">
                <a:solidFill>
                  <a:srgbClr val="0070C0"/>
                </a:solidFill>
                <a:latin typeface="Arabic Typesetting" pitchFamily="66" charset="-78"/>
                <a:cs typeface="Arabic Typesetting" pitchFamily="66" charset="-78"/>
              </a:rPr>
              <a:t>و</a:t>
            </a:r>
            <a:r>
              <a:rPr lang="ar-DZ" sz="4400" b="1" dirty="0" smtClean="0">
                <a:solidFill>
                  <a:srgbClr val="0070C0"/>
                </a:solidFill>
                <a:latin typeface="Arabic Typesetting" pitchFamily="66" charset="-78"/>
                <a:cs typeface="Arabic Typesetting" pitchFamily="66" charset="-78"/>
              </a:rPr>
              <a:t> المالية</a:t>
            </a:r>
          </a:p>
          <a:p>
            <a:pPr algn="r" rtl="1"/>
            <a:r>
              <a:rPr lang="ar-DZ" sz="4400" b="1" dirty="0" smtClean="0">
                <a:solidFill>
                  <a:srgbClr val="0070C0"/>
                </a:solidFill>
                <a:latin typeface="Arabic Typesetting" pitchFamily="66" charset="-78"/>
                <a:cs typeface="Arabic Typesetting" pitchFamily="66" charset="-78"/>
              </a:rPr>
              <a:t>السياسة النقدية: </a:t>
            </a:r>
          </a:p>
        </p:txBody>
      </p:sp>
      <p:graphicFrame>
        <p:nvGraphicFramePr>
          <p:cNvPr id="5" name="Tableau 4"/>
          <p:cNvGraphicFramePr>
            <a:graphicFrameLocks noGrp="1"/>
          </p:cNvGraphicFramePr>
          <p:nvPr/>
        </p:nvGraphicFramePr>
        <p:xfrm>
          <a:off x="1524000" y="1785926"/>
          <a:ext cx="7119966" cy="1643074"/>
        </p:xfrm>
        <a:graphic>
          <a:graphicData uri="http://schemas.openxmlformats.org/drawingml/2006/table">
            <a:tbl>
              <a:tblPr rtl="1" firstRow="1" bandRow="1">
                <a:tableStyleId>{5C22544A-7EE6-4342-B048-85BDC9FD1C3A}</a:tableStyleId>
              </a:tblPr>
              <a:tblGrid>
                <a:gridCol w="3559983"/>
                <a:gridCol w="3559983"/>
              </a:tblGrid>
              <a:tr h="821537">
                <a:tc>
                  <a:txBody>
                    <a:bodyPr/>
                    <a:lstStyle/>
                    <a:p>
                      <a:pPr algn="r" rtl="1"/>
                      <a:r>
                        <a:rPr lang="ar-DZ" sz="2400" dirty="0" smtClean="0"/>
                        <a:t>فعالة لما يكون </a:t>
                      </a:r>
                      <a:r>
                        <a:rPr lang="ar-DZ" sz="2400" b="1" dirty="0" smtClean="0">
                          <a:solidFill>
                            <a:srgbClr val="002060"/>
                          </a:solidFill>
                          <a:latin typeface="Arabic Typesetting" pitchFamily="66" charset="-78"/>
                          <a:cs typeface="Arabic Typesetting" pitchFamily="66" charset="-78"/>
                        </a:rPr>
                        <a:t>منحنى</a:t>
                      </a:r>
                      <a:r>
                        <a:rPr lang="fr-FR" sz="2400" b="1" dirty="0" smtClean="0">
                          <a:solidFill>
                            <a:srgbClr val="002060"/>
                          </a:solidFill>
                          <a:latin typeface="Arabic Typesetting" pitchFamily="66" charset="-78"/>
                          <a:cs typeface="Arabic Typesetting" pitchFamily="66" charset="-78"/>
                        </a:rPr>
                        <a:t> LM</a:t>
                      </a:r>
                      <a:r>
                        <a:rPr lang="ar-DZ" sz="2400" b="1" dirty="0" smtClean="0">
                          <a:solidFill>
                            <a:srgbClr val="002060"/>
                          </a:solidFill>
                          <a:latin typeface="Arabic Typesetting" pitchFamily="66" charset="-78"/>
                          <a:cs typeface="Arabic Typesetting" pitchFamily="66" charset="-78"/>
                        </a:rPr>
                        <a:t> شديد الانحدار</a:t>
                      </a:r>
                      <a:endParaRPr lang="ar-DZ" sz="2400" dirty="0"/>
                    </a:p>
                  </a:txBody>
                  <a:tcPr/>
                </a:tc>
                <a:tc>
                  <a:txBody>
                    <a:bodyPr/>
                    <a:lstStyle/>
                    <a:p>
                      <a:pPr algn="r" rtl="1"/>
                      <a:r>
                        <a:rPr lang="ar-DZ" sz="2000" dirty="0" smtClean="0"/>
                        <a:t>غير فعالة لما</a:t>
                      </a:r>
                      <a:r>
                        <a:rPr lang="ar-DZ" sz="2000" baseline="0" dirty="0" smtClean="0"/>
                        <a:t> يكون </a:t>
                      </a:r>
                      <a:r>
                        <a:rPr lang="ar-DZ" sz="2000" b="1" dirty="0" smtClean="0">
                          <a:solidFill>
                            <a:srgbClr val="002060"/>
                          </a:solidFill>
                          <a:latin typeface="Arabic Typesetting" pitchFamily="66" charset="-78"/>
                          <a:cs typeface="Arabic Typesetting" pitchFamily="66" charset="-78"/>
                        </a:rPr>
                        <a:t>منحنى </a:t>
                      </a:r>
                      <a:r>
                        <a:rPr lang="fr-FR" sz="2000" b="1" dirty="0" smtClean="0">
                          <a:solidFill>
                            <a:srgbClr val="002060"/>
                          </a:solidFill>
                          <a:latin typeface="Arabic Typesetting" pitchFamily="66" charset="-78"/>
                          <a:cs typeface="Arabic Typesetting" pitchFamily="66" charset="-78"/>
                        </a:rPr>
                        <a:t>IS </a:t>
                      </a:r>
                      <a:r>
                        <a:rPr lang="en-US" sz="2000" b="1" dirty="0" smtClean="0">
                          <a:solidFill>
                            <a:srgbClr val="002060"/>
                          </a:solidFill>
                          <a:latin typeface="Arabic Typesetting" pitchFamily="66" charset="-78"/>
                          <a:cs typeface="Arabic Typesetting" pitchFamily="66" charset="-78"/>
                        </a:rPr>
                        <a:t> </a:t>
                      </a:r>
                      <a:r>
                        <a:rPr lang="ar-DZ" sz="2000" b="1" dirty="0" smtClean="0">
                          <a:solidFill>
                            <a:srgbClr val="002060"/>
                          </a:solidFill>
                          <a:latin typeface="Arabic Typesetting" pitchFamily="66" charset="-78"/>
                          <a:cs typeface="Arabic Typesetting" pitchFamily="66" charset="-78"/>
                        </a:rPr>
                        <a:t>  شديد الانحدار</a:t>
                      </a:r>
                      <a:endParaRPr lang="ar-DZ" sz="2000" dirty="0"/>
                    </a:p>
                  </a:txBody>
                  <a:tcPr/>
                </a:tc>
              </a:tr>
              <a:tr h="82153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000" dirty="0" smtClean="0"/>
                        <a:t>غير فعالة </a:t>
                      </a:r>
                      <a:r>
                        <a:rPr lang="ar-DZ" sz="2000" dirty="0" smtClean="0"/>
                        <a:t>لما يكون </a:t>
                      </a:r>
                      <a:r>
                        <a:rPr lang="ar-DZ" sz="2000" b="1" dirty="0" smtClean="0">
                          <a:solidFill>
                            <a:srgbClr val="002060"/>
                          </a:solidFill>
                          <a:latin typeface="Arabic Typesetting" pitchFamily="66" charset="-78"/>
                          <a:cs typeface="Arabic Typesetting" pitchFamily="66" charset="-78"/>
                        </a:rPr>
                        <a:t>منحنى</a:t>
                      </a:r>
                      <a:r>
                        <a:rPr lang="fr-FR" sz="2000" b="1" dirty="0" smtClean="0">
                          <a:solidFill>
                            <a:srgbClr val="002060"/>
                          </a:solidFill>
                          <a:latin typeface="Arabic Typesetting" pitchFamily="66" charset="-78"/>
                          <a:cs typeface="Arabic Typesetting" pitchFamily="66" charset="-78"/>
                        </a:rPr>
                        <a:t> LM</a:t>
                      </a:r>
                      <a:r>
                        <a:rPr lang="ar-DZ" sz="2000" b="1" dirty="0" smtClean="0">
                          <a:solidFill>
                            <a:srgbClr val="002060"/>
                          </a:solidFill>
                          <a:latin typeface="Arabic Typesetting" pitchFamily="66" charset="-78"/>
                          <a:cs typeface="Arabic Typesetting" pitchFamily="66" charset="-78"/>
                        </a:rPr>
                        <a:t> مستو</a:t>
                      </a:r>
                      <a:r>
                        <a:rPr lang="ar-DZ" sz="2000" b="1" baseline="0" dirty="0" smtClean="0">
                          <a:solidFill>
                            <a:srgbClr val="002060"/>
                          </a:solidFill>
                          <a:latin typeface="Arabic Typesetting" pitchFamily="66" charset="-78"/>
                          <a:cs typeface="Arabic Typesetting" pitchFamily="66" charset="-78"/>
                        </a:rPr>
                        <a:t> </a:t>
                      </a:r>
                      <a:endParaRPr lang="ar-DZ" sz="2000" dirty="0" smtClean="0"/>
                    </a:p>
                    <a:p>
                      <a:pPr algn="r" rtl="1"/>
                      <a:endParaRPr lang="ar-DZ" sz="20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000" dirty="0" smtClean="0"/>
                        <a:t>فعالة </a:t>
                      </a:r>
                      <a:r>
                        <a:rPr lang="ar-DZ" sz="2000" dirty="0" smtClean="0"/>
                        <a:t>لما</a:t>
                      </a:r>
                      <a:r>
                        <a:rPr lang="ar-DZ" sz="2000" baseline="0" dirty="0" smtClean="0"/>
                        <a:t> يكون </a:t>
                      </a:r>
                      <a:r>
                        <a:rPr lang="ar-DZ" sz="2000" b="1" dirty="0" smtClean="0">
                          <a:solidFill>
                            <a:srgbClr val="002060"/>
                          </a:solidFill>
                          <a:latin typeface="Arabic Typesetting" pitchFamily="66" charset="-78"/>
                          <a:cs typeface="Arabic Typesetting" pitchFamily="66" charset="-78"/>
                        </a:rPr>
                        <a:t>منحنى </a:t>
                      </a:r>
                      <a:r>
                        <a:rPr lang="fr-FR" sz="2000" b="1" dirty="0" smtClean="0">
                          <a:solidFill>
                            <a:srgbClr val="002060"/>
                          </a:solidFill>
                          <a:latin typeface="Arabic Typesetting" pitchFamily="66" charset="-78"/>
                          <a:cs typeface="Arabic Typesetting" pitchFamily="66" charset="-78"/>
                        </a:rPr>
                        <a:t>IS </a:t>
                      </a:r>
                      <a:r>
                        <a:rPr lang="en-US" sz="2000" b="1" dirty="0" smtClean="0">
                          <a:solidFill>
                            <a:srgbClr val="002060"/>
                          </a:solidFill>
                          <a:latin typeface="Arabic Typesetting" pitchFamily="66" charset="-78"/>
                          <a:cs typeface="Arabic Typesetting" pitchFamily="66" charset="-78"/>
                        </a:rPr>
                        <a:t> </a:t>
                      </a:r>
                      <a:r>
                        <a:rPr lang="ar-DZ" sz="2000" b="1" dirty="0" smtClean="0">
                          <a:solidFill>
                            <a:srgbClr val="002060"/>
                          </a:solidFill>
                          <a:latin typeface="Arabic Typesetting" pitchFamily="66" charset="-78"/>
                          <a:cs typeface="Arabic Typesetting" pitchFamily="66" charset="-78"/>
                        </a:rPr>
                        <a:t>  مستو</a:t>
                      </a:r>
                      <a:r>
                        <a:rPr lang="ar-DZ" sz="2000" b="1" baseline="0" dirty="0" smtClean="0">
                          <a:solidFill>
                            <a:srgbClr val="002060"/>
                          </a:solidFill>
                          <a:latin typeface="Arabic Typesetting" pitchFamily="66" charset="-78"/>
                          <a:cs typeface="Arabic Typesetting" pitchFamily="66" charset="-78"/>
                        </a:rPr>
                        <a:t> </a:t>
                      </a:r>
                      <a:r>
                        <a:rPr lang="ar-DZ" sz="2000" b="1" baseline="0" dirty="0" err="1" smtClean="0">
                          <a:solidFill>
                            <a:srgbClr val="002060"/>
                          </a:solidFill>
                          <a:latin typeface="Arabic Typesetting" pitchFamily="66" charset="-78"/>
                          <a:cs typeface="Arabic Typesetting" pitchFamily="66" charset="-78"/>
                        </a:rPr>
                        <a:t>اي</a:t>
                      </a:r>
                      <a:r>
                        <a:rPr lang="ar-DZ" sz="2000" b="1" baseline="0" dirty="0" smtClean="0">
                          <a:solidFill>
                            <a:srgbClr val="002060"/>
                          </a:solidFill>
                          <a:latin typeface="Arabic Typesetting" pitchFamily="66" charset="-78"/>
                          <a:cs typeface="Arabic Typesetting" pitchFamily="66" charset="-78"/>
                        </a:rPr>
                        <a:t> انحدار صغير</a:t>
                      </a:r>
                      <a:endParaRPr lang="ar-DZ" sz="2000" dirty="0" smtClean="0"/>
                    </a:p>
                    <a:p>
                      <a:pPr algn="r" rtl="1"/>
                      <a:r>
                        <a:rPr lang="ar-DZ" sz="2000" dirty="0" smtClean="0"/>
                        <a:t> </a:t>
                      </a:r>
                      <a:endParaRPr lang="ar-DZ" sz="20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flipV="1">
            <a:off x="0" y="357163"/>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أدوات التخطيط المالي:</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المبحث الأول:</a:t>
            </a:r>
            <a:r>
              <a:rPr kumimoji="0" lang="ar-DZ"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التخطيط المالي كإطار لاتخاذ القرارات المالية:</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1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المطلب الأول:</a:t>
            </a:r>
            <a:r>
              <a:rPr kumimoji="0" lang="ar-DZ"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مفهوم التخطيط </a:t>
            </a:r>
            <a:r>
              <a:rPr kumimoji="0" lang="ar-DZ"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التخطيط </a:t>
            </a:r>
            <a:r>
              <a:rPr kumimoji="0" lang="ar-DZ"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المالي:</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0" y="285728"/>
            <a:ext cx="9144032" cy="3231654"/>
          </a:xfrm>
          <a:prstGeom prst="rect">
            <a:avLst/>
          </a:prstGeom>
        </p:spPr>
        <p:txBody>
          <a:bodyPr wrap="square">
            <a:spAutoFit/>
          </a:bodyPr>
          <a:lstStyle/>
          <a:p>
            <a:pPr algn="r" rtl="1"/>
            <a:r>
              <a:rPr lang="ar-DZ" sz="3400" b="1" dirty="0" smtClean="0">
                <a:solidFill>
                  <a:schemeClr val="bg1"/>
                </a:solidFill>
                <a:latin typeface="Arabic Typesetting" pitchFamily="66" charset="-78"/>
                <a:cs typeface="Arabic Typesetting" pitchFamily="66" charset="-78"/>
              </a:rPr>
              <a:t>السياسة المالية:</a:t>
            </a:r>
          </a:p>
          <a:p>
            <a:pPr algn="r" rtl="1"/>
            <a:endParaRPr lang="ar-DZ" sz="3400" b="1" dirty="0" smtClean="0">
              <a:solidFill>
                <a:schemeClr val="bg1"/>
              </a:solidFill>
              <a:latin typeface="Arabic Typesetting" pitchFamily="66" charset="-78"/>
              <a:cs typeface="Arabic Typesetting" pitchFamily="66" charset="-78"/>
            </a:endParaRPr>
          </a:p>
          <a:p>
            <a:pPr algn="r" rtl="1"/>
            <a:endParaRPr lang="ar-DZ" sz="3400" b="1" dirty="0" smtClean="0">
              <a:solidFill>
                <a:schemeClr val="bg1"/>
              </a:solidFill>
              <a:latin typeface="Arabic Typesetting" pitchFamily="66" charset="-78"/>
              <a:cs typeface="Arabic Typesetting" pitchFamily="66" charset="-78"/>
            </a:endParaRPr>
          </a:p>
          <a:p>
            <a:pPr algn="r" rtl="1"/>
            <a:endParaRPr lang="ar-DZ" sz="3400" b="1" dirty="0" smtClean="0">
              <a:solidFill>
                <a:schemeClr val="bg1"/>
              </a:solidFill>
              <a:latin typeface="Arabic Typesetting" pitchFamily="66" charset="-78"/>
              <a:cs typeface="Arabic Typesetting" pitchFamily="66" charset="-78"/>
            </a:endParaRPr>
          </a:p>
          <a:p>
            <a:pPr algn="r" rtl="1"/>
            <a:endParaRPr lang="ar-DZ" sz="3400" b="1" dirty="0" smtClean="0">
              <a:solidFill>
                <a:schemeClr val="bg1"/>
              </a:solidFill>
              <a:latin typeface="Arabic Typesetting" pitchFamily="66" charset="-78"/>
              <a:cs typeface="Arabic Typesetting" pitchFamily="66" charset="-78"/>
            </a:endParaRPr>
          </a:p>
          <a:p>
            <a:pPr algn="r" rtl="1"/>
            <a:endParaRPr lang="ar-DZ" sz="3400" b="1" dirty="0" smtClean="0">
              <a:solidFill>
                <a:schemeClr val="bg1"/>
              </a:solidFill>
              <a:latin typeface="Arabic Typesetting" pitchFamily="66" charset="-78"/>
              <a:cs typeface="Arabic Typesetting" pitchFamily="66" charset="-78"/>
            </a:endParaRPr>
          </a:p>
        </p:txBody>
      </p:sp>
      <p:graphicFrame>
        <p:nvGraphicFramePr>
          <p:cNvPr id="9" name="Tableau 8"/>
          <p:cNvGraphicFramePr>
            <a:graphicFrameLocks noGrp="1"/>
          </p:cNvGraphicFramePr>
          <p:nvPr/>
        </p:nvGraphicFramePr>
        <p:xfrm>
          <a:off x="1500165" y="2000240"/>
          <a:ext cx="6096002" cy="2260290"/>
        </p:xfrm>
        <a:graphic>
          <a:graphicData uri="http://schemas.openxmlformats.org/drawingml/2006/table">
            <a:tbl>
              <a:tblPr rtl="1" firstRow="1" bandRow="1">
                <a:tableStyleId>{5C22544A-7EE6-4342-B048-85BDC9FD1C3A}</a:tableStyleId>
              </a:tblPr>
              <a:tblGrid>
                <a:gridCol w="2895580"/>
                <a:gridCol w="3200422"/>
              </a:tblGrid>
              <a:tr h="1071570">
                <a:tc>
                  <a:txBody>
                    <a:bodyPr/>
                    <a:lstStyle/>
                    <a:p>
                      <a:pPr algn="r" rtl="1"/>
                      <a:r>
                        <a:rPr lang="ar-DZ" sz="2400" dirty="0" smtClean="0">
                          <a:solidFill>
                            <a:schemeClr val="tx2">
                              <a:lumMod val="10000"/>
                            </a:schemeClr>
                          </a:solidFill>
                        </a:rPr>
                        <a:t>غير فعالة </a:t>
                      </a:r>
                      <a:r>
                        <a:rPr lang="ar-DZ" sz="2400" dirty="0" smtClean="0">
                          <a:solidFill>
                            <a:schemeClr val="tx2">
                              <a:lumMod val="10000"/>
                            </a:schemeClr>
                          </a:solidFill>
                        </a:rPr>
                        <a:t>لما يكون </a:t>
                      </a:r>
                      <a:r>
                        <a:rPr lang="ar-DZ" sz="2400" b="1" dirty="0" smtClean="0">
                          <a:solidFill>
                            <a:schemeClr val="tx2">
                              <a:lumMod val="10000"/>
                            </a:schemeClr>
                          </a:solidFill>
                          <a:latin typeface="Arabic Typesetting" pitchFamily="66" charset="-78"/>
                          <a:cs typeface="Arabic Typesetting" pitchFamily="66" charset="-78"/>
                        </a:rPr>
                        <a:t>منحنى</a:t>
                      </a:r>
                      <a:r>
                        <a:rPr lang="fr-FR" sz="2400" b="1" dirty="0" smtClean="0">
                          <a:solidFill>
                            <a:schemeClr val="tx2">
                              <a:lumMod val="10000"/>
                            </a:schemeClr>
                          </a:solidFill>
                          <a:latin typeface="Arabic Typesetting" pitchFamily="66" charset="-78"/>
                          <a:cs typeface="Arabic Typesetting" pitchFamily="66" charset="-78"/>
                        </a:rPr>
                        <a:t> LM</a:t>
                      </a:r>
                      <a:r>
                        <a:rPr lang="ar-DZ" sz="2400" b="1" dirty="0" smtClean="0">
                          <a:solidFill>
                            <a:schemeClr val="tx2">
                              <a:lumMod val="10000"/>
                            </a:schemeClr>
                          </a:solidFill>
                          <a:latin typeface="Arabic Typesetting" pitchFamily="66" charset="-78"/>
                          <a:cs typeface="Arabic Typesetting" pitchFamily="66" charset="-78"/>
                        </a:rPr>
                        <a:t> شديد الانحدار</a:t>
                      </a:r>
                      <a:endParaRPr lang="ar-DZ" sz="2400" dirty="0">
                        <a:solidFill>
                          <a:schemeClr val="tx2">
                            <a:lumMod val="10000"/>
                          </a:schemeClr>
                        </a:solidFill>
                      </a:endParaRPr>
                    </a:p>
                  </a:txBody>
                  <a:tcPr/>
                </a:tc>
                <a:tc>
                  <a:txBody>
                    <a:bodyPr/>
                    <a:lstStyle/>
                    <a:p>
                      <a:pPr algn="r" rtl="1"/>
                      <a:r>
                        <a:rPr lang="ar-DZ" sz="2400" dirty="0" smtClean="0">
                          <a:solidFill>
                            <a:schemeClr val="tx2">
                              <a:lumMod val="10000"/>
                            </a:schemeClr>
                          </a:solidFill>
                        </a:rPr>
                        <a:t>فعالة </a:t>
                      </a:r>
                      <a:r>
                        <a:rPr lang="ar-DZ" sz="2400" dirty="0" smtClean="0">
                          <a:solidFill>
                            <a:schemeClr val="tx2">
                              <a:lumMod val="10000"/>
                            </a:schemeClr>
                          </a:solidFill>
                        </a:rPr>
                        <a:t>لما</a:t>
                      </a:r>
                      <a:r>
                        <a:rPr lang="ar-DZ" sz="2400" baseline="0" dirty="0" smtClean="0">
                          <a:solidFill>
                            <a:schemeClr val="tx2">
                              <a:lumMod val="10000"/>
                            </a:schemeClr>
                          </a:solidFill>
                        </a:rPr>
                        <a:t> يكون </a:t>
                      </a:r>
                      <a:r>
                        <a:rPr lang="ar-DZ" sz="2400" b="1" dirty="0" smtClean="0">
                          <a:solidFill>
                            <a:schemeClr val="tx2">
                              <a:lumMod val="10000"/>
                            </a:schemeClr>
                          </a:solidFill>
                          <a:latin typeface="Arabic Typesetting" pitchFamily="66" charset="-78"/>
                          <a:cs typeface="Arabic Typesetting" pitchFamily="66" charset="-78"/>
                        </a:rPr>
                        <a:t>منحنى </a:t>
                      </a:r>
                      <a:r>
                        <a:rPr lang="fr-FR" sz="2400" b="1" dirty="0" smtClean="0">
                          <a:solidFill>
                            <a:schemeClr val="tx2">
                              <a:lumMod val="10000"/>
                            </a:schemeClr>
                          </a:solidFill>
                          <a:latin typeface="Arabic Typesetting" pitchFamily="66" charset="-78"/>
                          <a:cs typeface="Arabic Typesetting" pitchFamily="66" charset="-78"/>
                        </a:rPr>
                        <a:t>IS </a:t>
                      </a:r>
                      <a:r>
                        <a:rPr lang="en-US" sz="2400" b="1" dirty="0" smtClean="0">
                          <a:solidFill>
                            <a:schemeClr val="tx2">
                              <a:lumMod val="10000"/>
                            </a:schemeClr>
                          </a:solidFill>
                          <a:latin typeface="Arabic Typesetting" pitchFamily="66" charset="-78"/>
                          <a:cs typeface="Arabic Typesetting" pitchFamily="66" charset="-78"/>
                        </a:rPr>
                        <a:t> </a:t>
                      </a:r>
                      <a:r>
                        <a:rPr lang="ar-DZ" sz="2400" b="1" dirty="0" smtClean="0">
                          <a:solidFill>
                            <a:schemeClr val="tx2">
                              <a:lumMod val="10000"/>
                            </a:schemeClr>
                          </a:solidFill>
                          <a:latin typeface="Arabic Typesetting" pitchFamily="66" charset="-78"/>
                          <a:cs typeface="Arabic Typesetting" pitchFamily="66" charset="-78"/>
                        </a:rPr>
                        <a:t>  شديد الانحدار</a:t>
                      </a:r>
                      <a:endParaRPr lang="ar-DZ" sz="2400" dirty="0">
                        <a:solidFill>
                          <a:schemeClr val="tx2">
                            <a:lumMod val="10000"/>
                          </a:schemeClr>
                        </a:solidFill>
                      </a:endParaRPr>
                    </a:p>
                  </a:txBody>
                  <a:tcPr/>
                </a:tc>
              </a:tr>
              <a:tr h="107157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400" dirty="0" smtClean="0">
                          <a:solidFill>
                            <a:schemeClr val="tx2">
                              <a:lumMod val="10000"/>
                            </a:schemeClr>
                          </a:solidFill>
                        </a:rPr>
                        <a:t>فعالة </a:t>
                      </a:r>
                      <a:r>
                        <a:rPr lang="ar-DZ" sz="2400" dirty="0" smtClean="0">
                          <a:solidFill>
                            <a:schemeClr val="tx2">
                              <a:lumMod val="10000"/>
                            </a:schemeClr>
                          </a:solidFill>
                        </a:rPr>
                        <a:t>لما يكون </a:t>
                      </a:r>
                      <a:r>
                        <a:rPr lang="ar-DZ" sz="2400" b="1" dirty="0" smtClean="0">
                          <a:solidFill>
                            <a:schemeClr val="tx2">
                              <a:lumMod val="10000"/>
                            </a:schemeClr>
                          </a:solidFill>
                          <a:latin typeface="Arabic Typesetting" pitchFamily="66" charset="-78"/>
                          <a:cs typeface="Arabic Typesetting" pitchFamily="66" charset="-78"/>
                        </a:rPr>
                        <a:t>منحنى</a:t>
                      </a:r>
                      <a:r>
                        <a:rPr lang="fr-FR" sz="2400" b="1" dirty="0" smtClean="0">
                          <a:solidFill>
                            <a:schemeClr val="tx2">
                              <a:lumMod val="10000"/>
                            </a:schemeClr>
                          </a:solidFill>
                          <a:latin typeface="Arabic Typesetting" pitchFamily="66" charset="-78"/>
                          <a:cs typeface="Arabic Typesetting" pitchFamily="66" charset="-78"/>
                        </a:rPr>
                        <a:t> LM</a:t>
                      </a:r>
                      <a:r>
                        <a:rPr lang="ar-DZ" sz="2400" b="1" dirty="0" smtClean="0">
                          <a:solidFill>
                            <a:schemeClr val="tx2">
                              <a:lumMod val="10000"/>
                            </a:schemeClr>
                          </a:solidFill>
                          <a:latin typeface="Arabic Typesetting" pitchFamily="66" charset="-78"/>
                          <a:cs typeface="Arabic Typesetting" pitchFamily="66" charset="-78"/>
                        </a:rPr>
                        <a:t> مستو</a:t>
                      </a:r>
                      <a:r>
                        <a:rPr lang="ar-DZ" sz="2400" b="1" baseline="0" dirty="0" smtClean="0">
                          <a:solidFill>
                            <a:schemeClr val="tx2">
                              <a:lumMod val="10000"/>
                            </a:schemeClr>
                          </a:solidFill>
                          <a:latin typeface="Arabic Typesetting" pitchFamily="66" charset="-78"/>
                          <a:cs typeface="Arabic Typesetting" pitchFamily="66" charset="-78"/>
                        </a:rPr>
                        <a:t> </a:t>
                      </a:r>
                      <a:endParaRPr lang="ar-DZ" sz="2400" dirty="0" smtClean="0">
                        <a:solidFill>
                          <a:schemeClr val="tx2">
                            <a:lumMod val="10000"/>
                          </a:schemeClr>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400" dirty="0" smtClean="0">
                          <a:solidFill>
                            <a:schemeClr val="tx2">
                              <a:lumMod val="10000"/>
                            </a:schemeClr>
                          </a:solidFill>
                        </a:rPr>
                        <a:t>غير</a:t>
                      </a:r>
                      <a:r>
                        <a:rPr lang="ar-DZ" sz="2400" baseline="0" dirty="0" smtClean="0">
                          <a:solidFill>
                            <a:schemeClr val="tx2">
                              <a:lumMod val="10000"/>
                            </a:schemeClr>
                          </a:solidFill>
                        </a:rPr>
                        <a:t> </a:t>
                      </a:r>
                      <a:r>
                        <a:rPr lang="ar-DZ" sz="2400" dirty="0" smtClean="0">
                          <a:solidFill>
                            <a:schemeClr val="tx2">
                              <a:lumMod val="10000"/>
                            </a:schemeClr>
                          </a:solidFill>
                        </a:rPr>
                        <a:t>فعالة </a:t>
                      </a:r>
                      <a:r>
                        <a:rPr lang="ar-DZ" sz="2400" dirty="0" smtClean="0">
                          <a:solidFill>
                            <a:schemeClr val="tx2">
                              <a:lumMod val="10000"/>
                            </a:schemeClr>
                          </a:solidFill>
                        </a:rPr>
                        <a:t>لما</a:t>
                      </a:r>
                      <a:r>
                        <a:rPr lang="ar-DZ" sz="2400" baseline="0" dirty="0" smtClean="0">
                          <a:solidFill>
                            <a:schemeClr val="tx2">
                              <a:lumMod val="10000"/>
                            </a:schemeClr>
                          </a:solidFill>
                        </a:rPr>
                        <a:t> يكون </a:t>
                      </a:r>
                      <a:r>
                        <a:rPr lang="ar-DZ" sz="2400" b="1" dirty="0" smtClean="0">
                          <a:solidFill>
                            <a:schemeClr val="tx2">
                              <a:lumMod val="10000"/>
                            </a:schemeClr>
                          </a:solidFill>
                          <a:latin typeface="Arabic Typesetting" pitchFamily="66" charset="-78"/>
                          <a:cs typeface="Arabic Typesetting" pitchFamily="66" charset="-78"/>
                        </a:rPr>
                        <a:t>منحنى </a:t>
                      </a:r>
                      <a:r>
                        <a:rPr lang="fr-FR" sz="2400" b="1" dirty="0" smtClean="0">
                          <a:solidFill>
                            <a:schemeClr val="tx2">
                              <a:lumMod val="10000"/>
                            </a:schemeClr>
                          </a:solidFill>
                          <a:latin typeface="Arabic Typesetting" pitchFamily="66" charset="-78"/>
                          <a:cs typeface="Arabic Typesetting" pitchFamily="66" charset="-78"/>
                        </a:rPr>
                        <a:t>IS </a:t>
                      </a:r>
                      <a:r>
                        <a:rPr lang="en-US" sz="2400" b="1" dirty="0" smtClean="0">
                          <a:solidFill>
                            <a:schemeClr val="tx2">
                              <a:lumMod val="10000"/>
                            </a:schemeClr>
                          </a:solidFill>
                          <a:latin typeface="Arabic Typesetting" pitchFamily="66" charset="-78"/>
                          <a:cs typeface="Arabic Typesetting" pitchFamily="66" charset="-78"/>
                        </a:rPr>
                        <a:t> </a:t>
                      </a:r>
                      <a:r>
                        <a:rPr lang="ar-DZ" sz="2400" b="1" dirty="0" smtClean="0">
                          <a:solidFill>
                            <a:schemeClr val="tx2">
                              <a:lumMod val="10000"/>
                            </a:schemeClr>
                          </a:solidFill>
                          <a:latin typeface="Arabic Typesetting" pitchFamily="66" charset="-78"/>
                          <a:cs typeface="Arabic Typesetting" pitchFamily="66" charset="-78"/>
                        </a:rPr>
                        <a:t>  مستو</a:t>
                      </a:r>
                      <a:r>
                        <a:rPr lang="ar-DZ" sz="2400" b="1" baseline="0" dirty="0" smtClean="0">
                          <a:solidFill>
                            <a:schemeClr val="tx2">
                              <a:lumMod val="10000"/>
                            </a:schemeClr>
                          </a:solidFill>
                          <a:latin typeface="Arabic Typesetting" pitchFamily="66" charset="-78"/>
                          <a:cs typeface="Arabic Typesetting" pitchFamily="66" charset="-78"/>
                        </a:rPr>
                        <a:t> </a:t>
                      </a:r>
                      <a:r>
                        <a:rPr lang="ar-DZ" sz="2400" b="1" baseline="0" dirty="0" err="1" smtClean="0">
                          <a:solidFill>
                            <a:schemeClr val="tx2">
                              <a:lumMod val="10000"/>
                            </a:schemeClr>
                          </a:solidFill>
                          <a:latin typeface="Arabic Typesetting" pitchFamily="66" charset="-78"/>
                          <a:cs typeface="Arabic Typesetting" pitchFamily="66" charset="-78"/>
                        </a:rPr>
                        <a:t>اي</a:t>
                      </a:r>
                      <a:r>
                        <a:rPr lang="ar-DZ" sz="2400" b="1" baseline="0" dirty="0" smtClean="0">
                          <a:solidFill>
                            <a:schemeClr val="tx2">
                              <a:lumMod val="10000"/>
                            </a:schemeClr>
                          </a:solidFill>
                          <a:latin typeface="Arabic Typesetting" pitchFamily="66" charset="-78"/>
                          <a:cs typeface="Arabic Typesetting" pitchFamily="66" charset="-78"/>
                        </a:rPr>
                        <a:t> انحدار صغير</a:t>
                      </a:r>
                      <a:endParaRPr lang="ar-DZ" sz="2400" dirty="0" smtClean="0">
                        <a:solidFill>
                          <a:schemeClr val="tx2">
                            <a:lumMod val="10000"/>
                          </a:schemeClr>
                        </a:solidFill>
                      </a:endParaRPr>
                    </a:p>
                    <a:p>
                      <a:pPr algn="r" rtl="1"/>
                      <a:r>
                        <a:rPr lang="ar-DZ" sz="2400" dirty="0" smtClean="0">
                          <a:solidFill>
                            <a:schemeClr val="tx2">
                              <a:lumMod val="10000"/>
                            </a:schemeClr>
                          </a:solidFill>
                        </a:rPr>
                        <a:t> </a:t>
                      </a:r>
                      <a:endParaRPr lang="ar-DZ" sz="2400" dirty="0">
                        <a:solidFill>
                          <a:schemeClr val="tx2">
                            <a:lumMod val="10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TotalTime>
  <Words>741</Words>
  <Application>Microsoft Office PowerPoint</Application>
  <PresentationFormat>Affichage à l'écran (4:3)</PresentationFormat>
  <Paragraphs>63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المقدمـــــــة المقصود بالتوازن الشامل أن يتحقق التوازن في سوق السلع و الخدمات مع تحقيق التوازن في سوق النقدي،فكل النقاط التى تكون على منحنى IS هي نقاط تعبر عن التوازن في سوق السلع و الخدمات، و النقاط التى تكون على منحنى LM هي نقاط تعبر عن التوازن في السوق النقدي، فإذا جمعنا المنحنيين فإن نقطة تقاطع المنحنيين ـ فهي نقطة تقع على المنحنيين و بالتالي عند هذه النقطة يتحقق التوازن الشامل كما مبين في الشكل ادناه                                                                                                   LM                                                                                          IS</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Moh</dc:creator>
  <cp:lastModifiedBy>user</cp:lastModifiedBy>
  <cp:revision>67</cp:revision>
  <dcterms:created xsi:type="dcterms:W3CDTF">2019-12-31T18:51:52Z</dcterms:created>
  <dcterms:modified xsi:type="dcterms:W3CDTF">2020-05-01T09:44:38Z</dcterms:modified>
</cp:coreProperties>
</file>