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4"/>
  </p:notesMasterIdLst>
  <p:handoutMasterIdLst>
    <p:handoutMasterId r:id="rId25"/>
  </p:handoutMasterIdLst>
  <p:sldIdLst>
    <p:sldId id="290" r:id="rId2"/>
    <p:sldId id="293" r:id="rId3"/>
    <p:sldId id="294" r:id="rId4"/>
    <p:sldId id="319" r:id="rId5"/>
    <p:sldId id="308" r:id="rId6"/>
    <p:sldId id="295" r:id="rId7"/>
    <p:sldId id="296" r:id="rId8"/>
    <p:sldId id="299" r:id="rId9"/>
    <p:sldId id="300" r:id="rId10"/>
    <p:sldId id="309" r:id="rId11"/>
    <p:sldId id="310" r:id="rId12"/>
    <p:sldId id="316" r:id="rId13"/>
    <p:sldId id="317" r:id="rId14"/>
    <p:sldId id="318" r:id="rId15"/>
    <p:sldId id="314" r:id="rId16"/>
    <p:sldId id="315" r:id="rId17"/>
    <p:sldId id="313" r:id="rId18"/>
    <p:sldId id="311" r:id="rId19"/>
    <p:sldId id="312" r:id="rId20"/>
    <p:sldId id="301" r:id="rId21"/>
    <p:sldId id="303" r:id="rId22"/>
    <p:sldId id="302" r:id="rId23"/>
  </p:sldIdLst>
  <p:sldSz cx="9144000" cy="6858000" type="screen4x3"/>
  <p:notesSz cx="10234613" cy="70993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p:scale>
          <a:sx n="70" d="100"/>
          <a:sy n="70" d="100"/>
        </p:scale>
        <p:origin x="-108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1"/>
            <a:ext cx="4434999" cy="354965"/>
          </a:xfrm>
          <a:prstGeom prst="rect">
            <a:avLst/>
          </a:prstGeom>
        </p:spPr>
        <p:txBody>
          <a:bodyPr vert="horz" lIns="99075" tIns="49538" rIns="99075" bIns="49538" rtlCol="0"/>
          <a:lstStyle>
            <a:lvl1pPr algn="l">
              <a:defRPr sz="1300"/>
            </a:lvl1pPr>
          </a:lstStyle>
          <a:p>
            <a:endParaRPr lang="fr-FR" dirty="0"/>
          </a:p>
        </p:txBody>
      </p:sp>
      <p:sp>
        <p:nvSpPr>
          <p:cNvPr id="3" name="Espace réservé de la date 2"/>
          <p:cNvSpPr>
            <a:spLocks noGrp="1"/>
          </p:cNvSpPr>
          <p:nvPr>
            <p:ph type="dt" sz="quarter" idx="1"/>
          </p:nvPr>
        </p:nvSpPr>
        <p:spPr>
          <a:xfrm>
            <a:off x="5797247" y="1"/>
            <a:ext cx="4434999" cy="354965"/>
          </a:xfrm>
          <a:prstGeom prst="rect">
            <a:avLst/>
          </a:prstGeom>
        </p:spPr>
        <p:txBody>
          <a:bodyPr vert="horz" lIns="99075" tIns="49538" rIns="99075" bIns="49538" rtlCol="0"/>
          <a:lstStyle>
            <a:lvl1pPr algn="r">
              <a:defRPr sz="1300"/>
            </a:lvl1pPr>
          </a:lstStyle>
          <a:p>
            <a:fld id="{31763B9A-F10A-4831-BD6C-8919FA204B9F}" type="datetimeFigureOut">
              <a:rPr lang="fr-FR" smtClean="0"/>
              <a:pPr/>
              <a:t>02/11/2022</a:t>
            </a:fld>
            <a:endParaRPr lang="fr-FR" dirty="0"/>
          </a:p>
        </p:txBody>
      </p:sp>
      <p:sp>
        <p:nvSpPr>
          <p:cNvPr id="4" name="Espace réservé du pied de page 3"/>
          <p:cNvSpPr>
            <a:spLocks noGrp="1"/>
          </p:cNvSpPr>
          <p:nvPr>
            <p:ph type="ftr" sz="quarter" idx="2"/>
          </p:nvPr>
        </p:nvSpPr>
        <p:spPr>
          <a:xfrm>
            <a:off x="1" y="6743103"/>
            <a:ext cx="4434999" cy="354965"/>
          </a:xfrm>
          <a:prstGeom prst="rect">
            <a:avLst/>
          </a:prstGeom>
        </p:spPr>
        <p:txBody>
          <a:bodyPr vert="horz" lIns="99075" tIns="49538" rIns="99075" bIns="49538" rtlCol="0" anchor="b"/>
          <a:lstStyle>
            <a:lvl1pPr algn="l">
              <a:defRPr sz="1300"/>
            </a:lvl1pPr>
          </a:lstStyle>
          <a:p>
            <a:endParaRPr lang="fr-FR" dirty="0"/>
          </a:p>
        </p:txBody>
      </p:sp>
      <p:sp>
        <p:nvSpPr>
          <p:cNvPr id="5" name="Espace réservé du numéro de diapositive 4"/>
          <p:cNvSpPr>
            <a:spLocks noGrp="1"/>
          </p:cNvSpPr>
          <p:nvPr>
            <p:ph type="sldNum" sz="quarter" idx="3"/>
          </p:nvPr>
        </p:nvSpPr>
        <p:spPr>
          <a:xfrm>
            <a:off x="5797247" y="6743103"/>
            <a:ext cx="4434999" cy="354965"/>
          </a:xfrm>
          <a:prstGeom prst="rect">
            <a:avLst/>
          </a:prstGeom>
        </p:spPr>
        <p:txBody>
          <a:bodyPr vert="horz" lIns="99075" tIns="49538" rIns="99075" bIns="49538" rtlCol="0" anchor="b"/>
          <a:lstStyle>
            <a:lvl1pPr algn="r">
              <a:defRPr sz="1300"/>
            </a:lvl1pPr>
          </a:lstStyle>
          <a:p>
            <a:fld id="{64C9AA1B-E7CB-4EAE-B908-06A2530E5B24}" type="slidenum">
              <a:rPr lang="fr-FR" smtClean="0"/>
              <a:pPr/>
              <a:t>‹N°›</a:t>
            </a:fld>
            <a:endParaRPr lang="fr-FR" dirty="0"/>
          </a:p>
        </p:txBody>
      </p:sp>
    </p:spTree>
    <p:extLst>
      <p:ext uri="{BB962C8B-B14F-4D97-AF65-F5344CB8AC3E}">
        <p14:creationId xmlns:p14="http://schemas.microsoft.com/office/powerpoint/2010/main" val="23517432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4435475" cy="35536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5797551" y="0"/>
            <a:ext cx="4435475" cy="355362"/>
          </a:xfrm>
          <a:prstGeom prst="rect">
            <a:avLst/>
          </a:prstGeom>
        </p:spPr>
        <p:txBody>
          <a:bodyPr vert="horz" lIns="91440" tIns="45720" rIns="91440" bIns="45720" rtlCol="0"/>
          <a:lstStyle>
            <a:lvl1pPr algn="r">
              <a:defRPr sz="1200"/>
            </a:lvl1pPr>
          </a:lstStyle>
          <a:p>
            <a:fld id="{85AA7B86-0460-4C22-AA7F-2497473BC8A5}" type="datetimeFigureOut">
              <a:rPr lang="fr-FR" smtClean="0"/>
              <a:pPr/>
              <a:t>02/11/2022</a:t>
            </a:fld>
            <a:endParaRPr lang="fr-FR"/>
          </a:p>
        </p:txBody>
      </p:sp>
      <p:sp>
        <p:nvSpPr>
          <p:cNvPr id="4" name="Espace réservé de l'image des diapositives 3"/>
          <p:cNvSpPr>
            <a:spLocks noGrp="1" noRot="1" noChangeAspect="1"/>
          </p:cNvSpPr>
          <p:nvPr>
            <p:ph type="sldImg" idx="2"/>
          </p:nvPr>
        </p:nvSpPr>
        <p:spPr>
          <a:xfrm>
            <a:off x="3343275" y="533400"/>
            <a:ext cx="3549650" cy="2662238"/>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1023939" y="3372762"/>
            <a:ext cx="8186737" cy="3193495"/>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1" y="6742351"/>
            <a:ext cx="4435475" cy="35536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5797551" y="6742351"/>
            <a:ext cx="4435475" cy="355362"/>
          </a:xfrm>
          <a:prstGeom prst="rect">
            <a:avLst/>
          </a:prstGeom>
        </p:spPr>
        <p:txBody>
          <a:bodyPr vert="horz" lIns="91440" tIns="45720" rIns="91440" bIns="45720" rtlCol="0" anchor="b"/>
          <a:lstStyle>
            <a:lvl1pPr algn="r">
              <a:defRPr sz="1200"/>
            </a:lvl1pPr>
          </a:lstStyle>
          <a:p>
            <a:fld id="{E548597D-2753-40AE-86B4-98EE1643BEE3}" type="slidenum">
              <a:rPr lang="fr-FR" smtClean="0"/>
              <a:pPr/>
              <a:t>‹N°›</a:t>
            </a:fld>
            <a:endParaRPr lang="fr-FR"/>
          </a:p>
        </p:txBody>
      </p:sp>
    </p:spTree>
    <p:extLst>
      <p:ext uri="{BB962C8B-B14F-4D97-AF65-F5344CB8AC3E}">
        <p14:creationId xmlns:p14="http://schemas.microsoft.com/office/powerpoint/2010/main" val="6515546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ctangle à coins arrondis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ous-titr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23CDC523-90BE-482F-A2AD-4782B00389C1}" type="datetime1">
              <a:rPr lang="fr-FR" smtClean="0"/>
              <a:pPr/>
              <a:t>02/11/2022</a:t>
            </a:fld>
            <a:endParaRPr lang="fr-FR" dirty="0"/>
          </a:p>
        </p:txBody>
      </p:sp>
      <p:sp>
        <p:nvSpPr>
          <p:cNvPr id="17" name="Espace réservé du pied de page 16"/>
          <p:cNvSpPr>
            <a:spLocks noGrp="1"/>
          </p:cNvSpPr>
          <p:nvPr>
            <p:ph type="ftr" sz="quarter" idx="11"/>
          </p:nvPr>
        </p:nvSpPr>
        <p:spPr/>
        <p:txBody>
          <a:bodyPr/>
          <a:lstStyle/>
          <a:p>
            <a:endParaRPr lang="fr-FR" dirty="0"/>
          </a:p>
        </p:txBody>
      </p:sp>
      <p:sp>
        <p:nvSpPr>
          <p:cNvPr id="29" name="Espace réservé du numéro de diapositive 28"/>
          <p:cNvSpPr>
            <a:spLocks noGrp="1"/>
          </p:cNvSpPr>
          <p:nvPr>
            <p:ph type="sldNum" sz="quarter" idx="12"/>
          </p:nvPr>
        </p:nvSpPr>
        <p:spPr/>
        <p:txBody>
          <a:bodyPr lIns="0" tIns="0" rIns="0" bIns="0">
            <a:noAutofit/>
          </a:bodyPr>
          <a:lstStyle>
            <a:lvl1pPr>
              <a:defRPr sz="1400">
                <a:solidFill>
                  <a:srgbClr val="FFFFFF"/>
                </a:solidFill>
              </a:defRPr>
            </a:lvl1pPr>
          </a:lstStyle>
          <a:p>
            <a:fld id="{9D1D65BF-4369-4B21-B7D3-3C1B1F8F5F58}" type="slidenum">
              <a:rPr lang="fr-FR" smtClean="0"/>
              <a:pPr/>
              <a:t>‹N°›</a:t>
            </a:fld>
            <a:endParaRPr lang="fr-FR" dirty="0"/>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5BD072E-2EAB-4823-BF29-AB117651015B}" type="datetime1">
              <a:rPr lang="fr-FR" smtClean="0"/>
              <a:pPr/>
              <a:t>02/11/2022</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D1D65BF-4369-4B21-B7D3-3C1B1F8F5F58}"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41"/>
            <a:ext cx="201168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914400" y="274640"/>
            <a:ext cx="55626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03B583D3-1EE1-4CD8-95A2-0D40C38D5AAC}" type="datetime1">
              <a:rPr lang="fr-FR" smtClean="0"/>
              <a:pPr/>
              <a:t>02/11/2022</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D1D65BF-4369-4B21-B7D3-3C1B1F8F5F58}"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BE5FE2AC-4BF0-489D-8534-8FEB09013695}" type="datetime1">
              <a:rPr lang="fr-FR" smtClean="0"/>
              <a:pPr/>
              <a:t>02/11/2022</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D1D65BF-4369-4B21-B7D3-3C1B1F8F5F58}" type="slidenum">
              <a:rPr lang="fr-FR" smtClean="0"/>
              <a:pPr/>
              <a:t>‹N°›</a:t>
            </a:fld>
            <a:endParaRPr lang="fr-FR" dirty="0"/>
          </a:p>
        </p:txBody>
      </p:sp>
      <p:sp>
        <p:nvSpPr>
          <p:cNvPr id="8" name="Espace réservé du contenu 7"/>
          <p:cNvSpPr>
            <a:spLocks noGrp="1"/>
          </p:cNvSpPr>
          <p:nvPr>
            <p:ph sz="quarter" idx="1"/>
          </p:nvPr>
        </p:nvSpPr>
        <p:spPr>
          <a:xfrm>
            <a:off x="914400" y="1447800"/>
            <a:ext cx="777240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ctangle à coins arrondis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7B1C690E-9BFE-4066-8AFB-3E61D20E4E7C}" type="datetime1">
              <a:rPr lang="fr-FR" smtClean="0"/>
              <a:pPr/>
              <a:t>02/11/2022</a:t>
            </a:fld>
            <a:endParaRPr lang="fr-FR" dirty="0"/>
          </a:p>
        </p:txBody>
      </p:sp>
      <p:sp>
        <p:nvSpPr>
          <p:cNvPr id="5" name="Espace réservé du pied de page 4"/>
          <p:cNvSpPr>
            <a:spLocks noGrp="1"/>
          </p:cNvSpPr>
          <p:nvPr>
            <p:ph type="ftr" sz="quarter" idx="11"/>
          </p:nvPr>
        </p:nvSpPr>
        <p:spPr>
          <a:xfrm>
            <a:off x="800100" y="6172200"/>
            <a:ext cx="4000500" cy="457200"/>
          </a:xfrm>
        </p:spPr>
        <p:txBody>
          <a:bodyPr/>
          <a:lstStyle/>
          <a:p>
            <a:endParaRPr lang="fr-FR" dirty="0"/>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146304" y="6208776"/>
            <a:ext cx="457200" cy="457200"/>
          </a:xfrm>
        </p:spPr>
        <p:txBody>
          <a:bodyPr/>
          <a:lstStyle/>
          <a:p>
            <a:fld id="{9D1D65BF-4369-4B21-B7D3-3C1B1F8F5F58}" type="slidenum">
              <a:rPr lang="fr-FR" smtClean="0"/>
              <a:pPr/>
              <a:t>‹N°›</a:t>
            </a:fld>
            <a:endParaRPr lang="fr-FR"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20F96975-2FE3-4157-823E-F5F02796A822}" type="datetime1">
              <a:rPr lang="fr-FR" smtClean="0"/>
              <a:pPr/>
              <a:t>02/11/2022</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9D1D65BF-4369-4B21-B7D3-3C1B1F8F5F58}" type="slidenum">
              <a:rPr lang="fr-FR" smtClean="0"/>
              <a:pPr/>
              <a:t>‹N°›</a:t>
            </a:fld>
            <a:endParaRPr lang="fr-FR" dirty="0"/>
          </a:p>
        </p:txBody>
      </p:sp>
      <p:sp>
        <p:nvSpPr>
          <p:cNvPr id="9" name="Espace réservé du contenu 8"/>
          <p:cNvSpPr>
            <a:spLocks noGrp="1"/>
          </p:cNvSpPr>
          <p:nvPr>
            <p:ph sz="quarter" idx="1"/>
          </p:nvPr>
        </p:nvSpPr>
        <p:spPr>
          <a:xfrm>
            <a:off x="914400" y="1447800"/>
            <a:ext cx="374904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933950" y="1447800"/>
            <a:ext cx="374904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914400" y="273050"/>
            <a:ext cx="7772400" cy="1143000"/>
          </a:xfrm>
        </p:spPr>
        <p:txBody>
          <a:bodyPr anchor="b" anchorCtr="0"/>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7" name="Espace réservé de la date 6"/>
          <p:cNvSpPr>
            <a:spLocks noGrp="1"/>
          </p:cNvSpPr>
          <p:nvPr>
            <p:ph type="dt" sz="half" idx="10"/>
          </p:nvPr>
        </p:nvSpPr>
        <p:spPr/>
        <p:txBody>
          <a:bodyPr/>
          <a:lstStyle/>
          <a:p>
            <a:fld id="{5A6A914E-B498-4791-A1F4-FF24F3C4DD5F}" type="datetime1">
              <a:rPr lang="fr-FR" smtClean="0"/>
              <a:pPr/>
              <a:t>02/11/2022</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9D1D65BF-4369-4B21-B7D3-3C1B1F8F5F58}" type="slidenum">
              <a:rPr lang="fr-FR" smtClean="0"/>
              <a:pPr/>
              <a:t>‹N°›</a:t>
            </a:fld>
            <a:endParaRPr lang="fr-FR" dirty="0"/>
          </a:p>
        </p:txBody>
      </p:sp>
      <p:sp>
        <p:nvSpPr>
          <p:cNvPr id="11" name="Espace réservé du contenu 10"/>
          <p:cNvSpPr>
            <a:spLocks noGrp="1"/>
          </p:cNvSpPr>
          <p:nvPr>
            <p:ph sz="half" idx="2"/>
          </p:nvPr>
        </p:nvSpPr>
        <p:spPr>
          <a:xfrm>
            <a:off x="914400" y="2247900"/>
            <a:ext cx="3733800"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4"/>
          </p:nvPr>
        </p:nvSpPr>
        <p:spPr>
          <a:xfrm>
            <a:off x="4953000" y="2247900"/>
            <a:ext cx="3733800"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D04152F5-5DDA-4E42-BEBC-E6E6F7D19250}" type="datetime1">
              <a:rPr lang="fr-FR" smtClean="0"/>
              <a:pPr/>
              <a:t>02/11/2022</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9D1D65BF-4369-4B21-B7D3-3C1B1F8F5F58}"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B24BBBD-F0AC-41CF-B0DE-81CBEE81692E}" type="datetime1">
              <a:rPr lang="fr-FR" smtClean="0"/>
              <a:pPr/>
              <a:t>02/11/2022</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9D1D65BF-4369-4B21-B7D3-3C1B1F8F5F58}"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ctangle à coins arrondis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914400" y="273050"/>
            <a:ext cx="7772400" cy="1143000"/>
          </a:xfrm>
        </p:spPr>
        <p:txBody>
          <a:bodyPr anchor="b" anchorCtr="0"/>
          <a:lstStyle>
            <a:lvl1pPr algn="l">
              <a:buNone/>
              <a:defRPr sz="4000" b="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2D4ACB9F-2910-4817-AEA2-15F2CF4662AA}" type="datetime1">
              <a:rPr lang="fr-FR" smtClean="0"/>
              <a:pPr/>
              <a:t>02/11/2022</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9D1D65BF-4369-4B21-B7D3-3C1B1F8F5F58}" type="slidenum">
              <a:rPr lang="fr-FR" smtClean="0"/>
              <a:pPr/>
              <a:t>‹N°›</a:t>
            </a:fld>
            <a:endParaRPr lang="fr-FR" dirty="0"/>
          </a:p>
        </p:txBody>
      </p:sp>
      <p:sp>
        <p:nvSpPr>
          <p:cNvPr id="11" name="Espace réservé du contenu 10"/>
          <p:cNvSpPr>
            <a:spLocks noGrp="1"/>
          </p:cNvSpPr>
          <p:nvPr>
            <p:ph sz="quarter" idx="1"/>
          </p:nvPr>
        </p:nvSpPr>
        <p:spPr>
          <a:xfrm>
            <a:off x="2971800" y="1600200"/>
            <a:ext cx="5715000" cy="44958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AF4CD37D-663F-4489-9F36-4700BE122E9E}" type="datetime1">
              <a:rPr lang="fr-FR" smtClean="0"/>
              <a:pPr/>
              <a:t>02/11/2022</a:t>
            </a:fld>
            <a:endParaRPr lang="fr-FR" dirty="0"/>
          </a:p>
        </p:txBody>
      </p:sp>
      <p:sp>
        <p:nvSpPr>
          <p:cNvPr id="6" name="Espace réservé du pied de page 5"/>
          <p:cNvSpPr>
            <a:spLocks noGrp="1"/>
          </p:cNvSpPr>
          <p:nvPr>
            <p:ph type="ftr" sz="quarter" idx="11"/>
          </p:nvPr>
        </p:nvSpPr>
        <p:spPr>
          <a:xfrm>
            <a:off x="914400" y="6172200"/>
            <a:ext cx="3886200" cy="457200"/>
          </a:xfrm>
        </p:spPr>
        <p:txBody>
          <a:bodyPr/>
          <a:lstStyle/>
          <a:p>
            <a:endParaRPr lang="fr-FR" dirty="0"/>
          </a:p>
        </p:txBody>
      </p:sp>
      <p:sp>
        <p:nvSpPr>
          <p:cNvPr id="7" name="Espace réservé du numéro de diapositive 6"/>
          <p:cNvSpPr>
            <a:spLocks noGrp="1"/>
          </p:cNvSpPr>
          <p:nvPr>
            <p:ph type="sldNum" sz="quarter" idx="12"/>
          </p:nvPr>
        </p:nvSpPr>
        <p:spPr>
          <a:xfrm>
            <a:off x="146304" y="6208776"/>
            <a:ext cx="457200" cy="457200"/>
          </a:xfrm>
        </p:spPr>
        <p:txBody>
          <a:bodyPr/>
          <a:lstStyle/>
          <a:p>
            <a:fld id="{9D1D65BF-4369-4B21-B7D3-3C1B1F8F5F58}" type="slidenum">
              <a:rPr lang="fr-FR" smtClean="0"/>
              <a:pPr/>
              <a:t>‹N°›</a:t>
            </a:fld>
            <a:endParaRPr lang="fr-FR" dirty="0"/>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Espace réservé pour une image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fr-FR" smtClean="0"/>
              <a:t>Cliquez sur l'icône pour ajouter une image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ctangle à coins arrondis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Espace réservé du titre 21"/>
          <p:cNvSpPr>
            <a:spLocks noGrp="1"/>
          </p:cNvSpPr>
          <p:nvPr>
            <p:ph type="title"/>
          </p:nvPr>
        </p:nvSpPr>
        <p:spPr>
          <a:xfrm>
            <a:off x="914400" y="274638"/>
            <a:ext cx="7772400" cy="1143000"/>
          </a:xfrm>
          <a:prstGeom prst="rect">
            <a:avLst/>
          </a:prstGeom>
        </p:spPr>
        <p:txBody>
          <a:bodyPr bIns="91440" anchor="b" anchorCtr="0">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4987314D-DC1B-4774-9AB2-D36AF736B8DF}" type="datetime1">
              <a:rPr lang="fr-FR" smtClean="0"/>
              <a:pPr/>
              <a:t>02/11/2022</a:t>
            </a:fld>
            <a:endParaRPr lang="fr-FR" dirty="0"/>
          </a:p>
        </p:txBody>
      </p:sp>
      <p:sp>
        <p:nvSpPr>
          <p:cNvPr id="3" name="Espace réservé du pied de page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fr-FR" dirty="0"/>
          </a:p>
        </p:txBody>
      </p:sp>
      <p:sp>
        <p:nvSpPr>
          <p:cNvPr id="23" name="Espace réservé du numéro de diapositive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9D1D65BF-4369-4B21-B7D3-3C1B1F8F5F58}" type="slidenum">
              <a:rPr lang="fr-FR" smtClean="0"/>
              <a:pPr/>
              <a:t>‹N°›</a:t>
            </a:fld>
            <a:endParaRPr lang="fr-FR"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786058"/>
            <a:ext cx="7858148" cy="928670"/>
          </a:xfrm>
        </p:spPr>
        <p:txBody>
          <a:bodyPr>
            <a:noAutofit/>
          </a:bodyPr>
          <a:lstStyle/>
          <a:p>
            <a:pPr algn="ctr"/>
            <a:r>
              <a:rPr lang="fr-FR" b="1" u="sng" dirty="0" smtClean="0">
                <a:solidFill>
                  <a:srgbClr val="C00000"/>
                </a:solidFill>
              </a:rPr>
              <a:t>Algorithmique et complexité</a:t>
            </a:r>
            <a:endParaRPr lang="fr-FR" b="1" u="sng" dirty="0">
              <a:solidFill>
                <a:srgbClr val="C00000"/>
              </a:solidFill>
            </a:endParaRPr>
          </a:p>
        </p:txBody>
      </p:sp>
      <p:sp>
        <p:nvSpPr>
          <p:cNvPr id="3" name="Espace réservé du numéro de diapositive 2"/>
          <p:cNvSpPr>
            <a:spLocks noGrp="1"/>
          </p:cNvSpPr>
          <p:nvPr>
            <p:ph type="sldNum" sz="quarter" idx="12"/>
          </p:nvPr>
        </p:nvSpPr>
        <p:spPr/>
        <p:txBody>
          <a:bodyPr/>
          <a:lstStyle/>
          <a:p>
            <a:fld id="{9D1D65BF-4369-4B21-B7D3-3C1B1F8F5F58}" type="slidenum">
              <a:rPr lang="fr-FR" smtClean="0"/>
              <a:pPr/>
              <a:t>1</a:t>
            </a:fld>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285720" y="1000108"/>
            <a:ext cx="8501122" cy="5572164"/>
          </a:xfrm>
        </p:spPr>
        <p:txBody>
          <a:bodyPr>
            <a:noAutofit/>
          </a:bodyPr>
          <a:lstStyle/>
          <a:p>
            <a:pPr marL="0" lvl="0" indent="0" algn="just">
              <a:lnSpc>
                <a:spcPct val="150000"/>
              </a:lnSpc>
              <a:buFont typeface="+mj-lt"/>
              <a:buAutoNum type="arabicParenR" startAt="4"/>
            </a:pPr>
            <a:r>
              <a:rPr lang="fr-FR" sz="2000" b="1" dirty="0" smtClean="0"/>
              <a:t> La complexité d’une boucle: </a:t>
            </a:r>
            <a:r>
              <a:rPr lang="fr-FR" sz="2000" b="1" dirty="0" smtClean="0">
                <a:solidFill>
                  <a:srgbClr val="002060"/>
                </a:solidFill>
              </a:rPr>
              <a:t>La complexité d’une  boucle égale la somme, sur toutes les itérations, de la  complexité de l’évaluation de la condition de sortie et la complexité du bloc d’instructions du corps de la boucle.</a:t>
            </a:r>
          </a:p>
          <a:p>
            <a:pPr marL="457200" lvl="0" indent="-457200">
              <a:buNone/>
            </a:pPr>
            <a:r>
              <a:rPr lang="fr-FR" sz="2000" b="1" dirty="0" smtClean="0"/>
              <a:t>Exemple </a:t>
            </a:r>
          </a:p>
          <a:p>
            <a:pPr marL="457200" lvl="0" indent="-457200">
              <a:buNone/>
            </a:pPr>
            <a:r>
              <a:rPr lang="fr-FR" sz="2000" dirty="0" smtClean="0"/>
              <a:t>Lire (N);   i=1; </a:t>
            </a:r>
          </a:p>
          <a:p>
            <a:pPr marL="457200" lvl="0" indent="-457200">
              <a:buNone/>
            </a:pPr>
            <a:r>
              <a:rPr lang="fr-FR" sz="2000" dirty="0" smtClean="0"/>
              <a:t>Tantque i&lt;=N faire </a:t>
            </a:r>
          </a:p>
          <a:p>
            <a:pPr marL="457200" lvl="0" indent="-457200">
              <a:buNone/>
            </a:pPr>
            <a:r>
              <a:rPr lang="fr-FR" sz="2000" dirty="0" smtClean="0"/>
              <a:t>	S=s+i; </a:t>
            </a:r>
          </a:p>
          <a:p>
            <a:pPr marL="457200" lvl="0" indent="-457200">
              <a:buNone/>
            </a:pPr>
            <a:r>
              <a:rPr lang="fr-FR" sz="2000" dirty="0" smtClean="0"/>
              <a:t>	i=i+1;</a:t>
            </a:r>
          </a:p>
          <a:p>
            <a:pPr marL="457200" lvl="0" indent="-457200">
              <a:buNone/>
            </a:pPr>
            <a:r>
              <a:rPr lang="fr-FR" sz="2000" smtClean="0"/>
              <a:t>Fin Tantque </a:t>
            </a:r>
            <a:endParaRPr lang="fr-FR" sz="2000" dirty="0" smtClean="0"/>
          </a:p>
        </p:txBody>
      </p:sp>
      <p:sp>
        <p:nvSpPr>
          <p:cNvPr id="5" name="Titre 1"/>
          <p:cNvSpPr txBox="1">
            <a:spLocks/>
          </p:cNvSpPr>
          <p:nvPr/>
        </p:nvSpPr>
        <p:spPr>
          <a:xfrm>
            <a:off x="214282" y="0"/>
            <a:ext cx="8929718" cy="642918"/>
          </a:xfrm>
          <a:prstGeom prst="rect">
            <a:avLst/>
          </a:prstGeom>
        </p:spPr>
        <p:txBody>
          <a:bodyPr bIns="91440" anchor="b" anchorCtr="0">
            <a:noAutofit/>
          </a:bodyPr>
          <a:lstStyle/>
          <a:p>
            <a:pPr lvl="0">
              <a:spcBef>
                <a:spcPct val="0"/>
              </a:spcBef>
              <a:defRPr/>
            </a:pPr>
            <a:r>
              <a:rPr lang="fr-FR" sz="2400" b="1" u="sng" dirty="0" smtClean="0">
                <a:solidFill>
                  <a:schemeClr val="accent1">
                    <a:lumMod val="50000"/>
                  </a:schemeClr>
                </a:solidFill>
                <a:latin typeface="+mj-lt"/>
                <a:ea typeface="+mj-ea"/>
                <a:cs typeface="+mj-cs"/>
              </a:rPr>
              <a:t>3. Règles de calcul de la complexité d’un algorithme</a:t>
            </a:r>
            <a:endParaRPr kumimoji="0" lang="fr-FR" sz="2400" b="1" i="0" u="none" strike="noStrike" kern="1200" cap="none" spc="0" normalizeH="0" baseline="0" noProof="0" dirty="0">
              <a:ln>
                <a:noFill/>
              </a:ln>
              <a:solidFill>
                <a:schemeClr val="accent1">
                  <a:lumMod val="50000"/>
                </a:schemeClr>
              </a:solidFill>
              <a:effectLst/>
              <a:uLnTx/>
              <a:uFillTx/>
              <a:latin typeface="+mj-lt"/>
              <a:ea typeface="+mj-ea"/>
              <a:cs typeface="+mj-cs"/>
            </a:endParaRPr>
          </a:p>
        </p:txBody>
      </p:sp>
      <p:sp>
        <p:nvSpPr>
          <p:cNvPr id="4" name="ZoneTexte 3"/>
          <p:cNvSpPr txBox="1"/>
          <p:nvPr/>
        </p:nvSpPr>
        <p:spPr>
          <a:xfrm>
            <a:off x="2428860" y="2684546"/>
            <a:ext cx="6500858" cy="2816156"/>
          </a:xfrm>
          <a:prstGeom prst="rect">
            <a:avLst/>
          </a:prstGeom>
          <a:noFill/>
        </p:spPr>
        <p:txBody>
          <a:bodyPr wrap="square" rtlCol="0">
            <a:spAutoFit/>
          </a:bodyPr>
          <a:lstStyle/>
          <a:p>
            <a:pPr>
              <a:lnSpc>
                <a:spcPct val="150000"/>
              </a:lnSpc>
              <a:spcAft>
                <a:spcPts val="600"/>
              </a:spcAft>
              <a:buFontTx/>
              <a:buChar char="-"/>
            </a:pPr>
            <a:r>
              <a:rPr lang="fr-FR" dirty="0" smtClean="0"/>
              <a:t>  Dans cette boucle nous avons N itérations</a:t>
            </a:r>
          </a:p>
          <a:p>
            <a:pPr marL="177800" indent="-177800">
              <a:lnSpc>
                <a:spcPct val="150000"/>
              </a:lnSpc>
              <a:spcAft>
                <a:spcPts val="600"/>
              </a:spcAft>
              <a:buFontTx/>
              <a:buChar char="-"/>
            </a:pPr>
            <a:r>
              <a:rPr lang="fr-FR" dirty="0" smtClean="0"/>
              <a:t>La comparaison i&lt;=N   s’effectue N+1 fois (N itérations de la boucle plus une fois pour sortir de la boucle)</a:t>
            </a:r>
          </a:p>
          <a:p>
            <a:pPr marL="177800" indent="-177800">
              <a:lnSpc>
                <a:spcPct val="150000"/>
              </a:lnSpc>
              <a:spcAft>
                <a:spcPts val="600"/>
              </a:spcAft>
              <a:buFontTx/>
              <a:buChar char="-"/>
            </a:pPr>
            <a:r>
              <a:rPr lang="fr-FR" dirty="0" smtClean="0"/>
              <a:t>Dans le bloc d’instruction nous avons 4 instructions chacune s’effectue N fois.</a:t>
            </a:r>
          </a:p>
          <a:p>
            <a:pPr marL="177800" indent="-177800">
              <a:lnSpc>
                <a:spcPct val="150000"/>
              </a:lnSpc>
              <a:spcAft>
                <a:spcPts val="600"/>
              </a:spcAft>
              <a:buFontTx/>
              <a:buChar char="-"/>
            </a:pPr>
            <a:r>
              <a:rPr lang="fr-FR" dirty="0" smtClean="0"/>
              <a:t>La complexité de la boucle est donc 5N+1</a:t>
            </a:r>
            <a:endParaRPr lang="fr-FR" dirty="0"/>
          </a:p>
        </p:txBody>
      </p:sp>
      <p:sp>
        <p:nvSpPr>
          <p:cNvPr id="6" name="Espace réservé du numéro de diapositive 5"/>
          <p:cNvSpPr>
            <a:spLocks noGrp="1"/>
          </p:cNvSpPr>
          <p:nvPr>
            <p:ph type="sldNum" sz="quarter" idx="12"/>
          </p:nvPr>
        </p:nvSpPr>
        <p:spPr/>
        <p:txBody>
          <a:bodyPr/>
          <a:lstStyle/>
          <a:p>
            <a:fld id="{9D1D65BF-4369-4B21-B7D3-3C1B1F8F5F58}" type="slidenum">
              <a:rPr lang="fr-FR" smtClean="0"/>
              <a:pPr/>
              <a:t>10</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par>
                                <p:cTn id="13" presetID="5" presetClass="entr" presetSubtype="1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heckerboard(across)">
                                      <p:cBhvr>
                                        <p:cTn id="15" dur="500"/>
                                        <p:tgtEl>
                                          <p:spTgt spid="3">
                                            <p:txEl>
                                              <p:pRg st="2" end="2"/>
                                            </p:txEl>
                                          </p:spTgt>
                                        </p:tgtEl>
                                      </p:cBhvr>
                                    </p:animEffect>
                                  </p:childTnLst>
                                </p:cTn>
                              </p:par>
                              <p:par>
                                <p:cTn id="16" presetID="5" presetClass="entr" presetSubtype="1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checkerboard(across)">
                                      <p:cBhvr>
                                        <p:cTn id="18" dur="500"/>
                                        <p:tgtEl>
                                          <p:spTgt spid="3">
                                            <p:txEl>
                                              <p:pRg st="3" end="3"/>
                                            </p:txEl>
                                          </p:spTgt>
                                        </p:tgtEl>
                                      </p:cBhvr>
                                    </p:animEffect>
                                  </p:childTnLst>
                                </p:cTn>
                              </p:par>
                              <p:par>
                                <p:cTn id="19" presetID="5" presetClass="entr" presetSubtype="1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checkerboard(across)">
                                      <p:cBhvr>
                                        <p:cTn id="21" dur="500"/>
                                        <p:tgtEl>
                                          <p:spTgt spid="3">
                                            <p:txEl>
                                              <p:pRg st="4" end="4"/>
                                            </p:txEl>
                                          </p:spTgt>
                                        </p:tgtEl>
                                      </p:cBhvr>
                                    </p:animEffect>
                                  </p:childTnLst>
                                </p:cTn>
                              </p:par>
                              <p:par>
                                <p:cTn id="22" presetID="5" presetClass="entr" presetSubtype="1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checkerboard(across)">
                                      <p:cBhvr>
                                        <p:cTn id="24" dur="500"/>
                                        <p:tgtEl>
                                          <p:spTgt spid="3">
                                            <p:txEl>
                                              <p:pRg st="5" end="5"/>
                                            </p:txEl>
                                          </p:spTgt>
                                        </p:tgtEl>
                                      </p:cBhvr>
                                    </p:animEffect>
                                  </p:childTnLst>
                                </p:cTn>
                              </p:par>
                              <p:par>
                                <p:cTn id="25" presetID="5" presetClass="entr" presetSubtype="1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checkerboard(across)">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checkerboard(across)">
                                      <p:cBhvr>
                                        <p:cTn id="3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357158" y="785794"/>
            <a:ext cx="8286808" cy="5572164"/>
          </a:xfrm>
        </p:spPr>
        <p:txBody>
          <a:bodyPr>
            <a:noAutofit/>
          </a:bodyPr>
          <a:lstStyle/>
          <a:p>
            <a:pPr marL="457200" lvl="0" indent="-457200">
              <a:buFont typeface="+mj-lt"/>
              <a:buAutoNum type="arabicParenR" startAt="5"/>
            </a:pPr>
            <a:r>
              <a:rPr lang="fr-FR" sz="2400" b="1" dirty="0" smtClean="0"/>
              <a:t>Sous programmes  (fonctions et procédures) </a:t>
            </a:r>
          </a:p>
          <a:p>
            <a:pPr marL="0" lvl="0" indent="0" algn="just">
              <a:buNone/>
            </a:pPr>
            <a:r>
              <a:rPr lang="fr-FR" sz="2000" b="1" dirty="0" smtClean="0">
                <a:solidFill>
                  <a:srgbClr val="002060"/>
                </a:solidFill>
              </a:rPr>
              <a:t>La complexité de l’appel d’un sous programme égale la somme des complexités de ses instructions. </a:t>
            </a:r>
            <a:endParaRPr lang="fr-FR" sz="2000" b="1" dirty="0" smtClean="0">
              <a:solidFill>
                <a:prstClr val="black"/>
              </a:solidFill>
            </a:endParaRPr>
          </a:p>
        </p:txBody>
      </p:sp>
      <p:sp>
        <p:nvSpPr>
          <p:cNvPr id="5" name="Titre 1"/>
          <p:cNvSpPr txBox="1">
            <a:spLocks/>
          </p:cNvSpPr>
          <p:nvPr/>
        </p:nvSpPr>
        <p:spPr>
          <a:xfrm>
            <a:off x="214282" y="0"/>
            <a:ext cx="8929718" cy="642918"/>
          </a:xfrm>
          <a:prstGeom prst="rect">
            <a:avLst/>
          </a:prstGeom>
        </p:spPr>
        <p:txBody>
          <a:bodyPr bIns="91440" anchor="b" anchorCtr="0">
            <a:noAutofit/>
          </a:bodyPr>
          <a:lstStyle/>
          <a:p>
            <a:pPr lvl="0">
              <a:spcBef>
                <a:spcPct val="0"/>
              </a:spcBef>
              <a:defRPr/>
            </a:pPr>
            <a:r>
              <a:rPr lang="fr-FR" sz="2400" b="1" u="sng" dirty="0" smtClean="0">
                <a:solidFill>
                  <a:schemeClr val="accent1">
                    <a:lumMod val="50000"/>
                  </a:schemeClr>
                </a:solidFill>
                <a:latin typeface="+mj-lt"/>
                <a:ea typeface="+mj-ea"/>
                <a:cs typeface="+mj-cs"/>
              </a:rPr>
              <a:t>3. Règles de calcul de la complexité d’un algorithme</a:t>
            </a:r>
            <a:endParaRPr kumimoji="0" lang="fr-FR" sz="2400" b="1" i="0" u="none" strike="noStrike" kern="1200" cap="none" spc="0" normalizeH="0" baseline="0" noProof="0" dirty="0">
              <a:ln>
                <a:noFill/>
              </a:ln>
              <a:solidFill>
                <a:schemeClr val="accent1">
                  <a:lumMod val="50000"/>
                </a:schemeClr>
              </a:solidFill>
              <a:effectLst/>
              <a:uLnTx/>
              <a:uFillTx/>
              <a:latin typeface="+mj-lt"/>
              <a:ea typeface="+mj-ea"/>
              <a:cs typeface="+mj-cs"/>
            </a:endParaRPr>
          </a:p>
        </p:txBody>
      </p:sp>
      <p:sp>
        <p:nvSpPr>
          <p:cNvPr id="4" name="Espace réservé du numéro de diapositive 3"/>
          <p:cNvSpPr>
            <a:spLocks noGrp="1"/>
          </p:cNvSpPr>
          <p:nvPr>
            <p:ph type="sldNum" sz="quarter" idx="12"/>
          </p:nvPr>
        </p:nvSpPr>
        <p:spPr/>
        <p:txBody>
          <a:bodyPr/>
          <a:lstStyle/>
          <a:p>
            <a:fld id="{9D1D65BF-4369-4B21-B7D3-3C1B1F8F5F58}" type="slidenum">
              <a:rPr lang="fr-FR" smtClean="0"/>
              <a:pPr/>
              <a:t>11</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heckerboard(across)">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1071546"/>
            <a:ext cx="8286808" cy="5214974"/>
          </a:xfrm>
        </p:spPr>
        <p:txBody>
          <a:bodyPr>
            <a:noAutofit/>
          </a:bodyPr>
          <a:lstStyle/>
          <a:p>
            <a:pPr marL="0" indent="361950"/>
            <a:r>
              <a:rPr lang="fr-FR" sz="2400" dirty="0" smtClean="0"/>
              <a:t>La complexité d’un algorithme récursif se fait par raisonnement et démonstration par récurrence. </a:t>
            </a:r>
            <a:endParaRPr lang="fr-FR" sz="2400" b="1" dirty="0" smtClean="0"/>
          </a:p>
          <a:p>
            <a:pPr>
              <a:buNone/>
            </a:pPr>
            <a:r>
              <a:rPr lang="fr-FR" sz="2400" b="1" u="sng" dirty="0" smtClean="0"/>
              <a:t>Exemple</a:t>
            </a:r>
          </a:p>
          <a:p>
            <a:r>
              <a:rPr lang="fr-FR" sz="2000" dirty="0" smtClean="0"/>
              <a:t>Soit la fonction récursive suivante :</a:t>
            </a:r>
            <a:endParaRPr lang="fr-FR" sz="2000" b="1" dirty="0" smtClean="0"/>
          </a:p>
          <a:p>
            <a:pPr>
              <a:buNone/>
            </a:pPr>
            <a:r>
              <a:rPr lang="fr-FR" sz="2000" b="1" dirty="0" smtClean="0"/>
              <a:t>fonction factorielle(n :entier): entier</a:t>
            </a:r>
          </a:p>
          <a:p>
            <a:pPr>
              <a:buNone/>
            </a:pPr>
            <a:endParaRPr lang="fr-FR" sz="2000" b="1" dirty="0" smtClean="0"/>
          </a:p>
          <a:p>
            <a:pPr>
              <a:buNone/>
            </a:pPr>
            <a:r>
              <a:rPr lang="fr-FR" sz="2000" b="1" dirty="0" smtClean="0"/>
              <a:t>début</a:t>
            </a:r>
          </a:p>
          <a:p>
            <a:pPr>
              <a:buNone/>
            </a:pPr>
            <a:r>
              <a:rPr lang="fr-FR" sz="2000" b="1" dirty="0" smtClean="0"/>
              <a:t>	Si n=0 alors</a:t>
            </a:r>
          </a:p>
          <a:p>
            <a:pPr>
              <a:buNone/>
            </a:pPr>
            <a:r>
              <a:rPr lang="fr-FR" sz="2000" dirty="0" smtClean="0"/>
              <a:t>		retourne 1;</a:t>
            </a:r>
          </a:p>
          <a:p>
            <a:pPr>
              <a:buNone/>
            </a:pPr>
            <a:r>
              <a:rPr lang="fr-FR" sz="2000" b="1" dirty="0" smtClean="0"/>
              <a:t>	Sinon</a:t>
            </a:r>
          </a:p>
          <a:p>
            <a:pPr>
              <a:buNone/>
            </a:pPr>
            <a:r>
              <a:rPr lang="fr-FR" sz="2000" b="1" dirty="0" smtClean="0"/>
              <a:t>		</a:t>
            </a:r>
            <a:r>
              <a:rPr lang="fr-FR" sz="2000" dirty="0" smtClean="0"/>
              <a:t>retourne (n* factorielle(n-1))</a:t>
            </a:r>
          </a:p>
          <a:p>
            <a:pPr>
              <a:buNone/>
            </a:pPr>
            <a:r>
              <a:rPr lang="fr-FR" sz="2000" b="1" dirty="0" smtClean="0"/>
              <a:t>	fin si</a:t>
            </a:r>
          </a:p>
          <a:p>
            <a:pPr>
              <a:buNone/>
            </a:pPr>
            <a:r>
              <a:rPr lang="fr-FR" sz="2000" b="1" dirty="0" smtClean="0"/>
              <a:t>fin</a:t>
            </a:r>
          </a:p>
          <a:p>
            <a:pPr marL="0" indent="0">
              <a:buNone/>
            </a:pPr>
            <a:endParaRPr lang="fr-FR" sz="2400" dirty="0" smtClean="0"/>
          </a:p>
        </p:txBody>
      </p:sp>
      <p:sp>
        <p:nvSpPr>
          <p:cNvPr id="4" name="Espace réservé du contenu 2"/>
          <p:cNvSpPr txBox="1">
            <a:spLocks/>
          </p:cNvSpPr>
          <p:nvPr/>
        </p:nvSpPr>
        <p:spPr>
          <a:xfrm>
            <a:off x="4786314" y="785794"/>
            <a:ext cx="3929090" cy="4857784"/>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fr-FR" sz="3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9" name="Rectangle 8"/>
          <p:cNvSpPr/>
          <p:nvPr/>
        </p:nvSpPr>
        <p:spPr>
          <a:xfrm>
            <a:off x="928662" y="3679033"/>
            <a:ext cx="635042" cy="3571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smtClean="0">
                <a:solidFill>
                  <a:srgbClr val="002060"/>
                </a:solidFill>
              </a:rPr>
              <a:t>Op1</a:t>
            </a:r>
            <a:endParaRPr lang="fr-FR" sz="1400" b="1" dirty="0">
              <a:solidFill>
                <a:srgbClr val="002060"/>
              </a:solidFill>
            </a:endParaRPr>
          </a:p>
        </p:txBody>
      </p:sp>
      <p:sp>
        <p:nvSpPr>
          <p:cNvPr id="10" name="Rectangle 9"/>
          <p:cNvSpPr/>
          <p:nvPr/>
        </p:nvSpPr>
        <p:spPr>
          <a:xfrm>
            <a:off x="2428860" y="4196805"/>
            <a:ext cx="635042" cy="3571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smtClean="0">
                <a:solidFill>
                  <a:srgbClr val="002060"/>
                </a:solidFill>
              </a:rPr>
              <a:t>Op2</a:t>
            </a:r>
            <a:endParaRPr lang="fr-FR" sz="1400" b="1" dirty="0">
              <a:solidFill>
                <a:srgbClr val="002060"/>
              </a:solidFill>
            </a:endParaRPr>
          </a:p>
        </p:txBody>
      </p:sp>
      <p:sp>
        <p:nvSpPr>
          <p:cNvPr id="11" name="Rectangle 10"/>
          <p:cNvSpPr/>
          <p:nvPr/>
        </p:nvSpPr>
        <p:spPr>
          <a:xfrm>
            <a:off x="1428728" y="4786322"/>
            <a:ext cx="635042" cy="3571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smtClean="0">
                <a:solidFill>
                  <a:srgbClr val="002060"/>
                </a:solidFill>
              </a:rPr>
              <a:t>Op3</a:t>
            </a:r>
            <a:endParaRPr lang="fr-FR" sz="1400" b="1" dirty="0">
              <a:solidFill>
                <a:srgbClr val="002060"/>
              </a:solidFill>
            </a:endParaRPr>
          </a:p>
        </p:txBody>
      </p:sp>
      <p:sp>
        <p:nvSpPr>
          <p:cNvPr id="12" name="Rectangle 11"/>
          <p:cNvSpPr/>
          <p:nvPr/>
        </p:nvSpPr>
        <p:spPr>
          <a:xfrm>
            <a:off x="2143108" y="4786322"/>
            <a:ext cx="635042" cy="3571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smtClean="0">
                <a:solidFill>
                  <a:srgbClr val="002060"/>
                </a:solidFill>
              </a:rPr>
              <a:t>Op4</a:t>
            </a:r>
            <a:endParaRPr lang="fr-FR" sz="1400" b="1" dirty="0">
              <a:solidFill>
                <a:srgbClr val="002060"/>
              </a:solidFill>
            </a:endParaRPr>
          </a:p>
        </p:txBody>
      </p:sp>
      <p:sp>
        <p:nvSpPr>
          <p:cNvPr id="14" name="Rectangle 13"/>
          <p:cNvSpPr/>
          <p:nvPr/>
        </p:nvSpPr>
        <p:spPr>
          <a:xfrm>
            <a:off x="3428992" y="4771831"/>
            <a:ext cx="635042" cy="3571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smtClean="0">
                <a:solidFill>
                  <a:srgbClr val="002060"/>
                </a:solidFill>
              </a:rPr>
              <a:t>Op5</a:t>
            </a:r>
            <a:endParaRPr lang="fr-FR" sz="1400" b="1" dirty="0">
              <a:solidFill>
                <a:srgbClr val="002060"/>
              </a:solidFill>
            </a:endParaRPr>
          </a:p>
        </p:txBody>
      </p:sp>
      <p:sp>
        <p:nvSpPr>
          <p:cNvPr id="13" name="Titre 1"/>
          <p:cNvSpPr txBox="1">
            <a:spLocks/>
          </p:cNvSpPr>
          <p:nvPr/>
        </p:nvSpPr>
        <p:spPr>
          <a:xfrm>
            <a:off x="214282" y="0"/>
            <a:ext cx="8929718" cy="642918"/>
          </a:xfrm>
          <a:prstGeom prst="rect">
            <a:avLst/>
          </a:prstGeom>
        </p:spPr>
        <p:txBody>
          <a:bodyPr bIns="91440" anchor="b" anchorCtr="0">
            <a:noAutofit/>
          </a:bodyPr>
          <a:lstStyle/>
          <a:p>
            <a:pPr>
              <a:spcBef>
                <a:spcPct val="0"/>
              </a:spcBef>
              <a:defRPr/>
            </a:pPr>
            <a:r>
              <a:rPr lang="fr-FR" sz="2400" b="1" u="sng" dirty="0" smtClean="0">
                <a:solidFill>
                  <a:schemeClr val="accent1">
                    <a:lumMod val="50000"/>
                  </a:schemeClr>
                </a:solidFill>
                <a:latin typeface="+mj-lt"/>
                <a:ea typeface="+mj-ea"/>
                <a:cs typeface="+mj-cs"/>
              </a:rPr>
              <a:t>4. Complexité des algorithme récursive</a:t>
            </a:r>
          </a:p>
        </p:txBody>
      </p:sp>
      <p:sp>
        <p:nvSpPr>
          <p:cNvPr id="15" name="Espace réservé du numéro de diapositive 14"/>
          <p:cNvSpPr>
            <a:spLocks noGrp="1"/>
          </p:cNvSpPr>
          <p:nvPr>
            <p:ph type="sldNum" sz="quarter" idx="12"/>
          </p:nvPr>
        </p:nvSpPr>
        <p:spPr/>
        <p:txBody>
          <a:bodyPr/>
          <a:lstStyle/>
          <a:p>
            <a:fld id="{9D1D65BF-4369-4B21-B7D3-3C1B1F8F5F58}" type="slidenum">
              <a:rPr lang="fr-FR" smtClean="0"/>
              <a:pPr/>
              <a:t>12</a:t>
            </a:fld>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txBox="1">
            <a:spLocks/>
          </p:cNvSpPr>
          <p:nvPr/>
        </p:nvSpPr>
        <p:spPr>
          <a:xfrm>
            <a:off x="4786314" y="785794"/>
            <a:ext cx="3929090" cy="4857784"/>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fr-FR" sz="3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5" name="Rectangle 4"/>
          <p:cNvSpPr/>
          <p:nvPr/>
        </p:nvSpPr>
        <p:spPr>
          <a:xfrm>
            <a:off x="214282" y="1285860"/>
            <a:ext cx="8715436" cy="5509200"/>
          </a:xfrm>
          <a:prstGeom prst="rect">
            <a:avLst/>
          </a:prstGeom>
        </p:spPr>
        <p:txBody>
          <a:bodyPr wrap="square">
            <a:spAutoFit/>
          </a:bodyPr>
          <a:lstStyle/>
          <a:p>
            <a:pPr>
              <a:spcAft>
                <a:spcPts val="600"/>
              </a:spcAft>
              <a:buClr>
                <a:srgbClr val="D34817"/>
              </a:buClr>
            </a:pPr>
            <a:r>
              <a:rPr lang="fr-FR" sz="2000" b="1" dirty="0" smtClean="0">
                <a:solidFill>
                  <a:prstClr val="black"/>
                </a:solidFill>
              </a:rPr>
              <a:t>Posons C(n) le temps d’exécution nécessaire pour un appel à factorielle (n). </a:t>
            </a:r>
          </a:p>
          <a:p>
            <a:pPr lvl="0">
              <a:spcAft>
                <a:spcPts val="600"/>
              </a:spcAft>
              <a:buClr>
                <a:srgbClr val="D34817"/>
              </a:buClr>
              <a:buNone/>
            </a:pPr>
            <a:r>
              <a:rPr lang="fr-FR" sz="1600" b="1" dirty="0" smtClean="0">
                <a:solidFill>
                  <a:prstClr val="black"/>
                </a:solidFill>
              </a:rPr>
              <a:t> </a:t>
            </a:r>
          </a:p>
          <a:p>
            <a:pPr lvl="0">
              <a:spcAft>
                <a:spcPts val="600"/>
              </a:spcAft>
              <a:buClr>
                <a:srgbClr val="D34817"/>
              </a:buClr>
              <a:buNone/>
            </a:pPr>
            <a:r>
              <a:rPr lang="fr-FR" b="1" dirty="0" smtClean="0">
                <a:solidFill>
                  <a:srgbClr val="002060"/>
                </a:solidFill>
              </a:rPr>
              <a:t>C (0)</a:t>
            </a:r>
            <a:r>
              <a:rPr lang="fr-FR" b="1" dirty="0" smtClean="0">
                <a:solidFill>
                  <a:prstClr val="black"/>
                </a:solidFill>
              </a:rPr>
              <a:t> = </a:t>
            </a:r>
            <a:r>
              <a:rPr lang="fr-FR" b="1" dirty="0" smtClean="0">
                <a:solidFill>
                  <a:srgbClr val="002060"/>
                </a:solidFill>
              </a:rPr>
              <a:t>Op1+ Op2 = </a:t>
            </a:r>
            <a:r>
              <a:rPr lang="fr-FR" b="1" dirty="0" smtClean="0">
                <a:solidFill>
                  <a:srgbClr val="C00000"/>
                </a:solidFill>
              </a:rPr>
              <a:t>2</a:t>
            </a:r>
          </a:p>
          <a:p>
            <a:pPr lvl="0">
              <a:spcAft>
                <a:spcPts val="1800"/>
              </a:spcAft>
              <a:buClr>
                <a:srgbClr val="D34817"/>
              </a:buClr>
              <a:buNone/>
            </a:pPr>
            <a:r>
              <a:rPr lang="fr-FR" b="1" dirty="0" smtClean="0">
                <a:solidFill>
                  <a:srgbClr val="002060"/>
                </a:solidFill>
              </a:rPr>
              <a:t>C(1) = Op1 +Op3+ Op4+ Op5+ C(0)   =</a:t>
            </a:r>
            <a:r>
              <a:rPr lang="fr-FR" b="1" dirty="0" smtClean="0">
                <a:solidFill>
                  <a:srgbClr val="C00000"/>
                </a:solidFill>
              </a:rPr>
              <a:t> b + C(0)     </a:t>
            </a:r>
            <a:r>
              <a:rPr lang="fr-FR" sz="1600" b="1" dirty="0" smtClean="0">
                <a:solidFill>
                  <a:srgbClr val="C00000"/>
                </a:solidFill>
              </a:rPr>
              <a:t>(</a:t>
            </a:r>
            <a:r>
              <a:rPr lang="fr-FR" sz="1600" b="1" dirty="0" smtClean="0">
                <a:solidFill>
                  <a:srgbClr val="0070C0"/>
                </a:solidFill>
              </a:rPr>
              <a:t> b= Op1 +Op3+ Op4+ Op5+ Op6)</a:t>
            </a:r>
            <a:endParaRPr lang="fr-FR" b="1" dirty="0" smtClean="0">
              <a:solidFill>
                <a:srgbClr val="0070C0"/>
              </a:solidFill>
            </a:endParaRPr>
          </a:p>
          <a:p>
            <a:pPr>
              <a:spcAft>
                <a:spcPts val="600"/>
              </a:spcAft>
              <a:buClr>
                <a:srgbClr val="D34817"/>
              </a:buClr>
            </a:pPr>
            <a:r>
              <a:rPr lang="fr-FR" b="1" dirty="0" smtClean="0">
                <a:solidFill>
                  <a:srgbClr val="002060"/>
                </a:solidFill>
              </a:rPr>
              <a:t>C(2) = Op1 +Op3+ Op4+ Op5+ + C(1)  =  b + b + C(0) </a:t>
            </a:r>
            <a:r>
              <a:rPr lang="fr-FR" b="1" dirty="0" smtClean="0">
                <a:solidFill>
                  <a:srgbClr val="C00000"/>
                </a:solidFill>
              </a:rPr>
              <a:t>= </a:t>
            </a:r>
            <a:r>
              <a:rPr lang="fr-FR" sz="2000" b="1" dirty="0" smtClean="0">
                <a:solidFill>
                  <a:srgbClr val="C00000"/>
                </a:solidFill>
              </a:rPr>
              <a:t>2b+ C(0)</a:t>
            </a:r>
            <a:endParaRPr lang="fr-FR" b="1" dirty="0" smtClean="0">
              <a:solidFill>
                <a:srgbClr val="C00000"/>
              </a:solidFill>
            </a:endParaRPr>
          </a:p>
          <a:p>
            <a:pPr>
              <a:spcAft>
                <a:spcPts val="600"/>
              </a:spcAft>
              <a:buClr>
                <a:srgbClr val="D34817"/>
              </a:buClr>
            </a:pPr>
            <a:r>
              <a:rPr lang="fr-FR" b="1" dirty="0" smtClean="0">
                <a:solidFill>
                  <a:srgbClr val="002060"/>
                </a:solidFill>
              </a:rPr>
              <a:t>C(3) = Op1 +Op3+ Op4+ Op5+ C(2) = </a:t>
            </a:r>
            <a:r>
              <a:rPr lang="fr-FR" b="1" dirty="0" smtClean="0">
                <a:solidFill>
                  <a:srgbClr val="C00000"/>
                </a:solidFill>
              </a:rPr>
              <a:t>3b+ C(0)</a:t>
            </a:r>
            <a:endParaRPr lang="fr-FR" b="1" dirty="0" smtClean="0">
              <a:solidFill>
                <a:srgbClr val="002060"/>
              </a:solidFill>
            </a:endParaRPr>
          </a:p>
          <a:p>
            <a:pPr>
              <a:spcAft>
                <a:spcPts val="600"/>
              </a:spcAft>
              <a:buClr>
                <a:srgbClr val="D34817"/>
              </a:buClr>
            </a:pPr>
            <a:r>
              <a:rPr lang="fr-FR" b="1" dirty="0" smtClean="0">
                <a:solidFill>
                  <a:srgbClr val="002060"/>
                </a:solidFill>
              </a:rPr>
              <a:t>.</a:t>
            </a:r>
          </a:p>
          <a:p>
            <a:pPr>
              <a:spcAft>
                <a:spcPts val="600"/>
              </a:spcAft>
              <a:buClr>
                <a:srgbClr val="D34817"/>
              </a:buClr>
            </a:pPr>
            <a:r>
              <a:rPr lang="fr-FR" b="1" dirty="0" smtClean="0">
                <a:solidFill>
                  <a:srgbClr val="002060"/>
                </a:solidFill>
              </a:rPr>
              <a:t>.</a:t>
            </a:r>
          </a:p>
          <a:p>
            <a:pPr>
              <a:spcAft>
                <a:spcPts val="600"/>
              </a:spcAft>
              <a:buClr>
                <a:srgbClr val="D34817"/>
              </a:buClr>
            </a:pPr>
            <a:r>
              <a:rPr lang="fr-FR" b="1" dirty="0" smtClean="0">
                <a:solidFill>
                  <a:srgbClr val="002060"/>
                </a:solidFill>
              </a:rPr>
              <a:t>C(n-1)= </a:t>
            </a:r>
            <a:r>
              <a:rPr lang="fr-FR" b="1" dirty="0" smtClean="0">
                <a:solidFill>
                  <a:srgbClr val="C00000"/>
                </a:solidFill>
              </a:rPr>
              <a:t>(n-1)  b +C(0)</a:t>
            </a:r>
          </a:p>
          <a:p>
            <a:pPr>
              <a:spcAft>
                <a:spcPts val="600"/>
              </a:spcAft>
              <a:buClr>
                <a:srgbClr val="D34817"/>
              </a:buClr>
            </a:pPr>
            <a:r>
              <a:rPr lang="fr-FR" b="1" dirty="0" smtClean="0">
                <a:solidFill>
                  <a:srgbClr val="002060"/>
                </a:solidFill>
              </a:rPr>
              <a:t>C(n) = Op1 +Op3+ Op4+ Op5+C(n-1)=   </a:t>
            </a:r>
          </a:p>
          <a:p>
            <a:pPr>
              <a:spcAft>
                <a:spcPts val="600"/>
              </a:spcAft>
              <a:buClr>
                <a:srgbClr val="D34817"/>
              </a:buClr>
            </a:pPr>
            <a:r>
              <a:rPr lang="fr-FR" b="1" dirty="0" smtClean="0">
                <a:solidFill>
                  <a:srgbClr val="002060"/>
                </a:solidFill>
              </a:rPr>
              <a:t>          = b + (n-1)  b +C(0) = </a:t>
            </a:r>
            <a:r>
              <a:rPr lang="fr-FR" b="1" dirty="0" smtClean="0">
                <a:solidFill>
                  <a:srgbClr val="C00000"/>
                </a:solidFill>
              </a:rPr>
              <a:t>n .b +C(0)</a:t>
            </a:r>
          </a:p>
          <a:p>
            <a:pPr>
              <a:spcAft>
                <a:spcPts val="600"/>
              </a:spcAft>
              <a:buClr>
                <a:srgbClr val="D34817"/>
              </a:buClr>
            </a:pPr>
            <a:endParaRPr lang="fr-FR" b="1" dirty="0" smtClean="0">
              <a:solidFill>
                <a:srgbClr val="C00000"/>
              </a:solidFill>
            </a:endParaRPr>
          </a:p>
          <a:p>
            <a:pPr>
              <a:spcAft>
                <a:spcPts val="600"/>
              </a:spcAft>
              <a:buClr>
                <a:srgbClr val="D34817"/>
              </a:buClr>
            </a:pPr>
            <a:r>
              <a:rPr lang="fr-FR" sz="2000" b="1" dirty="0" smtClean="0"/>
              <a:t>Donc la complexité de la fonction factorielle est en </a:t>
            </a:r>
            <a:r>
              <a:rPr lang="fr-FR" sz="2000" b="1" i="1" dirty="0" smtClean="0"/>
              <a:t>O(n).</a:t>
            </a:r>
            <a:endParaRPr lang="fr-FR" sz="2000" b="1" dirty="0" smtClean="0"/>
          </a:p>
          <a:p>
            <a:pPr>
              <a:spcAft>
                <a:spcPts val="600"/>
              </a:spcAft>
              <a:buClr>
                <a:srgbClr val="D34817"/>
              </a:buClr>
            </a:pPr>
            <a:r>
              <a:rPr lang="fr-FR" b="1" dirty="0" smtClean="0">
                <a:solidFill>
                  <a:srgbClr val="C00000"/>
                </a:solidFill>
              </a:rPr>
              <a:t>          </a:t>
            </a:r>
          </a:p>
          <a:p>
            <a:pPr lvl="0">
              <a:spcAft>
                <a:spcPts val="600"/>
              </a:spcAft>
              <a:buClr>
                <a:srgbClr val="D34817"/>
              </a:buClr>
              <a:buNone/>
            </a:pPr>
            <a:endParaRPr lang="fr-FR" sz="1600" b="1" dirty="0" smtClean="0">
              <a:solidFill>
                <a:srgbClr val="002060"/>
              </a:solidFill>
            </a:endParaRPr>
          </a:p>
        </p:txBody>
      </p:sp>
      <p:sp>
        <p:nvSpPr>
          <p:cNvPr id="15" name="Rectangle 14"/>
          <p:cNvSpPr/>
          <p:nvPr/>
        </p:nvSpPr>
        <p:spPr>
          <a:xfrm>
            <a:off x="714348" y="5286388"/>
            <a:ext cx="2714644" cy="461665"/>
          </a:xfrm>
          <a:prstGeom prst="rect">
            <a:avLst/>
          </a:prstGeom>
        </p:spPr>
        <p:txBody>
          <a:bodyPr wrap="square">
            <a:spAutoFit/>
          </a:bodyPr>
          <a:lstStyle/>
          <a:p>
            <a:r>
              <a:rPr lang="fr-FR" sz="2400" b="1" smtClean="0">
                <a:solidFill>
                  <a:srgbClr val="C00000"/>
                </a:solidFill>
              </a:rPr>
              <a:t>= 4 </a:t>
            </a:r>
            <a:r>
              <a:rPr lang="fr-FR" sz="2400" b="1" dirty="0" smtClean="0">
                <a:solidFill>
                  <a:srgbClr val="C00000"/>
                </a:solidFill>
              </a:rPr>
              <a:t>n + 2 </a:t>
            </a:r>
            <a:endParaRPr lang="fr-FR" sz="2400" dirty="0"/>
          </a:p>
        </p:txBody>
      </p:sp>
      <p:sp>
        <p:nvSpPr>
          <p:cNvPr id="14" name="Accolade ouvrante 13"/>
          <p:cNvSpPr/>
          <p:nvPr/>
        </p:nvSpPr>
        <p:spPr>
          <a:xfrm rot="5400000">
            <a:off x="7179487" y="892951"/>
            <a:ext cx="428628" cy="2643206"/>
          </a:xfrm>
          <a:prstGeom prst="leftBrace">
            <a:avLst>
              <a:gd name="adj1" fmla="val 8333"/>
              <a:gd name="adj2" fmla="val 52011"/>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6" name="Rectangle 15"/>
          <p:cNvSpPr/>
          <p:nvPr/>
        </p:nvSpPr>
        <p:spPr>
          <a:xfrm>
            <a:off x="7286644" y="1714488"/>
            <a:ext cx="1857356" cy="369332"/>
          </a:xfrm>
          <a:prstGeom prst="rect">
            <a:avLst/>
          </a:prstGeom>
        </p:spPr>
        <p:txBody>
          <a:bodyPr wrap="square">
            <a:spAutoFit/>
          </a:bodyPr>
          <a:lstStyle/>
          <a:p>
            <a:r>
              <a:rPr lang="fr-FR" b="1" dirty="0" smtClean="0">
                <a:solidFill>
                  <a:srgbClr val="C00000"/>
                </a:solidFill>
              </a:rPr>
              <a:t>5 opérations</a:t>
            </a:r>
            <a:endParaRPr lang="fr-FR" dirty="0"/>
          </a:p>
        </p:txBody>
      </p:sp>
      <p:sp>
        <p:nvSpPr>
          <p:cNvPr id="7" name="Titre 1"/>
          <p:cNvSpPr txBox="1">
            <a:spLocks/>
          </p:cNvSpPr>
          <p:nvPr/>
        </p:nvSpPr>
        <p:spPr>
          <a:xfrm>
            <a:off x="214282" y="0"/>
            <a:ext cx="8929718" cy="642918"/>
          </a:xfrm>
          <a:prstGeom prst="rect">
            <a:avLst/>
          </a:prstGeom>
        </p:spPr>
        <p:txBody>
          <a:bodyPr bIns="91440" anchor="b" anchorCtr="0">
            <a:noAutofit/>
          </a:bodyPr>
          <a:lstStyle/>
          <a:p>
            <a:pPr>
              <a:spcBef>
                <a:spcPct val="0"/>
              </a:spcBef>
              <a:defRPr/>
            </a:pPr>
            <a:r>
              <a:rPr lang="fr-FR" sz="2400" b="1" u="sng" dirty="0" smtClean="0">
                <a:solidFill>
                  <a:schemeClr val="accent1">
                    <a:lumMod val="50000"/>
                  </a:schemeClr>
                </a:solidFill>
                <a:latin typeface="+mj-lt"/>
                <a:ea typeface="+mj-ea"/>
                <a:cs typeface="+mj-cs"/>
              </a:rPr>
              <a:t>4. Complexité des algorithme récursive</a:t>
            </a:r>
          </a:p>
        </p:txBody>
      </p:sp>
      <p:sp>
        <p:nvSpPr>
          <p:cNvPr id="8" name="Espace réservé du numéro de diapositive 7"/>
          <p:cNvSpPr>
            <a:spLocks noGrp="1"/>
          </p:cNvSpPr>
          <p:nvPr>
            <p:ph type="sldNum" sz="quarter" idx="12"/>
          </p:nvPr>
        </p:nvSpPr>
        <p:spPr/>
        <p:txBody>
          <a:bodyPr/>
          <a:lstStyle/>
          <a:p>
            <a:fld id="{9D1D65BF-4369-4B21-B7D3-3C1B1F8F5F58}" type="slidenum">
              <a:rPr lang="fr-FR" smtClean="0"/>
              <a:pPr/>
              <a:t>13</a:t>
            </a:fld>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1000108"/>
            <a:ext cx="8286808" cy="5214974"/>
          </a:xfrm>
        </p:spPr>
        <p:txBody>
          <a:bodyPr>
            <a:noAutofit/>
          </a:bodyPr>
          <a:lstStyle/>
          <a:p>
            <a:pPr lvl="0">
              <a:buNone/>
            </a:pPr>
            <a:r>
              <a:rPr lang="fr-FR" sz="2000" b="1" u="sng" dirty="0" smtClean="0"/>
              <a:t>Exercice: </a:t>
            </a:r>
          </a:p>
          <a:p>
            <a:pPr marL="0" lvl="0" indent="0">
              <a:buNone/>
            </a:pPr>
            <a:r>
              <a:rPr lang="fr-FR" sz="2400" dirty="0" smtClean="0"/>
              <a:t>Soit la fonction produit suivante qui calcule le produit x*a. Evaluer sa complexité. </a:t>
            </a:r>
            <a:endParaRPr lang="fr-FR" sz="2000" b="1" dirty="0" smtClean="0"/>
          </a:p>
          <a:p>
            <a:pPr>
              <a:spcBef>
                <a:spcPts val="0"/>
              </a:spcBef>
              <a:buNone/>
            </a:pPr>
            <a:r>
              <a:rPr lang="fr-FR" sz="2000" b="1" dirty="0" smtClean="0"/>
              <a:t>fonction produit(x, a :entier): entier</a:t>
            </a:r>
          </a:p>
          <a:p>
            <a:pPr>
              <a:spcBef>
                <a:spcPts val="0"/>
              </a:spcBef>
              <a:buNone/>
            </a:pPr>
            <a:r>
              <a:rPr lang="fr-FR" sz="2000" b="1" dirty="0" smtClean="0"/>
              <a:t>début</a:t>
            </a:r>
          </a:p>
          <a:p>
            <a:pPr>
              <a:spcBef>
                <a:spcPts val="0"/>
              </a:spcBef>
              <a:buNone/>
            </a:pPr>
            <a:r>
              <a:rPr lang="fr-FR" sz="2000" b="1" dirty="0" smtClean="0"/>
              <a:t>	Si a=0 alors</a:t>
            </a:r>
          </a:p>
          <a:p>
            <a:pPr>
              <a:spcBef>
                <a:spcPts val="0"/>
              </a:spcBef>
              <a:buNone/>
            </a:pPr>
            <a:r>
              <a:rPr lang="fr-FR" sz="2000" dirty="0" smtClean="0"/>
              <a:t>		retourne 0;</a:t>
            </a:r>
          </a:p>
          <a:p>
            <a:pPr>
              <a:spcBef>
                <a:spcPts val="0"/>
              </a:spcBef>
              <a:buNone/>
            </a:pPr>
            <a:r>
              <a:rPr lang="fr-FR" sz="2000" b="1" dirty="0" smtClean="0"/>
              <a:t>	Sinon</a:t>
            </a:r>
          </a:p>
          <a:p>
            <a:pPr>
              <a:spcBef>
                <a:spcPts val="0"/>
              </a:spcBef>
              <a:buNone/>
            </a:pPr>
            <a:r>
              <a:rPr lang="fr-FR" sz="2000" b="1" dirty="0" smtClean="0"/>
              <a:t>		Si a=1 alors</a:t>
            </a:r>
          </a:p>
          <a:p>
            <a:pPr>
              <a:spcBef>
                <a:spcPts val="0"/>
              </a:spcBef>
              <a:buNone/>
            </a:pPr>
            <a:r>
              <a:rPr lang="fr-FR" sz="2000" dirty="0" smtClean="0"/>
              <a:t>			retourne x;</a:t>
            </a:r>
          </a:p>
          <a:p>
            <a:pPr>
              <a:spcBef>
                <a:spcPts val="0"/>
              </a:spcBef>
              <a:buNone/>
            </a:pPr>
            <a:r>
              <a:rPr lang="fr-FR" sz="2000" b="1" dirty="0" smtClean="0"/>
              <a:t>		Sinon</a:t>
            </a:r>
          </a:p>
          <a:p>
            <a:pPr>
              <a:spcBef>
                <a:spcPts val="0"/>
              </a:spcBef>
              <a:buNone/>
            </a:pPr>
            <a:r>
              <a:rPr lang="fr-FR" sz="2000" dirty="0" smtClean="0"/>
              <a:t>			retourne (x+ produit(x, a-1))</a:t>
            </a:r>
          </a:p>
          <a:p>
            <a:pPr>
              <a:spcBef>
                <a:spcPts val="0"/>
              </a:spcBef>
              <a:buNone/>
            </a:pPr>
            <a:r>
              <a:rPr lang="fr-FR" sz="2000" b="1" dirty="0" smtClean="0"/>
              <a:t>		fin si</a:t>
            </a:r>
          </a:p>
          <a:p>
            <a:pPr>
              <a:spcBef>
                <a:spcPts val="0"/>
              </a:spcBef>
              <a:buNone/>
            </a:pPr>
            <a:r>
              <a:rPr lang="fr-FR" sz="2000" b="1" dirty="0" smtClean="0"/>
              <a:t>	fin si</a:t>
            </a:r>
          </a:p>
          <a:p>
            <a:pPr>
              <a:spcBef>
                <a:spcPts val="0"/>
              </a:spcBef>
              <a:buNone/>
            </a:pPr>
            <a:r>
              <a:rPr lang="fr-FR" sz="2000" b="1" dirty="0" smtClean="0"/>
              <a:t>fin</a:t>
            </a:r>
          </a:p>
          <a:p>
            <a:pPr marL="0" indent="0">
              <a:buNone/>
            </a:pPr>
            <a:endParaRPr lang="fr-FR" sz="2400" dirty="0" smtClean="0"/>
          </a:p>
        </p:txBody>
      </p:sp>
      <p:sp>
        <p:nvSpPr>
          <p:cNvPr id="4" name="Espace réservé du contenu 2"/>
          <p:cNvSpPr txBox="1">
            <a:spLocks/>
          </p:cNvSpPr>
          <p:nvPr/>
        </p:nvSpPr>
        <p:spPr>
          <a:xfrm>
            <a:off x="4786314" y="785794"/>
            <a:ext cx="3929090" cy="4857784"/>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fr-FR" sz="3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5" name="Titre 1"/>
          <p:cNvSpPr txBox="1">
            <a:spLocks/>
          </p:cNvSpPr>
          <p:nvPr/>
        </p:nvSpPr>
        <p:spPr>
          <a:xfrm>
            <a:off x="214282" y="0"/>
            <a:ext cx="8929718" cy="642918"/>
          </a:xfrm>
          <a:prstGeom prst="rect">
            <a:avLst/>
          </a:prstGeom>
        </p:spPr>
        <p:txBody>
          <a:bodyPr bIns="91440" anchor="b" anchorCtr="0">
            <a:noAutofit/>
          </a:bodyPr>
          <a:lstStyle/>
          <a:p>
            <a:pPr>
              <a:spcBef>
                <a:spcPct val="0"/>
              </a:spcBef>
              <a:defRPr/>
            </a:pPr>
            <a:r>
              <a:rPr lang="fr-FR" sz="2400" b="1" u="sng" dirty="0" smtClean="0">
                <a:solidFill>
                  <a:schemeClr val="accent1">
                    <a:lumMod val="50000"/>
                  </a:schemeClr>
                </a:solidFill>
                <a:latin typeface="+mj-lt"/>
                <a:ea typeface="+mj-ea"/>
                <a:cs typeface="+mj-cs"/>
              </a:rPr>
              <a:t>4. Complexité des algorithme récursive</a:t>
            </a:r>
          </a:p>
        </p:txBody>
      </p:sp>
      <p:sp>
        <p:nvSpPr>
          <p:cNvPr id="6" name="Espace réservé du numéro de diapositive 5"/>
          <p:cNvSpPr>
            <a:spLocks noGrp="1"/>
          </p:cNvSpPr>
          <p:nvPr>
            <p:ph type="sldNum" sz="quarter" idx="12"/>
          </p:nvPr>
        </p:nvSpPr>
        <p:spPr/>
        <p:txBody>
          <a:bodyPr/>
          <a:lstStyle/>
          <a:p>
            <a:fld id="{9D1D65BF-4369-4B21-B7D3-3C1B1F8F5F58}" type="slidenum">
              <a:rPr lang="fr-FR" smtClean="0"/>
              <a:pPr/>
              <a:t>14</a:t>
            </a:fld>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285720" y="857232"/>
            <a:ext cx="8286808" cy="5715040"/>
          </a:xfrm>
        </p:spPr>
        <p:txBody>
          <a:bodyPr>
            <a:noAutofit/>
          </a:bodyPr>
          <a:lstStyle/>
          <a:p>
            <a:pPr>
              <a:buNone/>
            </a:pPr>
            <a:r>
              <a:rPr lang="fr-FR" sz="2400" b="1" dirty="0" smtClean="0">
                <a:solidFill>
                  <a:prstClr val="black"/>
                </a:solidFill>
              </a:rPr>
              <a:t>Exemple: </a:t>
            </a:r>
            <a:r>
              <a:rPr lang="fr-FR" sz="2400" i="1" dirty="0" smtClean="0"/>
              <a:t>recherche séquentielle d'un élément dans un tableau de n entiers</a:t>
            </a:r>
          </a:p>
          <a:p>
            <a:pPr>
              <a:spcBef>
                <a:spcPts val="0"/>
              </a:spcBef>
              <a:buNone/>
            </a:pPr>
            <a:endParaRPr lang="fr-FR" sz="2400" dirty="0" smtClean="0"/>
          </a:p>
          <a:p>
            <a:pPr>
              <a:spcBef>
                <a:spcPts val="0"/>
              </a:spcBef>
              <a:buNone/>
            </a:pPr>
            <a:r>
              <a:rPr lang="fr-FR" sz="2000" b="1" dirty="0" smtClean="0"/>
              <a:t>Fonction</a:t>
            </a:r>
            <a:r>
              <a:rPr lang="fr-FR" sz="2000" dirty="0" smtClean="0"/>
              <a:t> recherche Élément(n, x: entier, tab: tableau d’entier): </a:t>
            </a:r>
            <a:r>
              <a:rPr lang="fr-FR" sz="2000" dirty="0" err="1" smtClean="0"/>
              <a:t>booléan</a:t>
            </a:r>
            <a:endParaRPr lang="fr-FR" sz="2000" dirty="0" smtClean="0"/>
          </a:p>
          <a:p>
            <a:pPr>
              <a:spcBef>
                <a:spcPts val="0"/>
              </a:spcBef>
              <a:buNone/>
            </a:pPr>
            <a:r>
              <a:rPr lang="fr-FR" sz="2000" dirty="0" smtClean="0"/>
              <a:t>	    i: entier; b: </a:t>
            </a:r>
            <a:r>
              <a:rPr lang="fr-FR" sz="2000" dirty="0" err="1" smtClean="0"/>
              <a:t>booléan</a:t>
            </a:r>
            <a:r>
              <a:rPr lang="fr-FR" sz="2000" dirty="0" smtClean="0"/>
              <a:t>;</a:t>
            </a:r>
          </a:p>
          <a:p>
            <a:pPr>
              <a:spcBef>
                <a:spcPts val="0"/>
              </a:spcBef>
              <a:buNone/>
            </a:pPr>
            <a:r>
              <a:rPr lang="fr-FR" sz="2000" b="1" dirty="0" smtClean="0"/>
              <a:t>début</a:t>
            </a:r>
          </a:p>
          <a:p>
            <a:pPr>
              <a:spcBef>
                <a:spcPts val="0"/>
              </a:spcBef>
              <a:buNone/>
            </a:pPr>
            <a:r>
              <a:rPr lang="fr-FR" sz="2000" dirty="0" smtClean="0"/>
              <a:t>	i </a:t>
            </a:r>
            <a:r>
              <a:rPr lang="fr-FR" sz="2000" dirty="0" smtClean="0">
                <a:sym typeface="Wingdings" pitchFamily="2" charset="2"/>
              </a:rPr>
              <a:t></a:t>
            </a:r>
            <a:r>
              <a:rPr lang="fr-FR" sz="2000" dirty="0" smtClean="0"/>
              <a:t> 1;  b</a:t>
            </a:r>
            <a:r>
              <a:rPr lang="fr-FR" sz="2000" dirty="0" smtClean="0">
                <a:sym typeface="Wingdings" pitchFamily="2" charset="2"/>
              </a:rPr>
              <a:t>faux;</a:t>
            </a:r>
            <a:endParaRPr lang="fr-FR" sz="2000" dirty="0" smtClean="0"/>
          </a:p>
          <a:p>
            <a:pPr>
              <a:spcBef>
                <a:spcPts val="0"/>
              </a:spcBef>
              <a:buNone/>
            </a:pPr>
            <a:r>
              <a:rPr lang="fr-FR" sz="2000" dirty="0" smtClean="0"/>
              <a:t>	</a:t>
            </a:r>
            <a:r>
              <a:rPr lang="fr-FR" sz="2000" dirty="0" err="1" smtClean="0"/>
              <a:t>tantque</a:t>
            </a:r>
            <a:r>
              <a:rPr lang="fr-FR" sz="2000" dirty="0" smtClean="0"/>
              <a:t> (i &lt;= n) et (b=faux) faire</a:t>
            </a:r>
          </a:p>
          <a:p>
            <a:pPr>
              <a:spcBef>
                <a:spcPts val="0"/>
              </a:spcBef>
              <a:buNone/>
            </a:pPr>
            <a:r>
              <a:rPr lang="fr-FR" sz="2000" dirty="0" smtClean="0"/>
              <a:t>	 si (tab[i] = x) alors</a:t>
            </a:r>
          </a:p>
          <a:p>
            <a:pPr>
              <a:spcBef>
                <a:spcPts val="0"/>
              </a:spcBef>
              <a:buNone/>
            </a:pPr>
            <a:r>
              <a:rPr lang="fr-FR" sz="2000" dirty="0" smtClean="0"/>
              <a:t>		b=vrai;</a:t>
            </a:r>
          </a:p>
          <a:p>
            <a:pPr>
              <a:spcBef>
                <a:spcPts val="0"/>
              </a:spcBef>
              <a:buNone/>
            </a:pPr>
            <a:r>
              <a:rPr lang="fr-FR" sz="2000" dirty="0" smtClean="0"/>
              <a:t>	</a:t>
            </a:r>
            <a:r>
              <a:rPr lang="fr-FR" sz="2000" dirty="0" err="1" smtClean="0"/>
              <a:t>finsi</a:t>
            </a:r>
            <a:endParaRPr lang="fr-FR" sz="2000" dirty="0" smtClean="0"/>
          </a:p>
          <a:p>
            <a:pPr>
              <a:spcBef>
                <a:spcPts val="0"/>
              </a:spcBef>
              <a:buNone/>
            </a:pPr>
            <a:r>
              <a:rPr lang="fr-FR" sz="2000" dirty="0" smtClean="0"/>
              <a:t>		i</a:t>
            </a:r>
            <a:r>
              <a:rPr lang="fr-FR" sz="2000" dirty="0" smtClean="0">
                <a:sym typeface="Wingdings" pitchFamily="2" charset="2"/>
              </a:rPr>
              <a:t>i+1;</a:t>
            </a:r>
            <a:endParaRPr lang="fr-FR" sz="2000" dirty="0" smtClean="0"/>
          </a:p>
          <a:p>
            <a:pPr>
              <a:spcBef>
                <a:spcPts val="0"/>
              </a:spcBef>
              <a:buNone/>
            </a:pPr>
            <a:r>
              <a:rPr lang="fr-FR" sz="2000" dirty="0" smtClean="0"/>
              <a:t>	</a:t>
            </a:r>
            <a:r>
              <a:rPr lang="fr-FR" sz="2000" dirty="0" err="1" smtClean="0"/>
              <a:t>fintantque</a:t>
            </a:r>
            <a:endParaRPr lang="fr-FR" sz="2000" dirty="0" smtClean="0"/>
          </a:p>
          <a:p>
            <a:pPr>
              <a:spcBef>
                <a:spcPts val="0"/>
              </a:spcBef>
              <a:buNone/>
            </a:pPr>
            <a:r>
              <a:rPr lang="fr-FR" sz="2000" dirty="0" smtClean="0"/>
              <a:t>	retourne b;</a:t>
            </a:r>
          </a:p>
          <a:p>
            <a:pPr>
              <a:spcBef>
                <a:spcPts val="0"/>
              </a:spcBef>
              <a:buNone/>
            </a:pPr>
            <a:r>
              <a:rPr lang="fr-FR" sz="2000" b="1" dirty="0" smtClean="0"/>
              <a:t>Fin</a:t>
            </a:r>
          </a:p>
          <a:p>
            <a:r>
              <a:rPr lang="fr-FR" sz="2000" i="1" dirty="0" smtClean="0"/>
              <a:t>Le paramètre de complexité est la taille du tableau d'entrée.</a:t>
            </a:r>
          </a:p>
          <a:p>
            <a:r>
              <a:rPr lang="fr-FR" sz="2000" i="1" dirty="0" smtClean="0"/>
              <a:t>Le nombre de tours de boucles varie selon que x est dans le tableau ou pas, et selon l'endroit où x est présent.</a:t>
            </a:r>
            <a:endParaRPr lang="fr-FR" sz="2000" b="1" i="1" dirty="0" smtClean="0">
              <a:solidFill>
                <a:prstClr val="black"/>
              </a:solidFill>
            </a:endParaRPr>
          </a:p>
        </p:txBody>
      </p:sp>
      <p:sp>
        <p:nvSpPr>
          <p:cNvPr id="5" name="Titre 1"/>
          <p:cNvSpPr txBox="1">
            <a:spLocks/>
          </p:cNvSpPr>
          <p:nvPr/>
        </p:nvSpPr>
        <p:spPr>
          <a:xfrm>
            <a:off x="214282" y="0"/>
            <a:ext cx="8929718" cy="642918"/>
          </a:xfrm>
          <a:prstGeom prst="rect">
            <a:avLst/>
          </a:prstGeom>
        </p:spPr>
        <p:txBody>
          <a:bodyPr bIns="91440" anchor="b" anchorCtr="0">
            <a:noAutofit/>
          </a:bodyPr>
          <a:lstStyle/>
          <a:p>
            <a:pPr lvl="0">
              <a:spcBef>
                <a:spcPct val="0"/>
              </a:spcBef>
              <a:defRPr/>
            </a:pPr>
            <a:r>
              <a:rPr lang="fr-FR" sz="2400" b="1" u="sng" dirty="0" smtClean="0">
                <a:solidFill>
                  <a:schemeClr val="accent2">
                    <a:lumMod val="75000"/>
                  </a:schemeClr>
                </a:solidFill>
              </a:rPr>
              <a:t>5. Complexité au mieux et au pire</a:t>
            </a:r>
            <a:endParaRPr kumimoji="0" lang="fr-FR" sz="2400" b="1" i="0" u="sng" strike="noStrike" kern="1200" cap="none" spc="0" normalizeH="0" baseline="0" noProof="0" dirty="0">
              <a:ln>
                <a:noFill/>
              </a:ln>
              <a:solidFill>
                <a:schemeClr val="accent2">
                  <a:lumMod val="75000"/>
                </a:schemeClr>
              </a:solidFill>
              <a:effectLst/>
              <a:uLnTx/>
              <a:uFillTx/>
              <a:latin typeface="+mj-lt"/>
              <a:ea typeface="+mj-ea"/>
              <a:cs typeface="+mj-cs"/>
            </a:endParaRPr>
          </a:p>
        </p:txBody>
      </p:sp>
      <p:sp>
        <p:nvSpPr>
          <p:cNvPr id="4" name="Espace réservé du numéro de diapositive 3"/>
          <p:cNvSpPr>
            <a:spLocks noGrp="1"/>
          </p:cNvSpPr>
          <p:nvPr>
            <p:ph type="sldNum" sz="quarter" idx="12"/>
          </p:nvPr>
        </p:nvSpPr>
        <p:spPr/>
        <p:txBody>
          <a:bodyPr/>
          <a:lstStyle/>
          <a:p>
            <a:fld id="{9D1D65BF-4369-4B21-B7D3-3C1B1F8F5F58}" type="slidenum">
              <a:rPr lang="fr-FR" smtClean="0"/>
              <a:pPr/>
              <a:t>15</a:t>
            </a:fld>
            <a:endParaRPr lang="fr-F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285720" y="857232"/>
            <a:ext cx="8286808" cy="4214842"/>
          </a:xfrm>
        </p:spPr>
        <p:txBody>
          <a:bodyPr>
            <a:noAutofit/>
          </a:bodyPr>
          <a:lstStyle/>
          <a:p>
            <a:pPr>
              <a:spcBef>
                <a:spcPts val="1200"/>
              </a:spcBef>
            </a:pPr>
            <a:r>
              <a:rPr lang="fr-FR" sz="2200" b="1" i="1" dirty="0" smtClean="0"/>
              <a:t>Si x est dans la première case du tableau : </a:t>
            </a:r>
            <a:r>
              <a:rPr lang="fr-FR" sz="2200" i="1" dirty="0" smtClean="0"/>
              <a:t>1 tour de boucle avec la condition b=vraie</a:t>
            </a:r>
          </a:p>
          <a:p>
            <a:pPr>
              <a:spcBef>
                <a:spcPts val="1200"/>
              </a:spcBef>
            </a:pPr>
            <a:r>
              <a:rPr lang="fr-FR" sz="2200" b="1" i="1" dirty="0" smtClean="0"/>
              <a:t>Si x est dans la deuxième case du tableau : </a:t>
            </a:r>
            <a:r>
              <a:rPr lang="fr-FR" sz="2200" i="1" dirty="0" smtClean="0"/>
              <a:t>1 tour de boucle avec la</a:t>
            </a:r>
          </a:p>
          <a:p>
            <a:pPr>
              <a:spcBef>
                <a:spcPts val="1200"/>
              </a:spcBef>
              <a:buNone/>
            </a:pPr>
            <a:r>
              <a:rPr lang="fr-FR" sz="2200" i="1" dirty="0" smtClean="0"/>
              <a:t>	b= faux et 1 tour de boucle avec b= vrai</a:t>
            </a:r>
          </a:p>
          <a:p>
            <a:pPr>
              <a:spcBef>
                <a:spcPts val="1200"/>
              </a:spcBef>
              <a:buNone/>
            </a:pPr>
            <a:r>
              <a:rPr lang="fr-FR" sz="2200" i="1" dirty="0" smtClean="0"/>
              <a:t>      ...</a:t>
            </a:r>
          </a:p>
          <a:p>
            <a:pPr>
              <a:spcBef>
                <a:spcPts val="1200"/>
              </a:spcBef>
            </a:pPr>
            <a:r>
              <a:rPr lang="fr-FR" sz="2200" b="1" i="1" dirty="0" smtClean="0"/>
              <a:t>Si x est dans dernière case du tableau : </a:t>
            </a:r>
            <a:r>
              <a:rPr lang="fr-FR" sz="2200" i="1" dirty="0" smtClean="0"/>
              <a:t>N-1 tours de boucle avec la b= faux et 1 tour de boucle avec b= vrai.</a:t>
            </a:r>
          </a:p>
          <a:p>
            <a:pPr>
              <a:spcBef>
                <a:spcPts val="1200"/>
              </a:spcBef>
            </a:pPr>
            <a:r>
              <a:rPr lang="fr-FR" sz="2200" b="1" i="1" dirty="0" smtClean="0"/>
              <a:t>Si x n'est pas dans le tableau : </a:t>
            </a:r>
            <a:r>
              <a:rPr lang="fr-FR" sz="2200" i="1" dirty="0" smtClean="0"/>
              <a:t>N tours de boucle avec la condition b= faux.</a:t>
            </a:r>
            <a:endParaRPr lang="fr-FR" sz="2200" i="1" dirty="0" smtClean="0">
              <a:solidFill>
                <a:prstClr val="black"/>
              </a:solidFill>
            </a:endParaRPr>
          </a:p>
        </p:txBody>
      </p:sp>
      <p:sp>
        <p:nvSpPr>
          <p:cNvPr id="5" name="Titre 1"/>
          <p:cNvSpPr txBox="1">
            <a:spLocks/>
          </p:cNvSpPr>
          <p:nvPr/>
        </p:nvSpPr>
        <p:spPr>
          <a:xfrm>
            <a:off x="214282" y="0"/>
            <a:ext cx="8929718" cy="642918"/>
          </a:xfrm>
          <a:prstGeom prst="rect">
            <a:avLst/>
          </a:prstGeom>
        </p:spPr>
        <p:txBody>
          <a:bodyPr bIns="91440" anchor="b" anchorCtr="0">
            <a:noAutofit/>
          </a:bodyPr>
          <a:lstStyle/>
          <a:p>
            <a:pPr lvl="0">
              <a:spcBef>
                <a:spcPct val="0"/>
              </a:spcBef>
              <a:defRPr/>
            </a:pPr>
            <a:r>
              <a:rPr lang="fr-FR" sz="2800" b="1" u="sng" dirty="0" smtClean="0">
                <a:solidFill>
                  <a:schemeClr val="accent2">
                    <a:lumMod val="75000"/>
                  </a:schemeClr>
                </a:solidFill>
              </a:rPr>
              <a:t>5. Complexité au mieux et au pire</a:t>
            </a:r>
            <a:endParaRPr kumimoji="0" lang="fr-FR" sz="2800" b="1" i="0" u="sng" strike="noStrike" kern="1200" cap="none" spc="0" normalizeH="0" baseline="0" noProof="0" dirty="0">
              <a:ln>
                <a:noFill/>
              </a:ln>
              <a:solidFill>
                <a:schemeClr val="accent2">
                  <a:lumMod val="75000"/>
                </a:schemeClr>
              </a:solidFill>
              <a:effectLst/>
              <a:uLnTx/>
              <a:uFillTx/>
              <a:latin typeface="+mj-lt"/>
              <a:ea typeface="+mj-ea"/>
              <a:cs typeface="+mj-cs"/>
            </a:endParaRPr>
          </a:p>
        </p:txBody>
      </p:sp>
      <p:sp>
        <p:nvSpPr>
          <p:cNvPr id="4" name="Espace réservé du numéro de diapositive 3"/>
          <p:cNvSpPr>
            <a:spLocks noGrp="1"/>
          </p:cNvSpPr>
          <p:nvPr>
            <p:ph type="sldNum" sz="quarter" idx="12"/>
          </p:nvPr>
        </p:nvSpPr>
        <p:spPr/>
        <p:txBody>
          <a:bodyPr/>
          <a:lstStyle/>
          <a:p>
            <a:fld id="{9D1D65BF-4369-4B21-B7D3-3C1B1F8F5F58}" type="slidenum">
              <a:rPr lang="fr-FR" smtClean="0"/>
              <a:pPr/>
              <a:t>16</a:t>
            </a:fld>
            <a:endParaRPr lang="fr-F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285720" y="857232"/>
            <a:ext cx="8286808" cy="5715040"/>
          </a:xfrm>
        </p:spPr>
        <p:txBody>
          <a:bodyPr>
            <a:noAutofit/>
          </a:bodyPr>
          <a:lstStyle/>
          <a:p>
            <a:pPr marL="0" indent="0">
              <a:lnSpc>
                <a:spcPct val="150000"/>
              </a:lnSpc>
              <a:buNone/>
            </a:pPr>
            <a:r>
              <a:rPr lang="fr-FR" sz="2400" dirty="0" smtClean="0"/>
              <a:t>Lorsque, pour une valeur donnée du paramètre de complexité, le temps d'exécution varie selon les données d'entrée, on peut distinguer:</a:t>
            </a:r>
          </a:p>
          <a:p>
            <a:pPr>
              <a:lnSpc>
                <a:spcPct val="150000"/>
              </a:lnSpc>
            </a:pPr>
            <a:r>
              <a:rPr lang="fr-FR" sz="2400" b="1" dirty="0" smtClean="0"/>
              <a:t>La complexité au pire : </a:t>
            </a:r>
            <a:r>
              <a:rPr lang="fr-FR" sz="2400" dirty="0" smtClean="0"/>
              <a:t>temps d'exécution maximum, dans le cas le plus défavorable.</a:t>
            </a:r>
          </a:p>
          <a:p>
            <a:pPr>
              <a:lnSpc>
                <a:spcPct val="150000"/>
              </a:lnSpc>
            </a:pPr>
            <a:r>
              <a:rPr lang="fr-FR" sz="2400" b="1" dirty="0" smtClean="0"/>
              <a:t>La complexité au mieux : </a:t>
            </a:r>
            <a:r>
              <a:rPr lang="fr-FR" sz="2400" dirty="0" smtClean="0"/>
              <a:t>temps d'exécution minimum, dans le cas le plus favorable (en pratique, cette complexité n'est pas très utile).</a:t>
            </a:r>
          </a:p>
          <a:p>
            <a:pPr>
              <a:lnSpc>
                <a:spcPct val="150000"/>
              </a:lnSpc>
            </a:pPr>
            <a:r>
              <a:rPr lang="fr-FR" sz="2400" b="1" dirty="0" smtClean="0"/>
              <a:t>La complexité moyenne : </a:t>
            </a:r>
            <a:r>
              <a:rPr lang="fr-FR" sz="2400" dirty="0" smtClean="0"/>
              <a:t>temps d'exécution dans un cas médian, ou moyenne des temps d'exécution.</a:t>
            </a:r>
          </a:p>
          <a:p>
            <a:pPr marL="0" indent="0">
              <a:lnSpc>
                <a:spcPct val="150000"/>
              </a:lnSpc>
              <a:buNone/>
            </a:pPr>
            <a:r>
              <a:rPr lang="fr-FR" sz="2400" dirty="0" smtClean="0"/>
              <a:t>Le plus souvent, </a:t>
            </a:r>
            <a:r>
              <a:rPr lang="fr-FR" sz="2400" b="1" dirty="0" smtClean="0">
                <a:solidFill>
                  <a:srgbClr val="FF0000"/>
                </a:solidFill>
              </a:rPr>
              <a:t>on utilise la complexité au pire</a:t>
            </a:r>
            <a:r>
              <a:rPr lang="fr-FR" sz="2400" dirty="0" smtClean="0"/>
              <a:t>, car on veut borner le temps d'exécution.</a:t>
            </a:r>
            <a:endParaRPr lang="fr-FR" sz="2000" b="1" dirty="0" smtClean="0">
              <a:solidFill>
                <a:prstClr val="black"/>
              </a:solidFill>
            </a:endParaRPr>
          </a:p>
        </p:txBody>
      </p:sp>
      <p:sp>
        <p:nvSpPr>
          <p:cNvPr id="5" name="Titre 1"/>
          <p:cNvSpPr txBox="1">
            <a:spLocks/>
          </p:cNvSpPr>
          <p:nvPr/>
        </p:nvSpPr>
        <p:spPr>
          <a:xfrm>
            <a:off x="214282" y="0"/>
            <a:ext cx="8929718" cy="642918"/>
          </a:xfrm>
          <a:prstGeom prst="rect">
            <a:avLst/>
          </a:prstGeom>
        </p:spPr>
        <p:txBody>
          <a:bodyPr bIns="91440" anchor="b" anchorCtr="0">
            <a:noAutofit/>
          </a:bodyPr>
          <a:lstStyle/>
          <a:p>
            <a:pPr lvl="0">
              <a:spcBef>
                <a:spcPct val="0"/>
              </a:spcBef>
              <a:defRPr/>
            </a:pPr>
            <a:r>
              <a:rPr lang="fr-FR" sz="2400" b="1" u="sng" dirty="0" smtClean="0">
                <a:solidFill>
                  <a:schemeClr val="accent2">
                    <a:lumMod val="75000"/>
                  </a:schemeClr>
                </a:solidFill>
              </a:rPr>
              <a:t>5. Complexité au mieux et au pire</a:t>
            </a:r>
            <a:endParaRPr kumimoji="0" lang="fr-FR" sz="2400" b="1" i="0" u="sng" strike="noStrike" kern="1200" cap="none" spc="0" normalizeH="0" baseline="0" noProof="0" dirty="0">
              <a:ln>
                <a:noFill/>
              </a:ln>
              <a:solidFill>
                <a:schemeClr val="accent2">
                  <a:lumMod val="75000"/>
                </a:schemeClr>
              </a:solidFill>
              <a:effectLst/>
              <a:uLnTx/>
              <a:uFillTx/>
              <a:latin typeface="+mj-lt"/>
              <a:ea typeface="+mj-ea"/>
              <a:cs typeface="+mj-cs"/>
            </a:endParaRPr>
          </a:p>
        </p:txBody>
      </p:sp>
      <p:sp>
        <p:nvSpPr>
          <p:cNvPr id="4" name="Espace réservé du numéro de diapositive 3"/>
          <p:cNvSpPr>
            <a:spLocks noGrp="1"/>
          </p:cNvSpPr>
          <p:nvPr>
            <p:ph type="sldNum" sz="quarter" idx="12"/>
          </p:nvPr>
        </p:nvSpPr>
        <p:spPr/>
        <p:txBody>
          <a:bodyPr/>
          <a:lstStyle/>
          <a:p>
            <a:fld id="{9D1D65BF-4369-4B21-B7D3-3C1B1F8F5F58}" type="slidenum">
              <a:rPr lang="fr-FR" smtClean="0"/>
              <a:pPr/>
              <a:t>17</a:t>
            </a:fld>
            <a:endParaRPr lang="fr-F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285720" y="1000108"/>
            <a:ext cx="8286808" cy="5572164"/>
          </a:xfrm>
        </p:spPr>
        <p:txBody>
          <a:bodyPr>
            <a:noAutofit/>
          </a:bodyPr>
          <a:lstStyle/>
          <a:p>
            <a:pPr algn="just"/>
            <a:r>
              <a:rPr lang="fr-FR" sz="2300" b="1" dirty="0" smtClean="0"/>
              <a:t>Soit la fonction T(n) qui représente l’évolution du temps d’exécution d’un programme P en fonction du nombre de données n.   Par exemple :</a:t>
            </a:r>
          </a:p>
          <a:p>
            <a:pPr marL="0" indent="0" algn="ctr">
              <a:buNone/>
            </a:pPr>
            <a:r>
              <a:rPr lang="fr-FR" sz="2300" b="1" i="1" dirty="0" smtClean="0"/>
              <a:t>T(n) = </a:t>
            </a:r>
            <a:r>
              <a:rPr lang="fr-FR" sz="2300" b="1" i="1" dirty="0" smtClean="0">
                <a:solidFill>
                  <a:srgbClr val="FF0000"/>
                </a:solidFill>
              </a:rPr>
              <a:t>a </a:t>
            </a:r>
            <a:r>
              <a:rPr lang="fr-FR" sz="2300" b="1" i="1" dirty="0" smtClean="0"/>
              <a:t>n</a:t>
            </a:r>
            <a:r>
              <a:rPr lang="fr-FR" sz="2300" b="1" baseline="30000" dirty="0" smtClean="0"/>
              <a:t>2</a:t>
            </a:r>
          </a:p>
          <a:p>
            <a:pPr marL="0" indent="0" algn="ctr">
              <a:buNone/>
            </a:pPr>
            <a:endParaRPr lang="fr-FR" sz="2300" b="1" dirty="0" smtClean="0"/>
          </a:p>
          <a:p>
            <a:r>
              <a:rPr lang="fr-FR" sz="2300" b="1" dirty="0" smtClean="0"/>
              <a:t>On dit dans l’exemple précédent que la complexité de P est </a:t>
            </a:r>
            <a:r>
              <a:rPr lang="fr-FR" sz="2300" b="1" dirty="0" smtClean="0">
                <a:solidFill>
                  <a:srgbClr val="C00000"/>
                </a:solidFill>
              </a:rPr>
              <a:t>O(n</a:t>
            </a:r>
            <a:r>
              <a:rPr lang="fr-FR" sz="2300" b="1" baseline="30000" dirty="0" smtClean="0">
                <a:solidFill>
                  <a:srgbClr val="C00000"/>
                </a:solidFill>
              </a:rPr>
              <a:t>2</a:t>
            </a:r>
            <a:r>
              <a:rPr lang="fr-FR" sz="2300" b="1" dirty="0" smtClean="0">
                <a:solidFill>
                  <a:srgbClr val="C00000"/>
                </a:solidFill>
              </a:rPr>
              <a:t>). </a:t>
            </a:r>
            <a:r>
              <a:rPr lang="fr-FR" sz="2300" b="1" dirty="0" smtClean="0"/>
              <a:t>Cela veut dire qu’il existe une constante </a:t>
            </a:r>
            <a:r>
              <a:rPr lang="fr-FR" sz="2300" b="1" dirty="0" smtClean="0">
                <a:solidFill>
                  <a:srgbClr val="C00000"/>
                </a:solidFill>
              </a:rPr>
              <a:t>C</a:t>
            </a:r>
            <a:r>
              <a:rPr lang="fr-FR" sz="2300" b="1" dirty="0" smtClean="0"/>
              <a:t> positive tel que pour n suffisamment grand on a :</a:t>
            </a:r>
          </a:p>
          <a:p>
            <a:pPr marL="0" indent="0" algn="ctr">
              <a:buNone/>
            </a:pPr>
            <a:r>
              <a:rPr lang="fr-FR" sz="2300" b="1" i="1" dirty="0" smtClean="0"/>
              <a:t>T(n) ≤ Cn</a:t>
            </a:r>
            <a:r>
              <a:rPr lang="fr-FR" sz="2300" b="1" baseline="30000" dirty="0" smtClean="0"/>
              <a:t>2</a:t>
            </a:r>
          </a:p>
          <a:p>
            <a:pPr marL="0" indent="0" algn="ctr">
              <a:buNone/>
            </a:pPr>
            <a:endParaRPr lang="fr-FR" sz="2300" b="1" dirty="0" smtClean="0"/>
          </a:p>
          <a:p>
            <a:pPr algn="just"/>
            <a:r>
              <a:rPr lang="fr-FR" sz="2300" b="1" dirty="0" smtClean="0"/>
              <a:t>Cette notation donne une majoration du nombre d’opérations exécutées (temps d’exécution) par le programme P. Un programme dont la complexité est O(f(n)) est un programme qui a f(n) comme </a:t>
            </a:r>
            <a:r>
              <a:rPr lang="fr-FR" sz="2300" b="1" u="sng" dirty="0" smtClean="0">
                <a:solidFill>
                  <a:srgbClr val="FF0000"/>
                </a:solidFill>
              </a:rPr>
              <a:t>fonction de croissance du temps d’exécution</a:t>
            </a:r>
            <a:r>
              <a:rPr lang="fr-FR" sz="2300" b="1" dirty="0" smtClean="0"/>
              <a:t>.</a:t>
            </a:r>
          </a:p>
        </p:txBody>
      </p:sp>
      <p:sp>
        <p:nvSpPr>
          <p:cNvPr id="5" name="Titre 1"/>
          <p:cNvSpPr txBox="1">
            <a:spLocks/>
          </p:cNvSpPr>
          <p:nvPr/>
        </p:nvSpPr>
        <p:spPr>
          <a:xfrm>
            <a:off x="214282" y="0"/>
            <a:ext cx="8929718" cy="642918"/>
          </a:xfrm>
          <a:prstGeom prst="rect">
            <a:avLst/>
          </a:prstGeom>
        </p:spPr>
        <p:txBody>
          <a:bodyPr bIns="91440" anchor="b" anchorCtr="0">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2400" b="1" i="0" u="sng" strike="noStrike" kern="1200" cap="none" spc="0" normalizeH="0" baseline="0" noProof="0" dirty="0" smtClean="0">
                <a:ln>
                  <a:noFill/>
                </a:ln>
                <a:solidFill>
                  <a:schemeClr val="accent1">
                    <a:lumMod val="50000"/>
                  </a:schemeClr>
                </a:solidFill>
                <a:effectLst/>
                <a:uLnTx/>
                <a:uFillTx/>
                <a:latin typeface="+mj-lt"/>
                <a:ea typeface="+mj-ea"/>
                <a:cs typeface="+mj-cs"/>
              </a:rPr>
              <a:t>6. La notation landau</a:t>
            </a:r>
            <a:r>
              <a:rPr kumimoji="0" lang="fr-FR" sz="2400" b="1" i="0" u="sng" strike="noStrike" kern="1200" cap="none" spc="0" normalizeH="0" noProof="0" dirty="0" smtClean="0">
                <a:ln>
                  <a:noFill/>
                </a:ln>
                <a:solidFill>
                  <a:schemeClr val="accent1">
                    <a:lumMod val="50000"/>
                  </a:schemeClr>
                </a:solidFill>
                <a:effectLst/>
                <a:uLnTx/>
                <a:uFillTx/>
                <a:latin typeface="+mj-lt"/>
                <a:ea typeface="+mj-ea"/>
                <a:cs typeface="+mj-cs"/>
              </a:rPr>
              <a:t> (</a:t>
            </a:r>
            <a:r>
              <a:rPr kumimoji="0" lang="fr-FR" sz="2400" b="1" i="1" u="sng" strike="noStrike" kern="1200" cap="none" spc="0" normalizeH="0" noProof="0" dirty="0" smtClean="0">
                <a:ln>
                  <a:noFill/>
                </a:ln>
                <a:solidFill>
                  <a:schemeClr val="accent1">
                    <a:lumMod val="50000"/>
                  </a:schemeClr>
                </a:solidFill>
                <a:effectLst/>
                <a:uLnTx/>
                <a:uFillTx/>
                <a:latin typeface="+mj-lt"/>
                <a:ea typeface="+mj-ea"/>
                <a:cs typeface="+mj-cs"/>
              </a:rPr>
              <a:t>O)</a:t>
            </a:r>
            <a:endParaRPr kumimoji="0" lang="fr-FR" sz="2400" b="1" i="1" u="none" strike="noStrike" kern="1200" cap="none" spc="0" normalizeH="0" baseline="0" noProof="0" dirty="0">
              <a:ln>
                <a:noFill/>
              </a:ln>
              <a:solidFill>
                <a:schemeClr val="accent1">
                  <a:lumMod val="50000"/>
                </a:schemeClr>
              </a:solidFill>
              <a:effectLst/>
              <a:uLnTx/>
              <a:uFillTx/>
              <a:latin typeface="+mj-lt"/>
              <a:ea typeface="+mj-ea"/>
              <a:cs typeface="+mj-cs"/>
            </a:endParaRPr>
          </a:p>
        </p:txBody>
      </p:sp>
      <p:sp>
        <p:nvSpPr>
          <p:cNvPr id="4" name="Espace réservé du numéro de diapositive 3"/>
          <p:cNvSpPr>
            <a:spLocks noGrp="1"/>
          </p:cNvSpPr>
          <p:nvPr>
            <p:ph type="sldNum" sz="quarter" idx="12"/>
          </p:nvPr>
        </p:nvSpPr>
        <p:spPr/>
        <p:txBody>
          <a:bodyPr/>
          <a:lstStyle/>
          <a:p>
            <a:fld id="{9D1D65BF-4369-4B21-B7D3-3C1B1F8F5F58}" type="slidenum">
              <a:rPr lang="fr-FR" smtClean="0"/>
              <a:pPr/>
              <a:t>18</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heckerboard(across)">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checkerboard(across)">
                                      <p:cBhvr>
                                        <p:cTn id="15" dur="500"/>
                                        <p:tgtEl>
                                          <p:spTgt spid="3">
                                            <p:txEl>
                                              <p:pRg st="3" end="3"/>
                                            </p:txEl>
                                          </p:spTgt>
                                        </p:tgtEl>
                                      </p:cBhvr>
                                    </p:animEffect>
                                  </p:childTnLst>
                                </p:cTn>
                              </p:par>
                              <p:par>
                                <p:cTn id="16" presetID="5" presetClass="entr" presetSubtype="1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checkerboard(across)">
                                      <p:cBhvr>
                                        <p:cTn id="18" dur="5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checkerboard(across)">
                                      <p:cBhvr>
                                        <p:cTn id="2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214282" y="764704"/>
            <a:ext cx="8286808" cy="5572164"/>
          </a:xfrm>
        </p:spPr>
        <p:txBody>
          <a:bodyPr>
            <a:noAutofit/>
          </a:bodyPr>
          <a:lstStyle/>
          <a:p>
            <a:pPr>
              <a:buNone/>
            </a:pPr>
            <a:r>
              <a:rPr lang="fr-FR" sz="2400" b="1" u="sng" dirty="0" smtClean="0"/>
              <a:t>Exemple:</a:t>
            </a:r>
          </a:p>
          <a:p>
            <a:pPr marL="0" indent="0">
              <a:buNone/>
            </a:pPr>
            <a:r>
              <a:rPr lang="fr-FR" sz="2400" b="1" dirty="0" smtClean="0"/>
              <a:t>Soit la fonction  </a:t>
            </a:r>
            <a:r>
              <a:rPr lang="fr-FR" sz="2400" b="1" i="1" dirty="0" smtClean="0"/>
              <a:t>f</a:t>
            </a:r>
            <a:r>
              <a:rPr lang="fr-FR" sz="2400" b="1" dirty="0" smtClean="0"/>
              <a:t>(n) qui représente le temps d’exécution d’un programme P.   </a:t>
            </a:r>
            <a:r>
              <a:rPr lang="fr-FR" sz="2400" b="1" i="1" dirty="0" smtClean="0"/>
              <a:t>f</a:t>
            </a:r>
            <a:r>
              <a:rPr lang="fr-FR" sz="2400" b="1" dirty="0" smtClean="0"/>
              <a:t> (n) = </a:t>
            </a:r>
            <a:r>
              <a:rPr lang="fr-FR" sz="2400" b="1" i="1" dirty="0" smtClean="0"/>
              <a:t>n</a:t>
            </a:r>
            <a:r>
              <a:rPr lang="fr-FR" sz="2400" b="1" i="1" baseline="30000" dirty="0" smtClean="0"/>
              <a:t>3</a:t>
            </a:r>
            <a:r>
              <a:rPr lang="fr-FR" sz="2400" b="1" i="1" dirty="0" smtClean="0"/>
              <a:t> + 3n + 6</a:t>
            </a:r>
          </a:p>
          <a:p>
            <a:pPr marL="0" indent="0">
              <a:spcBef>
                <a:spcPts val="1200"/>
              </a:spcBef>
              <a:spcAft>
                <a:spcPts val="1200"/>
              </a:spcAft>
              <a:buNone/>
            </a:pPr>
            <a:r>
              <a:rPr lang="fr-FR" sz="2400" b="1" i="1" dirty="0" smtClean="0"/>
              <a:t>si n=10  et c=2 on obtient:</a:t>
            </a:r>
          </a:p>
          <a:p>
            <a:pPr marL="0" indent="0">
              <a:spcBef>
                <a:spcPts val="1200"/>
              </a:spcBef>
              <a:spcAft>
                <a:spcPts val="1200"/>
              </a:spcAft>
              <a:buNone/>
            </a:pPr>
            <a:r>
              <a:rPr lang="fr-FR" sz="2400" b="1" i="1" dirty="0" smtClean="0"/>
              <a:t>		  f</a:t>
            </a:r>
            <a:r>
              <a:rPr lang="fr-FR" sz="2400" b="1" dirty="0" smtClean="0"/>
              <a:t> </a:t>
            </a:r>
            <a:r>
              <a:rPr lang="fr-FR" sz="2400" b="1" i="1" dirty="0" smtClean="0"/>
              <a:t>(n)= 10</a:t>
            </a:r>
            <a:r>
              <a:rPr lang="fr-FR" sz="2400" b="1" i="1" baseline="30000" dirty="0" smtClean="0"/>
              <a:t>3</a:t>
            </a:r>
            <a:r>
              <a:rPr lang="fr-FR" sz="2400" b="1" i="1" dirty="0" smtClean="0"/>
              <a:t> + 3*10 + 6 = 1036 </a:t>
            </a:r>
            <a:r>
              <a:rPr lang="fr-FR" sz="2400" i="1" dirty="0" smtClean="0"/>
              <a:t>≤</a:t>
            </a:r>
            <a:r>
              <a:rPr lang="fr-FR" sz="2400" b="1" i="1" dirty="0" smtClean="0"/>
              <a:t> </a:t>
            </a:r>
            <a:r>
              <a:rPr lang="fr-FR" sz="2400" b="1" i="1" dirty="0" smtClean="0">
                <a:solidFill>
                  <a:srgbClr val="C00000"/>
                </a:solidFill>
              </a:rPr>
              <a:t>2</a:t>
            </a:r>
            <a:r>
              <a:rPr lang="fr-FR" sz="2400" b="1" i="1" dirty="0" smtClean="0"/>
              <a:t> * 10</a:t>
            </a:r>
            <a:r>
              <a:rPr lang="fr-FR" sz="2400" b="1" i="1" baseline="30000" dirty="0" smtClean="0"/>
              <a:t>3</a:t>
            </a:r>
            <a:r>
              <a:rPr lang="en-US" sz="2400" b="1" i="1" baseline="30000" dirty="0" smtClean="0"/>
              <a:t> </a:t>
            </a:r>
            <a:r>
              <a:rPr lang="fr-FR" sz="2400" b="1" i="1" dirty="0" smtClean="0"/>
              <a:t>= 2000</a:t>
            </a:r>
          </a:p>
          <a:p>
            <a:pPr marL="0" indent="0">
              <a:spcBef>
                <a:spcPts val="1200"/>
              </a:spcBef>
              <a:spcAft>
                <a:spcPts val="1200"/>
              </a:spcAft>
              <a:buNone/>
            </a:pPr>
            <a:r>
              <a:rPr lang="fr-FR" sz="2400" b="1" dirty="0" smtClean="0"/>
              <a:t>On dit que la complexité de P est O(</a:t>
            </a:r>
            <a:r>
              <a:rPr lang="fr-FR" sz="2400" b="1" i="1" dirty="0" smtClean="0"/>
              <a:t>n</a:t>
            </a:r>
            <a:r>
              <a:rPr lang="fr-FR" sz="2400" b="1" i="1" baseline="30000" dirty="0" smtClean="0"/>
              <a:t>3</a:t>
            </a:r>
            <a:r>
              <a:rPr lang="fr-FR" sz="2400" b="1" dirty="0" smtClean="0"/>
              <a:t>). </a:t>
            </a:r>
          </a:p>
          <a:p>
            <a:pPr marL="0" indent="0">
              <a:spcBef>
                <a:spcPts val="1200"/>
              </a:spcBef>
              <a:spcAft>
                <a:spcPts val="1200"/>
              </a:spcAft>
              <a:buNone/>
            </a:pPr>
            <a:r>
              <a:rPr lang="fr-FR" sz="2400" b="1" dirty="0" smtClean="0"/>
              <a:t>Parce que il existe une constante c positive (</a:t>
            </a:r>
            <a:r>
              <a:rPr lang="fr-FR" sz="2400" b="1" dirty="0" smtClean="0">
                <a:solidFill>
                  <a:srgbClr val="C00000"/>
                </a:solidFill>
              </a:rPr>
              <a:t>c=2</a:t>
            </a:r>
            <a:r>
              <a:rPr lang="fr-FR" sz="2400" b="1" dirty="0" smtClean="0"/>
              <a:t>) tel que pour n suffisamment grand (N=10) on a :</a:t>
            </a:r>
          </a:p>
          <a:p>
            <a:pPr marL="0" indent="0" algn="ctr">
              <a:buNone/>
            </a:pPr>
            <a:r>
              <a:rPr lang="fr-FR" sz="2400" b="1" i="1" dirty="0" smtClean="0"/>
              <a:t>n</a:t>
            </a:r>
            <a:r>
              <a:rPr lang="fr-FR" sz="2400" b="1" i="1" baseline="30000" dirty="0" smtClean="0"/>
              <a:t>3</a:t>
            </a:r>
            <a:r>
              <a:rPr lang="fr-FR" sz="2400" b="1" i="1" dirty="0" smtClean="0"/>
              <a:t> + 3n + 6 </a:t>
            </a:r>
            <a:r>
              <a:rPr lang="fr-FR" sz="2400" i="1" dirty="0" smtClean="0"/>
              <a:t>≤</a:t>
            </a:r>
            <a:r>
              <a:rPr lang="fr-FR" sz="2400" b="1" i="1" dirty="0" smtClean="0"/>
              <a:t> cn</a:t>
            </a:r>
            <a:r>
              <a:rPr lang="fr-FR" sz="2400" b="1" i="1" baseline="30000" dirty="0" smtClean="0"/>
              <a:t>3</a:t>
            </a:r>
          </a:p>
          <a:p>
            <a:pPr marL="0" indent="0">
              <a:buNone/>
            </a:pPr>
            <a:endParaRPr lang="fr-FR" sz="2400" b="1" i="1" baseline="30000" dirty="0" smtClean="0"/>
          </a:p>
        </p:txBody>
      </p:sp>
      <p:sp>
        <p:nvSpPr>
          <p:cNvPr id="5" name="Titre 1"/>
          <p:cNvSpPr txBox="1">
            <a:spLocks/>
          </p:cNvSpPr>
          <p:nvPr/>
        </p:nvSpPr>
        <p:spPr>
          <a:xfrm>
            <a:off x="214282" y="0"/>
            <a:ext cx="8929718" cy="642918"/>
          </a:xfrm>
          <a:prstGeom prst="rect">
            <a:avLst/>
          </a:prstGeom>
        </p:spPr>
        <p:txBody>
          <a:bodyPr bIns="91440" anchor="b" anchorCtr="0">
            <a:noAutofit/>
          </a:bodyPr>
          <a:lstStyle/>
          <a:p>
            <a:pPr lvl="0">
              <a:spcBef>
                <a:spcPct val="0"/>
              </a:spcBef>
              <a:defRPr/>
            </a:pPr>
            <a:r>
              <a:rPr lang="fr-FR" sz="2400" b="1" u="sng" dirty="0" smtClean="0">
                <a:solidFill>
                  <a:schemeClr val="accent1">
                    <a:lumMod val="50000"/>
                  </a:schemeClr>
                </a:solidFill>
              </a:rPr>
              <a:t>6. La notation landau (</a:t>
            </a:r>
            <a:r>
              <a:rPr lang="fr-FR" sz="2400" b="1" i="1" u="sng" dirty="0" smtClean="0">
                <a:solidFill>
                  <a:schemeClr val="accent1">
                    <a:lumMod val="50000"/>
                  </a:schemeClr>
                </a:solidFill>
              </a:rPr>
              <a:t>O)</a:t>
            </a:r>
            <a:endParaRPr lang="fr-FR" sz="2400" b="1" i="1" dirty="0">
              <a:solidFill>
                <a:schemeClr val="accent1">
                  <a:lumMod val="50000"/>
                </a:schemeClr>
              </a:solidFill>
            </a:endParaRPr>
          </a:p>
        </p:txBody>
      </p:sp>
      <p:sp>
        <p:nvSpPr>
          <p:cNvPr id="4" name="Espace réservé du numéro de diapositive 3"/>
          <p:cNvSpPr>
            <a:spLocks noGrp="1"/>
          </p:cNvSpPr>
          <p:nvPr>
            <p:ph type="sldNum" sz="quarter" idx="12"/>
          </p:nvPr>
        </p:nvSpPr>
        <p:spPr/>
        <p:txBody>
          <a:bodyPr/>
          <a:lstStyle/>
          <a:p>
            <a:fld id="{9D1D65BF-4369-4B21-B7D3-3C1B1F8F5F58}" type="slidenum">
              <a:rPr lang="fr-FR" smtClean="0"/>
              <a:pPr/>
              <a:t>19</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1000"/>
                                        <p:tgtEl>
                                          <p:spTgt spid="3">
                                            <p:txEl>
                                              <p:pRg st="2" end="2"/>
                                            </p:txEl>
                                          </p:spTgt>
                                        </p:tgtEl>
                                      </p:cBhvr>
                                    </p:animEffect>
                                    <p:anim calcmode="lin" valueType="num">
                                      <p:cBhvr>
                                        <p:cTn id="1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6" presetID="42" presetClass="entr" presetSubtype="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1000"/>
                                        <p:tgtEl>
                                          <p:spTgt spid="3">
                                            <p:txEl>
                                              <p:pRg st="3" end="3"/>
                                            </p:txEl>
                                          </p:spTgt>
                                        </p:tgtEl>
                                      </p:cBhvr>
                                    </p:animEffect>
                                    <p:anim calcmode="lin" valueType="num">
                                      <p:cBhvr>
                                        <p:cTn id="1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1000"/>
                                        <p:tgtEl>
                                          <p:spTgt spid="3">
                                            <p:txEl>
                                              <p:pRg st="4" end="4"/>
                                            </p:txEl>
                                          </p:spTgt>
                                        </p:tgtEl>
                                      </p:cBhvr>
                                    </p:animEffect>
                                    <p:anim calcmode="lin" valueType="num">
                                      <p:cBhvr>
                                        <p:cTn id="2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anim calcmode="lin" valueType="num">
                                      <p:cBhvr>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1000"/>
                                        <p:tgtEl>
                                          <p:spTgt spid="3">
                                            <p:txEl>
                                              <p:pRg st="6" end="6"/>
                                            </p:txEl>
                                          </p:spTgt>
                                        </p:tgtEl>
                                      </p:cBhvr>
                                    </p:animEffect>
                                    <p:anim calcmode="lin" valueType="num">
                                      <p:cBhvr>
                                        <p:cTn id="3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282" y="0"/>
            <a:ext cx="8786874" cy="714356"/>
          </a:xfrm>
        </p:spPr>
        <p:txBody>
          <a:bodyPr>
            <a:noAutofit/>
          </a:bodyPr>
          <a:lstStyle/>
          <a:p>
            <a:pPr algn="l"/>
            <a:r>
              <a:rPr lang="fr-FR" sz="2800" b="1" u="sng" dirty="0" smtClean="0">
                <a:solidFill>
                  <a:schemeClr val="accent1">
                    <a:lumMod val="50000"/>
                  </a:schemeClr>
                </a:solidFill>
              </a:rPr>
              <a:t>1. Introduction</a:t>
            </a:r>
            <a:endParaRPr lang="fr-FR" sz="2800" b="1" dirty="0">
              <a:solidFill>
                <a:schemeClr val="accent1">
                  <a:lumMod val="50000"/>
                </a:schemeClr>
              </a:solidFill>
            </a:endParaRPr>
          </a:p>
        </p:txBody>
      </p:sp>
      <p:sp>
        <p:nvSpPr>
          <p:cNvPr id="3" name="Espace réservé du contenu 2"/>
          <p:cNvSpPr>
            <a:spLocks noGrp="1"/>
          </p:cNvSpPr>
          <p:nvPr>
            <p:ph sz="quarter" idx="1"/>
          </p:nvPr>
        </p:nvSpPr>
        <p:spPr>
          <a:xfrm>
            <a:off x="285720" y="1000108"/>
            <a:ext cx="8286808" cy="5214974"/>
          </a:xfrm>
        </p:spPr>
        <p:txBody>
          <a:bodyPr>
            <a:noAutofit/>
          </a:bodyPr>
          <a:lstStyle/>
          <a:p>
            <a:pPr marL="177800" indent="-177800" algn="just">
              <a:buFont typeface="Wingdings" pitchFamily="2" charset="2"/>
              <a:buChar char="§"/>
              <a:tabLst>
                <a:tab pos="177800" algn="l"/>
              </a:tabLst>
            </a:pPr>
            <a:r>
              <a:rPr lang="fr-FR" sz="2000" b="1" i="1" dirty="0" smtClean="0">
                <a:solidFill>
                  <a:srgbClr val="002060"/>
                </a:solidFill>
              </a:rPr>
              <a:t>Un algorithme est une suite finie d’opérations élémentaires constituant un schéma de calcul ou de résolution d’un problème. </a:t>
            </a:r>
          </a:p>
          <a:p>
            <a:pPr marL="177800" indent="-177800" algn="just">
              <a:buFont typeface="Wingdings" pitchFamily="2" charset="2"/>
              <a:buChar char="§"/>
            </a:pPr>
            <a:r>
              <a:rPr lang="fr-FR" sz="2200" dirty="0" smtClean="0"/>
              <a:t>Le temps d’exécution d’un algorithme dépend des facteurs suivants :</a:t>
            </a:r>
          </a:p>
          <a:p>
            <a:pPr marL="273050" indent="-273050" algn="just">
              <a:spcBef>
                <a:spcPts val="1200"/>
              </a:spcBef>
              <a:buFont typeface="Arial" pitchFamily="34" charset="0"/>
              <a:buChar char="•"/>
            </a:pPr>
            <a:r>
              <a:rPr lang="fr-FR" sz="2200" b="1" dirty="0" smtClean="0"/>
              <a:t>Les données du programme: </a:t>
            </a:r>
            <a:r>
              <a:rPr lang="fr-FR" sz="2200" dirty="0" smtClean="0"/>
              <a:t>généralement lorsque la taille des données traités par le programme augmente son temps d’exécution augmente aussi.</a:t>
            </a:r>
            <a:r>
              <a:rPr lang="fr-FR" sz="2200" b="1" dirty="0" smtClean="0"/>
              <a:t> </a:t>
            </a:r>
          </a:p>
          <a:p>
            <a:pPr marL="531813" indent="-273050" algn="just">
              <a:spcBef>
                <a:spcPts val="1200"/>
              </a:spcBef>
              <a:buNone/>
            </a:pPr>
            <a:r>
              <a:rPr lang="fr-FR" sz="2200" b="1" dirty="0" smtClean="0"/>
              <a:t>	</a:t>
            </a:r>
            <a:r>
              <a:rPr lang="fr-FR" sz="2200" b="1" dirty="0" smtClean="0">
                <a:solidFill>
                  <a:srgbClr val="002060"/>
                </a:solidFill>
              </a:rPr>
              <a:t>Exemple: </a:t>
            </a:r>
            <a:r>
              <a:rPr lang="fr-FR" sz="2200" dirty="0" smtClean="0">
                <a:solidFill>
                  <a:srgbClr val="002060"/>
                </a:solidFill>
              </a:rPr>
              <a:t>le tri d’un tableau de 10 éléments prend un temps inferieur au temps du tri d’un tableau de 100 éléments.</a:t>
            </a:r>
          </a:p>
          <a:p>
            <a:pPr marL="273050" indent="-273050" algn="just">
              <a:spcBef>
                <a:spcPts val="1200"/>
              </a:spcBef>
              <a:buFont typeface="Arial" pitchFamily="34" charset="0"/>
              <a:buChar char="•"/>
            </a:pPr>
            <a:r>
              <a:rPr lang="fr-FR" sz="2200" b="1" dirty="0" smtClean="0"/>
              <a:t>La qualité du compilateur (langage utilisé): </a:t>
            </a:r>
          </a:p>
          <a:p>
            <a:pPr marL="531813" indent="0" algn="just">
              <a:spcBef>
                <a:spcPts val="1200"/>
              </a:spcBef>
              <a:buNone/>
            </a:pPr>
            <a:r>
              <a:rPr lang="fr-FR" sz="2200" b="1" dirty="0" smtClean="0">
                <a:solidFill>
                  <a:srgbClr val="002060"/>
                </a:solidFill>
              </a:rPr>
              <a:t>Exemple: </a:t>
            </a:r>
            <a:r>
              <a:rPr lang="fr-FR" sz="2200" dirty="0" smtClean="0">
                <a:solidFill>
                  <a:srgbClr val="002060"/>
                </a:solidFill>
              </a:rPr>
              <a:t>les programmes écrits en Java sont généralement plus lents que ceux écrits en C ou en C++.</a:t>
            </a:r>
          </a:p>
          <a:p>
            <a:pPr marL="273050" indent="-273050" algn="just">
              <a:buFont typeface="Arial" pitchFamily="34" charset="0"/>
              <a:buChar char="•"/>
            </a:pPr>
            <a:r>
              <a:rPr lang="fr-FR" sz="2200" b="1" dirty="0" smtClean="0"/>
              <a:t>La machine utilisée (vitesse, mémoire,</a:t>
            </a:r>
            <a:r>
              <a:rPr lang="fr-FR" sz="2200" b="1" i="1" dirty="0" smtClean="0"/>
              <a:t>. . .)</a:t>
            </a:r>
            <a:r>
              <a:rPr lang="fr-FR" sz="2200" b="1" dirty="0" smtClean="0"/>
              <a:t>:</a:t>
            </a:r>
          </a:p>
          <a:p>
            <a:pPr marL="273050" indent="-273050" algn="just">
              <a:buFont typeface="Arial" pitchFamily="34" charset="0"/>
              <a:buChar char="•"/>
            </a:pPr>
            <a:r>
              <a:rPr lang="fr-FR" sz="2200" b="1" dirty="0" smtClean="0"/>
              <a:t>La complexité de l’algorithme lui-même.</a:t>
            </a:r>
            <a:endParaRPr lang="fr-FR" sz="2200" b="1" dirty="0" smtClean="0">
              <a:solidFill>
                <a:srgbClr val="FF0000"/>
              </a:solidFill>
            </a:endParaRPr>
          </a:p>
          <a:p>
            <a:pPr marL="0" indent="0" algn="just">
              <a:buNone/>
            </a:pPr>
            <a:r>
              <a:rPr lang="fr-FR" sz="2400" dirty="0" smtClean="0"/>
              <a:t> </a:t>
            </a:r>
            <a:endParaRPr lang="fr-FR" sz="2400" b="1" dirty="0" smtClean="0"/>
          </a:p>
        </p:txBody>
      </p:sp>
      <p:sp>
        <p:nvSpPr>
          <p:cNvPr id="4" name="Espace réservé du numéro de diapositive 3"/>
          <p:cNvSpPr>
            <a:spLocks noGrp="1"/>
          </p:cNvSpPr>
          <p:nvPr>
            <p:ph type="sldNum" sz="quarter" idx="12"/>
          </p:nvPr>
        </p:nvSpPr>
        <p:spPr/>
        <p:txBody>
          <a:bodyPr/>
          <a:lstStyle/>
          <a:p>
            <a:fld id="{9D1D65BF-4369-4B21-B7D3-3C1B1F8F5F58}" type="slidenum">
              <a:rPr lang="fr-FR" smtClean="0"/>
              <a:pPr/>
              <a:t>2</a:t>
            </a:fld>
            <a:endParaRPr lang="fr-FR" dirty="0"/>
          </a:p>
        </p:txBody>
      </p:sp>
      <p:cxnSp>
        <p:nvCxnSpPr>
          <p:cNvPr id="6" name="Connecteur droit 5"/>
          <p:cNvCxnSpPr/>
          <p:nvPr/>
        </p:nvCxnSpPr>
        <p:spPr>
          <a:xfrm>
            <a:off x="660327" y="5949280"/>
            <a:ext cx="5357850" cy="1588"/>
          </a:xfrm>
          <a:prstGeom prst="line">
            <a:avLst/>
          </a:prstGeom>
          <a:ln w="57150"/>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heckerboard(across)">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checkerboard(across)">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checkerboard(across)">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checkerboard(across)">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checkerboard(across)">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checkerboard(across)">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nodeType="click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checkerboard(across)">
                                      <p:cBhvr>
                                        <p:cTn id="4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357158" y="714356"/>
            <a:ext cx="8286808" cy="5572164"/>
          </a:xfrm>
        </p:spPr>
        <p:txBody>
          <a:bodyPr>
            <a:noAutofit/>
          </a:bodyPr>
          <a:lstStyle/>
          <a:p>
            <a:pPr marL="457200" indent="-457200" algn="just">
              <a:buFont typeface="+mj-lt"/>
              <a:buAutoNum type="arabicPeriod"/>
            </a:pPr>
            <a:r>
              <a:rPr lang="fr-FR" sz="2000" b="1" u="sng" dirty="0" smtClean="0">
                <a:solidFill>
                  <a:srgbClr val="C00000"/>
                </a:solidFill>
              </a:rPr>
              <a:t>T(n) = O(1), temps constant </a:t>
            </a:r>
            <a:r>
              <a:rPr lang="fr-FR" sz="2000" b="1" dirty="0" smtClean="0">
                <a:solidFill>
                  <a:prstClr val="black"/>
                </a:solidFill>
              </a:rPr>
              <a:t>: temps d’exécution indépendant de la taille des données à traiter.</a:t>
            </a:r>
          </a:p>
          <a:p>
            <a:pPr marL="457200" indent="-457200" algn="just">
              <a:buFont typeface="+mj-lt"/>
              <a:buAutoNum type="arabicPeriod"/>
            </a:pPr>
            <a:endParaRPr lang="fr-FR" sz="2000" b="1" dirty="0" smtClean="0">
              <a:solidFill>
                <a:prstClr val="black"/>
              </a:solidFill>
            </a:endParaRPr>
          </a:p>
          <a:p>
            <a:pPr marL="457200" indent="-457200" algn="just">
              <a:buFont typeface="+mj-lt"/>
              <a:buAutoNum type="arabicPeriod"/>
            </a:pPr>
            <a:r>
              <a:rPr lang="fr-FR" sz="2000" b="1" u="sng" dirty="0" smtClean="0">
                <a:solidFill>
                  <a:srgbClr val="C00000"/>
                </a:solidFill>
              </a:rPr>
              <a:t>T(n) = O(log(n)), temps logarithmique </a:t>
            </a:r>
            <a:r>
              <a:rPr lang="fr-FR" sz="2000" b="1" dirty="0" smtClean="0">
                <a:solidFill>
                  <a:prstClr val="black"/>
                </a:solidFill>
              </a:rPr>
              <a:t>: on rencontre généralement une telle complexité lorsque l’algorithme casse un gros problème en plusieurs petits, de sorte que la résolution d’un seul de ces problèmes conduit à la solution du problème initial.</a:t>
            </a:r>
          </a:p>
          <a:p>
            <a:pPr marL="457200" indent="-457200" algn="just">
              <a:buFont typeface="+mj-lt"/>
              <a:buAutoNum type="arabicPeriod"/>
            </a:pPr>
            <a:endParaRPr lang="fr-FR" sz="2000" b="1" dirty="0" smtClean="0">
              <a:solidFill>
                <a:prstClr val="black"/>
              </a:solidFill>
            </a:endParaRPr>
          </a:p>
          <a:p>
            <a:pPr marL="457200" indent="-457200" algn="just">
              <a:buFont typeface="+mj-lt"/>
              <a:buAutoNum type="arabicPeriod"/>
            </a:pPr>
            <a:r>
              <a:rPr lang="fr-FR" sz="2000" b="1" u="sng" dirty="0" smtClean="0">
                <a:solidFill>
                  <a:srgbClr val="C00000"/>
                </a:solidFill>
              </a:rPr>
              <a:t>T(n) = O(n), temps linéaire </a:t>
            </a:r>
            <a:r>
              <a:rPr lang="fr-FR" sz="2000" b="1" dirty="0" smtClean="0">
                <a:solidFill>
                  <a:prstClr val="black"/>
                </a:solidFill>
              </a:rPr>
              <a:t>: cette complexité est généralement obtenue lorsqu’un travail en temps constant est effectué sur chaque donnée en entrée.</a:t>
            </a:r>
          </a:p>
          <a:p>
            <a:pPr marL="457200" indent="-457200" algn="just">
              <a:buFont typeface="+mj-lt"/>
              <a:buAutoNum type="arabicPeriod"/>
            </a:pPr>
            <a:endParaRPr lang="fr-FR" sz="2000" b="1" dirty="0" smtClean="0">
              <a:solidFill>
                <a:prstClr val="black"/>
              </a:solidFill>
            </a:endParaRPr>
          </a:p>
          <a:p>
            <a:pPr marL="457200" indent="-457200" algn="just">
              <a:buFont typeface="+mj-lt"/>
              <a:buAutoNum type="arabicPeriod"/>
            </a:pPr>
            <a:r>
              <a:rPr lang="fr-FR" sz="2000" b="1" u="sng" dirty="0" smtClean="0">
                <a:solidFill>
                  <a:srgbClr val="C00000"/>
                </a:solidFill>
              </a:rPr>
              <a:t>T(n) = O(n.log(n)) </a:t>
            </a:r>
            <a:r>
              <a:rPr lang="fr-FR" sz="2000" b="1" dirty="0" smtClean="0">
                <a:solidFill>
                  <a:prstClr val="black"/>
                </a:solidFill>
              </a:rPr>
              <a:t>: l’algorithme scinde le problème en plusieurs sous-problèmes plus petits qui sont résolus de manière indépendante. La résolution de l’ensemble de ces problèmes plus petits apporte la solution du problème initial.</a:t>
            </a:r>
          </a:p>
        </p:txBody>
      </p:sp>
      <p:sp>
        <p:nvSpPr>
          <p:cNvPr id="4" name="Titre 1"/>
          <p:cNvSpPr txBox="1">
            <a:spLocks/>
          </p:cNvSpPr>
          <p:nvPr/>
        </p:nvSpPr>
        <p:spPr>
          <a:xfrm>
            <a:off x="214282" y="0"/>
            <a:ext cx="8929718" cy="642918"/>
          </a:xfrm>
          <a:prstGeom prst="rect">
            <a:avLst/>
          </a:prstGeom>
        </p:spPr>
        <p:txBody>
          <a:bodyPr bIns="91440" anchor="b" anchorCtr="0">
            <a:noAutofit/>
          </a:bodyPr>
          <a:lstStyle/>
          <a:p>
            <a:pPr>
              <a:spcBef>
                <a:spcPct val="0"/>
              </a:spcBef>
              <a:defRPr/>
            </a:pPr>
            <a:r>
              <a:rPr lang="fr-FR" sz="2400" b="1" u="sng" dirty="0" smtClean="0">
                <a:solidFill>
                  <a:schemeClr val="accent1">
                    <a:lumMod val="50000"/>
                  </a:schemeClr>
                </a:solidFill>
              </a:rPr>
              <a:t>7. Classes de complexité algorithmique</a:t>
            </a:r>
          </a:p>
        </p:txBody>
      </p:sp>
      <p:sp>
        <p:nvSpPr>
          <p:cNvPr id="5" name="Espace réservé du numéro de diapositive 4"/>
          <p:cNvSpPr>
            <a:spLocks noGrp="1"/>
          </p:cNvSpPr>
          <p:nvPr>
            <p:ph type="sldNum" sz="quarter" idx="12"/>
          </p:nvPr>
        </p:nvSpPr>
        <p:spPr/>
        <p:txBody>
          <a:bodyPr/>
          <a:lstStyle/>
          <a:p>
            <a:fld id="{9D1D65BF-4369-4B21-B7D3-3C1B1F8F5F58}" type="slidenum">
              <a:rPr lang="fr-FR" smtClean="0"/>
              <a:pPr/>
              <a:t>20</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checkerboard(across)">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checkerboard(across)">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285720" y="1000108"/>
            <a:ext cx="8286808" cy="5572164"/>
          </a:xfrm>
        </p:spPr>
        <p:txBody>
          <a:bodyPr>
            <a:noAutofit/>
          </a:bodyPr>
          <a:lstStyle/>
          <a:p>
            <a:pPr marL="457200" indent="-457200" algn="just">
              <a:buFont typeface="+mj-lt"/>
              <a:buAutoNum type="arabicPeriod" startAt="5"/>
            </a:pPr>
            <a:r>
              <a:rPr lang="fr-FR" sz="2000" b="1" u="sng" dirty="0" smtClean="0">
                <a:solidFill>
                  <a:srgbClr val="C00000"/>
                </a:solidFill>
              </a:rPr>
              <a:t>T(n) = O(n</a:t>
            </a:r>
            <a:r>
              <a:rPr lang="fr-FR" sz="2000" b="1" u="sng" baseline="30000" dirty="0" smtClean="0">
                <a:solidFill>
                  <a:srgbClr val="C00000"/>
                </a:solidFill>
              </a:rPr>
              <a:t>2</a:t>
            </a:r>
            <a:r>
              <a:rPr lang="fr-FR" sz="2000" b="1" u="sng" dirty="0" smtClean="0">
                <a:solidFill>
                  <a:srgbClr val="C00000"/>
                </a:solidFill>
              </a:rPr>
              <a:t>), temps quadratique </a:t>
            </a:r>
            <a:r>
              <a:rPr lang="fr-FR" sz="2000" b="1" dirty="0" smtClean="0">
                <a:solidFill>
                  <a:prstClr val="black"/>
                </a:solidFill>
              </a:rPr>
              <a:t>: apparaît notamment lorsque l’algorithme envisage toutes les paires de données parmi les n entrées (ex. deux boucles imbriquées) </a:t>
            </a:r>
          </a:p>
          <a:p>
            <a:pPr marL="457200" indent="-457200" algn="just">
              <a:buNone/>
            </a:pPr>
            <a:r>
              <a:rPr lang="fr-FR" sz="2000" b="1" dirty="0" smtClean="0">
                <a:solidFill>
                  <a:prstClr val="black"/>
                </a:solidFill>
              </a:rPr>
              <a:t>         Remarque : O(</a:t>
            </a:r>
            <a:r>
              <a:rPr lang="fr-FR" sz="2000" b="1" dirty="0" smtClean="0"/>
              <a:t>n</a:t>
            </a:r>
            <a:r>
              <a:rPr lang="fr-FR" sz="2000" b="1" baseline="30000" dirty="0" smtClean="0"/>
              <a:t>3</a:t>
            </a:r>
            <a:r>
              <a:rPr lang="fr-FR" sz="2000" b="1" dirty="0" smtClean="0">
                <a:solidFill>
                  <a:prstClr val="black"/>
                </a:solidFill>
              </a:rPr>
              <a:t>) temps cubique, O(</a:t>
            </a:r>
            <a:r>
              <a:rPr lang="fr-FR" sz="2000" b="1" dirty="0" err="1" smtClean="0"/>
              <a:t>n</a:t>
            </a:r>
            <a:r>
              <a:rPr lang="fr-FR" sz="2000" b="1" baseline="30000" dirty="0" err="1" smtClean="0"/>
              <a:t>k</a:t>
            </a:r>
            <a:r>
              <a:rPr lang="fr-FR" sz="2000" b="1" dirty="0" smtClean="0">
                <a:solidFill>
                  <a:prstClr val="black"/>
                </a:solidFill>
              </a:rPr>
              <a:t> )polynomial</a:t>
            </a:r>
          </a:p>
          <a:p>
            <a:pPr marL="457200" indent="-457200" algn="just">
              <a:buNone/>
            </a:pPr>
            <a:endParaRPr lang="fr-FR" sz="2000" b="1" dirty="0" smtClean="0">
              <a:solidFill>
                <a:prstClr val="black"/>
              </a:solidFill>
            </a:endParaRPr>
          </a:p>
          <a:p>
            <a:pPr marL="457200" indent="-457200" algn="just">
              <a:buFont typeface="+mj-lt"/>
              <a:buAutoNum type="arabicPeriod" startAt="6"/>
            </a:pPr>
            <a:r>
              <a:rPr lang="fr-FR" sz="2000" b="1" u="sng" dirty="0" smtClean="0">
                <a:solidFill>
                  <a:srgbClr val="C00000"/>
                </a:solidFill>
              </a:rPr>
              <a:t>T(n) = O(2</a:t>
            </a:r>
            <a:r>
              <a:rPr lang="fr-FR" sz="2000" b="1" u="sng" baseline="30000" dirty="0" smtClean="0">
                <a:solidFill>
                  <a:srgbClr val="C00000"/>
                </a:solidFill>
              </a:rPr>
              <a:t>n</a:t>
            </a:r>
            <a:r>
              <a:rPr lang="fr-FR" sz="2000" b="1" u="sng" dirty="0" smtClean="0">
                <a:solidFill>
                  <a:srgbClr val="C00000"/>
                </a:solidFill>
              </a:rPr>
              <a:t>), temps exponentiel </a:t>
            </a:r>
            <a:r>
              <a:rPr lang="fr-FR" sz="2000" b="1" dirty="0" smtClean="0">
                <a:solidFill>
                  <a:prstClr val="black"/>
                </a:solidFill>
              </a:rPr>
              <a:t>: souvent le résultat de recherche brutale d’une solution.</a:t>
            </a:r>
          </a:p>
        </p:txBody>
      </p:sp>
      <p:sp>
        <p:nvSpPr>
          <p:cNvPr id="4" name="Titre 1"/>
          <p:cNvSpPr txBox="1">
            <a:spLocks/>
          </p:cNvSpPr>
          <p:nvPr/>
        </p:nvSpPr>
        <p:spPr>
          <a:xfrm>
            <a:off x="214282" y="0"/>
            <a:ext cx="8929718" cy="642918"/>
          </a:xfrm>
          <a:prstGeom prst="rect">
            <a:avLst/>
          </a:prstGeom>
        </p:spPr>
        <p:txBody>
          <a:bodyPr bIns="91440" anchor="b" anchorCtr="0">
            <a:noAutofit/>
          </a:bodyPr>
          <a:lstStyle/>
          <a:p>
            <a:pPr>
              <a:spcBef>
                <a:spcPct val="0"/>
              </a:spcBef>
              <a:defRPr/>
            </a:pPr>
            <a:r>
              <a:rPr lang="fr-FR" sz="2800" b="1" u="sng" dirty="0" smtClean="0">
                <a:solidFill>
                  <a:schemeClr val="accent1">
                    <a:lumMod val="50000"/>
                  </a:schemeClr>
                </a:solidFill>
              </a:rPr>
              <a:t>7. Classes de complexité algorithmique</a:t>
            </a:r>
          </a:p>
        </p:txBody>
      </p:sp>
      <p:sp>
        <p:nvSpPr>
          <p:cNvPr id="5" name="Espace réservé du numéro de diapositive 4"/>
          <p:cNvSpPr>
            <a:spLocks noGrp="1"/>
          </p:cNvSpPr>
          <p:nvPr>
            <p:ph type="sldNum" sz="quarter" idx="12"/>
          </p:nvPr>
        </p:nvSpPr>
        <p:spPr/>
        <p:txBody>
          <a:bodyPr/>
          <a:lstStyle/>
          <a:p>
            <a:fld id="{9D1D65BF-4369-4B21-B7D3-3C1B1F8F5F58}" type="slidenum">
              <a:rPr lang="fr-FR" smtClean="0"/>
              <a:pPr/>
              <a:t>21</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heckerboard(across)">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checkerboard(across)">
                                      <p:cBhvr>
                                        <p:cTn id="1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214282" y="1000108"/>
            <a:ext cx="8929718" cy="5572164"/>
          </a:xfrm>
        </p:spPr>
        <p:txBody>
          <a:bodyPr>
            <a:noAutofit/>
          </a:bodyPr>
          <a:lstStyle/>
          <a:p>
            <a:pPr algn="just">
              <a:buNone/>
            </a:pPr>
            <a:r>
              <a:rPr lang="fr-FR" sz="2000" b="1" u="sng" dirty="0" smtClean="0">
                <a:solidFill>
                  <a:prstClr val="black"/>
                </a:solidFill>
              </a:rPr>
              <a:t>Les temps d’exécution selon la taille de donnée. </a:t>
            </a:r>
          </a:p>
          <a:p>
            <a:pPr algn="just">
              <a:buNone/>
            </a:pPr>
            <a:endParaRPr lang="fr-FR" sz="2000" b="1" dirty="0" smtClean="0">
              <a:solidFill>
                <a:prstClr val="black"/>
              </a:solidFill>
            </a:endParaRPr>
          </a:p>
          <a:p>
            <a:pPr algn="just">
              <a:buNone/>
            </a:pPr>
            <a:endParaRPr lang="fr-FR" sz="2000" b="1" dirty="0" smtClean="0">
              <a:solidFill>
                <a:prstClr val="black"/>
              </a:solidFill>
            </a:endParaRPr>
          </a:p>
          <a:p>
            <a:pPr algn="just">
              <a:buNone/>
            </a:pPr>
            <a:endParaRPr lang="fr-FR" sz="2000" b="1" dirty="0" smtClean="0">
              <a:solidFill>
                <a:prstClr val="black"/>
              </a:solidFill>
            </a:endParaRPr>
          </a:p>
          <a:p>
            <a:pPr algn="just">
              <a:buNone/>
            </a:pPr>
            <a:endParaRPr lang="fr-FR" sz="2000" b="1" dirty="0" smtClean="0">
              <a:solidFill>
                <a:prstClr val="black"/>
              </a:solidFill>
            </a:endParaRPr>
          </a:p>
          <a:p>
            <a:pPr algn="just">
              <a:buNone/>
            </a:pPr>
            <a:endParaRPr lang="fr-FR" sz="2000" b="1" dirty="0" smtClean="0">
              <a:solidFill>
                <a:prstClr val="black"/>
              </a:solidFill>
            </a:endParaRPr>
          </a:p>
          <a:p>
            <a:pPr algn="just">
              <a:buNone/>
            </a:pPr>
            <a:endParaRPr lang="fr-FR" sz="2000" b="1" dirty="0" smtClean="0">
              <a:solidFill>
                <a:prstClr val="black"/>
              </a:solidFill>
            </a:endParaRPr>
          </a:p>
          <a:p>
            <a:pPr algn="just">
              <a:buNone/>
            </a:pPr>
            <a:endParaRPr lang="fr-FR" sz="2000" b="1" u="sng" dirty="0" smtClean="0">
              <a:solidFill>
                <a:prstClr val="black"/>
              </a:solidFill>
            </a:endParaRPr>
          </a:p>
          <a:p>
            <a:pPr algn="just">
              <a:buNone/>
            </a:pPr>
            <a:r>
              <a:rPr lang="fr-FR" sz="2000" dirty="0" smtClean="0"/>
              <a:t>NB: chiffres pour une machine pouvant effectuer 10</a:t>
            </a:r>
            <a:r>
              <a:rPr lang="fr-FR" sz="2000" baseline="30000" dirty="0" smtClean="0"/>
              <a:t>6</a:t>
            </a:r>
            <a:r>
              <a:rPr lang="fr-FR" sz="2000" dirty="0" smtClean="0"/>
              <a:t> opérations par seconde</a:t>
            </a:r>
            <a:endParaRPr lang="fr-FR" sz="2000" b="1" u="sng" dirty="0" smtClean="0">
              <a:solidFill>
                <a:prstClr val="black"/>
              </a:solidFill>
            </a:endParaRPr>
          </a:p>
        </p:txBody>
      </p:sp>
      <p:pic>
        <p:nvPicPr>
          <p:cNvPr id="1026" name="Picture 2"/>
          <p:cNvPicPr>
            <a:picLocks noChangeAspect="1" noChangeArrowheads="1"/>
          </p:cNvPicPr>
          <p:nvPr/>
        </p:nvPicPr>
        <p:blipFill>
          <a:blip r:embed="rId2">
            <a:lum bright="-20000" contrast="-10000"/>
          </a:blip>
          <a:srcRect/>
          <a:stretch>
            <a:fillRect/>
          </a:stretch>
        </p:blipFill>
        <p:spPr bwMode="auto">
          <a:xfrm>
            <a:off x="214282" y="1857363"/>
            <a:ext cx="8786874" cy="1742225"/>
          </a:xfrm>
          <a:prstGeom prst="rect">
            <a:avLst/>
          </a:prstGeom>
          <a:noFill/>
          <a:ln w="9525">
            <a:noFill/>
            <a:miter lim="800000"/>
            <a:headEnd/>
            <a:tailEnd/>
          </a:ln>
          <a:effectLst/>
        </p:spPr>
      </p:pic>
      <p:sp>
        <p:nvSpPr>
          <p:cNvPr id="6" name="Titre 1"/>
          <p:cNvSpPr txBox="1">
            <a:spLocks/>
          </p:cNvSpPr>
          <p:nvPr/>
        </p:nvSpPr>
        <p:spPr>
          <a:xfrm>
            <a:off x="214282" y="142852"/>
            <a:ext cx="8929718" cy="642918"/>
          </a:xfrm>
          <a:prstGeom prst="rect">
            <a:avLst/>
          </a:prstGeom>
        </p:spPr>
        <p:txBody>
          <a:bodyPr bIns="91440" anchor="b" anchorCtr="0">
            <a:noAutofit/>
          </a:bodyPr>
          <a:lstStyle/>
          <a:p>
            <a:pPr>
              <a:spcBef>
                <a:spcPct val="0"/>
              </a:spcBef>
              <a:defRPr/>
            </a:pPr>
            <a:r>
              <a:rPr lang="fr-FR" sz="2800" b="1" u="sng" smtClean="0">
                <a:solidFill>
                  <a:schemeClr val="accent1">
                    <a:lumMod val="50000"/>
                  </a:schemeClr>
                </a:solidFill>
              </a:rPr>
              <a:t>7. </a:t>
            </a:r>
            <a:r>
              <a:rPr lang="fr-FR" sz="2800" b="1" u="sng" dirty="0" smtClean="0">
                <a:solidFill>
                  <a:schemeClr val="accent1">
                    <a:lumMod val="50000"/>
                  </a:schemeClr>
                </a:solidFill>
              </a:rPr>
              <a:t>Classes de complexité algorithmique</a:t>
            </a:r>
          </a:p>
        </p:txBody>
      </p:sp>
      <p:sp>
        <p:nvSpPr>
          <p:cNvPr id="5" name="Espace réservé du numéro de diapositive 4"/>
          <p:cNvSpPr>
            <a:spLocks noGrp="1"/>
          </p:cNvSpPr>
          <p:nvPr>
            <p:ph type="sldNum" sz="quarter" idx="12"/>
          </p:nvPr>
        </p:nvSpPr>
        <p:spPr/>
        <p:txBody>
          <a:bodyPr/>
          <a:lstStyle/>
          <a:p>
            <a:fld id="{9D1D65BF-4369-4B21-B7D3-3C1B1F8F5F58}" type="slidenum">
              <a:rPr lang="fr-FR" smtClean="0"/>
              <a:pPr/>
              <a:t>22</a:t>
            </a:fld>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282" y="0"/>
            <a:ext cx="9144000" cy="500042"/>
          </a:xfrm>
        </p:spPr>
        <p:txBody>
          <a:bodyPr>
            <a:noAutofit/>
          </a:bodyPr>
          <a:lstStyle/>
          <a:p>
            <a:pPr algn="l"/>
            <a:r>
              <a:rPr lang="fr-FR" sz="2400" b="1" u="sng" dirty="0" smtClean="0">
                <a:solidFill>
                  <a:schemeClr val="accent1">
                    <a:lumMod val="50000"/>
                  </a:schemeClr>
                </a:solidFill>
              </a:rPr>
              <a:t>2. Notion de la complexité</a:t>
            </a:r>
            <a:endParaRPr lang="fr-FR" sz="2400" b="1" u="sng" dirty="0">
              <a:solidFill>
                <a:schemeClr val="accent1">
                  <a:lumMod val="50000"/>
                </a:schemeClr>
              </a:solidFill>
            </a:endParaRPr>
          </a:p>
        </p:txBody>
      </p:sp>
      <p:sp>
        <p:nvSpPr>
          <p:cNvPr id="3" name="Espace réservé du contenu 2"/>
          <p:cNvSpPr>
            <a:spLocks noGrp="1"/>
          </p:cNvSpPr>
          <p:nvPr>
            <p:ph sz="quarter" idx="1"/>
          </p:nvPr>
        </p:nvSpPr>
        <p:spPr>
          <a:xfrm>
            <a:off x="214282" y="714356"/>
            <a:ext cx="8286808" cy="5857916"/>
          </a:xfrm>
        </p:spPr>
        <p:txBody>
          <a:bodyPr>
            <a:noAutofit/>
          </a:bodyPr>
          <a:lstStyle/>
          <a:p>
            <a:pPr marL="0" indent="0" algn="just">
              <a:lnSpc>
                <a:spcPct val="150000"/>
              </a:lnSpc>
              <a:buNone/>
            </a:pPr>
            <a:r>
              <a:rPr lang="fr-FR" sz="2400" b="1" u="sng" dirty="0" smtClean="0"/>
              <a:t>Définition:</a:t>
            </a:r>
            <a:r>
              <a:rPr lang="fr-FR" sz="2400" b="1" dirty="0" smtClean="0"/>
              <a:t> </a:t>
            </a:r>
            <a:r>
              <a:rPr lang="fr-FR" sz="2000" b="1" i="1" dirty="0" smtClean="0">
                <a:solidFill>
                  <a:srgbClr val="002060"/>
                </a:solidFill>
              </a:rPr>
              <a:t>La complexité d’un algorithme est la mesure du nombre </a:t>
            </a:r>
            <a:r>
              <a:rPr lang="fr-FR" sz="2000" b="1" i="1" dirty="0" smtClean="0">
                <a:solidFill>
                  <a:srgbClr val="FF0000"/>
                </a:solidFill>
              </a:rPr>
              <a:t>d’opérations élémentaires </a:t>
            </a:r>
            <a:r>
              <a:rPr lang="fr-FR" sz="2000" b="1" i="1" dirty="0" smtClean="0">
                <a:solidFill>
                  <a:srgbClr val="002060"/>
                </a:solidFill>
              </a:rPr>
              <a:t>qu’il effectue sur un jeu de données. La complexité est exprimée comme une fonction (f(N), C(N), …) de </a:t>
            </a:r>
            <a:r>
              <a:rPr lang="fr-FR" sz="2000" b="1" i="1" dirty="0" smtClean="0">
                <a:solidFill>
                  <a:srgbClr val="FF0000"/>
                </a:solidFill>
              </a:rPr>
              <a:t>la taille du jeu de données</a:t>
            </a:r>
            <a:r>
              <a:rPr lang="fr-FR" sz="2000" b="1" i="1" dirty="0" smtClean="0">
                <a:solidFill>
                  <a:srgbClr val="002060"/>
                </a:solidFill>
              </a:rPr>
              <a:t>.</a:t>
            </a:r>
          </a:p>
          <a:p>
            <a:pPr marL="0" indent="0" algn="just">
              <a:spcBef>
                <a:spcPts val="2400"/>
              </a:spcBef>
              <a:buNone/>
            </a:pPr>
            <a:r>
              <a:rPr lang="fr-FR" sz="2000" b="1" u="sng" dirty="0" smtClean="0"/>
              <a:t>Opération élémentaire</a:t>
            </a:r>
            <a:r>
              <a:rPr lang="fr-FR" sz="2000" b="1" dirty="0" smtClean="0"/>
              <a:t>: Une opération élémentaire est une opération dont le temps d’exécution est indépendant de la taille n des données tel que:</a:t>
            </a:r>
          </a:p>
          <a:p>
            <a:pPr marL="0" indent="0" algn="just">
              <a:spcBef>
                <a:spcPts val="600"/>
              </a:spcBef>
              <a:buFontTx/>
              <a:buChar char="-"/>
            </a:pPr>
            <a:r>
              <a:rPr lang="fr-FR" sz="2000" b="1" dirty="0" smtClean="0"/>
              <a:t> l’affectation : x</a:t>
            </a:r>
            <a:r>
              <a:rPr lang="fr-FR" sz="2000" b="1" dirty="0" smtClean="0">
                <a:sym typeface="Wingdings" pitchFamily="2" charset="2"/>
              </a:rPr>
              <a:t></a:t>
            </a:r>
            <a:r>
              <a:rPr lang="fr-FR" sz="2000" b="1" dirty="0" smtClean="0"/>
              <a:t>  3</a:t>
            </a:r>
          </a:p>
          <a:p>
            <a:pPr marL="0" indent="0" algn="just">
              <a:spcBef>
                <a:spcPts val="600"/>
              </a:spcBef>
              <a:buFontTx/>
              <a:buChar char="-"/>
            </a:pPr>
            <a:r>
              <a:rPr lang="fr-FR" sz="2000" b="1" dirty="0" smtClean="0"/>
              <a:t> la lecture : lire (x)</a:t>
            </a:r>
          </a:p>
          <a:p>
            <a:pPr marL="0" indent="0" algn="just">
              <a:spcBef>
                <a:spcPts val="600"/>
              </a:spcBef>
              <a:buFontTx/>
              <a:buChar char="-"/>
            </a:pPr>
            <a:r>
              <a:rPr lang="fr-FR" sz="2000" b="1" dirty="0" smtClean="0"/>
              <a:t> l’écriture : écrire (x);</a:t>
            </a:r>
          </a:p>
          <a:p>
            <a:pPr marL="0" indent="0" algn="just">
              <a:spcBef>
                <a:spcPts val="600"/>
              </a:spcBef>
              <a:buFontTx/>
              <a:buChar char="-"/>
            </a:pPr>
            <a:r>
              <a:rPr lang="fr-FR" sz="2000" b="1" dirty="0" smtClean="0"/>
              <a:t> la comparaison </a:t>
            </a:r>
            <a:r>
              <a:rPr lang="fr-FR" sz="2000" b="1" dirty="0" smtClean="0">
                <a:solidFill>
                  <a:srgbClr val="002060"/>
                </a:solidFill>
                <a:sym typeface="Wingdings" pitchFamily="2" charset="2"/>
              </a:rPr>
              <a:t>(&lt;, &gt;, =,…):  </a:t>
            </a:r>
            <a:r>
              <a:rPr lang="fr-FR" sz="2000" b="1" dirty="0" smtClean="0">
                <a:sym typeface="Wingdings" pitchFamily="2" charset="2"/>
              </a:rPr>
              <a:t>if (x&lt;8)</a:t>
            </a:r>
            <a:endParaRPr lang="fr-FR" sz="2000" b="1" dirty="0" smtClean="0"/>
          </a:p>
          <a:p>
            <a:pPr marL="0" indent="0" algn="just">
              <a:spcBef>
                <a:spcPts val="600"/>
              </a:spcBef>
              <a:buFontTx/>
              <a:buChar char="-"/>
            </a:pPr>
            <a:r>
              <a:rPr lang="fr-FR" sz="2000" b="1" dirty="0" smtClean="0"/>
              <a:t> les opérations arithmétiques ...etc.  Z= x+y</a:t>
            </a:r>
          </a:p>
          <a:p>
            <a:pPr marL="0" indent="0" algn="just">
              <a:lnSpc>
                <a:spcPct val="150000"/>
              </a:lnSpc>
              <a:buNone/>
            </a:pPr>
            <a:endParaRPr lang="fr-FR" sz="2000" b="1" dirty="0" smtClean="0"/>
          </a:p>
          <a:p>
            <a:pPr marL="0" indent="0" algn="just">
              <a:lnSpc>
                <a:spcPct val="150000"/>
              </a:lnSpc>
              <a:buNone/>
            </a:pPr>
            <a:endParaRPr lang="fr-FR" sz="2000" b="1" dirty="0" smtClean="0"/>
          </a:p>
          <a:p>
            <a:pPr marL="0" indent="0" algn="just">
              <a:lnSpc>
                <a:spcPct val="150000"/>
              </a:lnSpc>
              <a:buNone/>
            </a:pPr>
            <a:endParaRPr lang="fr-FR" sz="2000" b="1" dirty="0" smtClean="0"/>
          </a:p>
          <a:p>
            <a:pPr marL="0" indent="0" algn="just">
              <a:lnSpc>
                <a:spcPct val="150000"/>
              </a:lnSpc>
              <a:buNone/>
            </a:pPr>
            <a:endParaRPr lang="fr-FR" sz="2400" b="1" i="1" dirty="0" smtClean="0">
              <a:solidFill>
                <a:srgbClr val="002060"/>
              </a:solidFill>
            </a:endParaRPr>
          </a:p>
          <a:p>
            <a:pPr marL="0" indent="0" algn="just">
              <a:lnSpc>
                <a:spcPct val="150000"/>
              </a:lnSpc>
              <a:buNone/>
            </a:pPr>
            <a:endParaRPr lang="fr-FR" sz="2400" b="1" i="1" dirty="0" smtClean="0">
              <a:solidFill>
                <a:srgbClr val="002060"/>
              </a:solidFill>
            </a:endParaRPr>
          </a:p>
        </p:txBody>
      </p:sp>
      <p:sp>
        <p:nvSpPr>
          <p:cNvPr id="4" name="Espace réservé du numéro de diapositive 3"/>
          <p:cNvSpPr>
            <a:spLocks noGrp="1"/>
          </p:cNvSpPr>
          <p:nvPr>
            <p:ph type="sldNum" sz="quarter" idx="12"/>
          </p:nvPr>
        </p:nvSpPr>
        <p:spPr/>
        <p:txBody>
          <a:bodyPr/>
          <a:lstStyle/>
          <a:p>
            <a:fld id="{9D1D65BF-4369-4B21-B7D3-3C1B1F8F5F58}" type="slidenum">
              <a:rPr lang="fr-FR" smtClean="0"/>
              <a:pPr/>
              <a:t>3</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heckerboard(across)">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checkerboard(across)">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checkerboard(across)">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checkerboard(across)">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checkerboard(across)">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282" y="0"/>
            <a:ext cx="9144000" cy="500042"/>
          </a:xfrm>
        </p:spPr>
        <p:txBody>
          <a:bodyPr>
            <a:noAutofit/>
          </a:bodyPr>
          <a:lstStyle/>
          <a:p>
            <a:pPr algn="l"/>
            <a:r>
              <a:rPr lang="fr-FR" sz="2400" b="1" u="sng" dirty="0" smtClean="0">
                <a:solidFill>
                  <a:schemeClr val="accent1">
                    <a:lumMod val="50000"/>
                  </a:schemeClr>
                </a:solidFill>
              </a:rPr>
              <a:t>2. Notion de la complexité</a:t>
            </a:r>
            <a:endParaRPr lang="fr-FR" sz="2400" b="1" u="sng" dirty="0">
              <a:solidFill>
                <a:schemeClr val="accent1">
                  <a:lumMod val="50000"/>
                </a:schemeClr>
              </a:solidFill>
            </a:endParaRPr>
          </a:p>
        </p:txBody>
      </p:sp>
      <p:sp>
        <p:nvSpPr>
          <p:cNvPr id="3" name="Espace réservé du contenu 2"/>
          <p:cNvSpPr>
            <a:spLocks noGrp="1"/>
          </p:cNvSpPr>
          <p:nvPr>
            <p:ph sz="quarter" idx="1"/>
          </p:nvPr>
        </p:nvSpPr>
        <p:spPr>
          <a:xfrm>
            <a:off x="214282" y="714356"/>
            <a:ext cx="8643998" cy="5857916"/>
          </a:xfrm>
        </p:spPr>
        <p:txBody>
          <a:bodyPr>
            <a:noAutofit/>
          </a:bodyPr>
          <a:lstStyle/>
          <a:p>
            <a:pPr marL="0" indent="0">
              <a:spcBef>
                <a:spcPts val="2400"/>
              </a:spcBef>
              <a:buNone/>
            </a:pPr>
            <a:r>
              <a:rPr lang="fr-FR" sz="2000" b="1" u="sng" dirty="0" smtClean="0"/>
              <a:t>La taille de données </a:t>
            </a:r>
            <a:r>
              <a:rPr lang="fr-FR" sz="2000" b="1" i="1" u="sng" dirty="0" smtClean="0"/>
              <a:t>N</a:t>
            </a:r>
            <a:r>
              <a:rPr lang="fr-FR" sz="2000" b="1" u="sng" dirty="0" smtClean="0"/>
              <a:t>:</a:t>
            </a:r>
            <a:r>
              <a:rPr lang="fr-FR" sz="2000" b="1" dirty="0" smtClean="0"/>
              <a:t>  </a:t>
            </a:r>
            <a:r>
              <a:rPr lang="fr-FR" sz="2000" dirty="0" smtClean="0"/>
              <a:t>est le nombre des éléments traités par l’algorithme.</a:t>
            </a:r>
          </a:p>
          <a:p>
            <a:pPr marL="0" indent="0">
              <a:spcBef>
                <a:spcPts val="2400"/>
              </a:spcBef>
              <a:buNone/>
            </a:pPr>
            <a:r>
              <a:rPr lang="fr-FR" sz="2000" b="1" dirty="0" smtClean="0"/>
              <a:t>Exemples: </a:t>
            </a:r>
          </a:p>
          <a:p>
            <a:pPr marL="355600" indent="0">
              <a:spcBef>
                <a:spcPts val="1200"/>
              </a:spcBef>
              <a:buNone/>
            </a:pPr>
            <a:r>
              <a:rPr lang="fr-FR" sz="2000" b="1" dirty="0" smtClean="0"/>
              <a:t>-</a:t>
            </a:r>
            <a:r>
              <a:rPr lang="fr-FR" sz="2000" dirty="0" smtClean="0"/>
              <a:t>  Dans le cas de tri d’un tableau, </a:t>
            </a:r>
            <a:r>
              <a:rPr lang="fr-FR" sz="1800" b="1" i="1" dirty="0" smtClean="0">
                <a:solidFill>
                  <a:srgbClr val="0070C0"/>
                </a:solidFill>
              </a:rPr>
              <a:t>N</a:t>
            </a:r>
            <a:r>
              <a:rPr lang="fr-FR" sz="1800" b="1" dirty="0" smtClean="0">
                <a:solidFill>
                  <a:srgbClr val="0070C0"/>
                </a:solidFill>
              </a:rPr>
              <a:t> est le nombre d’éléments du tableau. </a:t>
            </a:r>
            <a:endParaRPr lang="fr-FR" sz="1900" b="1" dirty="0" smtClean="0">
              <a:solidFill>
                <a:srgbClr val="0070C0"/>
              </a:solidFill>
            </a:endParaRPr>
          </a:p>
          <a:p>
            <a:pPr marL="355600" indent="0">
              <a:buNone/>
              <a:tabLst>
                <a:tab pos="531813" algn="l"/>
              </a:tabLst>
            </a:pPr>
            <a:r>
              <a:rPr lang="fr-FR" sz="2000" b="1" dirty="0" smtClean="0"/>
              <a:t>-</a:t>
            </a:r>
            <a:r>
              <a:rPr lang="fr-FR" sz="2000" dirty="0" smtClean="0"/>
              <a:t>  Dans le cas de calcul d’un terme d’une suite, </a:t>
            </a:r>
            <a:r>
              <a:rPr lang="fr-FR" sz="1800" b="1" i="1" dirty="0" smtClean="0">
                <a:solidFill>
                  <a:srgbClr val="0070C0"/>
                </a:solidFill>
              </a:rPr>
              <a:t>N </a:t>
            </a:r>
            <a:r>
              <a:rPr lang="fr-FR" sz="1800" b="1" dirty="0" smtClean="0">
                <a:solidFill>
                  <a:srgbClr val="0070C0"/>
                </a:solidFill>
              </a:rPr>
              <a:t>est l’indice du terme</a:t>
            </a:r>
          </a:p>
          <a:p>
            <a:pPr marL="627063" indent="-271463">
              <a:buNone/>
              <a:tabLst>
                <a:tab pos="531813" algn="l"/>
              </a:tabLst>
            </a:pPr>
            <a:r>
              <a:rPr lang="fr-FR" sz="2400" b="1" dirty="0" smtClean="0"/>
              <a:t>-</a:t>
            </a:r>
            <a:r>
              <a:rPr lang="fr-FR" sz="2000" b="1" dirty="0" smtClean="0"/>
              <a:t> </a:t>
            </a:r>
            <a:r>
              <a:rPr lang="fr-FR" sz="2000" dirty="0" smtClean="0"/>
              <a:t> Dans le cas de calcule de la somme des éléments d’une matrice de n*m éléments, </a:t>
            </a:r>
            <a:r>
              <a:rPr lang="fr-FR" sz="2000" b="1" dirty="0" smtClean="0">
                <a:solidFill>
                  <a:srgbClr val="0070C0"/>
                </a:solidFill>
              </a:rPr>
              <a:t>la taille de données est n*m.</a:t>
            </a:r>
            <a:r>
              <a:rPr lang="fr-FR" sz="2000" b="1" dirty="0" smtClean="0"/>
              <a:t> </a:t>
            </a:r>
          </a:p>
          <a:p>
            <a:pPr marL="0" indent="0" algn="just">
              <a:lnSpc>
                <a:spcPct val="150000"/>
              </a:lnSpc>
              <a:buNone/>
            </a:pPr>
            <a:endParaRPr lang="fr-FR" sz="2000" b="1" dirty="0" smtClean="0"/>
          </a:p>
          <a:p>
            <a:pPr marL="0" indent="0" algn="just">
              <a:lnSpc>
                <a:spcPct val="150000"/>
              </a:lnSpc>
              <a:buNone/>
            </a:pPr>
            <a:endParaRPr lang="fr-FR" sz="2000" b="1" dirty="0" smtClean="0"/>
          </a:p>
          <a:p>
            <a:pPr marL="0" indent="0" algn="just">
              <a:lnSpc>
                <a:spcPct val="150000"/>
              </a:lnSpc>
              <a:buNone/>
            </a:pPr>
            <a:endParaRPr lang="fr-FR" sz="2000" b="1" dirty="0" smtClean="0"/>
          </a:p>
          <a:p>
            <a:pPr marL="0" indent="0" algn="just">
              <a:lnSpc>
                <a:spcPct val="150000"/>
              </a:lnSpc>
              <a:buNone/>
            </a:pPr>
            <a:endParaRPr lang="fr-FR" sz="2400" b="1" i="1" dirty="0" smtClean="0">
              <a:solidFill>
                <a:srgbClr val="002060"/>
              </a:solidFill>
            </a:endParaRPr>
          </a:p>
          <a:p>
            <a:pPr marL="0" indent="0" algn="just">
              <a:lnSpc>
                <a:spcPct val="150000"/>
              </a:lnSpc>
              <a:buNone/>
            </a:pPr>
            <a:endParaRPr lang="fr-FR" sz="2400" b="1" i="1" dirty="0" smtClean="0">
              <a:solidFill>
                <a:srgbClr val="002060"/>
              </a:solidFill>
            </a:endParaRPr>
          </a:p>
        </p:txBody>
      </p:sp>
      <p:sp>
        <p:nvSpPr>
          <p:cNvPr id="4" name="Espace réservé du numéro de diapositive 3"/>
          <p:cNvSpPr>
            <a:spLocks noGrp="1"/>
          </p:cNvSpPr>
          <p:nvPr>
            <p:ph type="sldNum" sz="quarter" idx="12"/>
          </p:nvPr>
        </p:nvSpPr>
        <p:spPr/>
        <p:txBody>
          <a:bodyPr/>
          <a:lstStyle/>
          <a:p>
            <a:fld id="{9D1D65BF-4369-4B21-B7D3-3C1B1F8F5F58}" type="slidenum">
              <a:rPr lang="fr-FR" smtClean="0"/>
              <a:pPr/>
              <a:t>4</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par>
                                <p:cTn id="13" presetID="5" presetClass="entr" presetSubtype="1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heckerboard(across)">
                                      <p:cBhvr>
                                        <p:cTn id="15" dur="500"/>
                                        <p:tgtEl>
                                          <p:spTgt spid="3">
                                            <p:txEl>
                                              <p:pRg st="2" end="2"/>
                                            </p:txEl>
                                          </p:spTgt>
                                        </p:tgtEl>
                                      </p:cBhvr>
                                    </p:animEffect>
                                  </p:childTnLst>
                                </p:cTn>
                              </p:par>
                              <p:par>
                                <p:cTn id="16" presetID="5" presetClass="entr" presetSubtype="1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checkerboard(across)">
                                      <p:cBhvr>
                                        <p:cTn id="18" dur="500"/>
                                        <p:tgtEl>
                                          <p:spTgt spid="3">
                                            <p:txEl>
                                              <p:pRg st="3" end="3"/>
                                            </p:txEl>
                                          </p:spTgt>
                                        </p:tgtEl>
                                      </p:cBhvr>
                                    </p:animEffect>
                                  </p:childTnLst>
                                </p:cTn>
                              </p:par>
                              <p:par>
                                <p:cTn id="19" presetID="5" presetClass="entr" presetSubtype="1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checkerboard(across)">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285720" y="1000108"/>
            <a:ext cx="8286808" cy="5572164"/>
          </a:xfrm>
        </p:spPr>
        <p:txBody>
          <a:bodyPr>
            <a:noAutofit/>
          </a:bodyPr>
          <a:lstStyle/>
          <a:p>
            <a:pPr marL="177800" indent="-177800">
              <a:lnSpc>
                <a:spcPct val="150000"/>
              </a:lnSpc>
              <a:spcBef>
                <a:spcPts val="1200"/>
              </a:spcBef>
              <a:buNone/>
            </a:pPr>
            <a:r>
              <a:rPr lang="fr-FR" sz="2400" b="1" u="sng" dirty="0" smtClean="0"/>
              <a:t>Objectif</a:t>
            </a:r>
          </a:p>
          <a:p>
            <a:pPr marL="177800" indent="-177800" algn="just">
              <a:spcBef>
                <a:spcPts val="1200"/>
              </a:spcBef>
              <a:buFont typeface="Wingdings" pitchFamily="2" charset="2"/>
              <a:buChar char="§"/>
            </a:pPr>
            <a:r>
              <a:rPr lang="fr-FR" sz="2400" dirty="0" smtClean="0"/>
              <a:t>On cherche à mesurer la complexité d’un algorithme indépendamment de la machine et du langage utilisés, c-à-d uniquement en fonction de la taille des données </a:t>
            </a:r>
            <a:r>
              <a:rPr lang="fr-FR" sz="2400" b="1" i="1" dirty="0" smtClean="0"/>
              <a:t>N</a:t>
            </a:r>
            <a:r>
              <a:rPr lang="fr-FR" sz="2400" i="1" dirty="0" smtClean="0"/>
              <a:t> </a:t>
            </a:r>
            <a:r>
              <a:rPr lang="fr-FR" sz="2400" dirty="0" smtClean="0"/>
              <a:t>que l’algorithme doit traiter. </a:t>
            </a:r>
          </a:p>
          <a:p>
            <a:pPr marL="177800" indent="-177800" algn="just">
              <a:spcBef>
                <a:spcPts val="1200"/>
              </a:spcBef>
              <a:buFont typeface="Wingdings" pitchFamily="2" charset="2"/>
              <a:buChar char="§"/>
            </a:pPr>
            <a:r>
              <a:rPr lang="fr-FR" sz="2400" dirty="0" smtClean="0"/>
              <a:t>L’objectif est donc de trouver la fonction (f(N), C(N)…) qui exprime le nombre d’opérations effectuées par l’algorithme en fonction de la taille de données N.</a:t>
            </a:r>
          </a:p>
          <a:p>
            <a:pPr marL="177800" indent="-177800" algn="just">
              <a:spcBef>
                <a:spcPts val="1200"/>
              </a:spcBef>
              <a:buNone/>
            </a:pPr>
            <a:r>
              <a:rPr lang="fr-FR" sz="2400" dirty="0" smtClean="0"/>
              <a:t>	</a:t>
            </a:r>
            <a:r>
              <a:rPr lang="fr-FR" sz="2400" b="1" dirty="0" smtClean="0"/>
              <a:t>Exemple:</a:t>
            </a:r>
          </a:p>
          <a:p>
            <a:pPr marL="355600" indent="0">
              <a:tabLst>
                <a:tab pos="531813" algn="l"/>
              </a:tabLst>
            </a:pPr>
            <a:r>
              <a:rPr lang="fr-FR" sz="2200" b="1" dirty="0" smtClean="0"/>
              <a:t> F(n) = 3n+6</a:t>
            </a:r>
          </a:p>
          <a:p>
            <a:pPr marL="355600" indent="0">
              <a:tabLst>
                <a:tab pos="531813" algn="l"/>
              </a:tabLst>
            </a:pPr>
            <a:r>
              <a:rPr lang="fr-FR" sz="2200" b="1" dirty="0" smtClean="0"/>
              <a:t> C(n)= 4n</a:t>
            </a:r>
            <a:r>
              <a:rPr lang="fr-FR" sz="2200" b="1" baseline="30000" dirty="0" smtClean="0"/>
              <a:t>2 </a:t>
            </a:r>
          </a:p>
          <a:p>
            <a:pPr marL="0" indent="0" algn="just">
              <a:buNone/>
            </a:pPr>
            <a:r>
              <a:rPr lang="fr-FR" sz="2400" dirty="0" smtClean="0"/>
              <a:t> </a:t>
            </a:r>
            <a:endParaRPr lang="fr-FR" sz="2400" b="1" dirty="0" smtClean="0"/>
          </a:p>
        </p:txBody>
      </p:sp>
      <p:sp>
        <p:nvSpPr>
          <p:cNvPr id="6" name="Titre 1"/>
          <p:cNvSpPr txBox="1">
            <a:spLocks/>
          </p:cNvSpPr>
          <p:nvPr/>
        </p:nvSpPr>
        <p:spPr>
          <a:xfrm>
            <a:off x="214282" y="0"/>
            <a:ext cx="8929718" cy="642918"/>
          </a:xfrm>
          <a:prstGeom prst="rect">
            <a:avLst/>
          </a:prstGeom>
        </p:spPr>
        <p:txBody>
          <a:bodyPr bIns="91440" anchor="b" anchorCtr="0">
            <a:noAutofit/>
          </a:bodyPr>
          <a:lstStyle/>
          <a:p>
            <a:pPr lvl="0">
              <a:spcBef>
                <a:spcPct val="0"/>
              </a:spcBef>
              <a:defRPr/>
            </a:pPr>
            <a:r>
              <a:rPr lang="fr-FR" sz="2800" b="1" u="sng" dirty="0" smtClean="0">
                <a:solidFill>
                  <a:schemeClr val="accent1">
                    <a:lumMod val="50000"/>
                  </a:schemeClr>
                </a:solidFill>
              </a:rPr>
              <a:t>2. Notion de complexité</a:t>
            </a:r>
            <a:r>
              <a:rPr kumimoji="0" lang="fr-FR" sz="2800" b="1" i="0" u="sng" strike="noStrike" kern="1200" cap="none" spc="0" normalizeH="0" baseline="0" noProof="0" dirty="0" smtClean="0">
                <a:ln>
                  <a:noFill/>
                </a:ln>
                <a:solidFill>
                  <a:schemeClr val="accent1">
                    <a:lumMod val="50000"/>
                  </a:schemeClr>
                </a:solidFill>
                <a:effectLst/>
                <a:uLnTx/>
                <a:uFillTx/>
                <a:latin typeface="+mj-lt"/>
                <a:ea typeface="+mj-ea"/>
                <a:cs typeface="+mj-cs"/>
              </a:rPr>
              <a:t> </a:t>
            </a:r>
            <a:endParaRPr kumimoji="0" lang="fr-FR" sz="2800" b="1" i="0" u="none" strike="noStrike" kern="1200" cap="none" spc="0" normalizeH="0" baseline="0" noProof="0" dirty="0">
              <a:ln>
                <a:noFill/>
              </a:ln>
              <a:solidFill>
                <a:schemeClr val="accent1">
                  <a:lumMod val="50000"/>
                </a:schemeClr>
              </a:solidFill>
              <a:effectLst/>
              <a:uLnTx/>
              <a:uFillTx/>
              <a:latin typeface="+mj-lt"/>
              <a:ea typeface="+mj-ea"/>
              <a:cs typeface="+mj-cs"/>
            </a:endParaRPr>
          </a:p>
        </p:txBody>
      </p:sp>
      <p:sp>
        <p:nvSpPr>
          <p:cNvPr id="4" name="Espace réservé du numéro de diapositive 3"/>
          <p:cNvSpPr>
            <a:spLocks noGrp="1"/>
          </p:cNvSpPr>
          <p:nvPr>
            <p:ph type="sldNum" sz="quarter" idx="12"/>
          </p:nvPr>
        </p:nvSpPr>
        <p:spPr/>
        <p:txBody>
          <a:bodyPr/>
          <a:lstStyle/>
          <a:p>
            <a:fld id="{9D1D65BF-4369-4B21-B7D3-3C1B1F8F5F58}" type="slidenum">
              <a:rPr lang="fr-FR" smtClean="0"/>
              <a:pPr/>
              <a:t>5</a:t>
            </a:fld>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285720" y="500042"/>
            <a:ext cx="8286808" cy="5572164"/>
          </a:xfrm>
        </p:spPr>
        <p:txBody>
          <a:bodyPr>
            <a:noAutofit/>
          </a:bodyPr>
          <a:lstStyle/>
          <a:p>
            <a:pPr marL="0" indent="0">
              <a:buNone/>
            </a:pPr>
            <a:r>
              <a:rPr lang="fr-FR" sz="2400" b="1" u="sng" dirty="0" smtClean="0">
                <a:solidFill>
                  <a:prstClr val="black"/>
                </a:solidFill>
              </a:rPr>
              <a:t>Exemple 1:</a:t>
            </a:r>
          </a:p>
          <a:p>
            <a:pPr marL="0" indent="0">
              <a:buNone/>
            </a:pPr>
            <a:endParaRPr lang="fr-FR" sz="2400" dirty="0" smtClean="0"/>
          </a:p>
          <a:p>
            <a:pPr marL="0" indent="0" algn="just">
              <a:lnSpc>
                <a:spcPct val="150000"/>
              </a:lnSpc>
              <a:spcBef>
                <a:spcPts val="0"/>
              </a:spcBef>
              <a:buNone/>
            </a:pPr>
            <a:r>
              <a:rPr lang="fr-FR" sz="2000" b="1" dirty="0" smtClean="0"/>
              <a:t>Algorithme</a:t>
            </a:r>
            <a:r>
              <a:rPr lang="fr-FR" sz="2000" dirty="0" smtClean="0"/>
              <a:t>: somme</a:t>
            </a:r>
          </a:p>
          <a:p>
            <a:pPr marL="0" indent="0" algn="just">
              <a:lnSpc>
                <a:spcPct val="150000"/>
              </a:lnSpc>
              <a:spcBef>
                <a:spcPts val="0"/>
              </a:spcBef>
              <a:buNone/>
            </a:pPr>
            <a:r>
              <a:rPr lang="fr-FR" sz="2000" dirty="0" smtClean="0"/>
              <a:t>N, i, S : entier</a:t>
            </a:r>
          </a:p>
          <a:p>
            <a:pPr marL="0" indent="0" algn="just">
              <a:lnSpc>
                <a:spcPct val="150000"/>
              </a:lnSpc>
              <a:spcBef>
                <a:spcPts val="0"/>
              </a:spcBef>
              <a:buNone/>
            </a:pPr>
            <a:r>
              <a:rPr lang="fr-FR" sz="2000" dirty="0" smtClean="0"/>
              <a:t>Début</a:t>
            </a:r>
          </a:p>
          <a:p>
            <a:pPr marL="0" indent="0" algn="just">
              <a:spcBef>
                <a:spcPts val="0"/>
              </a:spcBef>
              <a:buNone/>
            </a:pPr>
            <a:r>
              <a:rPr lang="fr-FR" sz="2000" dirty="0" smtClean="0"/>
              <a:t>           i </a:t>
            </a:r>
            <a:r>
              <a:rPr lang="fr-FR" sz="2000" dirty="0" smtClean="0">
                <a:sym typeface="Wingdings" pitchFamily="2" charset="2"/>
              </a:rPr>
              <a:t>1;</a:t>
            </a:r>
          </a:p>
          <a:p>
            <a:pPr marL="0" indent="0" algn="just">
              <a:spcBef>
                <a:spcPts val="0"/>
              </a:spcBef>
              <a:buNone/>
            </a:pPr>
            <a:r>
              <a:rPr lang="fr-FR" sz="2000" dirty="0" smtClean="0">
                <a:sym typeface="Wingdings" pitchFamily="2" charset="2"/>
              </a:rPr>
              <a:t>           S 0;</a:t>
            </a:r>
            <a:endParaRPr lang="fr-FR" sz="2000" dirty="0" smtClean="0"/>
          </a:p>
          <a:p>
            <a:pPr marL="0" indent="0" algn="just">
              <a:lnSpc>
                <a:spcPct val="150000"/>
              </a:lnSpc>
              <a:spcBef>
                <a:spcPts val="0"/>
              </a:spcBef>
              <a:buNone/>
            </a:pPr>
            <a:r>
              <a:rPr lang="fr-FR" sz="2000" dirty="0" smtClean="0"/>
              <a:t>Tantque i &lt;=N faire</a:t>
            </a:r>
          </a:p>
          <a:p>
            <a:pPr marL="0" indent="0" algn="just">
              <a:lnSpc>
                <a:spcPct val="150000"/>
              </a:lnSpc>
              <a:spcBef>
                <a:spcPts val="0"/>
              </a:spcBef>
              <a:buNone/>
            </a:pPr>
            <a:r>
              <a:rPr lang="fr-FR" sz="2000" dirty="0" smtClean="0"/>
              <a:t>           S </a:t>
            </a:r>
            <a:r>
              <a:rPr lang="fr-FR" sz="2000" dirty="0" smtClean="0">
                <a:sym typeface="Wingdings" pitchFamily="2" charset="2"/>
              </a:rPr>
              <a:t> S+i;</a:t>
            </a:r>
          </a:p>
          <a:p>
            <a:pPr marL="0" indent="0" algn="just">
              <a:lnSpc>
                <a:spcPct val="150000"/>
              </a:lnSpc>
              <a:spcBef>
                <a:spcPts val="0"/>
              </a:spcBef>
              <a:buNone/>
            </a:pPr>
            <a:r>
              <a:rPr lang="fr-FR" sz="2000" dirty="0" smtClean="0">
                <a:sym typeface="Wingdings" pitchFamily="2" charset="2"/>
              </a:rPr>
              <a:t>            i  i+1;</a:t>
            </a:r>
          </a:p>
          <a:p>
            <a:pPr marL="0" indent="0" algn="just">
              <a:lnSpc>
                <a:spcPct val="150000"/>
              </a:lnSpc>
              <a:spcBef>
                <a:spcPts val="0"/>
              </a:spcBef>
              <a:buNone/>
            </a:pPr>
            <a:r>
              <a:rPr lang="fr-FR" sz="2000" dirty="0" smtClean="0">
                <a:sym typeface="Wingdings" pitchFamily="2" charset="2"/>
              </a:rPr>
              <a:t>Fintantque</a:t>
            </a:r>
          </a:p>
          <a:p>
            <a:pPr marL="0" indent="0" algn="just">
              <a:lnSpc>
                <a:spcPct val="150000"/>
              </a:lnSpc>
              <a:spcBef>
                <a:spcPts val="0"/>
              </a:spcBef>
              <a:buNone/>
            </a:pPr>
            <a:r>
              <a:rPr lang="fr-FR" sz="2000" dirty="0" smtClean="0">
                <a:sym typeface="Wingdings" pitchFamily="2" charset="2"/>
              </a:rPr>
              <a:t>            Ecrire (s);</a:t>
            </a:r>
          </a:p>
          <a:p>
            <a:pPr marL="0" indent="0" algn="just">
              <a:lnSpc>
                <a:spcPct val="150000"/>
              </a:lnSpc>
              <a:spcBef>
                <a:spcPts val="0"/>
              </a:spcBef>
              <a:buNone/>
            </a:pPr>
            <a:r>
              <a:rPr lang="fr-FR" sz="2000" dirty="0" smtClean="0">
                <a:sym typeface="Wingdings" pitchFamily="2" charset="2"/>
              </a:rPr>
              <a:t>fin</a:t>
            </a:r>
            <a:endParaRPr lang="fr-FR" sz="2000" dirty="0" smtClean="0"/>
          </a:p>
        </p:txBody>
      </p:sp>
      <p:sp>
        <p:nvSpPr>
          <p:cNvPr id="4" name="Espace réservé du contenu 2"/>
          <p:cNvSpPr txBox="1">
            <a:spLocks/>
          </p:cNvSpPr>
          <p:nvPr/>
        </p:nvSpPr>
        <p:spPr>
          <a:xfrm>
            <a:off x="4786314" y="785794"/>
            <a:ext cx="3929090" cy="4857784"/>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fr-FR" sz="3200" b="0" i="0" u="none" strike="noStrike" kern="1200" cap="none" spc="0" normalizeH="0" baseline="0" noProof="0" dirty="0" smtClean="0">
              <a:ln>
                <a:noFill/>
              </a:ln>
              <a:solidFill>
                <a:schemeClr val="tx1"/>
              </a:solidFill>
              <a:effectLst/>
              <a:uLnTx/>
              <a:uFillTx/>
              <a:latin typeface="+mn-lt"/>
              <a:ea typeface="+mn-ea"/>
              <a:cs typeface="+mn-cs"/>
            </a:endParaRPr>
          </a:p>
        </p:txBody>
      </p:sp>
      <p:cxnSp>
        <p:nvCxnSpPr>
          <p:cNvPr id="6" name="Connecteur droit 5"/>
          <p:cNvCxnSpPr/>
          <p:nvPr/>
        </p:nvCxnSpPr>
        <p:spPr>
          <a:xfrm rot="5400000">
            <a:off x="714364" y="3786174"/>
            <a:ext cx="4572000"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ZoneTexte 6"/>
          <p:cNvSpPr txBox="1"/>
          <p:nvPr/>
        </p:nvSpPr>
        <p:spPr>
          <a:xfrm>
            <a:off x="3143240" y="1598434"/>
            <a:ext cx="5786478" cy="5293757"/>
          </a:xfrm>
          <a:prstGeom prst="rect">
            <a:avLst/>
          </a:prstGeom>
          <a:noFill/>
        </p:spPr>
        <p:txBody>
          <a:bodyPr wrap="square" rtlCol="0">
            <a:spAutoFit/>
          </a:bodyPr>
          <a:lstStyle/>
          <a:p>
            <a:r>
              <a:rPr lang="fr-FR" sz="2000" dirty="0" smtClean="0"/>
              <a:t>Cet algorithme calcule la somme des N premiers entiers.</a:t>
            </a:r>
          </a:p>
          <a:p>
            <a:r>
              <a:rPr lang="fr-FR" sz="2000" dirty="0" smtClean="0"/>
              <a:t>La taille des données est N.</a:t>
            </a:r>
          </a:p>
          <a:p>
            <a:r>
              <a:rPr lang="fr-FR" sz="2000" dirty="0" smtClean="0"/>
              <a:t>L’algorithme somme effectue:</a:t>
            </a:r>
          </a:p>
          <a:p>
            <a:pPr>
              <a:lnSpc>
                <a:spcPct val="150000"/>
              </a:lnSpc>
            </a:pPr>
            <a:r>
              <a:rPr lang="fr-FR" sz="2000" dirty="0" smtClean="0"/>
              <a:t> 2 affectations ( i </a:t>
            </a:r>
            <a:r>
              <a:rPr lang="fr-FR" sz="2000" dirty="0" smtClean="0">
                <a:sym typeface="Wingdings" pitchFamily="2" charset="2"/>
              </a:rPr>
              <a:t> 1, S0))</a:t>
            </a:r>
          </a:p>
          <a:p>
            <a:r>
              <a:rPr lang="fr-FR" sz="2000" dirty="0" smtClean="0">
                <a:sym typeface="Wingdings" pitchFamily="2" charset="2"/>
              </a:rPr>
              <a:t> N + 1 comparaison ( i&lt;=N);</a:t>
            </a:r>
          </a:p>
          <a:p>
            <a:r>
              <a:rPr lang="fr-FR" sz="2000" dirty="0" smtClean="0">
                <a:sym typeface="Wingdings" pitchFamily="2" charset="2"/>
              </a:rPr>
              <a:t> N  additions (s+i);</a:t>
            </a:r>
          </a:p>
          <a:p>
            <a:r>
              <a:rPr lang="fr-FR" sz="2000" dirty="0" smtClean="0">
                <a:sym typeface="Wingdings" pitchFamily="2" charset="2"/>
              </a:rPr>
              <a:t> N affectations (S S+i);</a:t>
            </a:r>
          </a:p>
          <a:p>
            <a:r>
              <a:rPr lang="fr-FR" sz="2000" dirty="0" smtClean="0">
                <a:sym typeface="Wingdings" pitchFamily="2" charset="2"/>
              </a:rPr>
              <a:t> N additions (i+1);</a:t>
            </a:r>
          </a:p>
          <a:p>
            <a:r>
              <a:rPr lang="fr-FR" sz="2000" dirty="0" smtClean="0">
                <a:sym typeface="Wingdings" pitchFamily="2" charset="2"/>
              </a:rPr>
              <a:t> N affectations (ii+1); </a:t>
            </a:r>
          </a:p>
          <a:p>
            <a:endParaRPr lang="fr-FR" sz="2000" dirty="0" smtClean="0">
              <a:sym typeface="Wingdings" pitchFamily="2" charset="2"/>
            </a:endParaRPr>
          </a:p>
          <a:p>
            <a:endParaRPr lang="fr-FR" sz="2000" dirty="0" smtClean="0">
              <a:sym typeface="Wingdings" pitchFamily="2" charset="2"/>
            </a:endParaRPr>
          </a:p>
          <a:p>
            <a:r>
              <a:rPr lang="fr-FR" sz="2000" dirty="0" smtClean="0">
                <a:sym typeface="Wingdings" pitchFamily="2" charset="2"/>
              </a:rPr>
              <a:t> 1 affichage (écrire (s)):</a:t>
            </a:r>
          </a:p>
          <a:p>
            <a:endParaRPr lang="fr-FR" sz="2000" dirty="0" smtClean="0">
              <a:sym typeface="Wingdings" pitchFamily="2" charset="2"/>
            </a:endParaRPr>
          </a:p>
          <a:p>
            <a:r>
              <a:rPr lang="fr-FR" b="1" dirty="0" smtClean="0"/>
              <a:t>  </a:t>
            </a:r>
            <a:r>
              <a:rPr lang="fr-FR" sz="2400" b="1" dirty="0" smtClean="0">
                <a:solidFill>
                  <a:srgbClr val="FF0000"/>
                </a:solidFill>
              </a:rPr>
              <a:t>5N+4 opérations élémentaires </a:t>
            </a:r>
          </a:p>
          <a:p>
            <a:r>
              <a:rPr lang="fr-FR" sz="2400" b="1" dirty="0" smtClean="0">
                <a:solidFill>
                  <a:srgbClr val="FF0000"/>
                </a:solidFill>
              </a:rPr>
              <a:t>  </a:t>
            </a:r>
            <a:r>
              <a:rPr lang="fr-FR" sz="2400" b="1" i="1" dirty="0" smtClean="0">
                <a:solidFill>
                  <a:srgbClr val="FF0000"/>
                </a:solidFill>
              </a:rPr>
              <a:t>f(n) = 5N+4</a:t>
            </a:r>
            <a:endParaRPr lang="fr-FR" b="1" i="1" dirty="0"/>
          </a:p>
        </p:txBody>
      </p:sp>
      <p:cxnSp>
        <p:nvCxnSpPr>
          <p:cNvPr id="9" name="Connecteur droit 8"/>
          <p:cNvCxnSpPr/>
          <p:nvPr/>
        </p:nvCxnSpPr>
        <p:spPr>
          <a:xfrm rot="10800000">
            <a:off x="3071802" y="5500702"/>
            <a:ext cx="2786082" cy="1588"/>
          </a:xfrm>
          <a:prstGeom prst="line">
            <a:avLst/>
          </a:prstGeom>
        </p:spPr>
        <p:style>
          <a:lnRef idx="2">
            <a:schemeClr val="dk1"/>
          </a:lnRef>
          <a:fillRef idx="0">
            <a:schemeClr val="dk1"/>
          </a:fillRef>
          <a:effectRef idx="1">
            <a:schemeClr val="dk1"/>
          </a:effectRef>
          <a:fontRef idx="minor">
            <a:schemeClr val="tx1"/>
          </a:fontRef>
        </p:style>
      </p:cxnSp>
      <p:sp>
        <p:nvSpPr>
          <p:cNvPr id="10" name="Titre 1"/>
          <p:cNvSpPr txBox="1">
            <a:spLocks/>
          </p:cNvSpPr>
          <p:nvPr/>
        </p:nvSpPr>
        <p:spPr>
          <a:xfrm>
            <a:off x="214282" y="214290"/>
            <a:ext cx="8929718" cy="428604"/>
          </a:xfrm>
          <a:prstGeom prst="rect">
            <a:avLst/>
          </a:prstGeom>
        </p:spPr>
        <p:txBody>
          <a:bodyPr bIns="91440" anchor="b" anchorCtr="0">
            <a:noAutofit/>
          </a:bodyPr>
          <a:lstStyle/>
          <a:p>
            <a:pPr lvl="0">
              <a:spcBef>
                <a:spcPct val="0"/>
              </a:spcBef>
              <a:defRPr/>
            </a:pPr>
            <a:r>
              <a:rPr lang="fr-FR" sz="2400" b="1" u="sng" dirty="0" smtClean="0">
                <a:solidFill>
                  <a:schemeClr val="accent1">
                    <a:lumMod val="50000"/>
                  </a:schemeClr>
                </a:solidFill>
              </a:rPr>
              <a:t>2. Notion de complexité</a:t>
            </a:r>
            <a:endParaRPr kumimoji="0" lang="fr-FR" sz="2400" b="1" i="0" u="none" strike="noStrike" kern="1200" cap="none" spc="0" normalizeH="0" baseline="0" noProof="0" dirty="0">
              <a:ln>
                <a:noFill/>
              </a:ln>
              <a:solidFill>
                <a:schemeClr val="accent1">
                  <a:lumMod val="50000"/>
                </a:schemeClr>
              </a:solidFill>
              <a:effectLst/>
              <a:uLnTx/>
              <a:uFillTx/>
              <a:latin typeface="+mj-lt"/>
              <a:ea typeface="+mj-ea"/>
              <a:cs typeface="+mj-cs"/>
            </a:endParaRPr>
          </a:p>
        </p:txBody>
      </p:sp>
      <p:sp>
        <p:nvSpPr>
          <p:cNvPr id="8" name="Espace réservé du numéro de diapositive 7"/>
          <p:cNvSpPr>
            <a:spLocks noGrp="1"/>
          </p:cNvSpPr>
          <p:nvPr>
            <p:ph type="sldNum" sz="quarter" idx="12"/>
          </p:nvPr>
        </p:nvSpPr>
        <p:spPr/>
        <p:txBody>
          <a:bodyPr/>
          <a:lstStyle/>
          <a:p>
            <a:fld id="{9D1D65BF-4369-4B21-B7D3-3C1B1F8F5F58}" type="slidenum">
              <a:rPr lang="fr-FR" smtClean="0"/>
              <a:pPr/>
              <a:t>6</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checkerboard(across)">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checkerboard(across)">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checkerboard(across)">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checkerboard(across)">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checkerboard(across)">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checkerboard(across)">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checkerboard(across)">
                                      <p:cBhvr>
                                        <p:cTn id="37" dur="500"/>
                                        <p:tgtEl>
                                          <p:spTgt spid="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nodeType="clickEffect">
                                  <p:stCondLst>
                                    <p:cond delay="0"/>
                                  </p:stCondLst>
                                  <p:childTnLst>
                                    <p:set>
                                      <p:cBhvr>
                                        <p:cTn id="41" dur="1" fill="hold">
                                          <p:stCondLst>
                                            <p:cond delay="0"/>
                                          </p:stCondLst>
                                        </p:cTn>
                                        <p:tgtEl>
                                          <p:spTgt spid="7">
                                            <p:txEl>
                                              <p:pRg st="7" end="7"/>
                                            </p:txEl>
                                          </p:spTgt>
                                        </p:tgtEl>
                                        <p:attrNameLst>
                                          <p:attrName>style.visibility</p:attrName>
                                        </p:attrNameLst>
                                      </p:cBhvr>
                                      <p:to>
                                        <p:strVal val="visible"/>
                                      </p:to>
                                    </p:set>
                                    <p:animEffect transition="in" filter="checkerboard(across)">
                                      <p:cBhvr>
                                        <p:cTn id="42" dur="500"/>
                                        <p:tgtEl>
                                          <p:spTgt spid="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nodeType="clickEffect">
                                  <p:stCondLst>
                                    <p:cond delay="0"/>
                                  </p:stCondLst>
                                  <p:childTnLst>
                                    <p:set>
                                      <p:cBhvr>
                                        <p:cTn id="46" dur="1" fill="hold">
                                          <p:stCondLst>
                                            <p:cond delay="0"/>
                                          </p:stCondLst>
                                        </p:cTn>
                                        <p:tgtEl>
                                          <p:spTgt spid="7">
                                            <p:txEl>
                                              <p:pRg st="8" end="8"/>
                                            </p:txEl>
                                          </p:spTgt>
                                        </p:tgtEl>
                                        <p:attrNameLst>
                                          <p:attrName>style.visibility</p:attrName>
                                        </p:attrNameLst>
                                      </p:cBhvr>
                                      <p:to>
                                        <p:strVal val="visible"/>
                                      </p:to>
                                    </p:set>
                                    <p:animEffect transition="in" filter="checkerboard(across)">
                                      <p:cBhvr>
                                        <p:cTn id="47" dur="500"/>
                                        <p:tgtEl>
                                          <p:spTgt spid="7">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nodeType="clickEffect">
                                  <p:stCondLst>
                                    <p:cond delay="0"/>
                                  </p:stCondLst>
                                  <p:childTnLst>
                                    <p:set>
                                      <p:cBhvr>
                                        <p:cTn id="51" dur="1" fill="hold">
                                          <p:stCondLst>
                                            <p:cond delay="0"/>
                                          </p:stCondLst>
                                        </p:cTn>
                                        <p:tgtEl>
                                          <p:spTgt spid="7">
                                            <p:txEl>
                                              <p:pRg st="11" end="11"/>
                                            </p:txEl>
                                          </p:spTgt>
                                        </p:tgtEl>
                                        <p:attrNameLst>
                                          <p:attrName>style.visibility</p:attrName>
                                        </p:attrNameLst>
                                      </p:cBhvr>
                                      <p:to>
                                        <p:strVal val="visible"/>
                                      </p:to>
                                    </p:set>
                                    <p:animEffect transition="in" filter="checkerboard(across)">
                                      <p:cBhvr>
                                        <p:cTn id="52" dur="500"/>
                                        <p:tgtEl>
                                          <p:spTgt spid="7">
                                            <p:txEl>
                                              <p:pRg st="11" end="1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5" presetClass="entr" presetSubtype="10" fill="hold" nodeType="clickEffect">
                                  <p:stCondLst>
                                    <p:cond delay="0"/>
                                  </p:stCondLst>
                                  <p:childTnLst>
                                    <p:set>
                                      <p:cBhvr>
                                        <p:cTn id="56" dur="1" fill="hold">
                                          <p:stCondLst>
                                            <p:cond delay="0"/>
                                          </p:stCondLst>
                                        </p:cTn>
                                        <p:tgtEl>
                                          <p:spTgt spid="7">
                                            <p:txEl>
                                              <p:pRg st="13" end="13"/>
                                            </p:txEl>
                                          </p:spTgt>
                                        </p:tgtEl>
                                        <p:attrNameLst>
                                          <p:attrName>style.visibility</p:attrName>
                                        </p:attrNameLst>
                                      </p:cBhvr>
                                      <p:to>
                                        <p:strVal val="visible"/>
                                      </p:to>
                                    </p:set>
                                    <p:animEffect transition="in" filter="checkerboard(across)">
                                      <p:cBhvr>
                                        <p:cTn id="57" dur="500"/>
                                        <p:tgtEl>
                                          <p:spTgt spid="7">
                                            <p:txEl>
                                              <p:pRg st="13" end="13"/>
                                            </p:txEl>
                                          </p:spTgt>
                                        </p:tgtEl>
                                      </p:cBhvr>
                                    </p:animEffect>
                                  </p:childTnLst>
                                </p:cTn>
                              </p:par>
                              <p:par>
                                <p:cTn id="58" presetID="5" presetClass="entr" presetSubtype="10" fill="hold" nodeType="withEffect">
                                  <p:stCondLst>
                                    <p:cond delay="0"/>
                                  </p:stCondLst>
                                  <p:childTnLst>
                                    <p:set>
                                      <p:cBhvr>
                                        <p:cTn id="59" dur="1" fill="hold">
                                          <p:stCondLst>
                                            <p:cond delay="0"/>
                                          </p:stCondLst>
                                        </p:cTn>
                                        <p:tgtEl>
                                          <p:spTgt spid="7">
                                            <p:txEl>
                                              <p:pRg st="14" end="14"/>
                                            </p:txEl>
                                          </p:spTgt>
                                        </p:tgtEl>
                                        <p:attrNameLst>
                                          <p:attrName>style.visibility</p:attrName>
                                        </p:attrNameLst>
                                      </p:cBhvr>
                                      <p:to>
                                        <p:strVal val="visible"/>
                                      </p:to>
                                    </p:set>
                                    <p:animEffect transition="in" filter="checkerboard(across)">
                                      <p:cBhvr>
                                        <p:cTn id="60" dur="500"/>
                                        <p:tgtEl>
                                          <p:spTgt spid="7">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285720" y="1000108"/>
            <a:ext cx="8286808" cy="5572164"/>
          </a:xfrm>
        </p:spPr>
        <p:txBody>
          <a:bodyPr>
            <a:noAutofit/>
          </a:bodyPr>
          <a:lstStyle/>
          <a:p>
            <a:pPr>
              <a:buNone/>
            </a:pPr>
            <a:r>
              <a:rPr lang="fr-FR" sz="2400" b="1" u="sng" dirty="0" smtClean="0"/>
              <a:t>1.3  Pourquoi calculer la complexité des algorithmes:</a:t>
            </a:r>
          </a:p>
          <a:p>
            <a:pPr marL="0" indent="361950" algn="just">
              <a:spcBef>
                <a:spcPts val="0"/>
              </a:spcBef>
              <a:spcAft>
                <a:spcPts val="600"/>
              </a:spcAft>
              <a:buFont typeface="+mj-lt"/>
              <a:buAutoNum type="arabicPeriod"/>
            </a:pPr>
            <a:r>
              <a:rPr lang="fr-FR" sz="2400" dirty="0" smtClean="0"/>
              <a:t>Calculer le temps et l’espace mémoire nécessaire pour l’exécution d’un programme. </a:t>
            </a:r>
          </a:p>
          <a:p>
            <a:pPr marL="0" indent="361950" algn="just">
              <a:spcBef>
                <a:spcPts val="0"/>
              </a:spcBef>
              <a:spcAft>
                <a:spcPts val="600"/>
              </a:spcAft>
              <a:buFont typeface="+mj-lt"/>
              <a:buAutoNum type="arabicPeriod"/>
            </a:pPr>
            <a:endParaRPr lang="fr-FR" sz="2400" dirty="0" smtClean="0"/>
          </a:p>
          <a:p>
            <a:pPr marL="0" indent="361950" algn="just">
              <a:spcBef>
                <a:spcPts val="0"/>
              </a:spcBef>
              <a:spcAft>
                <a:spcPts val="1200"/>
              </a:spcAft>
              <a:buFont typeface="+mj-lt"/>
              <a:buAutoNum type="arabicPeriod"/>
            </a:pPr>
            <a:r>
              <a:rPr lang="fr-FR" sz="2400" dirty="0" smtClean="0"/>
              <a:t>Vérifier si un algorithme est exécutable dans un temps raisonnable. </a:t>
            </a:r>
          </a:p>
          <a:p>
            <a:pPr marL="0" indent="361950" algn="just">
              <a:spcBef>
                <a:spcPts val="0"/>
              </a:spcBef>
              <a:spcAft>
                <a:spcPts val="1200"/>
              </a:spcAft>
              <a:buFont typeface="+mj-lt"/>
              <a:buAutoNum type="arabicPeriod"/>
            </a:pPr>
            <a:endParaRPr lang="fr-FR" sz="2400" dirty="0" smtClean="0"/>
          </a:p>
          <a:p>
            <a:pPr marL="0" indent="361950" algn="just">
              <a:spcBef>
                <a:spcPts val="0"/>
              </a:spcBef>
              <a:spcAft>
                <a:spcPts val="1200"/>
              </a:spcAft>
              <a:buFont typeface="+mj-lt"/>
              <a:buAutoNum type="arabicPeriod"/>
            </a:pPr>
            <a:r>
              <a:rPr lang="fr-FR" sz="2400" dirty="0" smtClean="0"/>
              <a:t>Comparer deux algorithme résolvant le même problème pour choisir le meilleure.  </a:t>
            </a:r>
          </a:p>
          <a:p>
            <a:pPr marL="0" indent="361950" algn="just">
              <a:spcBef>
                <a:spcPts val="0"/>
              </a:spcBef>
              <a:spcAft>
                <a:spcPts val="1200"/>
              </a:spcAft>
              <a:buFont typeface="+mj-lt"/>
              <a:buAutoNum type="arabicPeriod"/>
            </a:pPr>
            <a:endParaRPr lang="fr-FR" sz="2400" dirty="0" smtClean="0"/>
          </a:p>
          <a:p>
            <a:pPr marL="0" indent="361950" algn="just">
              <a:spcBef>
                <a:spcPts val="0"/>
              </a:spcBef>
              <a:spcAft>
                <a:spcPts val="1200"/>
              </a:spcAft>
              <a:buFont typeface="+mj-lt"/>
              <a:buAutoNum type="arabicPeriod"/>
            </a:pPr>
            <a:r>
              <a:rPr lang="fr-FR" sz="2400" dirty="0" smtClean="0"/>
              <a:t>Vérifier si un algorithme est optimal. C.-à-d. vérifier s’il existe ou non un algorithme plus performant. </a:t>
            </a:r>
            <a:endParaRPr lang="fr-FR" sz="2400" dirty="0" smtClean="0">
              <a:solidFill>
                <a:srgbClr val="002060"/>
              </a:solidFill>
            </a:endParaRPr>
          </a:p>
          <a:p>
            <a:pPr marL="0" indent="0" algn="just">
              <a:spcBef>
                <a:spcPts val="1200"/>
              </a:spcBef>
              <a:spcAft>
                <a:spcPts val="1200"/>
              </a:spcAft>
              <a:buNone/>
            </a:pPr>
            <a:endParaRPr lang="fr-FR" sz="2400" b="1" dirty="0" smtClean="0"/>
          </a:p>
        </p:txBody>
      </p:sp>
      <p:sp>
        <p:nvSpPr>
          <p:cNvPr id="5" name="Titre 1"/>
          <p:cNvSpPr txBox="1">
            <a:spLocks/>
          </p:cNvSpPr>
          <p:nvPr/>
        </p:nvSpPr>
        <p:spPr>
          <a:xfrm>
            <a:off x="214282" y="0"/>
            <a:ext cx="8929718" cy="642918"/>
          </a:xfrm>
          <a:prstGeom prst="rect">
            <a:avLst/>
          </a:prstGeom>
        </p:spPr>
        <p:txBody>
          <a:bodyPr bIns="91440" anchor="b" anchorCtr="0">
            <a:noAutofit/>
          </a:bodyPr>
          <a:lstStyle/>
          <a:p>
            <a:pPr lvl="0">
              <a:spcBef>
                <a:spcPct val="0"/>
              </a:spcBef>
              <a:defRPr/>
            </a:pPr>
            <a:r>
              <a:rPr lang="fr-FR" sz="2800" b="1" u="sng" dirty="0" smtClean="0">
                <a:solidFill>
                  <a:schemeClr val="accent1">
                    <a:lumMod val="50000"/>
                  </a:schemeClr>
                </a:solidFill>
              </a:rPr>
              <a:t>2. Notion de complexité</a:t>
            </a:r>
            <a:endParaRPr kumimoji="0" lang="fr-FR" sz="2800" b="1" i="0" u="none" strike="noStrike" kern="1200" cap="none" spc="0" normalizeH="0" baseline="0" noProof="0" dirty="0">
              <a:ln>
                <a:noFill/>
              </a:ln>
              <a:solidFill>
                <a:schemeClr val="accent1">
                  <a:lumMod val="50000"/>
                </a:schemeClr>
              </a:solidFill>
              <a:effectLst/>
              <a:uLnTx/>
              <a:uFillTx/>
              <a:latin typeface="+mj-lt"/>
              <a:ea typeface="+mj-ea"/>
              <a:cs typeface="+mj-cs"/>
            </a:endParaRPr>
          </a:p>
        </p:txBody>
      </p:sp>
      <p:sp>
        <p:nvSpPr>
          <p:cNvPr id="4" name="Espace réservé du numéro de diapositive 3"/>
          <p:cNvSpPr>
            <a:spLocks noGrp="1"/>
          </p:cNvSpPr>
          <p:nvPr>
            <p:ph type="sldNum" sz="quarter" idx="12"/>
          </p:nvPr>
        </p:nvSpPr>
        <p:spPr/>
        <p:txBody>
          <a:bodyPr/>
          <a:lstStyle/>
          <a:p>
            <a:fld id="{9D1D65BF-4369-4B21-B7D3-3C1B1F8F5F58}" type="slidenum">
              <a:rPr lang="fr-FR" smtClean="0"/>
              <a:pPr/>
              <a:t>7</a:t>
            </a:fld>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357158" y="642918"/>
            <a:ext cx="8286808" cy="6000792"/>
          </a:xfrm>
        </p:spPr>
        <p:txBody>
          <a:bodyPr>
            <a:noAutofit/>
          </a:bodyPr>
          <a:lstStyle/>
          <a:p>
            <a:pPr marL="0" indent="0" algn="just">
              <a:buNone/>
            </a:pPr>
            <a:endParaRPr lang="fr-FR" sz="2400" dirty="0" smtClean="0"/>
          </a:p>
          <a:p>
            <a:pPr marL="0" indent="0" algn="just">
              <a:buNone/>
            </a:pPr>
            <a:r>
              <a:rPr lang="fr-FR" sz="2400" dirty="0" smtClean="0"/>
              <a:t> </a:t>
            </a:r>
          </a:p>
          <a:p>
            <a:pPr marL="355600" indent="-260350" algn="just">
              <a:buFont typeface="+mj-lt"/>
              <a:buAutoNum type="arabicParenR"/>
              <a:tabLst>
                <a:tab pos="804863" algn="l"/>
              </a:tabLst>
            </a:pPr>
            <a:r>
              <a:rPr lang="fr-FR" sz="2400" b="1" dirty="0" smtClean="0"/>
              <a:t>Instruction simple: </a:t>
            </a:r>
            <a:r>
              <a:rPr lang="fr-FR" sz="2400" dirty="0" smtClean="0"/>
              <a:t>le nombre d’opérations élémentaires dans l’instruction.</a:t>
            </a:r>
          </a:p>
          <a:p>
            <a:pPr marL="355600" indent="-260350" algn="just">
              <a:buNone/>
              <a:tabLst>
                <a:tab pos="804863" algn="l"/>
              </a:tabLst>
            </a:pPr>
            <a:r>
              <a:rPr lang="fr-FR" sz="2400" dirty="0" smtClean="0"/>
              <a:t>	</a:t>
            </a:r>
            <a:r>
              <a:rPr lang="fr-FR" sz="2200" dirty="0" smtClean="0"/>
              <a:t>Exemple:   dans l’instruction </a:t>
            </a:r>
            <a:r>
              <a:rPr lang="fr-FR" sz="2200" b="1" dirty="0" smtClean="0"/>
              <a:t>y</a:t>
            </a:r>
            <a:r>
              <a:rPr lang="fr-FR" sz="2200" dirty="0" smtClean="0">
                <a:sym typeface="Wingdings" pitchFamily="2" charset="2"/>
              </a:rPr>
              <a:t> </a:t>
            </a:r>
            <a:r>
              <a:rPr lang="fr-FR" sz="2200" b="1" dirty="0" smtClean="0">
                <a:sym typeface="Wingdings" pitchFamily="2" charset="2"/>
              </a:rPr>
              <a:t>3+5*x;</a:t>
            </a:r>
            <a:r>
              <a:rPr lang="fr-FR" sz="2200" dirty="0" smtClean="0">
                <a:sym typeface="Wingdings" pitchFamily="2" charset="2"/>
              </a:rPr>
              <a:t> nous avons 3 opérations élémentaire, une affectation, une addition et une multiplication. </a:t>
            </a:r>
            <a:endParaRPr lang="fr-FR" sz="2200" dirty="0" smtClean="0"/>
          </a:p>
          <a:p>
            <a:pPr marL="355600" lvl="0" indent="-260350" algn="just">
              <a:spcBef>
                <a:spcPts val="1200"/>
              </a:spcBef>
              <a:buFont typeface="+mj-lt"/>
              <a:buAutoNum type="arabicParenR" startAt="2"/>
            </a:pPr>
            <a:r>
              <a:rPr lang="fr-FR" sz="2400" b="1" dirty="0" smtClean="0">
                <a:solidFill>
                  <a:prstClr val="black"/>
                </a:solidFill>
              </a:rPr>
              <a:t>Séquence d’instructions: </a:t>
            </a:r>
            <a:r>
              <a:rPr lang="fr-FR" sz="2400" dirty="0" smtClean="0"/>
              <a:t>La complexité d’une  séquence d’instructions égale la somme des complexités des instructions de la séquence .</a:t>
            </a:r>
          </a:p>
          <a:p>
            <a:pPr marL="355600" lvl="0" indent="-260350" algn="just">
              <a:spcBef>
                <a:spcPts val="600"/>
              </a:spcBef>
              <a:spcAft>
                <a:spcPts val="600"/>
              </a:spcAft>
              <a:buNone/>
            </a:pPr>
            <a:r>
              <a:rPr lang="fr-FR" sz="2400" dirty="0" smtClean="0">
                <a:solidFill>
                  <a:srgbClr val="002060"/>
                </a:solidFill>
              </a:rPr>
              <a:t>    </a:t>
            </a:r>
            <a:r>
              <a:rPr lang="fr-FR" sz="2200" dirty="0" smtClean="0">
                <a:solidFill>
                  <a:srgbClr val="002060"/>
                </a:solidFill>
              </a:rPr>
              <a:t>Exemple: lire (x);         </a:t>
            </a:r>
          </a:p>
          <a:p>
            <a:pPr marL="355600" lvl="0" indent="-260350" algn="just">
              <a:spcBef>
                <a:spcPts val="0"/>
              </a:spcBef>
              <a:spcAft>
                <a:spcPts val="600"/>
              </a:spcAft>
              <a:buNone/>
            </a:pPr>
            <a:r>
              <a:rPr lang="fr-FR" sz="2200" dirty="0" smtClean="0">
                <a:solidFill>
                  <a:srgbClr val="002060"/>
                </a:solidFill>
              </a:rPr>
              <a:t>                    lire (y);  	</a:t>
            </a:r>
            <a:endParaRPr lang="fr-FR" sz="2200" b="1" dirty="0" smtClean="0">
              <a:solidFill>
                <a:srgbClr val="002060"/>
              </a:solidFill>
            </a:endParaRPr>
          </a:p>
          <a:p>
            <a:pPr marL="355600" lvl="0" indent="-260350" algn="just">
              <a:spcBef>
                <a:spcPts val="0"/>
              </a:spcBef>
              <a:spcAft>
                <a:spcPts val="600"/>
              </a:spcAft>
              <a:buNone/>
            </a:pPr>
            <a:r>
              <a:rPr lang="fr-FR" sz="2200" dirty="0" smtClean="0">
                <a:solidFill>
                  <a:srgbClr val="002060"/>
                </a:solidFill>
              </a:rPr>
              <a:t>		       z</a:t>
            </a:r>
            <a:r>
              <a:rPr lang="fr-FR" sz="2200" dirty="0" smtClean="0">
                <a:solidFill>
                  <a:srgbClr val="002060"/>
                </a:solidFill>
                <a:sym typeface="Wingdings" pitchFamily="2" charset="2"/>
              </a:rPr>
              <a:t>x+y;        </a:t>
            </a:r>
          </a:p>
          <a:p>
            <a:pPr marL="355600" lvl="0" indent="-260350" algn="just">
              <a:spcBef>
                <a:spcPts val="0"/>
              </a:spcBef>
              <a:spcAft>
                <a:spcPts val="600"/>
              </a:spcAft>
              <a:buNone/>
            </a:pPr>
            <a:r>
              <a:rPr lang="fr-FR" sz="2200" dirty="0" smtClean="0">
                <a:solidFill>
                  <a:srgbClr val="002060"/>
                </a:solidFill>
                <a:sym typeface="Wingdings" pitchFamily="2" charset="2"/>
              </a:rPr>
              <a:t>		       écrire (z);      </a:t>
            </a:r>
          </a:p>
          <a:p>
            <a:pPr marL="355600" lvl="0" indent="-260350" algn="just">
              <a:spcBef>
                <a:spcPts val="0"/>
              </a:spcBef>
              <a:buNone/>
            </a:pPr>
            <a:r>
              <a:rPr lang="fr-FR" sz="2200" dirty="0" smtClean="0">
                <a:solidFill>
                  <a:srgbClr val="002060"/>
                </a:solidFill>
                <a:sym typeface="Wingdings" pitchFamily="2" charset="2"/>
              </a:rPr>
              <a:t>				</a:t>
            </a:r>
            <a:endParaRPr lang="fr-FR" sz="2200" dirty="0" smtClean="0">
              <a:solidFill>
                <a:srgbClr val="002060"/>
              </a:solidFill>
            </a:endParaRPr>
          </a:p>
        </p:txBody>
      </p:sp>
      <p:sp>
        <p:nvSpPr>
          <p:cNvPr id="5" name="Titre 1"/>
          <p:cNvSpPr txBox="1">
            <a:spLocks/>
          </p:cNvSpPr>
          <p:nvPr/>
        </p:nvSpPr>
        <p:spPr>
          <a:xfrm>
            <a:off x="285752" y="500066"/>
            <a:ext cx="8929718" cy="642918"/>
          </a:xfrm>
          <a:prstGeom prst="rect">
            <a:avLst/>
          </a:prstGeom>
        </p:spPr>
        <p:txBody>
          <a:bodyPr bIns="91440" anchor="b" anchorCtr="0">
            <a:noAutofit/>
          </a:bodyPr>
          <a:lstStyle/>
          <a:p>
            <a:pPr lvl="0">
              <a:spcBef>
                <a:spcPct val="0"/>
              </a:spcBef>
              <a:defRPr/>
            </a:pPr>
            <a:r>
              <a:rPr lang="fr-FR" sz="2800" b="1" u="sng" dirty="0" smtClean="0">
                <a:solidFill>
                  <a:schemeClr val="accent1">
                    <a:lumMod val="50000"/>
                  </a:schemeClr>
                </a:solidFill>
                <a:latin typeface="+mj-lt"/>
                <a:ea typeface="+mj-ea"/>
                <a:cs typeface="+mj-cs"/>
              </a:rPr>
              <a:t>3. Règles de calcul de la complexité d’un algorithme</a:t>
            </a:r>
            <a:endParaRPr kumimoji="0" lang="fr-FR" sz="2800" b="1" i="0" u="none" strike="noStrike" kern="1200" cap="none" spc="0" normalizeH="0" baseline="0" noProof="0" dirty="0">
              <a:ln>
                <a:noFill/>
              </a:ln>
              <a:solidFill>
                <a:schemeClr val="accent1">
                  <a:lumMod val="50000"/>
                </a:schemeClr>
              </a:solidFill>
              <a:effectLst/>
              <a:uLnTx/>
              <a:uFillTx/>
              <a:latin typeface="+mj-lt"/>
              <a:ea typeface="+mj-ea"/>
              <a:cs typeface="+mj-cs"/>
            </a:endParaRPr>
          </a:p>
        </p:txBody>
      </p:sp>
      <p:sp>
        <p:nvSpPr>
          <p:cNvPr id="4" name="Accolade fermante 3"/>
          <p:cNvSpPr/>
          <p:nvPr/>
        </p:nvSpPr>
        <p:spPr>
          <a:xfrm>
            <a:off x="3159118" y="4581128"/>
            <a:ext cx="214314" cy="1357322"/>
          </a:xfrm>
          <a:prstGeom prst="rightBrace">
            <a:avLst/>
          </a:prstGeom>
        </p:spPr>
        <p:style>
          <a:lnRef idx="3">
            <a:schemeClr val="accent1"/>
          </a:lnRef>
          <a:fillRef idx="0">
            <a:schemeClr val="accent1"/>
          </a:fillRef>
          <a:effectRef idx="2">
            <a:schemeClr val="accent1"/>
          </a:effectRef>
          <a:fontRef idx="minor">
            <a:schemeClr val="tx1"/>
          </a:fontRef>
        </p:style>
        <p:txBody>
          <a:bodyPr rtlCol="0" anchor="ctr"/>
          <a:lstStyle/>
          <a:p>
            <a:pPr algn="ctr"/>
            <a:endParaRPr lang="fr-FR" b="1" dirty="0"/>
          </a:p>
        </p:txBody>
      </p:sp>
      <p:sp>
        <p:nvSpPr>
          <p:cNvPr id="6" name="Rectangle 5"/>
          <p:cNvSpPr/>
          <p:nvPr/>
        </p:nvSpPr>
        <p:spPr>
          <a:xfrm>
            <a:off x="3585516" y="5075123"/>
            <a:ext cx="1391086" cy="369332"/>
          </a:xfrm>
          <a:prstGeom prst="rect">
            <a:avLst/>
          </a:prstGeom>
        </p:spPr>
        <p:txBody>
          <a:bodyPr wrap="none">
            <a:spAutoFit/>
          </a:bodyPr>
          <a:lstStyle/>
          <a:p>
            <a:r>
              <a:rPr lang="fr-FR" b="1" dirty="0" smtClean="0">
                <a:solidFill>
                  <a:srgbClr val="002060"/>
                </a:solidFill>
              </a:rPr>
              <a:t>5 opérations</a:t>
            </a:r>
            <a:endParaRPr lang="fr-FR" dirty="0"/>
          </a:p>
        </p:txBody>
      </p:sp>
      <p:sp>
        <p:nvSpPr>
          <p:cNvPr id="7" name="Espace réservé du numéro de diapositive 6"/>
          <p:cNvSpPr>
            <a:spLocks noGrp="1"/>
          </p:cNvSpPr>
          <p:nvPr>
            <p:ph type="sldNum" sz="quarter" idx="12"/>
          </p:nvPr>
        </p:nvSpPr>
        <p:spPr/>
        <p:txBody>
          <a:bodyPr/>
          <a:lstStyle/>
          <a:p>
            <a:fld id="{9D1D65BF-4369-4B21-B7D3-3C1B1F8F5F58}" type="slidenum">
              <a:rPr lang="fr-FR" smtClean="0"/>
              <a:pPr/>
              <a:t>8</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heckerboard(across)">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checkerboard(across)">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checkerboard(across)">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checkerboard(across)">
                                      <p:cBhvr>
                                        <p:cTn id="27" dur="500"/>
                                        <p:tgtEl>
                                          <p:spTgt spid="3">
                                            <p:txEl>
                                              <p:pRg st="5" end="5"/>
                                            </p:txEl>
                                          </p:spTgt>
                                        </p:tgtEl>
                                      </p:cBhvr>
                                    </p:animEffect>
                                  </p:childTnLst>
                                </p:cTn>
                              </p:par>
                              <p:par>
                                <p:cTn id="28" presetID="5" presetClass="entr" presetSubtype="10" fill="hold" nodeType="with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checkerboard(across)">
                                      <p:cBhvr>
                                        <p:cTn id="30" dur="500"/>
                                        <p:tgtEl>
                                          <p:spTgt spid="3">
                                            <p:txEl>
                                              <p:pRg st="6" end="6"/>
                                            </p:txEl>
                                          </p:spTgt>
                                        </p:tgtEl>
                                      </p:cBhvr>
                                    </p:animEffect>
                                  </p:childTnLst>
                                </p:cTn>
                              </p:par>
                              <p:par>
                                <p:cTn id="31" presetID="5" presetClass="entr" presetSubtype="10" fill="hold"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Effect transition="in" filter="checkerboard(across)">
                                      <p:cBhvr>
                                        <p:cTn id="33" dur="500"/>
                                        <p:tgtEl>
                                          <p:spTgt spid="3">
                                            <p:txEl>
                                              <p:pRg st="7" end="7"/>
                                            </p:txEl>
                                          </p:spTgt>
                                        </p:tgtEl>
                                      </p:cBhvr>
                                    </p:animEffect>
                                  </p:childTnLst>
                                </p:cTn>
                              </p:par>
                              <p:par>
                                <p:cTn id="34" presetID="5" presetClass="entr" presetSubtype="10" fill="hold" nodeType="withEffect">
                                  <p:stCondLst>
                                    <p:cond delay="0"/>
                                  </p:stCondLst>
                                  <p:childTnLst>
                                    <p:set>
                                      <p:cBhvr>
                                        <p:cTn id="35" dur="1" fill="hold">
                                          <p:stCondLst>
                                            <p:cond delay="0"/>
                                          </p:stCondLst>
                                        </p:cTn>
                                        <p:tgtEl>
                                          <p:spTgt spid="3">
                                            <p:txEl>
                                              <p:pRg st="8" end="8"/>
                                            </p:txEl>
                                          </p:spTgt>
                                        </p:tgtEl>
                                        <p:attrNameLst>
                                          <p:attrName>style.visibility</p:attrName>
                                        </p:attrNameLst>
                                      </p:cBhvr>
                                      <p:to>
                                        <p:strVal val="visible"/>
                                      </p:to>
                                    </p:set>
                                    <p:animEffect transition="in" filter="checkerboard(across)">
                                      <p:cBhvr>
                                        <p:cTn id="36" dur="500"/>
                                        <p:tgtEl>
                                          <p:spTgt spid="3">
                                            <p:txEl>
                                              <p:pRg st="8" end="8"/>
                                            </p:txEl>
                                          </p:spTgt>
                                        </p:tgtEl>
                                      </p:cBhvr>
                                    </p:animEffect>
                                  </p:childTnLst>
                                </p:cTn>
                              </p:par>
                              <p:par>
                                <p:cTn id="37" presetID="5" presetClass="entr" presetSubtype="10" fill="hold" nodeType="with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animEffect transition="in" filter="checkerboard(across)">
                                      <p:cBhvr>
                                        <p:cTn id="39" dur="500"/>
                                        <p:tgtEl>
                                          <p:spTgt spid="3">
                                            <p:txEl>
                                              <p:pRg st="9" end="9"/>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5" presetClass="entr" presetSubtype="10" fill="hold" grpId="0" nodeType="clickEffect">
                                  <p:stCondLst>
                                    <p:cond delay="0"/>
                                  </p:stCondLst>
                                  <p:childTnLst>
                                    <p:set>
                                      <p:cBhvr>
                                        <p:cTn id="43" dur="1" fill="hold">
                                          <p:stCondLst>
                                            <p:cond delay="0"/>
                                          </p:stCondLst>
                                        </p:cTn>
                                        <p:tgtEl>
                                          <p:spTgt spid="6"/>
                                        </p:tgtEl>
                                        <p:attrNameLst>
                                          <p:attrName>style.visibility</p:attrName>
                                        </p:attrNameLst>
                                      </p:cBhvr>
                                      <p:to>
                                        <p:strVal val="visible"/>
                                      </p:to>
                                    </p:set>
                                    <p:animEffect transition="in" filter="checkerboard(across)">
                                      <p:cBhvr>
                                        <p:cTn id="44" dur="500"/>
                                        <p:tgtEl>
                                          <p:spTgt spid="6"/>
                                        </p:tgtEl>
                                      </p:cBhvr>
                                    </p:animEffect>
                                  </p:childTnLst>
                                </p:cTn>
                              </p:par>
                              <p:par>
                                <p:cTn id="45" presetID="5" presetClass="entr" presetSubtype="10" fill="hold" grpId="0" nodeType="withEffect">
                                  <p:stCondLst>
                                    <p:cond delay="0"/>
                                  </p:stCondLst>
                                  <p:childTnLst>
                                    <p:set>
                                      <p:cBhvr>
                                        <p:cTn id="46" dur="1" fill="hold">
                                          <p:stCondLst>
                                            <p:cond delay="0"/>
                                          </p:stCondLst>
                                        </p:cTn>
                                        <p:tgtEl>
                                          <p:spTgt spid="4"/>
                                        </p:tgtEl>
                                        <p:attrNameLst>
                                          <p:attrName>style.visibility</p:attrName>
                                        </p:attrNameLst>
                                      </p:cBhvr>
                                      <p:to>
                                        <p:strVal val="visible"/>
                                      </p:to>
                                    </p:set>
                                    <p:animEffect transition="in" filter="checkerboard(across)">
                                      <p:cBhvr>
                                        <p:cTn id="4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285720" y="1000108"/>
            <a:ext cx="8286808" cy="5572164"/>
          </a:xfrm>
        </p:spPr>
        <p:txBody>
          <a:bodyPr>
            <a:noAutofit/>
          </a:bodyPr>
          <a:lstStyle/>
          <a:p>
            <a:pPr>
              <a:buNone/>
            </a:pPr>
            <a:endParaRPr lang="fr-FR" sz="2400" b="1" u="sng" dirty="0" smtClean="0"/>
          </a:p>
          <a:p>
            <a:pPr marL="457200" lvl="0" indent="-457200">
              <a:buFont typeface="+mj-lt"/>
              <a:buAutoNum type="arabicParenR" startAt="3"/>
            </a:pPr>
            <a:r>
              <a:rPr lang="fr-FR" sz="2400" b="1" dirty="0" smtClean="0"/>
              <a:t>La complexité d’une conditionnelle</a:t>
            </a:r>
          </a:p>
          <a:p>
            <a:pPr marL="0" indent="0" algn="just">
              <a:buNone/>
            </a:pPr>
            <a:r>
              <a:rPr lang="fr-FR" sz="2000" b="1" dirty="0" smtClean="0">
                <a:solidFill>
                  <a:srgbClr val="002060"/>
                </a:solidFill>
              </a:rPr>
              <a:t>La complexité d’une  instruction </a:t>
            </a:r>
            <a:r>
              <a:rPr lang="fr-FR" sz="2000" b="1" dirty="0" smtClean="0">
                <a:solidFill>
                  <a:srgbClr val="C00000"/>
                </a:solidFill>
              </a:rPr>
              <a:t>&lt;si – alors – sinon&gt; </a:t>
            </a:r>
            <a:r>
              <a:rPr lang="fr-FR" sz="2000" b="1" dirty="0" smtClean="0">
                <a:solidFill>
                  <a:srgbClr val="002060"/>
                </a:solidFill>
              </a:rPr>
              <a:t>égale la somme de la  complexité de l’évaluation de la condition et la plus grande complexité entre le bloc alors et le bloc sinon.</a:t>
            </a:r>
          </a:p>
          <a:p>
            <a:pPr marL="0" lvl="0" indent="0" algn="just">
              <a:lnSpc>
                <a:spcPct val="150000"/>
              </a:lnSpc>
              <a:buNone/>
            </a:pPr>
            <a:r>
              <a:rPr lang="fr-FR" sz="2000" b="1" dirty="0" smtClean="0"/>
              <a:t>    Si (</a:t>
            </a:r>
            <a:r>
              <a:rPr lang="fr-FR" sz="2000" b="1" i="1" dirty="0" smtClean="0"/>
              <a:t>condition)</a:t>
            </a:r>
            <a:r>
              <a:rPr lang="fr-FR" sz="2000" b="1" dirty="0" smtClean="0"/>
              <a:t> alors                       </a:t>
            </a:r>
          </a:p>
          <a:p>
            <a:pPr marL="0" lvl="0" indent="0" algn="just">
              <a:lnSpc>
                <a:spcPct val="150000"/>
              </a:lnSpc>
              <a:buNone/>
            </a:pPr>
            <a:r>
              <a:rPr lang="fr-FR" sz="2000" b="1" dirty="0" smtClean="0"/>
              <a:t>         ……..….</a:t>
            </a:r>
          </a:p>
          <a:p>
            <a:pPr marL="0" lvl="0" indent="0" algn="just">
              <a:lnSpc>
                <a:spcPct val="150000"/>
              </a:lnSpc>
              <a:buNone/>
            </a:pPr>
            <a:r>
              <a:rPr lang="fr-FR" sz="2000" b="1" dirty="0" smtClean="0"/>
              <a:t>    Sinon</a:t>
            </a:r>
          </a:p>
          <a:p>
            <a:pPr marL="0" lvl="0" indent="0" algn="just">
              <a:lnSpc>
                <a:spcPct val="150000"/>
              </a:lnSpc>
              <a:buNone/>
            </a:pPr>
            <a:r>
              <a:rPr lang="fr-FR" sz="2000" b="1" dirty="0" smtClean="0"/>
              <a:t>         …………	</a:t>
            </a:r>
          </a:p>
          <a:p>
            <a:pPr marL="0" lvl="0" indent="0" algn="just">
              <a:lnSpc>
                <a:spcPct val="150000"/>
              </a:lnSpc>
              <a:buNone/>
            </a:pPr>
            <a:r>
              <a:rPr lang="fr-FR" sz="2000" b="1" dirty="0" smtClean="0"/>
              <a:t>    Finsi </a:t>
            </a:r>
          </a:p>
        </p:txBody>
      </p:sp>
      <p:sp>
        <p:nvSpPr>
          <p:cNvPr id="5" name="Titre 1"/>
          <p:cNvSpPr txBox="1">
            <a:spLocks/>
          </p:cNvSpPr>
          <p:nvPr/>
        </p:nvSpPr>
        <p:spPr>
          <a:xfrm>
            <a:off x="214282" y="357190"/>
            <a:ext cx="8929718" cy="642918"/>
          </a:xfrm>
          <a:prstGeom prst="rect">
            <a:avLst/>
          </a:prstGeom>
        </p:spPr>
        <p:txBody>
          <a:bodyPr bIns="91440" anchor="b" anchorCtr="0">
            <a:noAutofit/>
          </a:bodyPr>
          <a:lstStyle/>
          <a:p>
            <a:pPr lvl="0">
              <a:spcBef>
                <a:spcPct val="0"/>
              </a:spcBef>
              <a:defRPr/>
            </a:pPr>
            <a:r>
              <a:rPr lang="fr-FR" sz="2800" b="1" u="sng" dirty="0" smtClean="0">
                <a:solidFill>
                  <a:schemeClr val="accent1">
                    <a:lumMod val="50000"/>
                  </a:schemeClr>
                </a:solidFill>
                <a:latin typeface="+mj-lt"/>
                <a:ea typeface="+mj-ea"/>
                <a:cs typeface="+mj-cs"/>
              </a:rPr>
              <a:t>3. Règles de calcul de la complexité d’un algorithme</a:t>
            </a:r>
            <a:endParaRPr kumimoji="0" lang="fr-FR" sz="2800" b="1" i="0" u="none" strike="noStrike" kern="1200" cap="none" spc="0" normalizeH="0" baseline="0" noProof="0" dirty="0">
              <a:ln>
                <a:noFill/>
              </a:ln>
              <a:solidFill>
                <a:schemeClr val="accent1">
                  <a:lumMod val="50000"/>
                </a:schemeClr>
              </a:solidFill>
              <a:effectLst/>
              <a:uLnTx/>
              <a:uFillTx/>
              <a:latin typeface="+mj-lt"/>
              <a:ea typeface="+mj-ea"/>
              <a:cs typeface="+mj-cs"/>
            </a:endParaRPr>
          </a:p>
        </p:txBody>
      </p:sp>
      <p:cxnSp>
        <p:nvCxnSpPr>
          <p:cNvPr id="6" name="Connecteur droit 5"/>
          <p:cNvCxnSpPr/>
          <p:nvPr/>
        </p:nvCxnSpPr>
        <p:spPr>
          <a:xfrm rot="5400000">
            <a:off x="-392147" y="4250537"/>
            <a:ext cx="1928826" cy="1588"/>
          </a:xfrm>
          <a:prstGeom prst="line">
            <a:avLst/>
          </a:prstGeom>
        </p:spPr>
        <p:style>
          <a:lnRef idx="1">
            <a:schemeClr val="accent1"/>
          </a:lnRef>
          <a:fillRef idx="0">
            <a:schemeClr val="accent1"/>
          </a:fillRef>
          <a:effectRef idx="0">
            <a:schemeClr val="accent1"/>
          </a:effectRef>
          <a:fontRef idx="minor">
            <a:schemeClr val="tx1"/>
          </a:fontRef>
        </p:style>
      </p:cxnSp>
      <p:sp>
        <p:nvSpPr>
          <p:cNvPr id="7" name="Accolade fermante 6"/>
          <p:cNvSpPr/>
          <p:nvPr/>
        </p:nvSpPr>
        <p:spPr>
          <a:xfrm>
            <a:off x="2071670" y="3429000"/>
            <a:ext cx="214314" cy="71438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8" name="Accolade fermante 7"/>
          <p:cNvSpPr/>
          <p:nvPr/>
        </p:nvSpPr>
        <p:spPr>
          <a:xfrm>
            <a:off x="2071670" y="4429132"/>
            <a:ext cx="214314" cy="71438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9" name="Rectangle 8"/>
          <p:cNvSpPr/>
          <p:nvPr/>
        </p:nvSpPr>
        <p:spPr>
          <a:xfrm>
            <a:off x="2357422" y="3571876"/>
            <a:ext cx="1190134" cy="369332"/>
          </a:xfrm>
          <a:prstGeom prst="rect">
            <a:avLst/>
          </a:prstGeom>
        </p:spPr>
        <p:txBody>
          <a:bodyPr wrap="none">
            <a:spAutoFit/>
          </a:bodyPr>
          <a:lstStyle/>
          <a:p>
            <a:r>
              <a:rPr lang="fr-FR" b="1" dirty="0" smtClean="0">
                <a:solidFill>
                  <a:srgbClr val="002060"/>
                </a:solidFill>
              </a:rPr>
              <a:t>bloc alors </a:t>
            </a:r>
            <a:endParaRPr lang="fr-FR" dirty="0"/>
          </a:p>
        </p:txBody>
      </p:sp>
      <p:sp>
        <p:nvSpPr>
          <p:cNvPr id="10" name="Rectangle 9"/>
          <p:cNvSpPr/>
          <p:nvPr/>
        </p:nvSpPr>
        <p:spPr>
          <a:xfrm>
            <a:off x="2357422" y="4500570"/>
            <a:ext cx="1248803" cy="369332"/>
          </a:xfrm>
          <a:prstGeom prst="rect">
            <a:avLst/>
          </a:prstGeom>
        </p:spPr>
        <p:txBody>
          <a:bodyPr wrap="none">
            <a:spAutoFit/>
          </a:bodyPr>
          <a:lstStyle/>
          <a:p>
            <a:r>
              <a:rPr lang="fr-FR" b="1" dirty="0" smtClean="0">
                <a:solidFill>
                  <a:srgbClr val="002060"/>
                </a:solidFill>
              </a:rPr>
              <a:t>bloc sinon </a:t>
            </a:r>
            <a:endParaRPr lang="fr-FR" dirty="0"/>
          </a:p>
        </p:txBody>
      </p:sp>
      <p:sp>
        <p:nvSpPr>
          <p:cNvPr id="11" name="ZoneTexte 10"/>
          <p:cNvSpPr txBox="1"/>
          <p:nvPr/>
        </p:nvSpPr>
        <p:spPr>
          <a:xfrm>
            <a:off x="3643306" y="3071811"/>
            <a:ext cx="5214974" cy="3631763"/>
          </a:xfrm>
          <a:prstGeom prst="rect">
            <a:avLst/>
          </a:prstGeom>
          <a:noFill/>
        </p:spPr>
        <p:txBody>
          <a:bodyPr wrap="square" rtlCol="0">
            <a:spAutoFit/>
          </a:bodyPr>
          <a:lstStyle/>
          <a:p>
            <a:pPr>
              <a:spcAft>
                <a:spcPts val="600"/>
              </a:spcAft>
            </a:pPr>
            <a:r>
              <a:rPr lang="fr-FR" dirty="0" smtClean="0"/>
              <a:t>La complexité </a:t>
            </a:r>
            <a:r>
              <a:rPr lang="fr-FR" b="1" dirty="0" smtClean="0"/>
              <a:t>= C1+ max (C2, C3)</a:t>
            </a:r>
          </a:p>
          <a:p>
            <a:r>
              <a:rPr lang="fr-FR" dirty="0" smtClean="0"/>
              <a:t>Où :</a:t>
            </a:r>
          </a:p>
          <a:p>
            <a:pPr marL="531813" indent="-176213">
              <a:lnSpc>
                <a:spcPct val="150000"/>
              </a:lnSpc>
              <a:buFont typeface="Arial" pitchFamily="34" charset="0"/>
              <a:buChar char="•"/>
            </a:pPr>
            <a:r>
              <a:rPr lang="fr-FR" b="1" dirty="0" smtClean="0"/>
              <a:t>C1</a:t>
            </a:r>
            <a:r>
              <a:rPr lang="fr-FR" dirty="0" smtClean="0"/>
              <a:t> est le nombre d’opérations exécutées pour l’évaluation de la condition.</a:t>
            </a:r>
          </a:p>
          <a:p>
            <a:pPr marL="531813" indent="-176213">
              <a:lnSpc>
                <a:spcPct val="150000"/>
              </a:lnSpc>
              <a:buFont typeface="Arial" pitchFamily="34" charset="0"/>
              <a:buChar char="•"/>
            </a:pPr>
            <a:r>
              <a:rPr lang="fr-FR" b="1" dirty="0" smtClean="0"/>
              <a:t>C2</a:t>
            </a:r>
            <a:r>
              <a:rPr lang="fr-FR" dirty="0" smtClean="0"/>
              <a:t> est le nombre d’opérations exécutées si la condition est vrai (le bloc alors )</a:t>
            </a:r>
          </a:p>
          <a:p>
            <a:pPr marL="531813" indent="-176213">
              <a:lnSpc>
                <a:spcPct val="150000"/>
              </a:lnSpc>
              <a:buFont typeface="Arial" pitchFamily="34" charset="0"/>
              <a:buChar char="•"/>
            </a:pPr>
            <a:r>
              <a:rPr lang="fr-FR" b="1" dirty="0" smtClean="0"/>
              <a:t>C3</a:t>
            </a:r>
            <a:r>
              <a:rPr lang="fr-FR" dirty="0" smtClean="0"/>
              <a:t> est le nombre d’opérations exécutées si la condition est faux (le bloc Sinon )</a:t>
            </a:r>
          </a:p>
          <a:p>
            <a:pPr marL="450850" indent="-95250">
              <a:lnSpc>
                <a:spcPct val="150000"/>
              </a:lnSpc>
              <a:buFont typeface="Arial" pitchFamily="34" charset="0"/>
              <a:buChar char="•"/>
            </a:pPr>
            <a:endParaRPr lang="fr-FR" dirty="0"/>
          </a:p>
        </p:txBody>
      </p:sp>
      <p:sp>
        <p:nvSpPr>
          <p:cNvPr id="12" name="Espace réservé du numéro de diapositive 11"/>
          <p:cNvSpPr>
            <a:spLocks noGrp="1"/>
          </p:cNvSpPr>
          <p:nvPr>
            <p:ph type="sldNum" sz="quarter" idx="12"/>
          </p:nvPr>
        </p:nvSpPr>
        <p:spPr/>
        <p:txBody>
          <a:bodyPr/>
          <a:lstStyle/>
          <a:p>
            <a:fld id="{9D1D65BF-4369-4B21-B7D3-3C1B1F8F5F58}" type="slidenum">
              <a:rPr lang="fr-FR" smtClean="0"/>
              <a:pPr/>
              <a:t>9</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checkerboard(across)">
                                      <p:cBhvr>
                                        <p:cTn id="7" dur="500"/>
                                        <p:tgtEl>
                                          <p:spTgt spid="11">
                                            <p:txEl>
                                              <p:pRg st="0" end="0"/>
                                            </p:txEl>
                                          </p:spTgt>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11">
                                            <p:txEl>
                                              <p:pRg st="1" end="1"/>
                                            </p:txEl>
                                          </p:spTgt>
                                        </p:tgtEl>
                                        <p:attrNameLst>
                                          <p:attrName>style.visibility</p:attrName>
                                        </p:attrNameLst>
                                      </p:cBhvr>
                                      <p:to>
                                        <p:strVal val="visible"/>
                                      </p:to>
                                    </p:set>
                                    <p:animEffect transition="in" filter="checkerboard(across)">
                                      <p:cBhvr>
                                        <p:cTn id="10" dur="500"/>
                                        <p:tgtEl>
                                          <p:spTgt spid="11">
                                            <p:txEl>
                                              <p:pRg st="1" end="1"/>
                                            </p:txEl>
                                          </p:spTgt>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11">
                                            <p:txEl>
                                              <p:pRg st="2" end="2"/>
                                            </p:txEl>
                                          </p:spTgt>
                                        </p:tgtEl>
                                        <p:attrNameLst>
                                          <p:attrName>style.visibility</p:attrName>
                                        </p:attrNameLst>
                                      </p:cBhvr>
                                      <p:to>
                                        <p:strVal val="visible"/>
                                      </p:to>
                                    </p:set>
                                    <p:animEffect transition="in" filter="checkerboard(across)">
                                      <p:cBhvr>
                                        <p:cTn id="13" dur="500"/>
                                        <p:tgtEl>
                                          <p:spTgt spid="11">
                                            <p:txEl>
                                              <p:pRg st="2" end="2"/>
                                            </p:txEl>
                                          </p:spTgt>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11">
                                            <p:txEl>
                                              <p:pRg st="3" end="3"/>
                                            </p:txEl>
                                          </p:spTgt>
                                        </p:tgtEl>
                                        <p:attrNameLst>
                                          <p:attrName>style.visibility</p:attrName>
                                        </p:attrNameLst>
                                      </p:cBhvr>
                                      <p:to>
                                        <p:strVal val="visible"/>
                                      </p:to>
                                    </p:set>
                                    <p:animEffect transition="in" filter="checkerboard(across)">
                                      <p:cBhvr>
                                        <p:cTn id="16" dur="500"/>
                                        <p:tgtEl>
                                          <p:spTgt spid="11">
                                            <p:txEl>
                                              <p:pRg st="3" end="3"/>
                                            </p:txEl>
                                          </p:spTgt>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11">
                                            <p:txEl>
                                              <p:pRg st="4" end="4"/>
                                            </p:txEl>
                                          </p:spTgt>
                                        </p:tgtEl>
                                        <p:attrNameLst>
                                          <p:attrName>style.visibility</p:attrName>
                                        </p:attrNameLst>
                                      </p:cBhvr>
                                      <p:to>
                                        <p:strVal val="visible"/>
                                      </p:to>
                                    </p:set>
                                    <p:animEffect transition="in" filter="checkerboard(across)">
                                      <p:cBhvr>
                                        <p:cTn id="19" dur="500"/>
                                        <p:tgtEl>
                                          <p:spTgt spid="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uiExpand="1" build="allAtOnce"/>
    </p:bldLst>
  </p:timing>
</p:sld>
</file>

<file path=ppt/tags/tag1.xml><?xml version="1.0" encoding="utf-8"?>
<p:tagLst xmlns:a="http://schemas.openxmlformats.org/drawingml/2006/main" xmlns:r="http://schemas.openxmlformats.org/officeDocument/2006/relationships" xmlns:p="http://schemas.openxmlformats.org/presentationml/2006/main">
  <p:tag name="TIMING" val="|14.2|4.9|7.5|13|30.5|1.3|12.3|10.8"/>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pitaux">
  <a:themeElements>
    <a:clrScheme name="Capitaux">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pitaux">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apitaux">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2045</TotalTime>
  <Words>1640</Words>
  <Application>Microsoft Office PowerPoint</Application>
  <PresentationFormat>Affichage à l'écran (4:3)</PresentationFormat>
  <Paragraphs>261</Paragraphs>
  <Slides>22</Slides>
  <Notes>0</Notes>
  <HiddenSlides>0</HiddenSlides>
  <MMClips>0</MMClips>
  <ScaleCrop>false</ScaleCrop>
  <HeadingPairs>
    <vt:vector size="4" baseType="variant">
      <vt:variant>
        <vt:lpstr>Thème</vt:lpstr>
      </vt:variant>
      <vt:variant>
        <vt:i4>1</vt:i4>
      </vt:variant>
      <vt:variant>
        <vt:lpstr>Titres des diapositives</vt:lpstr>
      </vt:variant>
      <vt:variant>
        <vt:i4>22</vt:i4>
      </vt:variant>
    </vt:vector>
  </HeadingPairs>
  <TitlesOfParts>
    <vt:vector size="23" baseType="lpstr">
      <vt:lpstr>Capitaux</vt:lpstr>
      <vt:lpstr>Algorithmique et complexité</vt:lpstr>
      <vt:lpstr>1. Introduction</vt:lpstr>
      <vt:lpstr>2. Notion de la complexité</vt:lpstr>
      <vt:lpstr>2. Notion de la complexité</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Salim</dc:creator>
  <cp:lastModifiedBy>ali</cp:lastModifiedBy>
  <cp:revision>710</cp:revision>
  <dcterms:created xsi:type="dcterms:W3CDTF">2012-10-16T09:31:24Z</dcterms:created>
  <dcterms:modified xsi:type="dcterms:W3CDTF">2022-11-02T08:37:24Z</dcterms:modified>
</cp:coreProperties>
</file>