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7"/>
  </p:notesMasterIdLst>
  <p:sldIdLst>
    <p:sldId id="298" r:id="rId2"/>
    <p:sldId id="296" r:id="rId3"/>
    <p:sldId id="308" r:id="rId4"/>
    <p:sldId id="309" r:id="rId5"/>
    <p:sldId id="288" r:id="rId6"/>
    <p:sldId id="310" r:id="rId7"/>
    <p:sldId id="311" r:id="rId8"/>
    <p:sldId id="312" r:id="rId9"/>
    <p:sldId id="313" r:id="rId10"/>
    <p:sldId id="289" r:id="rId11"/>
    <p:sldId id="290" r:id="rId12"/>
    <p:sldId id="291" r:id="rId13"/>
    <p:sldId id="280" r:id="rId14"/>
    <p:sldId id="264" r:id="rId15"/>
    <p:sldId id="265" r:id="rId16"/>
    <p:sldId id="263" r:id="rId17"/>
    <p:sldId id="299" r:id="rId18"/>
    <p:sldId id="300" r:id="rId19"/>
    <p:sldId id="301" r:id="rId20"/>
    <p:sldId id="302" r:id="rId21"/>
    <p:sldId id="303" r:id="rId22"/>
    <p:sldId id="304" r:id="rId23"/>
    <p:sldId id="305" r:id="rId24"/>
    <p:sldId id="306" r:id="rId25"/>
    <p:sldId id="31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5000" autoAdjust="0"/>
    <p:restoredTop sz="94660"/>
  </p:normalViewPr>
  <p:slideViewPr>
    <p:cSldViewPr snapToGrid="0">
      <p:cViewPr>
        <p:scale>
          <a:sx n="80" d="100"/>
          <a:sy n="80" d="100"/>
        </p:scale>
        <p:origin x="-954" y="-78"/>
      </p:cViewPr>
      <p:guideLst>
        <p:guide orient="horz" pos="2160"/>
        <p:guide pos="3840"/>
      </p:guideLst>
    </p:cSldViewPr>
  </p:slideViewPr>
  <p:notesTextViewPr>
    <p:cViewPr>
      <p:scale>
        <a:sx n="1" d="1"/>
        <a:sy n="1" d="1"/>
      </p:scale>
      <p:origin x="0" y="0"/>
    </p:cViewPr>
  </p:notesTextViewPr>
  <p:sorterViewPr>
    <p:cViewPr>
      <p:scale>
        <a:sx n="100" d="100"/>
        <a:sy n="100" d="100"/>
      </p:scale>
      <p:origin x="0" y="57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F4AEC-66A1-44E0-B9AF-DB31ABE63A5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DZ"/>
        </a:p>
      </dgm:t>
    </dgm:pt>
    <dgm:pt modelId="{1121CE04-5E59-4A22-8C9E-1B2575D65EB4}">
      <dgm:prSet phldrT="[نص]" custT="1"/>
      <dgm:spPr/>
      <dgm:t>
        <a:bodyPr/>
        <a:lstStyle/>
        <a:p>
          <a:pPr rtl="1"/>
          <a:r>
            <a:rPr lang="ar-DZ" sz="3600" dirty="0" smtClean="0"/>
            <a:t>التأكد من صلاحية  الاستبيان</a:t>
          </a:r>
          <a:endParaRPr lang="ar-DZ" sz="3600" dirty="0"/>
        </a:p>
      </dgm:t>
    </dgm:pt>
    <dgm:pt modelId="{B7DB9624-BD43-4EAA-A910-B760EE306790}" type="parTrans" cxnId="{CC7EDB36-3706-426D-8518-075AAB472B23}">
      <dgm:prSet/>
      <dgm:spPr/>
      <dgm:t>
        <a:bodyPr/>
        <a:lstStyle/>
        <a:p>
          <a:pPr rtl="1"/>
          <a:endParaRPr lang="ar-DZ" sz="1600"/>
        </a:p>
      </dgm:t>
    </dgm:pt>
    <dgm:pt modelId="{D7D7C079-F98C-483A-BEEF-AA3BB5A966B8}" type="sibTrans" cxnId="{CC7EDB36-3706-426D-8518-075AAB472B23}">
      <dgm:prSet custT="1"/>
      <dgm:spPr/>
      <dgm:t>
        <a:bodyPr/>
        <a:lstStyle/>
        <a:p>
          <a:pPr rtl="1"/>
          <a:endParaRPr lang="ar-DZ" sz="3200"/>
        </a:p>
      </dgm:t>
    </dgm:pt>
    <dgm:pt modelId="{E86F39FC-70C7-47B6-9A99-D76745C27944}">
      <dgm:prSet phldrT="[نص]" custT="1"/>
      <dgm:spPr/>
      <dgm:t>
        <a:bodyPr/>
        <a:lstStyle/>
        <a:p>
          <a:pPr rtl="1"/>
          <a:r>
            <a:rPr lang="ar-DZ" sz="3600" dirty="0" smtClean="0"/>
            <a:t>الدراسة الوصفية للاستبيان</a:t>
          </a:r>
          <a:endParaRPr lang="ar-DZ" sz="3600" dirty="0"/>
        </a:p>
      </dgm:t>
    </dgm:pt>
    <dgm:pt modelId="{482A9848-2884-4332-8B55-BB7CF9C9A11C}" type="parTrans" cxnId="{EF0DD916-862B-4EE2-9B01-BB0DBC8040AD}">
      <dgm:prSet/>
      <dgm:spPr/>
      <dgm:t>
        <a:bodyPr/>
        <a:lstStyle/>
        <a:p>
          <a:pPr rtl="1"/>
          <a:endParaRPr lang="ar-DZ" sz="1600"/>
        </a:p>
      </dgm:t>
    </dgm:pt>
    <dgm:pt modelId="{DFCF8285-3B8A-469B-93C4-F232F9131800}" type="sibTrans" cxnId="{EF0DD916-862B-4EE2-9B01-BB0DBC8040AD}">
      <dgm:prSet/>
      <dgm:spPr/>
      <dgm:t>
        <a:bodyPr/>
        <a:lstStyle/>
        <a:p>
          <a:pPr rtl="1"/>
          <a:endParaRPr lang="ar-DZ" sz="1600"/>
        </a:p>
      </dgm:t>
    </dgm:pt>
    <dgm:pt modelId="{D45F0074-03A1-4E2F-B19B-CCB56057B32A}">
      <dgm:prSet/>
      <dgm:spPr/>
      <dgm:t>
        <a:bodyPr/>
        <a:lstStyle/>
        <a:p>
          <a:r>
            <a:rPr lang="ar-DZ" dirty="0" smtClean="0"/>
            <a:t>اختبار الفرضيات البحثية</a:t>
          </a:r>
          <a:endParaRPr lang="fr-FR" dirty="0"/>
        </a:p>
      </dgm:t>
    </dgm:pt>
    <dgm:pt modelId="{774A54B9-EB9D-4201-AE91-512EB582B501}" type="parTrans" cxnId="{53BB80AC-BF12-44BA-AF7A-22C329338A57}">
      <dgm:prSet/>
      <dgm:spPr/>
    </dgm:pt>
    <dgm:pt modelId="{3D9D0783-4007-41CC-A0ED-6C533BDDDEFE}" type="sibTrans" cxnId="{53BB80AC-BF12-44BA-AF7A-22C329338A57}">
      <dgm:prSet/>
      <dgm:spPr/>
    </dgm:pt>
    <dgm:pt modelId="{C9188023-D27E-4ABE-895D-91B137A11095}" type="pres">
      <dgm:prSet presAssocID="{F52F4AEC-66A1-44E0-B9AF-DB31ABE63A5E}" presName="outerComposite" presStyleCnt="0">
        <dgm:presLayoutVars>
          <dgm:chMax val="5"/>
          <dgm:dir/>
          <dgm:resizeHandles val="exact"/>
        </dgm:presLayoutVars>
      </dgm:prSet>
      <dgm:spPr/>
      <dgm:t>
        <a:bodyPr/>
        <a:lstStyle/>
        <a:p>
          <a:endParaRPr lang="fr-FR"/>
        </a:p>
      </dgm:t>
    </dgm:pt>
    <dgm:pt modelId="{C50CE801-9A0C-4FC4-A27D-01B2FB4DAA23}" type="pres">
      <dgm:prSet presAssocID="{F52F4AEC-66A1-44E0-B9AF-DB31ABE63A5E}" presName="dummyMaxCanvas" presStyleCnt="0">
        <dgm:presLayoutVars/>
      </dgm:prSet>
      <dgm:spPr/>
    </dgm:pt>
    <dgm:pt modelId="{2A113614-562C-4D65-8709-B8556589F024}" type="pres">
      <dgm:prSet presAssocID="{F52F4AEC-66A1-44E0-B9AF-DB31ABE63A5E}" presName="ThreeNodes_1" presStyleLbl="node1" presStyleIdx="0" presStyleCnt="3">
        <dgm:presLayoutVars>
          <dgm:bulletEnabled val="1"/>
        </dgm:presLayoutVars>
      </dgm:prSet>
      <dgm:spPr/>
      <dgm:t>
        <a:bodyPr/>
        <a:lstStyle/>
        <a:p>
          <a:endParaRPr lang="fr-FR"/>
        </a:p>
      </dgm:t>
    </dgm:pt>
    <dgm:pt modelId="{BA61259A-8EFE-49CE-8CB9-4C855FAFE411}" type="pres">
      <dgm:prSet presAssocID="{F52F4AEC-66A1-44E0-B9AF-DB31ABE63A5E}" presName="ThreeNodes_2" presStyleLbl="node1" presStyleIdx="1" presStyleCnt="3">
        <dgm:presLayoutVars>
          <dgm:bulletEnabled val="1"/>
        </dgm:presLayoutVars>
      </dgm:prSet>
      <dgm:spPr/>
      <dgm:t>
        <a:bodyPr/>
        <a:lstStyle/>
        <a:p>
          <a:endParaRPr lang="fr-FR"/>
        </a:p>
      </dgm:t>
    </dgm:pt>
    <dgm:pt modelId="{55682CA7-A0F0-487C-8D92-68F8B7D6E1C4}" type="pres">
      <dgm:prSet presAssocID="{F52F4AEC-66A1-44E0-B9AF-DB31ABE63A5E}" presName="ThreeNodes_3" presStyleLbl="node1" presStyleIdx="2" presStyleCnt="3">
        <dgm:presLayoutVars>
          <dgm:bulletEnabled val="1"/>
        </dgm:presLayoutVars>
      </dgm:prSet>
      <dgm:spPr/>
      <dgm:t>
        <a:bodyPr/>
        <a:lstStyle/>
        <a:p>
          <a:endParaRPr lang="fr-FR"/>
        </a:p>
      </dgm:t>
    </dgm:pt>
    <dgm:pt modelId="{DBD7552F-51C9-4B2F-B187-727DDDD5EDC5}" type="pres">
      <dgm:prSet presAssocID="{F52F4AEC-66A1-44E0-B9AF-DB31ABE63A5E}" presName="ThreeConn_1-2" presStyleLbl="fgAccFollowNode1" presStyleIdx="0" presStyleCnt="2">
        <dgm:presLayoutVars>
          <dgm:bulletEnabled val="1"/>
        </dgm:presLayoutVars>
      </dgm:prSet>
      <dgm:spPr/>
      <dgm:t>
        <a:bodyPr/>
        <a:lstStyle/>
        <a:p>
          <a:endParaRPr lang="fr-FR"/>
        </a:p>
      </dgm:t>
    </dgm:pt>
    <dgm:pt modelId="{ECE3D77F-0958-4B4B-A9CA-5F9948384B95}" type="pres">
      <dgm:prSet presAssocID="{F52F4AEC-66A1-44E0-B9AF-DB31ABE63A5E}" presName="ThreeConn_2-3" presStyleLbl="fgAccFollowNode1" presStyleIdx="1" presStyleCnt="2">
        <dgm:presLayoutVars>
          <dgm:bulletEnabled val="1"/>
        </dgm:presLayoutVars>
      </dgm:prSet>
      <dgm:spPr/>
      <dgm:t>
        <a:bodyPr/>
        <a:lstStyle/>
        <a:p>
          <a:endParaRPr lang="fr-FR"/>
        </a:p>
      </dgm:t>
    </dgm:pt>
    <dgm:pt modelId="{3EB3402F-B767-4381-B619-072121A4F2F8}" type="pres">
      <dgm:prSet presAssocID="{F52F4AEC-66A1-44E0-B9AF-DB31ABE63A5E}" presName="ThreeNodes_1_text" presStyleLbl="node1" presStyleIdx="2" presStyleCnt="3">
        <dgm:presLayoutVars>
          <dgm:bulletEnabled val="1"/>
        </dgm:presLayoutVars>
      </dgm:prSet>
      <dgm:spPr/>
      <dgm:t>
        <a:bodyPr/>
        <a:lstStyle/>
        <a:p>
          <a:endParaRPr lang="fr-FR"/>
        </a:p>
      </dgm:t>
    </dgm:pt>
    <dgm:pt modelId="{BD4D6645-9417-4AA9-A504-7A7428F0B1F2}" type="pres">
      <dgm:prSet presAssocID="{F52F4AEC-66A1-44E0-B9AF-DB31ABE63A5E}" presName="ThreeNodes_2_text" presStyleLbl="node1" presStyleIdx="2" presStyleCnt="3">
        <dgm:presLayoutVars>
          <dgm:bulletEnabled val="1"/>
        </dgm:presLayoutVars>
      </dgm:prSet>
      <dgm:spPr/>
      <dgm:t>
        <a:bodyPr/>
        <a:lstStyle/>
        <a:p>
          <a:endParaRPr lang="fr-FR"/>
        </a:p>
      </dgm:t>
    </dgm:pt>
    <dgm:pt modelId="{7FAB56FF-8B21-4159-B44D-C4BA6D42D481}" type="pres">
      <dgm:prSet presAssocID="{F52F4AEC-66A1-44E0-B9AF-DB31ABE63A5E}" presName="ThreeNodes_3_text" presStyleLbl="node1" presStyleIdx="2" presStyleCnt="3">
        <dgm:presLayoutVars>
          <dgm:bulletEnabled val="1"/>
        </dgm:presLayoutVars>
      </dgm:prSet>
      <dgm:spPr/>
      <dgm:t>
        <a:bodyPr/>
        <a:lstStyle/>
        <a:p>
          <a:endParaRPr lang="fr-FR"/>
        </a:p>
      </dgm:t>
    </dgm:pt>
  </dgm:ptLst>
  <dgm:cxnLst>
    <dgm:cxn modelId="{3F7B0FBA-CC57-4F86-83A2-9BE66DA81FCF}" type="presOf" srcId="{D45F0074-03A1-4E2F-B19B-CCB56057B32A}" destId="{7FAB56FF-8B21-4159-B44D-C4BA6D42D481}" srcOrd="1" destOrd="0" presId="urn:microsoft.com/office/officeart/2005/8/layout/vProcess5"/>
    <dgm:cxn modelId="{493C6E5D-343E-47EB-A0F2-1D6B4D3B2E8F}" type="presOf" srcId="{E86F39FC-70C7-47B6-9A99-D76745C27944}" destId="{BD4D6645-9417-4AA9-A504-7A7428F0B1F2}" srcOrd="1" destOrd="0" presId="urn:microsoft.com/office/officeart/2005/8/layout/vProcess5"/>
    <dgm:cxn modelId="{53BB80AC-BF12-44BA-AF7A-22C329338A57}" srcId="{F52F4AEC-66A1-44E0-B9AF-DB31ABE63A5E}" destId="{D45F0074-03A1-4E2F-B19B-CCB56057B32A}" srcOrd="2" destOrd="0" parTransId="{774A54B9-EB9D-4201-AE91-512EB582B501}" sibTransId="{3D9D0783-4007-41CC-A0ED-6C533BDDDEFE}"/>
    <dgm:cxn modelId="{EF0DD916-862B-4EE2-9B01-BB0DBC8040AD}" srcId="{F52F4AEC-66A1-44E0-B9AF-DB31ABE63A5E}" destId="{E86F39FC-70C7-47B6-9A99-D76745C27944}" srcOrd="1" destOrd="0" parTransId="{482A9848-2884-4332-8B55-BB7CF9C9A11C}" sibTransId="{DFCF8285-3B8A-469B-93C4-F232F9131800}"/>
    <dgm:cxn modelId="{CC7EDB36-3706-426D-8518-075AAB472B23}" srcId="{F52F4AEC-66A1-44E0-B9AF-DB31ABE63A5E}" destId="{1121CE04-5E59-4A22-8C9E-1B2575D65EB4}" srcOrd="0" destOrd="0" parTransId="{B7DB9624-BD43-4EAA-A910-B760EE306790}" sibTransId="{D7D7C079-F98C-483A-BEEF-AA3BB5A966B8}"/>
    <dgm:cxn modelId="{61D7B95B-7554-47B7-B376-6B5BAE3A7BA1}" type="presOf" srcId="{E86F39FC-70C7-47B6-9A99-D76745C27944}" destId="{BA61259A-8EFE-49CE-8CB9-4C855FAFE411}" srcOrd="0" destOrd="0" presId="urn:microsoft.com/office/officeart/2005/8/layout/vProcess5"/>
    <dgm:cxn modelId="{BC9B3255-1712-4B0B-ABF5-B7D1A49ABA5D}" type="presOf" srcId="{D45F0074-03A1-4E2F-B19B-CCB56057B32A}" destId="{55682CA7-A0F0-487C-8D92-68F8B7D6E1C4}" srcOrd="0" destOrd="0" presId="urn:microsoft.com/office/officeart/2005/8/layout/vProcess5"/>
    <dgm:cxn modelId="{D3FDD9D8-7D9F-400C-8F1A-3E1000499847}" type="presOf" srcId="{D7D7C079-F98C-483A-BEEF-AA3BB5A966B8}" destId="{DBD7552F-51C9-4B2F-B187-727DDDD5EDC5}" srcOrd="0" destOrd="0" presId="urn:microsoft.com/office/officeart/2005/8/layout/vProcess5"/>
    <dgm:cxn modelId="{746586C6-9821-45A4-8C54-E29E6889B4CA}" type="presOf" srcId="{1121CE04-5E59-4A22-8C9E-1B2575D65EB4}" destId="{3EB3402F-B767-4381-B619-072121A4F2F8}" srcOrd="1" destOrd="0" presId="urn:microsoft.com/office/officeart/2005/8/layout/vProcess5"/>
    <dgm:cxn modelId="{02D14936-FC73-4B4F-B494-A5F9F4A341E7}" type="presOf" srcId="{F52F4AEC-66A1-44E0-B9AF-DB31ABE63A5E}" destId="{C9188023-D27E-4ABE-895D-91B137A11095}" srcOrd="0" destOrd="0" presId="urn:microsoft.com/office/officeart/2005/8/layout/vProcess5"/>
    <dgm:cxn modelId="{1B159365-D7D7-4EB2-92C5-4767F361C9F4}" type="presOf" srcId="{1121CE04-5E59-4A22-8C9E-1B2575D65EB4}" destId="{2A113614-562C-4D65-8709-B8556589F024}" srcOrd="0" destOrd="0" presId="urn:microsoft.com/office/officeart/2005/8/layout/vProcess5"/>
    <dgm:cxn modelId="{970A88F9-C4D0-404F-8305-CA9911439DBA}" type="presOf" srcId="{DFCF8285-3B8A-469B-93C4-F232F9131800}" destId="{ECE3D77F-0958-4B4B-A9CA-5F9948384B95}" srcOrd="0" destOrd="0" presId="urn:microsoft.com/office/officeart/2005/8/layout/vProcess5"/>
    <dgm:cxn modelId="{6595E57B-C141-4A89-8213-A2185474ADDC}" type="presParOf" srcId="{C9188023-D27E-4ABE-895D-91B137A11095}" destId="{C50CE801-9A0C-4FC4-A27D-01B2FB4DAA23}" srcOrd="0" destOrd="0" presId="urn:microsoft.com/office/officeart/2005/8/layout/vProcess5"/>
    <dgm:cxn modelId="{36395756-3291-4A8E-BD1B-544E3FE28C42}" type="presParOf" srcId="{C9188023-D27E-4ABE-895D-91B137A11095}" destId="{2A113614-562C-4D65-8709-B8556589F024}" srcOrd="1" destOrd="0" presId="urn:microsoft.com/office/officeart/2005/8/layout/vProcess5"/>
    <dgm:cxn modelId="{A46F975B-A10E-4EBB-853F-C69D48DAAE6B}" type="presParOf" srcId="{C9188023-D27E-4ABE-895D-91B137A11095}" destId="{BA61259A-8EFE-49CE-8CB9-4C855FAFE411}" srcOrd="2" destOrd="0" presId="urn:microsoft.com/office/officeart/2005/8/layout/vProcess5"/>
    <dgm:cxn modelId="{F5851564-E5ED-48FC-82A4-000C71562AD0}" type="presParOf" srcId="{C9188023-D27E-4ABE-895D-91B137A11095}" destId="{55682CA7-A0F0-487C-8D92-68F8B7D6E1C4}" srcOrd="3" destOrd="0" presId="urn:microsoft.com/office/officeart/2005/8/layout/vProcess5"/>
    <dgm:cxn modelId="{CBF7FC9A-B3EF-4562-8918-EA921369BADF}" type="presParOf" srcId="{C9188023-D27E-4ABE-895D-91B137A11095}" destId="{DBD7552F-51C9-4B2F-B187-727DDDD5EDC5}" srcOrd="4" destOrd="0" presId="urn:microsoft.com/office/officeart/2005/8/layout/vProcess5"/>
    <dgm:cxn modelId="{93C79D20-B09E-43E8-8333-995EABCC4777}" type="presParOf" srcId="{C9188023-D27E-4ABE-895D-91B137A11095}" destId="{ECE3D77F-0958-4B4B-A9CA-5F9948384B95}" srcOrd="5" destOrd="0" presId="urn:microsoft.com/office/officeart/2005/8/layout/vProcess5"/>
    <dgm:cxn modelId="{B217E295-4857-490E-AD35-7EA4F7628D0F}" type="presParOf" srcId="{C9188023-D27E-4ABE-895D-91B137A11095}" destId="{3EB3402F-B767-4381-B619-072121A4F2F8}" srcOrd="6" destOrd="0" presId="urn:microsoft.com/office/officeart/2005/8/layout/vProcess5"/>
    <dgm:cxn modelId="{619448F1-8B9D-4793-9D8D-ABAACA01B369}" type="presParOf" srcId="{C9188023-D27E-4ABE-895D-91B137A11095}" destId="{BD4D6645-9417-4AA9-A504-7A7428F0B1F2}" srcOrd="7" destOrd="0" presId="urn:microsoft.com/office/officeart/2005/8/layout/vProcess5"/>
    <dgm:cxn modelId="{A44D6608-107E-40D6-9733-22120825B5EE}" type="presParOf" srcId="{C9188023-D27E-4ABE-895D-91B137A11095}" destId="{7FAB56FF-8B21-4159-B44D-C4BA6D42D481}"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551910-E361-4892-A51B-AB760CFC7C1E}" type="doc">
      <dgm:prSet loTypeId="urn:microsoft.com/office/officeart/2005/8/layout/chevron1" loCatId="process" qsTypeId="urn:microsoft.com/office/officeart/2005/8/quickstyle/simple1" qsCatId="simple" csTypeId="urn:microsoft.com/office/officeart/2005/8/colors/accent1_2" csCatId="accent1" phldr="1"/>
      <dgm:spPr/>
    </dgm:pt>
    <dgm:pt modelId="{3CF4B27B-C02A-40B7-B0DD-AD21860EE61F}">
      <dgm:prSet phldrT="[Texte]" custT="1"/>
      <dgm:spPr/>
      <dgm:t>
        <a:bodyPr/>
        <a:lstStyle/>
        <a:p>
          <a:r>
            <a:rPr lang="ar-DZ" sz="1800" dirty="0" smtClean="0"/>
            <a:t>التأكد من صلاحية اداة </a:t>
          </a:r>
        </a:p>
        <a:p>
          <a:r>
            <a:rPr lang="ar-DZ" sz="1800" dirty="0" err="1" smtClean="0"/>
            <a:t>الدراسة:</a:t>
          </a:r>
          <a:endParaRPr lang="ar-DZ" sz="1800" dirty="0" smtClean="0"/>
        </a:p>
        <a:p>
          <a:r>
            <a:rPr lang="ar-DZ" sz="1800" dirty="0" smtClean="0"/>
            <a:t>-صدق المحكمين</a:t>
          </a:r>
        </a:p>
        <a:p>
          <a:r>
            <a:rPr lang="ar-DZ" sz="1800" dirty="0" smtClean="0"/>
            <a:t>-صدق الاتساق الداخلي</a:t>
          </a:r>
        </a:p>
        <a:p>
          <a:r>
            <a:rPr lang="ar-DZ" sz="1800" dirty="0" smtClean="0"/>
            <a:t>- الثبات</a:t>
          </a:r>
          <a:endParaRPr lang="fr-FR" sz="1500" dirty="0"/>
        </a:p>
      </dgm:t>
    </dgm:pt>
    <dgm:pt modelId="{5565CF32-0700-4815-B425-D72F49B9E819}" type="parTrans" cxnId="{BC7E063E-473B-406A-91A0-1E8F72640510}">
      <dgm:prSet/>
      <dgm:spPr/>
      <dgm:t>
        <a:bodyPr/>
        <a:lstStyle/>
        <a:p>
          <a:endParaRPr lang="fr-FR"/>
        </a:p>
      </dgm:t>
    </dgm:pt>
    <dgm:pt modelId="{AF52B2EE-25C0-47A6-87C2-86C42B0AD63D}" type="sibTrans" cxnId="{BC7E063E-473B-406A-91A0-1E8F72640510}">
      <dgm:prSet/>
      <dgm:spPr/>
      <dgm:t>
        <a:bodyPr/>
        <a:lstStyle/>
        <a:p>
          <a:endParaRPr lang="fr-FR"/>
        </a:p>
      </dgm:t>
    </dgm:pt>
    <dgm:pt modelId="{507DDBC5-4F9D-42EA-8849-D627C46AFDB4}">
      <dgm:prSet phldrT="[Texte]" custT="1"/>
      <dgm:spPr/>
      <dgm:t>
        <a:bodyPr/>
        <a:lstStyle/>
        <a:p>
          <a:r>
            <a:rPr lang="ar-DZ" sz="1800" dirty="0" smtClean="0"/>
            <a:t>تحليل محاور الاستبيان</a:t>
          </a:r>
        </a:p>
        <a:p>
          <a:r>
            <a:rPr lang="ar-DZ" sz="1800" dirty="0" smtClean="0"/>
            <a:t>-التحليل الوصفي للبيانات </a:t>
          </a:r>
          <a:r>
            <a:rPr lang="ar-DZ" sz="1800" dirty="0" err="1" smtClean="0"/>
            <a:t>الديموغرافية</a:t>
          </a:r>
          <a:endParaRPr lang="ar-DZ" sz="1800" dirty="0" smtClean="0"/>
        </a:p>
        <a:p>
          <a:r>
            <a:rPr lang="ar-DZ" sz="1800" dirty="0" smtClean="0"/>
            <a:t>-</a:t>
          </a:r>
          <a:r>
            <a:rPr lang="ar-DZ" sz="1800" dirty="0" err="1" smtClean="0"/>
            <a:t>االتحليل</a:t>
          </a:r>
          <a:r>
            <a:rPr lang="ar-DZ" sz="1800" dirty="0" smtClean="0"/>
            <a:t> الوصفي لمحاور الاستبيان</a:t>
          </a:r>
          <a:endParaRPr lang="fr-FR" sz="1800" dirty="0"/>
        </a:p>
      </dgm:t>
    </dgm:pt>
    <dgm:pt modelId="{5B4D5042-C7CE-4518-88D4-367621616B0A}" type="parTrans" cxnId="{D9510137-F721-43EE-A4CC-CDC259745669}">
      <dgm:prSet/>
      <dgm:spPr/>
      <dgm:t>
        <a:bodyPr/>
        <a:lstStyle/>
        <a:p>
          <a:endParaRPr lang="fr-FR"/>
        </a:p>
      </dgm:t>
    </dgm:pt>
    <dgm:pt modelId="{18951F74-5D10-480D-852D-3EA9BB03528E}" type="sibTrans" cxnId="{D9510137-F721-43EE-A4CC-CDC259745669}">
      <dgm:prSet/>
      <dgm:spPr/>
      <dgm:t>
        <a:bodyPr/>
        <a:lstStyle/>
        <a:p>
          <a:endParaRPr lang="fr-FR"/>
        </a:p>
      </dgm:t>
    </dgm:pt>
    <dgm:pt modelId="{3E0CF4BA-9594-43D6-B311-EE69434CA8AD}">
      <dgm:prSet phldrT="[Texte]" custT="1"/>
      <dgm:spPr/>
      <dgm:t>
        <a:bodyPr/>
        <a:lstStyle/>
        <a:p>
          <a:r>
            <a:rPr lang="ar-DZ" sz="2400" dirty="0" smtClean="0"/>
            <a:t>اختبار الفرضيات </a:t>
          </a:r>
          <a:endParaRPr lang="fr-FR" sz="2400" dirty="0"/>
        </a:p>
      </dgm:t>
    </dgm:pt>
    <dgm:pt modelId="{E6CE7B08-727C-4AD5-BE45-CF955CE68928}" type="parTrans" cxnId="{263279F0-CEDB-43F2-B057-E360C04E22E7}">
      <dgm:prSet/>
      <dgm:spPr/>
      <dgm:t>
        <a:bodyPr/>
        <a:lstStyle/>
        <a:p>
          <a:endParaRPr lang="fr-FR"/>
        </a:p>
      </dgm:t>
    </dgm:pt>
    <dgm:pt modelId="{2FCE12E5-1290-4B8A-8C35-4FDEB0CFDE3E}" type="sibTrans" cxnId="{263279F0-CEDB-43F2-B057-E360C04E22E7}">
      <dgm:prSet/>
      <dgm:spPr/>
      <dgm:t>
        <a:bodyPr/>
        <a:lstStyle/>
        <a:p>
          <a:endParaRPr lang="fr-FR"/>
        </a:p>
      </dgm:t>
    </dgm:pt>
    <dgm:pt modelId="{C6E156AE-CFA8-4240-B54A-1E0D353AB448}" type="pres">
      <dgm:prSet presAssocID="{14551910-E361-4892-A51B-AB760CFC7C1E}" presName="Name0" presStyleCnt="0">
        <dgm:presLayoutVars>
          <dgm:dir/>
          <dgm:animLvl val="lvl"/>
          <dgm:resizeHandles val="exact"/>
        </dgm:presLayoutVars>
      </dgm:prSet>
      <dgm:spPr/>
    </dgm:pt>
    <dgm:pt modelId="{922B1E98-FAEF-484D-99DB-AE06A57419FB}" type="pres">
      <dgm:prSet presAssocID="{3CF4B27B-C02A-40B7-B0DD-AD21860EE61F}" presName="parTxOnly" presStyleLbl="node1" presStyleIdx="0" presStyleCnt="3" custScaleX="122876" custScaleY="164749">
        <dgm:presLayoutVars>
          <dgm:chMax val="0"/>
          <dgm:chPref val="0"/>
          <dgm:bulletEnabled val="1"/>
        </dgm:presLayoutVars>
      </dgm:prSet>
      <dgm:spPr/>
      <dgm:t>
        <a:bodyPr/>
        <a:lstStyle/>
        <a:p>
          <a:endParaRPr lang="fr-FR"/>
        </a:p>
      </dgm:t>
    </dgm:pt>
    <dgm:pt modelId="{BF9CE43A-1666-4578-B2F2-90F767907B84}" type="pres">
      <dgm:prSet presAssocID="{AF52B2EE-25C0-47A6-87C2-86C42B0AD63D}" presName="parTxOnlySpace" presStyleCnt="0"/>
      <dgm:spPr/>
    </dgm:pt>
    <dgm:pt modelId="{7C11AF86-56BE-47AD-9653-E7E7E80121C1}" type="pres">
      <dgm:prSet presAssocID="{507DDBC5-4F9D-42EA-8849-D627C46AFDB4}" presName="parTxOnly" presStyleLbl="node1" presStyleIdx="1" presStyleCnt="3" custScaleX="117885" custScaleY="141032">
        <dgm:presLayoutVars>
          <dgm:chMax val="0"/>
          <dgm:chPref val="0"/>
          <dgm:bulletEnabled val="1"/>
        </dgm:presLayoutVars>
      </dgm:prSet>
      <dgm:spPr/>
      <dgm:t>
        <a:bodyPr/>
        <a:lstStyle/>
        <a:p>
          <a:endParaRPr lang="fr-FR"/>
        </a:p>
      </dgm:t>
    </dgm:pt>
    <dgm:pt modelId="{E257B2C5-4306-4B61-B1A5-FE17D0FA54F0}" type="pres">
      <dgm:prSet presAssocID="{18951F74-5D10-480D-852D-3EA9BB03528E}" presName="parTxOnlySpace" presStyleCnt="0"/>
      <dgm:spPr/>
    </dgm:pt>
    <dgm:pt modelId="{1053E963-8B84-4681-A994-6C92878B208E}" type="pres">
      <dgm:prSet presAssocID="{3E0CF4BA-9594-43D6-B311-EE69434CA8AD}" presName="parTxOnly" presStyleLbl="node1" presStyleIdx="2" presStyleCnt="3" custScaleY="117314">
        <dgm:presLayoutVars>
          <dgm:chMax val="0"/>
          <dgm:chPref val="0"/>
          <dgm:bulletEnabled val="1"/>
        </dgm:presLayoutVars>
      </dgm:prSet>
      <dgm:spPr/>
      <dgm:t>
        <a:bodyPr/>
        <a:lstStyle/>
        <a:p>
          <a:endParaRPr lang="fr-FR"/>
        </a:p>
      </dgm:t>
    </dgm:pt>
  </dgm:ptLst>
  <dgm:cxnLst>
    <dgm:cxn modelId="{5ECFF0AF-37B4-48A4-B941-88279D464E49}" type="presOf" srcId="{3E0CF4BA-9594-43D6-B311-EE69434CA8AD}" destId="{1053E963-8B84-4681-A994-6C92878B208E}" srcOrd="0" destOrd="0" presId="urn:microsoft.com/office/officeart/2005/8/layout/chevron1"/>
    <dgm:cxn modelId="{263279F0-CEDB-43F2-B057-E360C04E22E7}" srcId="{14551910-E361-4892-A51B-AB760CFC7C1E}" destId="{3E0CF4BA-9594-43D6-B311-EE69434CA8AD}" srcOrd="2" destOrd="0" parTransId="{E6CE7B08-727C-4AD5-BE45-CF955CE68928}" sibTransId="{2FCE12E5-1290-4B8A-8C35-4FDEB0CFDE3E}"/>
    <dgm:cxn modelId="{BC7E063E-473B-406A-91A0-1E8F72640510}" srcId="{14551910-E361-4892-A51B-AB760CFC7C1E}" destId="{3CF4B27B-C02A-40B7-B0DD-AD21860EE61F}" srcOrd="0" destOrd="0" parTransId="{5565CF32-0700-4815-B425-D72F49B9E819}" sibTransId="{AF52B2EE-25C0-47A6-87C2-86C42B0AD63D}"/>
    <dgm:cxn modelId="{267C7CF3-8105-4CA1-B81F-8A1A898E1C37}" type="presOf" srcId="{14551910-E361-4892-A51B-AB760CFC7C1E}" destId="{C6E156AE-CFA8-4240-B54A-1E0D353AB448}" srcOrd="0" destOrd="0" presId="urn:microsoft.com/office/officeart/2005/8/layout/chevron1"/>
    <dgm:cxn modelId="{6D4A9244-E476-4332-99D8-A158484E9036}" type="presOf" srcId="{3CF4B27B-C02A-40B7-B0DD-AD21860EE61F}" destId="{922B1E98-FAEF-484D-99DB-AE06A57419FB}" srcOrd="0" destOrd="0" presId="urn:microsoft.com/office/officeart/2005/8/layout/chevron1"/>
    <dgm:cxn modelId="{E2342CF2-B743-4F16-8784-94D086289CD4}" type="presOf" srcId="{507DDBC5-4F9D-42EA-8849-D627C46AFDB4}" destId="{7C11AF86-56BE-47AD-9653-E7E7E80121C1}" srcOrd="0" destOrd="0" presId="urn:microsoft.com/office/officeart/2005/8/layout/chevron1"/>
    <dgm:cxn modelId="{D9510137-F721-43EE-A4CC-CDC259745669}" srcId="{14551910-E361-4892-A51B-AB760CFC7C1E}" destId="{507DDBC5-4F9D-42EA-8849-D627C46AFDB4}" srcOrd="1" destOrd="0" parTransId="{5B4D5042-C7CE-4518-88D4-367621616B0A}" sibTransId="{18951F74-5D10-480D-852D-3EA9BB03528E}"/>
    <dgm:cxn modelId="{BCB15C4C-3CFB-4210-A979-F453BF6537FD}" type="presParOf" srcId="{C6E156AE-CFA8-4240-B54A-1E0D353AB448}" destId="{922B1E98-FAEF-484D-99DB-AE06A57419FB}" srcOrd="0" destOrd="0" presId="urn:microsoft.com/office/officeart/2005/8/layout/chevron1"/>
    <dgm:cxn modelId="{866BA504-FBAF-4469-9043-A932C42DD365}" type="presParOf" srcId="{C6E156AE-CFA8-4240-B54A-1E0D353AB448}" destId="{BF9CE43A-1666-4578-B2F2-90F767907B84}" srcOrd="1" destOrd="0" presId="urn:microsoft.com/office/officeart/2005/8/layout/chevron1"/>
    <dgm:cxn modelId="{C8E7AA93-B84C-40BA-8627-E4090191F41D}" type="presParOf" srcId="{C6E156AE-CFA8-4240-B54A-1E0D353AB448}" destId="{7C11AF86-56BE-47AD-9653-E7E7E80121C1}" srcOrd="2" destOrd="0" presId="urn:microsoft.com/office/officeart/2005/8/layout/chevron1"/>
    <dgm:cxn modelId="{4E30A36D-057E-40E5-B078-C0AD78F46914}" type="presParOf" srcId="{C6E156AE-CFA8-4240-B54A-1E0D353AB448}" destId="{E257B2C5-4306-4B61-B1A5-FE17D0FA54F0}" srcOrd="3" destOrd="0" presId="urn:microsoft.com/office/officeart/2005/8/layout/chevron1"/>
    <dgm:cxn modelId="{93102A27-B6FA-49B8-95B7-CAAD2F4048B7}" type="presParOf" srcId="{C6E156AE-CFA8-4240-B54A-1E0D353AB448}" destId="{1053E963-8B84-4681-A994-6C92878B208E}"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86F492-ABD9-4D02-8AE3-00A7DB5965A7}"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fr-FR"/>
        </a:p>
      </dgm:t>
    </dgm:pt>
    <dgm:pt modelId="{2BC7BFF1-B826-4DCC-BAF4-CD6FF39725EA}">
      <dgm:prSet phldrT="[Texte]"/>
      <dgm:spPr/>
      <dgm:t>
        <a:bodyPr/>
        <a:lstStyle/>
        <a:p>
          <a:r>
            <a:rPr lang="ar-DZ" dirty="0" smtClean="0"/>
            <a:t>ثم نقوم بتحديد المحور والعبارات التي تنتمي اليه</a:t>
          </a:r>
          <a:endParaRPr lang="fr-FR" dirty="0"/>
        </a:p>
      </dgm:t>
    </dgm:pt>
    <dgm:pt modelId="{D1AB461D-B4CB-4E24-A591-900CC18E46E3}" type="parTrans" cxnId="{03259EAC-88B1-4F93-987C-42E5F2B6AC80}">
      <dgm:prSet/>
      <dgm:spPr/>
      <dgm:t>
        <a:bodyPr/>
        <a:lstStyle/>
        <a:p>
          <a:endParaRPr lang="fr-FR"/>
        </a:p>
      </dgm:t>
    </dgm:pt>
    <dgm:pt modelId="{0E95EC7F-B586-4DC3-9324-B4601C00FDD1}" type="sibTrans" cxnId="{03259EAC-88B1-4F93-987C-42E5F2B6AC80}">
      <dgm:prSet/>
      <dgm:spPr/>
      <dgm:t>
        <a:bodyPr/>
        <a:lstStyle/>
        <a:p>
          <a:endParaRPr lang="fr-FR"/>
        </a:p>
      </dgm:t>
    </dgm:pt>
    <dgm:pt modelId="{007978CB-C120-428D-98AB-4AAA6765963C}" type="pres">
      <dgm:prSet presAssocID="{9B86F492-ABD9-4D02-8AE3-00A7DB5965A7}" presName="diagram" presStyleCnt="0">
        <dgm:presLayoutVars>
          <dgm:dir/>
          <dgm:resizeHandles val="exact"/>
        </dgm:presLayoutVars>
      </dgm:prSet>
      <dgm:spPr/>
      <dgm:t>
        <a:bodyPr/>
        <a:lstStyle/>
        <a:p>
          <a:endParaRPr lang="fr-FR"/>
        </a:p>
      </dgm:t>
    </dgm:pt>
    <dgm:pt modelId="{87D77451-606F-4885-A74D-D677160397A9}" type="pres">
      <dgm:prSet presAssocID="{2BC7BFF1-B826-4DCC-BAF4-CD6FF39725EA}" presName="arrow" presStyleLbl="node1" presStyleIdx="0" presStyleCnt="1" custAng="5400000" custScaleY="66065" custRadScaleRad="99694" custRadScaleInc="875">
        <dgm:presLayoutVars>
          <dgm:bulletEnabled val="1"/>
        </dgm:presLayoutVars>
      </dgm:prSet>
      <dgm:spPr/>
      <dgm:t>
        <a:bodyPr/>
        <a:lstStyle/>
        <a:p>
          <a:endParaRPr lang="fr-FR"/>
        </a:p>
      </dgm:t>
    </dgm:pt>
  </dgm:ptLst>
  <dgm:cxnLst>
    <dgm:cxn modelId="{953CF37C-CCD7-4FE2-ADC7-36B85CC53E75}" type="presOf" srcId="{9B86F492-ABD9-4D02-8AE3-00A7DB5965A7}" destId="{007978CB-C120-428D-98AB-4AAA6765963C}" srcOrd="0" destOrd="0" presId="urn:microsoft.com/office/officeart/2005/8/layout/arrow5"/>
    <dgm:cxn modelId="{8182567D-EE4E-4EC4-A2B9-1DD75EF07AD2}" type="presOf" srcId="{2BC7BFF1-B826-4DCC-BAF4-CD6FF39725EA}" destId="{87D77451-606F-4885-A74D-D677160397A9}" srcOrd="0" destOrd="0" presId="urn:microsoft.com/office/officeart/2005/8/layout/arrow5"/>
    <dgm:cxn modelId="{03259EAC-88B1-4F93-987C-42E5F2B6AC80}" srcId="{9B86F492-ABD9-4D02-8AE3-00A7DB5965A7}" destId="{2BC7BFF1-B826-4DCC-BAF4-CD6FF39725EA}" srcOrd="0" destOrd="0" parTransId="{D1AB461D-B4CB-4E24-A591-900CC18E46E3}" sibTransId="{0E95EC7F-B586-4DC3-9324-B4601C00FDD1}"/>
    <dgm:cxn modelId="{46F7D674-8AF8-42E4-8406-2324AF1847C4}" type="presParOf" srcId="{007978CB-C120-428D-98AB-4AAA6765963C}" destId="{87D77451-606F-4885-A74D-D677160397A9}" srcOrd="0"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113614-562C-4D65-8709-B8556589F024}">
      <dsp:nvSpPr>
        <dsp:cNvPr id="0" name=""/>
        <dsp:cNvSpPr/>
      </dsp:nvSpPr>
      <dsp:spPr>
        <a:xfrm>
          <a:off x="0" y="0"/>
          <a:ext cx="7198852" cy="9562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DZ" sz="3600" kern="1200" dirty="0" smtClean="0"/>
            <a:t>التأكد من صلاحية  الاستبيان</a:t>
          </a:r>
          <a:endParaRPr lang="ar-DZ" sz="3600" kern="1200" dirty="0"/>
        </a:p>
      </dsp:txBody>
      <dsp:txXfrm>
        <a:off x="0" y="0"/>
        <a:ext cx="6223048" cy="956201"/>
      </dsp:txXfrm>
    </dsp:sp>
    <dsp:sp modelId="{BA61259A-8EFE-49CE-8CB9-4C855FAFE411}">
      <dsp:nvSpPr>
        <dsp:cNvPr id="0" name=""/>
        <dsp:cNvSpPr/>
      </dsp:nvSpPr>
      <dsp:spPr>
        <a:xfrm>
          <a:off x="635192" y="1115568"/>
          <a:ext cx="7198852" cy="9562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DZ" sz="3600" kern="1200" dirty="0" smtClean="0"/>
            <a:t>الدراسة الوصفية للاستبيان</a:t>
          </a:r>
          <a:endParaRPr lang="ar-DZ" sz="3600" kern="1200" dirty="0"/>
        </a:p>
      </dsp:txBody>
      <dsp:txXfrm>
        <a:off x="635192" y="1115568"/>
        <a:ext cx="5942128" cy="956201"/>
      </dsp:txXfrm>
    </dsp:sp>
    <dsp:sp modelId="{55682CA7-A0F0-487C-8D92-68F8B7D6E1C4}">
      <dsp:nvSpPr>
        <dsp:cNvPr id="0" name=""/>
        <dsp:cNvSpPr/>
      </dsp:nvSpPr>
      <dsp:spPr>
        <a:xfrm>
          <a:off x="1270385" y="2231136"/>
          <a:ext cx="7198852" cy="9562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ar-DZ" sz="4200" kern="1200" dirty="0" smtClean="0"/>
            <a:t>اختبار الفرضيات البحثية</a:t>
          </a:r>
          <a:endParaRPr lang="fr-FR" sz="4200" kern="1200" dirty="0"/>
        </a:p>
      </dsp:txBody>
      <dsp:txXfrm>
        <a:off x="1270385" y="2231136"/>
        <a:ext cx="5942128" cy="956201"/>
      </dsp:txXfrm>
    </dsp:sp>
    <dsp:sp modelId="{DBD7552F-51C9-4B2F-B187-727DDDD5EDC5}">
      <dsp:nvSpPr>
        <dsp:cNvPr id="0" name=""/>
        <dsp:cNvSpPr/>
      </dsp:nvSpPr>
      <dsp:spPr>
        <a:xfrm>
          <a:off x="6577321" y="725119"/>
          <a:ext cx="621530" cy="62153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endParaRPr lang="ar-DZ" sz="3200" kern="1200"/>
        </a:p>
      </dsp:txBody>
      <dsp:txXfrm>
        <a:off x="6577321" y="725119"/>
        <a:ext cx="621530" cy="621530"/>
      </dsp:txXfrm>
    </dsp:sp>
    <dsp:sp modelId="{ECE3D77F-0958-4B4B-A9CA-5F9948384B95}">
      <dsp:nvSpPr>
        <dsp:cNvPr id="0" name=""/>
        <dsp:cNvSpPr/>
      </dsp:nvSpPr>
      <dsp:spPr>
        <a:xfrm>
          <a:off x="7212514" y="1834313"/>
          <a:ext cx="621530" cy="62153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rtl="1">
            <a:lnSpc>
              <a:spcPct val="90000"/>
            </a:lnSpc>
            <a:spcBef>
              <a:spcPct val="0"/>
            </a:spcBef>
            <a:spcAft>
              <a:spcPct val="35000"/>
            </a:spcAft>
          </a:pPr>
          <a:endParaRPr lang="ar-DZ" sz="2900" kern="1200"/>
        </a:p>
      </dsp:txBody>
      <dsp:txXfrm>
        <a:off x="7212514" y="1834313"/>
        <a:ext cx="621530" cy="6215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DZ"/>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7304AE7-290C-4346-807A-9126851E2D18}" type="datetimeFigureOut">
              <a:rPr lang="ar-DZ" smtClean="0"/>
              <a:pPr/>
              <a:t>03-06-1445</a:t>
            </a:fld>
            <a:endParaRPr lang="ar-DZ"/>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DZ"/>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DZ"/>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DZ"/>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F7D570F-D963-48F5-A74F-73BA8004EC92}" type="slidenum">
              <a:rPr lang="ar-DZ" smtClean="0"/>
              <a:pPr/>
              <a:t>‹N°›</a:t>
            </a:fld>
            <a:endParaRPr lang="ar-DZ"/>
          </a:p>
        </p:txBody>
      </p:sp>
    </p:spTree>
    <p:extLst>
      <p:ext uri="{BB962C8B-B14F-4D97-AF65-F5344CB8AC3E}">
        <p14:creationId xmlns:p14="http://schemas.microsoft.com/office/powerpoint/2010/main" xmlns="" val="19248308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a:xfrm>
            <a:off x="2692397" y="5037663"/>
            <a:ext cx="5214635" cy="279400"/>
          </a:xfrm>
        </p:spPr>
        <p:txBody>
          <a:bodyPr/>
          <a:lstStyle/>
          <a:p>
            <a:endParaRPr lang="ar-DZ"/>
          </a:p>
        </p:txBody>
      </p:sp>
      <p:sp>
        <p:nvSpPr>
          <p:cNvPr id="6" name="Slide Number Placeholder 5"/>
          <p:cNvSpPr>
            <a:spLocks noGrp="1"/>
          </p:cNvSpPr>
          <p:nvPr>
            <p:ph type="sldNum" sz="quarter" idx="12"/>
          </p:nvPr>
        </p:nvSpPr>
        <p:spPr>
          <a:xfrm>
            <a:off x="8956900" y="5037663"/>
            <a:ext cx="551167" cy="279400"/>
          </a:xfrm>
        </p:spPr>
        <p:txBody>
          <a:bodyPr/>
          <a:lstStyle/>
          <a:p>
            <a:fld id="{AA54E3C8-EEF5-451F-BCCA-B93B31E1E40D}" type="slidenum">
              <a:rPr lang="ar-DZ" smtClean="0"/>
              <a:pPr/>
              <a:t>‹N°›</a:t>
            </a:fld>
            <a:endParaRPr lang="ar-D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674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31474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1342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حرر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203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296041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5468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74594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3402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46383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27200" y="1219200"/>
            <a:ext cx="9448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3" name="Rectangle 18">
            <a:extLst>
              <a:ext uri="{FF2B5EF4-FFF2-40B4-BE49-F238E27FC236}">
                <a16:creationId xmlns:a16="http://schemas.microsoft.com/office/drawing/2014/main" xmlns="" id="{5EE28747-A627-457B-99B8-FEA2D2353F0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xmlns="" id="{599B8197-B185-453A-BDF0-E32BCFA2F2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xmlns="" id="{9C6E729A-FB94-4411-A2E1-B84859AC257B}"/>
              </a:ext>
            </a:extLst>
          </p:cNvPr>
          <p:cNvSpPr>
            <a:spLocks noGrp="1" noChangeArrowheads="1"/>
          </p:cNvSpPr>
          <p:nvPr>
            <p:ph type="sldNum" sz="quarter" idx="12"/>
          </p:nvPr>
        </p:nvSpPr>
        <p:spPr>
          <a:ln/>
        </p:spPr>
        <p:txBody>
          <a:bodyPr/>
          <a:lstStyle>
            <a:lvl1pPr>
              <a:defRPr/>
            </a:lvl1pPr>
          </a:lstStyle>
          <a:p>
            <a:pPr>
              <a:defRPr/>
            </a:pPr>
            <a:fld id="{21DDB14D-B2C2-4DD5-AFB5-A6D0F59FF4D1}" type="slidenum">
              <a:rPr lang="ar-SA"/>
              <a:pPr>
                <a:defRPr/>
              </a:pPr>
              <a:t>‹N°›</a:t>
            </a:fld>
            <a:endParaRPr lang="en-US"/>
          </a:p>
        </p:txBody>
      </p:sp>
    </p:spTree>
    <p:extLst>
      <p:ext uri="{BB962C8B-B14F-4D97-AF65-F5344CB8AC3E}">
        <p14:creationId xmlns:p14="http://schemas.microsoft.com/office/powerpoint/2010/main" xmlns="" val="1504256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87373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AA54E3C8-EEF5-451F-BCCA-B93B31E1E40D}" type="slidenum">
              <a:rPr lang="ar-DZ" smtClean="0"/>
              <a:pPr/>
              <a:t>‹N°›</a:t>
            </a:fld>
            <a:endParaRPr lang="ar-D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5006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428714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8" name="Footer Placeholder 7"/>
          <p:cNvSpPr>
            <a:spLocks noGrp="1"/>
          </p:cNvSpPr>
          <p:nvPr>
            <p:ph type="ftr" sz="quarter" idx="11"/>
          </p:nvPr>
        </p:nvSpPr>
        <p:spPr/>
        <p:txBody>
          <a:bodyPr/>
          <a:lstStyle/>
          <a:p>
            <a:endParaRPr lang="ar-DZ"/>
          </a:p>
        </p:txBody>
      </p:sp>
      <p:sp>
        <p:nvSpPr>
          <p:cNvPr id="9" name="Slide Number Placeholder 8"/>
          <p:cNvSpPr>
            <a:spLocks noGrp="1"/>
          </p:cNvSpPr>
          <p:nvPr>
            <p:ph type="sldNum" sz="quarter" idx="12"/>
          </p:nvPr>
        </p:nvSpPr>
        <p:spPr/>
        <p:txBody>
          <a:bodyPr/>
          <a:lstStyle/>
          <a:p>
            <a:fld id="{AA54E3C8-EEF5-451F-BCCA-B93B31E1E40D}" type="slidenum">
              <a:rPr lang="ar-DZ" smtClean="0"/>
              <a:pPr/>
              <a:t>‹N°›</a:t>
            </a:fld>
            <a:endParaRPr lang="ar-D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1289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4" name="Footer Placeholder 3"/>
          <p:cNvSpPr>
            <a:spLocks noGrp="1"/>
          </p:cNvSpPr>
          <p:nvPr>
            <p:ph type="ftr" sz="quarter" idx="11"/>
          </p:nvPr>
        </p:nvSpPr>
        <p:spPr/>
        <p:txBody>
          <a:bodyPr/>
          <a:lstStyle/>
          <a:p>
            <a:endParaRPr lang="ar-DZ"/>
          </a:p>
        </p:txBody>
      </p:sp>
      <p:sp>
        <p:nvSpPr>
          <p:cNvPr id="5" name="Slide Number Placeholder 4"/>
          <p:cNvSpPr>
            <a:spLocks noGrp="1"/>
          </p:cNvSpPr>
          <p:nvPr>
            <p:ph type="sldNum" sz="quarter" idx="12"/>
          </p:nvPr>
        </p:nvSpPr>
        <p:spPr/>
        <p:txBody>
          <a:bodyPr/>
          <a:lstStyle/>
          <a:p>
            <a:fld id="{AA54E3C8-EEF5-451F-BCCA-B93B31E1E40D}" type="slidenum">
              <a:rPr lang="ar-DZ" smtClean="0"/>
              <a:pPr/>
              <a:t>‹N°›</a:t>
            </a:fld>
            <a:endParaRPr lang="ar-D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7194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3" name="Footer Placeholder 2"/>
          <p:cNvSpPr>
            <a:spLocks noGrp="1"/>
          </p:cNvSpPr>
          <p:nvPr>
            <p:ph type="ftr" sz="quarter" idx="11"/>
          </p:nvPr>
        </p:nvSpPr>
        <p:spPr/>
        <p:txBody>
          <a:bodyPr/>
          <a:lstStyle/>
          <a:p>
            <a:endParaRPr lang="ar-DZ"/>
          </a:p>
        </p:txBody>
      </p:sp>
      <p:sp>
        <p:nvSpPr>
          <p:cNvPr id="4" name="Slide Number Placeholder 3"/>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377443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A54E3C8-EEF5-451F-BCCA-B93B31E1E40D}" type="slidenum">
              <a:rPr lang="ar-DZ" smtClean="0"/>
              <a:pPr/>
              <a:t>‹N°›</a:t>
            </a:fld>
            <a:endParaRPr lang="ar-D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5663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BBA8344-6BA9-4667-822B-C1A1B05C57A0}" type="datetimeFigureOut">
              <a:rPr lang="ar-DZ" smtClean="0"/>
              <a:pPr/>
              <a:t>03-06-1445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183225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BA8344-6BA9-4667-822B-C1A1B05C57A0}" type="datetimeFigureOut">
              <a:rPr lang="ar-DZ" smtClean="0"/>
              <a:pPr/>
              <a:t>03-06-1445</a:t>
            </a:fld>
            <a:endParaRPr lang="ar-D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D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54E3C8-EEF5-451F-BCCA-B93B31E1E40D}" type="slidenum">
              <a:rPr lang="ar-DZ" smtClean="0"/>
              <a:pPr/>
              <a:t>‹N°›</a:t>
            </a:fld>
            <a:endParaRPr lang="ar-DZ"/>
          </a:p>
        </p:txBody>
      </p:sp>
    </p:spTree>
    <p:extLst>
      <p:ext uri="{BB962C8B-B14F-4D97-AF65-F5344CB8AC3E}">
        <p14:creationId xmlns:p14="http://schemas.microsoft.com/office/powerpoint/2010/main" xmlns="" val="1467293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EB5FF8FA-989E-4657-B4C7-C00BEC38C4EB}"/>
              </a:ext>
            </a:extLst>
          </p:cNvPr>
          <p:cNvSpPr txBox="1"/>
          <p:nvPr/>
        </p:nvSpPr>
        <p:spPr>
          <a:xfrm>
            <a:off x="3640318" y="2006943"/>
            <a:ext cx="3896951" cy="2369880"/>
          </a:xfrm>
          <a:prstGeom prst="rect">
            <a:avLst/>
          </a:prstGeom>
          <a:noFill/>
        </p:spPr>
        <p:txBody>
          <a:bodyPr wrap="square" rtlCol="1">
            <a:spAutoFit/>
          </a:bodyPr>
          <a:lstStyle/>
          <a:p>
            <a:pPr algn="ctr" rtl="1"/>
            <a:r>
              <a:rPr lang="ar-DZ" sz="3200" b="1" dirty="0">
                <a:latin typeface="Traditional Arabic" panose="02020603050405020304" pitchFamily="18" charset="-78"/>
                <a:cs typeface="Traditional Arabic" panose="02020603050405020304" pitchFamily="18" charset="-78"/>
              </a:rPr>
              <a:t>مقياس </a:t>
            </a:r>
            <a:r>
              <a:rPr lang="ar-DZ" sz="3200" b="1" dirty="0" smtClean="0">
                <a:latin typeface="Traditional Arabic" panose="02020603050405020304" pitchFamily="18" charset="-78"/>
                <a:cs typeface="Traditional Arabic" panose="02020603050405020304" pitchFamily="18" charset="-78"/>
              </a:rPr>
              <a:t>الأدوات الاحصائية لتحليل البيانات</a:t>
            </a:r>
            <a:endParaRPr lang="ar-DZ" sz="3200" b="1" dirty="0">
              <a:latin typeface="Traditional Arabic" panose="02020603050405020304" pitchFamily="18" charset="-78"/>
              <a:cs typeface="Traditional Arabic" panose="02020603050405020304" pitchFamily="18" charset="-78"/>
            </a:endParaRPr>
          </a:p>
          <a:p>
            <a:pPr algn="ctr" rtl="1"/>
            <a:endParaRPr lang="ar-DZ" sz="2000" b="1" dirty="0">
              <a:latin typeface="Traditional Arabic" panose="02020603050405020304" pitchFamily="18" charset="-78"/>
              <a:cs typeface="Traditional Arabic" panose="02020603050405020304" pitchFamily="18" charset="-78"/>
            </a:endParaRPr>
          </a:p>
          <a:p>
            <a:pPr algn="ctr" rtl="1"/>
            <a:r>
              <a:rPr lang="ar-DZ" sz="3200" b="1" dirty="0">
                <a:latin typeface="Traditional Arabic" panose="02020603050405020304" pitchFamily="18" charset="-78"/>
                <a:cs typeface="Traditional Arabic" panose="02020603050405020304" pitchFamily="18" charset="-78"/>
              </a:rPr>
              <a:t>دروس موجهة لطلبة السنة الثالثة </a:t>
            </a:r>
            <a:r>
              <a:rPr lang="ar-DZ" sz="3200" b="1" dirty="0" smtClean="0">
                <a:latin typeface="Traditional Arabic" panose="02020603050405020304" pitchFamily="18" charset="-78"/>
                <a:cs typeface="Traditional Arabic" panose="02020603050405020304" pitchFamily="18" charset="-78"/>
              </a:rPr>
              <a:t>محاسبة وجباية</a:t>
            </a:r>
            <a:endParaRPr lang="ar-DZ" sz="3200" b="1" dirty="0">
              <a:latin typeface="Traditional Arabic" panose="02020603050405020304" pitchFamily="18" charset="-78"/>
              <a:cs typeface="Traditional Arabic" panose="02020603050405020304" pitchFamily="18" charset="-78"/>
            </a:endParaRPr>
          </a:p>
        </p:txBody>
      </p:sp>
      <p:sp>
        <p:nvSpPr>
          <p:cNvPr id="4" name="مربع نص 3">
            <a:extLst>
              <a:ext uri="{FF2B5EF4-FFF2-40B4-BE49-F238E27FC236}">
                <a16:creationId xmlns:a16="http://schemas.microsoft.com/office/drawing/2014/main" xmlns="" id="{D75AB301-0AF0-4BA6-9884-D1C985D26209}"/>
              </a:ext>
            </a:extLst>
          </p:cNvPr>
          <p:cNvSpPr txBox="1"/>
          <p:nvPr/>
        </p:nvSpPr>
        <p:spPr>
          <a:xfrm>
            <a:off x="3189514" y="5642010"/>
            <a:ext cx="5760720" cy="369332"/>
          </a:xfrm>
          <a:prstGeom prst="rect">
            <a:avLst/>
          </a:prstGeom>
          <a:noFill/>
        </p:spPr>
        <p:txBody>
          <a:bodyPr wrap="square" rtlCol="1">
            <a:spAutoFit/>
          </a:bodyPr>
          <a:lstStyle/>
          <a:p>
            <a:pPr algn="ctr" rtl="1"/>
            <a:r>
              <a:rPr lang="ar-DZ" b="1" dirty="0"/>
              <a:t>الموسم الجامعي: 2023-2024</a:t>
            </a:r>
          </a:p>
        </p:txBody>
      </p:sp>
    </p:spTree>
    <p:extLst>
      <p:ext uri="{BB962C8B-B14F-4D97-AF65-F5344CB8AC3E}">
        <p14:creationId xmlns:p14="http://schemas.microsoft.com/office/powerpoint/2010/main" xmlns="" val="324670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7EA7ADBE-5DC6-4F1C-814D-94DC15199F54}"/>
              </a:ext>
            </a:extLst>
          </p:cNvPr>
          <p:cNvSpPr/>
          <p:nvPr/>
        </p:nvSpPr>
        <p:spPr>
          <a:xfrm>
            <a:off x="862149" y="1849119"/>
            <a:ext cx="10541725" cy="4735592"/>
          </a:xfrm>
          <a:prstGeom prst="rect">
            <a:avLst/>
          </a:prstGeom>
        </p:spPr>
        <p:txBody>
          <a:bodyPr wrap="square">
            <a:spAutoFit/>
          </a:bodyPr>
          <a:lstStyle/>
          <a:p>
            <a:pPr algn="r" rtl="1">
              <a:lnSpc>
                <a:spcPct val="107000"/>
              </a:lnSpc>
              <a:spcAft>
                <a:spcPts val="0"/>
              </a:spcAft>
            </a:pPr>
            <a:r>
              <a:rPr lang="ar-SA" sz="2400" b="1" dirty="0">
                <a:solidFill>
                  <a:srgbClr val="9900FF"/>
                </a:solidFill>
                <a:latin typeface="Calibri" panose="020F0502020204030204" pitchFamily="34" charset="0"/>
                <a:ea typeface="Calibri" panose="020F0502020204030204" pitchFamily="34" charset="0"/>
                <a:cs typeface="Arial" panose="020B0604020202020204" pitchFamily="34" charset="0"/>
              </a:rPr>
              <a:t>الطريقة الأولى : الاختبار و إعادة الاختبار:</a:t>
            </a:r>
            <a:r>
              <a:rPr lang="ar-SA" sz="2400" b="1" dirty="0">
                <a:latin typeface="Calibri" panose="020F0502020204030204" pitchFamily="34" charset="0"/>
                <a:ea typeface="Calibri" panose="020F0502020204030204" pitchFamily="34" charset="0"/>
                <a:cs typeface="Arial" panose="020B0604020202020204" pitchFamily="34" charset="0"/>
              </a:rPr>
              <a:t> يتم في هذه الطريقة تطبيق الاستبانة على عينة استطلاعية مرتين بينهما فارق زمني مدته أسبوعان ثم حساب معامل الارتباط بين إجابات المفحوصين في المرتين.</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400" b="1" dirty="0">
                <a:solidFill>
                  <a:srgbClr val="9900FF"/>
                </a:solidFill>
                <a:latin typeface="Calibri" panose="020F0502020204030204" pitchFamily="34" charset="0"/>
                <a:ea typeface="Calibri" panose="020F0502020204030204" pitchFamily="34" charset="0"/>
                <a:cs typeface="Arial" panose="020B0604020202020204" pitchFamily="34" charset="0"/>
              </a:rPr>
              <a:t>- </a:t>
            </a:r>
            <a:r>
              <a:rPr lang="ar-SA" sz="2400" b="1" dirty="0">
                <a:latin typeface="Calibri" panose="020F0502020204030204" pitchFamily="34" charset="0"/>
                <a:ea typeface="Calibri" panose="020F0502020204030204" pitchFamily="34" charset="0"/>
                <a:cs typeface="Arial" panose="020B0604020202020204" pitchFamily="34" charset="0"/>
              </a:rPr>
              <a:t>فإذا كان معامل الارتباط مرتفعا فان هذا يكون مؤشرا على ثبات الاستبانة وبالتالي على صلاحية وملائمة هذه الاستبانة لأغراض الدراسة</a:t>
            </a:r>
            <a:r>
              <a:rPr lang="en-US" sz="2400" b="1"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400" b="1" dirty="0">
                <a:solidFill>
                  <a:srgbClr val="ED7D31"/>
                </a:solidFill>
                <a:latin typeface="Calibri" panose="020F0502020204030204" pitchFamily="34" charset="0"/>
                <a:ea typeface="Calibri" panose="020F0502020204030204" pitchFamily="34" charset="0"/>
                <a:cs typeface="Arial" panose="020B0604020202020204" pitchFamily="34" charset="0"/>
              </a:rPr>
              <a:t>من مزايا طريقة إعادة التطبيق: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400" b="1" dirty="0">
                <a:latin typeface="Calibri" panose="020F0502020204030204" pitchFamily="34" charset="0"/>
                <a:ea typeface="Calibri" panose="020F0502020204030204" pitchFamily="34" charset="0"/>
                <a:cs typeface="Arial" panose="020B0604020202020204" pitchFamily="34" charset="0"/>
              </a:rPr>
              <a:t>1- أنها تصلح للاستبيانات ذات الفقرات الصغيرة (قليلة العدد</a:t>
            </a:r>
            <a:r>
              <a:rPr lang="ar-SA" sz="2400" b="1" dirty="0" err="1">
                <a:latin typeface="Calibri" panose="020F0502020204030204" pitchFamily="34" charset="0"/>
                <a:ea typeface="Calibri" panose="020F0502020204030204" pitchFamily="34" charset="0"/>
                <a:cs typeface="Arial" panose="020B0604020202020204" pitchFamily="34" charset="0"/>
              </a:rPr>
              <a:t>)</a:t>
            </a:r>
            <a:r>
              <a:rPr lang="ar-SA" sz="2400" b="1"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400" b="1" dirty="0">
                <a:solidFill>
                  <a:srgbClr val="ED7D31"/>
                </a:solidFill>
                <a:latin typeface="Calibri" panose="020F0502020204030204" pitchFamily="34" charset="0"/>
                <a:ea typeface="Calibri" panose="020F0502020204030204" pitchFamily="34" charset="0"/>
                <a:cs typeface="Arial" panose="020B0604020202020204" pitchFamily="34" charset="0"/>
              </a:rPr>
              <a:t>من عيوب هذه الطريقة:</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400" b="1" dirty="0">
                <a:latin typeface="Calibri" panose="020F0502020204030204" pitchFamily="34" charset="0"/>
                <a:ea typeface="Calibri" panose="020F0502020204030204" pitchFamily="34" charset="0"/>
                <a:cs typeface="Arial" panose="020B0604020202020204" pitchFamily="34" charset="0"/>
              </a:rPr>
              <a:t> 1- أنها تستغرق وقتًا طويلا وجهدًا كبيرًا من الباحث فضلا عن عدم ضمان تواجد نفس أفراد عينة الدراسة أحيانًا أو صعوبة تمكنه من إحضار العينة كاملة مرة أخرى.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400" b="1" dirty="0">
                <a:latin typeface="Calibri" panose="020F0502020204030204" pitchFamily="34" charset="0"/>
                <a:ea typeface="Calibri" panose="020F0502020204030204" pitchFamily="34" charset="0"/>
                <a:cs typeface="Arial" panose="020B0604020202020204" pitchFamily="34" charset="0"/>
              </a:rPr>
              <a:t>2- عدم ضمان التسهيلات التي تعطي للباحث مرة أخرى فمثلا لو طلب من مدير المدرسة أو المؤسسة التطبيق مرة أخرى على نفس الأفراد قد يرفض أو يتذرع ببعض الأعذار.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xmlns="" id="{3F0FF325-1483-4620-A82B-3467D73BA379}"/>
              </a:ext>
            </a:extLst>
          </p:cNvPr>
          <p:cNvSpPr/>
          <p:nvPr/>
        </p:nvSpPr>
        <p:spPr>
          <a:xfrm>
            <a:off x="840377" y="608959"/>
            <a:ext cx="10554789" cy="1277850"/>
          </a:xfrm>
          <a:prstGeom prst="rect">
            <a:avLst/>
          </a:prstGeom>
        </p:spPr>
        <p:txBody>
          <a:bodyPr wrap="square">
            <a:spAutoFit/>
          </a:bodyPr>
          <a:lstStyle/>
          <a:p>
            <a:pPr algn="r" rtl="1">
              <a:lnSpc>
                <a:spcPct val="107000"/>
              </a:lnSpc>
              <a:spcAft>
                <a:spcPts val="0"/>
              </a:spcAft>
            </a:pPr>
            <a:r>
              <a:rPr lang="ar-SA" sz="2400" b="1" dirty="0">
                <a:solidFill>
                  <a:srgbClr val="00B050"/>
                </a:solidFill>
                <a:latin typeface="Calibri" panose="020F0502020204030204" pitchFamily="34" charset="0"/>
                <a:ea typeface="Calibri" panose="020F0502020204030204" pitchFamily="34" charset="0"/>
                <a:cs typeface="Arial" panose="020B0604020202020204" pitchFamily="34" charset="0"/>
              </a:rPr>
              <a:t>الثبات</a:t>
            </a:r>
            <a:r>
              <a:rPr lang="en-US" sz="2400" b="1" dirty="0">
                <a:solidFill>
                  <a:srgbClr val="00B050"/>
                </a:solidFill>
                <a:latin typeface="Calibri" panose="020F0502020204030204" pitchFamily="34" charset="0"/>
                <a:ea typeface="Calibri" panose="020F0502020204030204" pitchFamily="34" charset="0"/>
                <a:cs typeface="Arial" panose="020B0604020202020204" pitchFamily="34" charset="0"/>
              </a:rPr>
              <a:t>: Reliability </a:t>
            </a:r>
            <a:r>
              <a:rPr lang="en-US" sz="24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ar-SA" sz="2400" b="1" dirty="0">
                <a:solidFill>
                  <a:srgbClr val="538135"/>
                </a:solidFill>
                <a:latin typeface="Arial" panose="020B0604020202020204" pitchFamily="34" charset="0"/>
                <a:ea typeface="Calibri" panose="020F0502020204030204" pitchFamily="34" charset="0"/>
                <a:cs typeface="Arial" panose="020B0604020202020204" pitchFamily="34" charset="0"/>
              </a:rPr>
              <a:t>-</a:t>
            </a:r>
            <a:r>
              <a:rPr lang="ar-SA" sz="2400" b="1" dirty="0">
                <a:latin typeface="Calibri" panose="020F0502020204030204" pitchFamily="34" charset="0"/>
                <a:ea typeface="Calibri" panose="020F0502020204030204" pitchFamily="34" charset="0"/>
                <a:cs typeface="Arial" panose="020B0604020202020204" pitchFamily="34" charset="0"/>
              </a:rPr>
              <a:t> يشير الثبات إلى الاتساق والحصول على نفس النتائج عند ما يتطبق الاستبيان في المرة الثانية. أي أن يعطي النتائج نفسها إذا أعيد تطبيق الاستبانة على نفس العينة في نفس الظروف. ويتم قياسه بثلاث طرق:</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52FE4C7A-1A79-4A11-8E89-F3F511EBCE21}"/>
              </a:ext>
            </a:extLst>
          </p:cNvPr>
          <p:cNvSpPr/>
          <p:nvPr/>
        </p:nvSpPr>
        <p:spPr>
          <a:xfrm>
            <a:off x="1071155" y="885503"/>
            <a:ext cx="10110651" cy="3122201"/>
          </a:xfrm>
          <a:prstGeom prst="rect">
            <a:avLst/>
          </a:prstGeom>
        </p:spPr>
        <p:txBody>
          <a:bodyPr wrap="square">
            <a:spAutoFit/>
          </a:bodyPr>
          <a:lstStyle/>
          <a:p>
            <a:pPr algn="r" rtl="1">
              <a:lnSpc>
                <a:spcPct val="107000"/>
              </a:lnSpc>
              <a:spcAft>
                <a:spcPts val="0"/>
              </a:spcAft>
            </a:pPr>
            <a:r>
              <a:rPr lang="ar-SA" sz="3200" b="1" dirty="0">
                <a:solidFill>
                  <a:srgbClr val="9900FF"/>
                </a:solidFill>
                <a:latin typeface="Calibri" panose="020F0502020204030204" pitchFamily="34" charset="0"/>
                <a:ea typeface="Calibri" panose="020F0502020204030204" pitchFamily="34" charset="0"/>
                <a:cs typeface="Arial" panose="020B0604020202020204" pitchFamily="34" charset="0"/>
              </a:rPr>
              <a:t>الطريقة الثانية: الثبات عن طريق التجزئة النصفية:</a:t>
            </a:r>
            <a:r>
              <a:rPr lang="ar-SA" sz="3200" b="1" dirty="0">
                <a:latin typeface="Calibri" panose="020F0502020204030204" pitchFamily="34" charset="0"/>
                <a:ea typeface="Calibri" panose="020F0502020204030204" pitchFamily="34" charset="0"/>
                <a:cs typeface="Arial" panose="020B0604020202020204" pitchFamily="34" charset="0"/>
              </a:rPr>
              <a:t> حيث يتم تجزئة فقرات الاستبانة إلى جزأين، الجزء الأول يمثل الأسئلة الفردية والجزء الثاني يمثل الأسئلة الزوجية ثم يحسب معامل الارتباط </a:t>
            </a:r>
            <a:r>
              <a:rPr lang="en-US" sz="3200" b="1" dirty="0">
                <a:latin typeface="Calibri" panose="020F0502020204030204" pitchFamily="34" charset="0"/>
                <a:ea typeface="Calibri" panose="020F0502020204030204" pitchFamily="34" charset="0"/>
                <a:cs typeface="Arial" panose="020B0604020202020204" pitchFamily="34" charset="0"/>
              </a:rPr>
              <a:t>( r ) </a:t>
            </a:r>
            <a:r>
              <a:rPr lang="ar-SA" sz="3200" b="1" dirty="0">
                <a:latin typeface="Calibri" panose="020F0502020204030204" pitchFamily="34" charset="0"/>
                <a:ea typeface="Calibri" panose="020F0502020204030204" pitchFamily="34" charset="0"/>
                <a:cs typeface="Arial" panose="020B0604020202020204" pitchFamily="34" charset="0"/>
              </a:rPr>
              <a:t>بين درجات الأسئلة الفردية ودرجات الأسئلة الزوجية ثم تصحيح معامل الارتباط بمعادلة بيرسون براون كالتالي:</a:t>
            </a:r>
            <a:r>
              <a:rPr lang="en-US" sz="3200" b="1" dirty="0">
                <a:latin typeface="Calibri" panose="020F0502020204030204" pitchFamily="34" charset="0"/>
                <a:ea typeface="Calibri" panose="020F0502020204030204" pitchFamily="34" charset="0"/>
                <a:cs typeface="Arial" panose="020B0604020202020204" pitchFamily="34" charset="0"/>
              </a:rPr>
              <a:t> Reliability Coefficient = 2r / (1+r)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59AC6A5A-5A86-4B70-87A1-3D4A2599971F}"/>
              </a:ext>
            </a:extLst>
          </p:cNvPr>
          <p:cNvSpPr/>
          <p:nvPr/>
        </p:nvSpPr>
        <p:spPr>
          <a:xfrm>
            <a:off x="731521" y="709230"/>
            <a:ext cx="10620102" cy="1146083"/>
          </a:xfrm>
          <a:prstGeom prst="rect">
            <a:avLst/>
          </a:prstGeom>
        </p:spPr>
        <p:txBody>
          <a:bodyPr wrap="square">
            <a:spAutoFit/>
          </a:bodyPr>
          <a:lstStyle/>
          <a:p>
            <a:pPr algn="r" rtl="1">
              <a:lnSpc>
                <a:spcPct val="107000"/>
              </a:lnSpc>
              <a:spcAft>
                <a:spcPts val="0"/>
              </a:spcAft>
            </a:pPr>
            <a:r>
              <a:rPr lang="ar-SA" sz="2800" b="1" dirty="0">
                <a:solidFill>
                  <a:srgbClr val="9900FF"/>
                </a:solidFill>
                <a:latin typeface="Calibri" panose="020F0502020204030204" pitchFamily="34" charset="0"/>
                <a:ea typeface="Calibri" panose="020F0502020204030204" pitchFamily="34" charset="0"/>
                <a:cs typeface="Arial" panose="020B0604020202020204" pitchFamily="34" charset="0"/>
              </a:rPr>
              <a:t>الطريقة الثالثة:</a:t>
            </a:r>
            <a:r>
              <a:rPr lang="ar-SA" sz="2400" b="1" dirty="0">
                <a:latin typeface="Calibri" panose="020F0502020204030204" pitchFamily="34" charset="0"/>
                <a:ea typeface="Calibri" panose="020F0502020204030204" pitchFamily="34" charset="0"/>
              </a:rPr>
              <a:t> </a:t>
            </a:r>
            <a:r>
              <a:rPr lang="ar-SA" sz="2800" b="1" dirty="0">
                <a:solidFill>
                  <a:srgbClr val="9900FF"/>
                </a:solidFill>
                <a:latin typeface="Calibri" panose="020F0502020204030204" pitchFamily="34" charset="0"/>
                <a:ea typeface="Calibri" panose="020F0502020204030204" pitchFamily="34" charset="0"/>
                <a:cs typeface="Arial" panose="020B0604020202020204" pitchFamily="34" charset="0"/>
              </a:rPr>
              <a:t>معامل ألفا </a:t>
            </a:r>
            <a:r>
              <a:rPr lang="ar-SA" sz="2800" b="1" dirty="0" err="1">
                <a:solidFill>
                  <a:srgbClr val="9900FF"/>
                </a:solidFill>
                <a:latin typeface="Calibri" panose="020F0502020204030204" pitchFamily="34" charset="0"/>
                <a:ea typeface="Calibri" panose="020F0502020204030204" pitchFamily="34" charset="0"/>
                <a:cs typeface="Arial" panose="020B0604020202020204" pitchFamily="34" charset="0"/>
              </a:rPr>
              <a:t>كرونباخ</a:t>
            </a:r>
            <a:r>
              <a:rPr lang="ar-SA" sz="2800" b="1" dirty="0">
                <a:latin typeface="Calibri" panose="020F0502020204030204" pitchFamily="34" charset="0"/>
                <a:ea typeface="Calibri" panose="020F0502020204030204" pitchFamily="34" charset="0"/>
                <a:cs typeface="Arial" panose="020B0604020202020204" pitchFamily="34" charset="0"/>
              </a:rPr>
              <a:t> </a:t>
            </a:r>
            <a:r>
              <a:rPr lang="ar-DZ" b="1" dirty="0" err="1" smtClean="0">
                <a:solidFill>
                  <a:srgbClr val="333333"/>
                </a:solidFill>
                <a:latin typeface="Calibri" panose="020F0502020204030204" pitchFamily="34" charset="0"/>
                <a:ea typeface="Times New Roman" panose="02020603050405020304" pitchFamily="18" charset="0"/>
                <a:cs typeface="Arial" panose="020B0604020202020204" pitchFamily="34" charset="0"/>
              </a:rPr>
              <a:t>:</a:t>
            </a:r>
            <a:r>
              <a:rPr lang="ar-SA" b="1" dirty="0" smtClean="0">
                <a:latin typeface="Calibri" panose="020F0502020204030204" pitchFamily="34" charset="0"/>
                <a:ea typeface="Calibri" panose="020F0502020204030204" pitchFamily="34" charset="0"/>
              </a:rPr>
              <a:t>تعد طريقة </a:t>
            </a:r>
            <a:r>
              <a:rPr lang="ar-SA" b="1" dirty="0" err="1" smtClean="0">
                <a:latin typeface="Calibri" panose="020F0502020204030204" pitchFamily="34" charset="0"/>
                <a:ea typeface="Calibri" panose="020F0502020204030204" pitchFamily="34" charset="0"/>
              </a:rPr>
              <a:t>كرونباخ</a:t>
            </a:r>
            <a:r>
              <a:rPr lang="ar-SA" b="1" dirty="0" smtClean="0">
                <a:latin typeface="Calibri" panose="020F0502020204030204" pitchFamily="34" charset="0"/>
                <a:ea typeface="Calibri" panose="020F0502020204030204" pitchFamily="34" charset="0"/>
              </a:rPr>
              <a:t> ألفا أكثر الطرق شيوعاً </a:t>
            </a:r>
            <a:r>
              <a:rPr lang="ar-DZ" b="1" dirty="0" smtClean="0">
                <a:latin typeface="Calibri" panose="020F0502020204030204" pitchFamily="34" charset="0"/>
                <a:ea typeface="Calibri" panose="020F0502020204030204" pitchFamily="34" charset="0"/>
              </a:rPr>
              <a:t>لقياس الثبات </a:t>
            </a:r>
            <a:r>
              <a:rPr lang="ar-SA" b="1" dirty="0" smtClean="0">
                <a:latin typeface="Calibri" panose="020F0502020204030204" pitchFamily="34" charset="0"/>
                <a:ea typeface="Calibri" panose="020F0502020204030204" pitchFamily="34" charset="0"/>
              </a:rPr>
              <a:t>وذلك لأنها تقوم على تجزئة الاختبار إلى عدد من الأجزاء، ثم قياس الارتباطات بين تلك الأجزاء، وفي حال تمت إعادة تطبيق الأداة مرةً أخرى وبنفس الظروف المناسبة فإننا سنحصل على نفس النتائج بنسبة كبيرة</a:t>
            </a:r>
            <a:r>
              <a:rPr lang="en-US" b="1" dirty="0" smtClean="0">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6D8289F1-52EF-41DA-AE1D-85F90C3D7496}"/>
              </a:ext>
            </a:extLst>
          </p:cNvPr>
          <p:cNvSpPr/>
          <p:nvPr/>
        </p:nvSpPr>
        <p:spPr>
          <a:xfrm>
            <a:off x="5124711" y="694865"/>
            <a:ext cx="2412840" cy="373757"/>
          </a:xfrm>
          <a:prstGeom prst="rect">
            <a:avLst/>
          </a:prstGeom>
        </p:spPr>
        <p:txBody>
          <a:bodyPr wrap="none">
            <a:spAutoFit/>
          </a:bodyPr>
          <a:lstStyle/>
          <a:p>
            <a:pPr algn="just" rtl="1">
              <a:lnSpc>
                <a:spcPct val="107000"/>
              </a:lnSpc>
              <a:spcAft>
                <a:spcPts val="750"/>
              </a:spcAft>
            </a:pPr>
            <a:r>
              <a:rPr lang="ar-SA" b="1" dirty="0">
                <a:solidFill>
                  <a:srgbClr val="FF0000"/>
                </a:solidFill>
                <a:latin typeface="Calibri" panose="020F0502020204030204" pitchFamily="34" charset="0"/>
                <a:ea typeface="Times New Roman" panose="02020603050405020304" pitchFamily="18" charset="0"/>
                <a:cs typeface="Arial" panose="020B0604020202020204" pitchFamily="34" charset="0"/>
              </a:rPr>
              <a:t>الخطوة الأولى لحساب المعامل</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صورة 4">
            <a:extLst>
              <a:ext uri="{FF2B5EF4-FFF2-40B4-BE49-F238E27FC236}">
                <a16:creationId xmlns:a16="http://schemas.microsoft.com/office/drawing/2014/main" xmlns="" id="{2C556B2F-33A5-45EA-BEFC-2CA15C278807}"/>
              </a:ext>
            </a:extLst>
          </p:cNvPr>
          <p:cNvPicPr/>
          <p:nvPr/>
        </p:nvPicPr>
        <p:blipFill>
          <a:blip r:embed="rId2" cstate="print"/>
          <a:stretch>
            <a:fillRect/>
          </a:stretch>
        </p:blipFill>
        <p:spPr>
          <a:xfrm>
            <a:off x="1345474" y="1018904"/>
            <a:ext cx="9287692" cy="5133702"/>
          </a:xfrm>
          <a:prstGeom prst="rect">
            <a:avLst/>
          </a:prstGeom>
        </p:spPr>
      </p:pic>
    </p:spTree>
    <p:extLst>
      <p:ext uri="{BB962C8B-B14F-4D97-AF65-F5344CB8AC3E}">
        <p14:creationId xmlns:p14="http://schemas.microsoft.com/office/powerpoint/2010/main" xmlns="" val="8614561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C95D9D4B-D87B-4335-BA52-1F022AA80260}"/>
              </a:ext>
            </a:extLst>
          </p:cNvPr>
          <p:cNvSpPr/>
          <p:nvPr/>
        </p:nvSpPr>
        <p:spPr>
          <a:xfrm>
            <a:off x="875211" y="768591"/>
            <a:ext cx="9784080" cy="374077"/>
          </a:xfrm>
          <a:prstGeom prst="rect">
            <a:avLst/>
          </a:prstGeom>
        </p:spPr>
        <p:txBody>
          <a:bodyPr wrap="square">
            <a:spAutoFit/>
          </a:bodyPr>
          <a:lstStyle/>
          <a:p>
            <a:pPr algn="r" rtl="1">
              <a:lnSpc>
                <a:spcPct val="107000"/>
              </a:lnSpc>
              <a:spcAft>
                <a:spcPts val="800"/>
              </a:spcAft>
            </a:pPr>
            <a:r>
              <a:rPr lang="ar-DZ" b="1" dirty="0">
                <a:latin typeface="Calibri" panose="020F0502020204030204" pitchFamily="34" charset="0"/>
                <a:ea typeface="Calibri" panose="020F0502020204030204" pitchFamily="34" charset="0"/>
              </a:rPr>
              <a:t>الخطوة الثانية: تحديد الأسئلة المعنية و أثر إزاحة كل سؤال على الصدق و الثبات الكلي </a:t>
            </a:r>
            <a:r>
              <a:rPr lang="ar-DZ" b="1" dirty="0" err="1">
                <a:latin typeface="Calibri" panose="020F0502020204030204" pitchFamily="34" charset="0"/>
                <a:ea typeface="Calibri" panose="020F0502020204030204" pitchFamily="34" charset="0"/>
              </a:rPr>
              <a:t>للإستبانة</a:t>
            </a:r>
            <a:r>
              <a:rPr lang="ar-DZ" b="1" dirty="0">
                <a:latin typeface="Calibri" panose="020F0502020204030204" pitchFamily="34" charset="0"/>
                <a:ea typeface="Calibri" panose="020F0502020204030204" pitchFamily="34" charset="0"/>
              </a:rPr>
              <a:t> أو ما يعرف بمعامل التمييز</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679268" y="1463040"/>
            <a:ext cx="10228217" cy="3892731"/>
          </a:xfrm>
          <a:prstGeom prst="rect">
            <a:avLst/>
          </a:prstGeom>
          <a:noFill/>
          <a:ln w="9525">
            <a:noFill/>
            <a:miter lim="800000"/>
            <a:headEnd/>
            <a:tailEnd/>
          </a:ln>
        </p:spPr>
      </p:pic>
    </p:spTree>
    <p:extLst>
      <p:ext uri="{BB962C8B-B14F-4D97-AF65-F5344CB8AC3E}">
        <p14:creationId xmlns:p14="http://schemas.microsoft.com/office/powerpoint/2010/main" xmlns="" val="19906661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8246A655-8A54-4DD0-9DBF-ED7D1A4D0B11}"/>
              </a:ext>
            </a:extLst>
          </p:cNvPr>
          <p:cNvSpPr/>
          <p:nvPr/>
        </p:nvSpPr>
        <p:spPr>
          <a:xfrm>
            <a:off x="809898" y="695252"/>
            <a:ext cx="10620102" cy="1069395"/>
          </a:xfrm>
          <a:prstGeom prst="rect">
            <a:avLst/>
          </a:prstGeom>
        </p:spPr>
        <p:txBody>
          <a:bodyPr wrap="square">
            <a:spAutoFit/>
          </a:bodyPr>
          <a:lstStyle/>
          <a:p>
            <a:pPr algn="r" rtl="1">
              <a:lnSpc>
                <a:spcPct val="107000"/>
              </a:lnSpc>
              <a:spcAft>
                <a:spcPts val="800"/>
              </a:spcAft>
            </a:pPr>
            <a:r>
              <a:rPr lang="ar-DZ" b="1" dirty="0">
                <a:latin typeface="Calibri" panose="020F0502020204030204" pitchFamily="34" charset="0"/>
                <a:ea typeface="Calibri" panose="020F0502020204030204" pitchFamily="34" charset="0"/>
              </a:rPr>
              <a:t>مخرجات معامل ألفا </a:t>
            </a:r>
            <a:r>
              <a:rPr lang="ar-DZ" b="1" dirty="0" err="1">
                <a:latin typeface="Calibri" panose="020F0502020204030204" pitchFamily="34" charset="0"/>
                <a:ea typeface="Calibri" panose="020F0502020204030204" pitchFamily="34" charset="0"/>
              </a:rPr>
              <a:t>كرونباخ</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Calibri" panose="020F0502020204030204" pitchFamily="34" charset="0"/>
              </a:rPr>
              <a:t>يتم حساب معامل ثبات ألفا </a:t>
            </a:r>
            <a:r>
              <a:rPr lang="ar-SA" b="1" dirty="0" err="1">
                <a:latin typeface="Calibri" panose="020F0502020204030204" pitchFamily="34" charset="0"/>
                <a:ea typeface="Calibri" panose="020F0502020204030204" pitchFamily="34" charset="0"/>
              </a:rPr>
              <a:t>كرونباخ</a:t>
            </a:r>
            <a:r>
              <a:rPr lang="ar-SA" b="1" dirty="0">
                <a:latin typeface="Calibri" panose="020F0502020204030204" pitchFamily="34" charset="0"/>
                <a:ea typeface="Calibri" panose="020F0502020204030204" pitchFamily="34" charset="0"/>
              </a:rPr>
              <a:t> باستخدام برنامج</a:t>
            </a:r>
            <a:r>
              <a:rPr lang="en-US" b="1" dirty="0">
                <a:latin typeface="Times New Roman" panose="02020603050405020304" pitchFamily="18" charset="0"/>
                <a:ea typeface="Calibri" panose="020F0502020204030204" pitchFamily="34" charset="0"/>
                <a:cs typeface="Arial" panose="020B0604020202020204" pitchFamily="34" charset="0"/>
              </a:rPr>
              <a:t> SPSS </a:t>
            </a:r>
            <a:r>
              <a:rPr lang="ar-SA" b="1" dirty="0">
                <a:latin typeface="Calibri" panose="020F0502020204030204" pitchFamily="34" charset="0"/>
                <a:ea typeface="Calibri" panose="020F0502020204030204" pitchFamily="34" charset="0"/>
              </a:rPr>
              <a:t>والذي من خلاله نحسب معامل التمييز لكل سؤال حيث يتم حذف السؤال الذي معامل تمييزه ضعيف أو سالب.</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2113281" y="2047558"/>
            <a:ext cx="5717858" cy="3819525"/>
          </a:xfrm>
          <a:prstGeom prst="rect">
            <a:avLst/>
          </a:prstGeom>
          <a:noFill/>
          <a:ln w="9525">
            <a:noFill/>
            <a:miter lim="800000"/>
            <a:headEnd/>
            <a:tailEnd/>
          </a:ln>
        </p:spPr>
      </p:pic>
    </p:spTree>
    <p:extLst>
      <p:ext uri="{BB962C8B-B14F-4D97-AF65-F5344CB8AC3E}">
        <p14:creationId xmlns:p14="http://schemas.microsoft.com/office/powerpoint/2010/main" xmlns="" val="20719668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422400" y="1097280"/>
            <a:ext cx="8940800" cy="4104639"/>
          </a:xfrm>
          <a:prstGeom prst="rect">
            <a:avLst/>
          </a:prstGeom>
          <a:noFill/>
          <a:ln w="9525">
            <a:noFill/>
            <a:miter lim="800000"/>
            <a:headEnd/>
            <a:tailEnd/>
          </a:ln>
        </p:spPr>
      </p:pic>
    </p:spTree>
    <p:extLst>
      <p:ext uri="{BB962C8B-B14F-4D97-AF65-F5344CB8AC3E}">
        <p14:creationId xmlns:p14="http://schemas.microsoft.com/office/powerpoint/2010/main" xmlns="" val="15384134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7C6C0FBA-4BE0-43B5-8BF2-F9CF66D86A73}"/>
              </a:ext>
            </a:extLst>
          </p:cNvPr>
          <p:cNvSpPr/>
          <p:nvPr/>
        </p:nvSpPr>
        <p:spPr>
          <a:xfrm>
            <a:off x="3820386" y="1530422"/>
            <a:ext cx="4500653" cy="1754326"/>
          </a:xfrm>
          <a:prstGeom prst="rect">
            <a:avLst/>
          </a:prstGeom>
          <a:noFill/>
        </p:spPr>
        <p:txBody>
          <a:bodyPr wrap="square" lIns="91440" tIns="45720" rIns="91440" bIns="45720">
            <a:spAutoFit/>
          </a:bodyPr>
          <a:lstStyle/>
          <a:p>
            <a:pPr algn="ctr"/>
            <a:r>
              <a:rPr lang="ar-DZ" sz="5400" b="1" cap="none" spc="0" dirty="0">
                <a:ln w="22225">
                  <a:solidFill>
                    <a:schemeClr val="accent2"/>
                  </a:solidFill>
                  <a:prstDash val="solid"/>
                </a:ln>
                <a:solidFill>
                  <a:schemeClr val="accent2">
                    <a:lumMod val="40000"/>
                    <a:lumOff val="60000"/>
                  </a:schemeClr>
                </a:solidFill>
                <a:effectLst/>
              </a:rPr>
              <a:t>أولا: تحليل البيانات الديمغرافية</a:t>
            </a:r>
            <a:endParaRPr lang="ar-SA"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4268844850"/>
      </p:ext>
    </p:extLst>
  </p:cSld>
  <p:clrMapOvr>
    <a:masterClrMapping/>
  </p:clrMapOvr>
  <mc:AlternateContent xmlns:mc="http://schemas.openxmlformats.org/markup-compatibility/2006">
    <mc:Choice xmlns:p14="http://schemas.microsoft.com/office/powerpoint/2010/main" xmlns="" Requires="p14">
      <p:transition spd="slow" p14:dur="1250">
        <p14:flip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B01B69-BE12-4CFE-A343-56D5BD306BC0}"/>
              </a:ext>
            </a:extLst>
          </p:cNvPr>
          <p:cNvSpPr>
            <a:spLocks noChangeArrowheads="1"/>
          </p:cNvSpPr>
          <p:nvPr/>
        </p:nvSpPr>
        <p:spPr bwMode="auto">
          <a:xfrm>
            <a:off x="8138160" y="515264"/>
            <a:ext cx="3252651"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ar-DZ"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الخطوة الأولى للوصول إلى الخصائص الديمغرافية</a:t>
            </a:r>
            <a:endParaRPr kumimoji="0" lang="en-US" altLang="ar-DZ"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DZ"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3">
            <a:extLst>
              <a:ext uri="{FF2B5EF4-FFF2-40B4-BE49-F238E27FC236}">
                <a16:creationId xmlns:a16="http://schemas.microsoft.com/office/drawing/2014/main" xmlns="" id="{91A7FA0E-1CC9-4F5E-B5AD-8F890A379A0E}"/>
              </a:ext>
            </a:extLst>
          </p:cNvPr>
          <p:cNvSpPr>
            <a:spLocks noChangeArrowheads="1"/>
          </p:cNvSpPr>
          <p:nvPr/>
        </p:nvSpPr>
        <p:spPr bwMode="auto">
          <a:xfrm>
            <a:off x="2050869" y="5111932"/>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DZ"/>
          </a:p>
        </p:txBody>
      </p:sp>
      <p:pic>
        <p:nvPicPr>
          <p:cNvPr id="8194" name="Picture 2"/>
          <p:cNvPicPr>
            <a:picLocks noChangeAspect="1" noChangeArrowheads="1"/>
          </p:cNvPicPr>
          <p:nvPr/>
        </p:nvPicPr>
        <p:blipFill>
          <a:blip r:embed="rId2" cstate="print"/>
          <a:srcRect/>
          <a:stretch>
            <a:fillRect/>
          </a:stretch>
        </p:blipFill>
        <p:spPr bwMode="auto">
          <a:xfrm>
            <a:off x="8125097" y="1662113"/>
            <a:ext cx="3304904" cy="3533775"/>
          </a:xfrm>
          <a:prstGeom prst="rect">
            <a:avLst/>
          </a:prstGeom>
          <a:noFill/>
          <a:ln w="9525">
            <a:noFill/>
            <a:miter lim="800000"/>
            <a:headEnd/>
            <a:tailEnd/>
          </a:ln>
        </p:spPr>
      </p:pic>
      <p:sp>
        <p:nvSpPr>
          <p:cNvPr id="6" name="مستطيل 10">
            <a:extLst>
              <a:ext uri="{FF2B5EF4-FFF2-40B4-BE49-F238E27FC236}">
                <a16:creationId xmlns:a16="http://schemas.microsoft.com/office/drawing/2014/main" xmlns="" id="{B0CA8513-EA91-49B6-856B-528DBB9FBD8B}"/>
              </a:ext>
            </a:extLst>
          </p:cNvPr>
          <p:cNvSpPr/>
          <p:nvPr/>
        </p:nvSpPr>
        <p:spPr>
          <a:xfrm>
            <a:off x="1310908" y="616489"/>
            <a:ext cx="3874779" cy="373757"/>
          </a:xfrm>
          <a:prstGeom prst="rect">
            <a:avLst/>
          </a:prstGeom>
        </p:spPr>
        <p:txBody>
          <a:bodyPr wrap="none">
            <a:spAutoFit/>
          </a:bodyPr>
          <a:lstStyle/>
          <a:p>
            <a:pPr algn="r" rtl="1">
              <a:lnSpc>
                <a:spcPct val="107000"/>
              </a:lnSpc>
              <a:spcAft>
                <a:spcPts val="800"/>
              </a:spcAft>
            </a:pPr>
            <a:r>
              <a:rPr lang="ar-DZ" b="1" dirty="0">
                <a:latin typeface="Calibri" panose="020F0502020204030204" pitchFamily="34" charset="0"/>
                <a:ea typeface="Calibri" panose="020F0502020204030204" pitchFamily="34" charset="0"/>
                <a:cs typeface="Arial" panose="020B0604020202020204" pitchFamily="34" charset="0"/>
              </a:rPr>
              <a:t>الخطوة الثانية للوصول إلى الخصائص الديمغرافية</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627017" y="1371600"/>
            <a:ext cx="6466114" cy="4846864"/>
          </a:xfrm>
          <a:prstGeom prst="rect">
            <a:avLst/>
          </a:prstGeom>
          <a:noFill/>
          <a:ln w="9525">
            <a:noFill/>
            <a:miter lim="800000"/>
            <a:headEnd/>
            <a:tailEnd/>
          </a:ln>
        </p:spPr>
      </p:pic>
    </p:spTree>
    <p:extLst>
      <p:ext uri="{BB962C8B-B14F-4D97-AF65-F5344CB8AC3E}">
        <p14:creationId xmlns:p14="http://schemas.microsoft.com/office/powerpoint/2010/main" xmlns="" val="315995401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a:extLst>
              <a:ext uri="{FF2B5EF4-FFF2-40B4-BE49-F238E27FC236}">
                <a16:creationId xmlns:a16="http://schemas.microsoft.com/office/drawing/2014/main" xmlns="" id="{B0CA8513-EA91-49B6-856B-528DBB9FBD8B}"/>
              </a:ext>
            </a:extLst>
          </p:cNvPr>
          <p:cNvSpPr/>
          <p:nvPr/>
        </p:nvSpPr>
        <p:spPr>
          <a:xfrm>
            <a:off x="4263114" y="734054"/>
            <a:ext cx="3874779" cy="373757"/>
          </a:xfrm>
          <a:prstGeom prst="rect">
            <a:avLst/>
          </a:prstGeom>
        </p:spPr>
        <p:txBody>
          <a:bodyPr wrap="none">
            <a:spAutoFit/>
          </a:bodyPr>
          <a:lstStyle/>
          <a:p>
            <a:pPr algn="r" rtl="1">
              <a:lnSpc>
                <a:spcPct val="107000"/>
              </a:lnSpc>
              <a:spcAft>
                <a:spcPts val="800"/>
              </a:spcAft>
            </a:pPr>
            <a:r>
              <a:rPr lang="ar-DZ" b="1" dirty="0">
                <a:latin typeface="Calibri" panose="020F0502020204030204" pitchFamily="34" charset="0"/>
                <a:ea typeface="Calibri" panose="020F0502020204030204" pitchFamily="34" charset="0"/>
                <a:cs typeface="Arial" panose="020B0604020202020204" pitchFamily="34" charset="0"/>
              </a:rPr>
              <a:t>الخطوة الثانية للوصول إلى الخصائص الديمغرافية</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218" name="Picture 2"/>
          <p:cNvPicPr>
            <a:picLocks noChangeAspect="1" noChangeArrowheads="1"/>
          </p:cNvPicPr>
          <p:nvPr/>
        </p:nvPicPr>
        <p:blipFill>
          <a:blip r:embed="rId2" cstate="print"/>
          <a:srcRect/>
          <a:stretch>
            <a:fillRect/>
          </a:stretch>
        </p:blipFill>
        <p:spPr bwMode="auto">
          <a:xfrm>
            <a:off x="1233489" y="1763486"/>
            <a:ext cx="7544752" cy="4846864"/>
          </a:xfrm>
          <a:prstGeom prst="rect">
            <a:avLst/>
          </a:prstGeom>
          <a:noFill/>
          <a:ln w="9525">
            <a:noFill/>
            <a:miter lim="800000"/>
            <a:headEnd/>
            <a:tailEnd/>
          </a:ln>
        </p:spPr>
      </p:pic>
    </p:spTree>
    <p:extLst>
      <p:ext uri="{BB962C8B-B14F-4D97-AF65-F5344CB8AC3E}">
        <p14:creationId xmlns:p14="http://schemas.microsoft.com/office/powerpoint/2010/main" xmlns="" val="2943514019"/>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xmlns="" id="{CB2414EF-5D45-42BB-90CA-71BEC395E363}"/>
              </a:ext>
            </a:extLst>
          </p:cNvPr>
          <p:cNvSpPr txBox="1"/>
          <p:nvPr/>
        </p:nvSpPr>
        <p:spPr>
          <a:xfrm>
            <a:off x="1876301" y="1149531"/>
            <a:ext cx="8155973" cy="1200329"/>
          </a:xfrm>
          <a:prstGeom prst="rect">
            <a:avLst/>
          </a:prstGeom>
          <a:noFill/>
        </p:spPr>
        <p:txBody>
          <a:bodyPr wrap="square" rtlCol="1">
            <a:spAutoFit/>
          </a:bodyPr>
          <a:lstStyle/>
          <a:p>
            <a:pPr algn="ctr"/>
            <a:r>
              <a:rPr lang="ar-DZ" sz="3600" b="1" dirty="0"/>
              <a:t>خطة الدرس رقم </a:t>
            </a:r>
            <a:r>
              <a:rPr lang="ar-DZ" sz="3600" b="1" dirty="0" smtClean="0"/>
              <a:t>07: المعالجة الاحصائية للاستبيان باستخدام </a:t>
            </a:r>
            <a:r>
              <a:rPr lang="fr-FR" sz="3600" b="1" dirty="0" smtClean="0"/>
              <a:t>SPSS</a:t>
            </a:r>
            <a:r>
              <a:rPr lang="ar-DZ" sz="3600" b="1" dirty="0" smtClean="0"/>
              <a:t> و</a:t>
            </a:r>
            <a:r>
              <a:rPr lang="fr-FR" sz="3600" b="1" dirty="0" smtClean="0"/>
              <a:t> EXCEL</a:t>
            </a:r>
            <a:endParaRPr lang="ar-DZ" sz="3600" b="1" dirty="0"/>
          </a:p>
        </p:txBody>
      </p:sp>
      <p:graphicFrame>
        <p:nvGraphicFramePr>
          <p:cNvPr id="3" name="رسم تخطيطي 2">
            <a:extLst>
              <a:ext uri="{FF2B5EF4-FFF2-40B4-BE49-F238E27FC236}">
                <a16:creationId xmlns:a16="http://schemas.microsoft.com/office/drawing/2014/main" xmlns="" id="{68B56FD2-71BB-4FD6-984A-21025E461605}"/>
              </a:ext>
            </a:extLst>
          </p:cNvPr>
          <p:cNvGraphicFramePr/>
          <p:nvPr>
            <p:extLst>
              <p:ext uri="{D42A27DB-BD31-4B8C-83A1-F6EECF244321}">
                <p14:modId xmlns:p14="http://schemas.microsoft.com/office/powerpoint/2010/main" xmlns="" val="1759867525"/>
              </p:ext>
            </p:extLst>
          </p:nvPr>
        </p:nvGraphicFramePr>
        <p:xfrm>
          <a:off x="2238241" y="2259874"/>
          <a:ext cx="8469238" cy="3187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41585883"/>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F1FC2AFE-1D29-4153-BF16-4917740E8364}"/>
              </a:ext>
            </a:extLst>
          </p:cNvPr>
          <p:cNvSpPr>
            <a:spLocks noChangeArrowheads="1"/>
          </p:cNvSpPr>
          <p:nvPr/>
        </p:nvSpPr>
        <p:spPr bwMode="auto">
          <a:xfrm>
            <a:off x="3788871" y="645529"/>
            <a:ext cx="542044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DZ" altLang="ar-DZ"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مخرجات البرنامج بعد إكمال الخطوات الخاصة بالخصائص الديمغرافية</a:t>
            </a:r>
            <a:r>
              <a:rPr lang="ar-DZ" altLang="ar-DZ" sz="1200" dirty="0"/>
              <a:t> </a:t>
            </a:r>
            <a:r>
              <a:rPr kumimoji="0" lang="en-US" altLang="ar-DZ" sz="14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Table de </a:t>
            </a:r>
            <a:r>
              <a:rPr kumimoji="0" lang="en-US" altLang="ar-DZ" sz="14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fr</a:t>
            </a:r>
            <a:r>
              <a:rPr kumimoji="0" lang="en-US" altLang="ar-DZ" sz="1400" b="1"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é</a:t>
            </a:r>
            <a:r>
              <a:rPr kumimoji="0" lang="en-US" altLang="ar-DZ" sz="14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quences</a:t>
            </a:r>
            <a:endParaRPr kumimoji="0" lang="en-US" altLang="ar-D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714750" y="1402080"/>
            <a:ext cx="4762500" cy="4522470"/>
          </a:xfrm>
          <a:prstGeom prst="rect">
            <a:avLst/>
          </a:prstGeom>
          <a:noFill/>
          <a:ln w="9525">
            <a:noFill/>
            <a:miter lim="800000"/>
            <a:headEnd/>
            <a:tailEnd/>
          </a:ln>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336800" y="1266825"/>
            <a:ext cx="7599679" cy="4324350"/>
          </a:xfrm>
          <a:prstGeom prst="rect">
            <a:avLst/>
          </a:prstGeom>
          <a:noFill/>
          <a:ln w="9525">
            <a:noFill/>
            <a:miter lim="800000"/>
            <a:headEnd/>
            <a:tailEnd/>
          </a:ln>
        </p:spPr>
      </p:pic>
    </p:spTree>
    <p:extLst>
      <p:ext uri="{BB962C8B-B14F-4D97-AF65-F5344CB8AC3E}">
        <p14:creationId xmlns:p14="http://schemas.microsoft.com/office/powerpoint/2010/main" xmlns="" val="3097337052"/>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A82A6CC1-6182-48C3-8827-C8C04EC330D3}"/>
              </a:ext>
            </a:extLst>
          </p:cNvPr>
          <p:cNvSpPr/>
          <p:nvPr/>
        </p:nvSpPr>
        <p:spPr>
          <a:xfrm>
            <a:off x="3500846" y="721657"/>
            <a:ext cx="7746274" cy="703078"/>
          </a:xfrm>
          <a:prstGeom prst="rect">
            <a:avLst/>
          </a:prstGeom>
        </p:spPr>
        <p:txBody>
          <a:bodyPr wrap="square">
            <a:spAutoFit/>
          </a:bodyPr>
          <a:lstStyle/>
          <a:p>
            <a:pPr marL="342900" lvl="0" indent="-342900" algn="r" rtl="1">
              <a:lnSpc>
                <a:spcPct val="107000"/>
              </a:lnSpc>
              <a:spcAft>
                <a:spcPts val="0"/>
              </a:spcAft>
              <a:buFont typeface="+mj-lt"/>
              <a:buAutoNum type="arabicPeriod"/>
            </a:pPr>
            <a:r>
              <a:rPr lang="ar-SA" sz="2000" b="1" dirty="0">
                <a:latin typeface="Calibri" panose="020F0502020204030204" pitchFamily="34" charset="0"/>
                <a:ea typeface="Calibri" panose="020F0502020204030204" pitchFamily="34" charset="0"/>
              </a:rPr>
              <a:t>التمثيل البياني للخصائص الديمغرافية:</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DZ" dirty="0">
                <a:latin typeface="Calibri" panose="020F0502020204030204" pitchFamily="34" charset="0"/>
                <a:ea typeface="Calibri" panose="020F0502020204030204" pitchFamily="34" charset="0"/>
                <a:cs typeface="Arial" panose="020B0604020202020204" pitchFamily="34" charset="0"/>
              </a:rPr>
              <a:t>الخطوة الأولى: بالنسبة للتمثيل البياني: يمكننا استخدام التمثيل البياني المناسب من القائمة التالية:</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3923794" y="1544980"/>
            <a:ext cx="2905125" cy="128016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956955" y="3482501"/>
            <a:ext cx="5224277" cy="2695575"/>
          </a:xfrm>
          <a:prstGeom prst="rect">
            <a:avLst/>
          </a:prstGeom>
          <a:noFill/>
          <a:ln w="9525">
            <a:noFill/>
            <a:miter lim="800000"/>
            <a:headEnd/>
            <a:tailEnd/>
          </a:ln>
        </p:spPr>
      </p:pic>
      <p:sp>
        <p:nvSpPr>
          <p:cNvPr id="6" name="Flèche gauche 5"/>
          <p:cNvSpPr/>
          <p:nvPr/>
        </p:nvSpPr>
        <p:spPr>
          <a:xfrm rot="16200000">
            <a:off x="5132545" y="2942676"/>
            <a:ext cx="56520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545060396"/>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9B350475-F89E-4675-BA64-058A9A56CE2E}"/>
              </a:ext>
            </a:extLst>
          </p:cNvPr>
          <p:cNvSpPr/>
          <p:nvPr/>
        </p:nvSpPr>
        <p:spPr>
          <a:xfrm>
            <a:off x="3520360" y="629551"/>
            <a:ext cx="5386410" cy="373757"/>
          </a:xfrm>
          <a:prstGeom prst="rect">
            <a:avLst/>
          </a:prstGeom>
        </p:spPr>
        <p:txBody>
          <a:bodyPr wrap="none">
            <a:spAutoFit/>
          </a:bodyPr>
          <a:lstStyle/>
          <a:p>
            <a:pPr algn="r" rtl="1">
              <a:lnSpc>
                <a:spcPct val="107000"/>
              </a:lnSpc>
              <a:spcAft>
                <a:spcPts val="800"/>
              </a:spcAft>
            </a:pPr>
            <a:r>
              <a:rPr lang="ar-DZ" b="1" dirty="0">
                <a:latin typeface="Calibri" panose="020F0502020204030204" pitchFamily="34" charset="0"/>
                <a:ea typeface="Calibri" panose="020F0502020204030204" pitchFamily="34" charset="0"/>
                <a:cs typeface="Arial" panose="020B0604020202020204" pitchFamily="34" charset="0"/>
              </a:rPr>
              <a:t>الخطوة الثانية: نختار فيها المتغير المراد تمثيله و ما يناسبه من أشكال</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2072987" y="1128156"/>
            <a:ext cx="7284769" cy="488075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5205D3B0-9A63-43AB-8056-D3F0A86B8F5E}"/>
              </a:ext>
            </a:extLst>
          </p:cNvPr>
          <p:cNvSpPr>
            <a:spLocks noChangeArrowheads="1"/>
          </p:cNvSpPr>
          <p:nvPr/>
        </p:nvSpPr>
        <p:spPr bwMode="auto">
          <a:xfrm>
            <a:off x="4193178" y="958875"/>
            <a:ext cx="1079927"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DZ"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Graph</a:t>
            </a:r>
            <a:endParaRPr kumimoji="0" lang="en-US" altLang="ar-DZ"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DZ" sz="2400" b="0" i="0" u="none" strike="noStrike" cap="none" normalizeH="0" baseline="0" dirty="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xmlns="" id="{C0046BA7-A8BE-41BF-A279-CDE0EF07DE33}"/>
              </a:ext>
            </a:extLst>
          </p:cNvPr>
          <p:cNvSpPr>
            <a:spLocks noChangeArrowheads="1"/>
          </p:cNvSpPr>
          <p:nvPr/>
        </p:nvSpPr>
        <p:spPr bwMode="auto">
          <a:xfrm>
            <a:off x="3696789" y="429006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DZ"/>
          </a:p>
        </p:txBody>
      </p:sp>
      <p:pic>
        <p:nvPicPr>
          <p:cNvPr id="5122" name="Picture 2"/>
          <p:cNvPicPr>
            <a:picLocks noChangeAspect="1" noChangeArrowheads="1"/>
          </p:cNvPicPr>
          <p:nvPr/>
        </p:nvPicPr>
        <p:blipFill>
          <a:blip r:embed="rId2" cstate="print"/>
          <a:srcRect/>
          <a:stretch>
            <a:fillRect/>
          </a:stretch>
        </p:blipFill>
        <p:spPr bwMode="auto">
          <a:xfrm>
            <a:off x="2971800" y="1757548"/>
            <a:ext cx="6248400" cy="406699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023" y="1306287"/>
            <a:ext cx="9601196" cy="1104404"/>
          </a:xfrm>
        </p:spPr>
        <p:txBody>
          <a:bodyPr>
            <a:normAutofit fontScale="90000"/>
          </a:bodyPr>
          <a:lstStyle/>
          <a:p>
            <a:r>
              <a:rPr lang="fr-FR" b="1" dirty="0" smtClean="0"/>
              <a:t/>
            </a:r>
            <a:br>
              <a:rPr lang="fr-FR" b="1" dirty="0" smtClean="0"/>
            </a:br>
            <a:r>
              <a:rPr lang="fr-FR" b="1" dirty="0" err="1" smtClean="0"/>
              <a:t>GGraph</a:t>
            </a:r>
            <a:r>
              <a:rPr lang="fr-FR" b="1" dirty="0" smtClean="0"/>
              <a:t/>
            </a:r>
            <a:br>
              <a:rPr lang="fr-FR" b="1" dirty="0" smtClean="0"/>
            </a:br>
            <a:r>
              <a:rPr lang="fr-FR" dirty="0" smtClean="0"/>
              <a:t/>
            </a:r>
            <a:br>
              <a:rPr lang="fr-FR" dirty="0" smtClean="0"/>
            </a:br>
            <a:r>
              <a:rPr lang="fr-FR" dirty="0" smtClean="0"/>
              <a:t/>
            </a:r>
            <a:br>
              <a:rPr lang="fr-FR" dirty="0" smtClean="0"/>
            </a:b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025619" y="2557463"/>
            <a:ext cx="4140761" cy="33178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smtClean="0"/>
              <a:t>خطوات المعالجة الاحصائية للاستبيان باستخدام برنامج </a:t>
            </a:r>
            <a:r>
              <a:rPr lang="fr-FR" dirty="0" smtClean="0"/>
              <a:t>SPSS</a:t>
            </a:r>
            <a:endParaRPr lang="fr-FR" dirty="0"/>
          </a:p>
        </p:txBody>
      </p:sp>
      <p:graphicFrame>
        <p:nvGraphicFramePr>
          <p:cNvPr id="4" name="Espace réservé du contenu 3"/>
          <p:cNvGraphicFramePr>
            <a:graphicFrameLocks noGrp="1"/>
          </p:cNvGraphicFramePr>
          <p:nvPr>
            <p:ph idx="1"/>
          </p:nvPr>
        </p:nvGraphicFramePr>
        <p:xfrm>
          <a:off x="711200" y="2133600"/>
          <a:ext cx="10647680" cy="351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4DC3D7AF-B71B-4B70-81B8-088377864EE7}"/>
              </a:ext>
            </a:extLst>
          </p:cNvPr>
          <p:cNvSpPr/>
          <p:nvPr/>
        </p:nvSpPr>
        <p:spPr>
          <a:xfrm>
            <a:off x="1175658" y="713904"/>
            <a:ext cx="10215153" cy="5270097"/>
          </a:xfrm>
          <a:prstGeom prst="rect">
            <a:avLst/>
          </a:prstGeom>
        </p:spPr>
        <p:txBody>
          <a:bodyPr wrap="square">
            <a:spAutoFit/>
          </a:bodyPr>
          <a:lstStyle/>
          <a:p>
            <a:pPr marL="342900" lvl="0" indent="-342900" algn="r" rtl="1">
              <a:lnSpc>
                <a:spcPct val="107000"/>
              </a:lnSpc>
              <a:spcAft>
                <a:spcPts val="800"/>
              </a:spcAft>
              <a:buFont typeface="+mj-lt"/>
              <a:buAutoNum type="arabicPeriod"/>
            </a:pPr>
            <a:r>
              <a:rPr lang="ar-DZ" sz="2400" b="1" dirty="0" smtClean="0">
                <a:solidFill>
                  <a:srgbClr val="C00000"/>
                </a:solidFill>
                <a:latin typeface="Calibri" panose="020F0502020204030204" pitchFamily="34" charset="0"/>
                <a:ea typeface="Calibri" panose="020F0502020204030204" pitchFamily="34" charset="0"/>
              </a:rPr>
              <a:t>اختبارات التأكد من صلاحية أداة الدراسة</a:t>
            </a:r>
          </a:p>
          <a:p>
            <a:pPr marL="342900" lvl="0" indent="-342900" algn="just" rtl="1">
              <a:lnSpc>
                <a:spcPct val="107000"/>
              </a:lnSpc>
              <a:spcAft>
                <a:spcPts val="800"/>
              </a:spcAft>
            </a:pPr>
            <a:r>
              <a:rPr lang="ar-DZ" sz="2000" b="1" dirty="0" smtClean="0">
                <a:solidFill>
                  <a:srgbClr val="00B050"/>
                </a:solidFill>
                <a:latin typeface="Calibri" panose="020F0502020204030204" pitchFamily="34" charset="0"/>
                <a:ea typeface="Calibri" panose="020F0502020204030204" pitchFamily="34" charset="0"/>
                <a:cs typeface="Arial" panose="020B0604020202020204" pitchFamily="34" charset="0"/>
              </a:rPr>
              <a:t>صدق الاستبيان: </a:t>
            </a:r>
            <a:r>
              <a:rPr lang="ar-DZ" sz="2000" b="1" dirty="0" smtClean="0">
                <a:latin typeface="Calibri" panose="020F0502020204030204" pitchFamily="34" charset="0"/>
                <a:ea typeface="Calibri" panose="020F0502020204030204" pitchFamily="34" charset="0"/>
                <a:cs typeface="Arial" panose="020B0604020202020204" pitchFamily="34" charset="0"/>
              </a:rPr>
              <a:t>ويقصد </a:t>
            </a:r>
            <a:r>
              <a:rPr lang="ar-DZ" sz="2000" b="1" dirty="0" err="1" smtClean="0">
                <a:latin typeface="Calibri" panose="020F0502020204030204" pitchFamily="34" charset="0"/>
                <a:ea typeface="Calibri" panose="020F0502020204030204" pitchFamily="34" charset="0"/>
                <a:cs typeface="Arial" panose="020B0604020202020204" pitchFamily="34" charset="0"/>
              </a:rPr>
              <a:t>به</a:t>
            </a:r>
            <a:r>
              <a:rPr lang="ar-DZ" sz="2000" b="1" dirty="0" smtClean="0">
                <a:latin typeface="Calibri" panose="020F0502020204030204" pitchFamily="34" charset="0"/>
                <a:ea typeface="Calibri" panose="020F0502020204030204" pitchFamily="34" charset="0"/>
                <a:cs typeface="Arial" panose="020B0604020202020204" pitchFamily="34" charset="0"/>
              </a:rPr>
              <a:t> أن تقيس عبارات الاستبيان ما وضعت لقياسه، ويمكن التأكد منه من خلال:</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DZ" sz="2400" b="1" dirty="0" smtClean="0">
                <a:solidFill>
                  <a:srgbClr val="0070C0"/>
                </a:solidFill>
                <a:latin typeface="Calibri" panose="020F0502020204030204" pitchFamily="34" charset="0"/>
                <a:ea typeface="Calibri" panose="020F0502020204030204" pitchFamily="34" charset="0"/>
                <a:cs typeface="Arial" panose="020B0604020202020204" pitchFamily="34" charset="0"/>
              </a:rPr>
              <a:t>صدق المحكمين</a:t>
            </a:r>
            <a:r>
              <a:rPr lang="ar-SA" sz="2400" b="1" dirty="0" err="1" smtClean="0">
                <a:solidFill>
                  <a:srgbClr val="0070C0"/>
                </a:solidFill>
                <a:latin typeface="Calibri" panose="020F0502020204030204" pitchFamily="34" charset="0"/>
                <a:ea typeface="Calibri" panose="020F0502020204030204" pitchFamily="34" charset="0"/>
                <a:cs typeface="Arial" panose="020B0604020202020204" pitchFamily="34" charset="0"/>
              </a:rPr>
              <a:t>:</a:t>
            </a:r>
            <a:r>
              <a:rPr lang="ar-DZ" sz="2400" b="1" dirty="0" smtClean="0">
                <a:latin typeface="Calibri" panose="020F0502020204030204" pitchFamily="34" charset="0"/>
                <a:ea typeface="Calibri" panose="020F0502020204030204" pitchFamily="34" charset="0"/>
                <a:cs typeface="Arial" panose="020B0604020202020204" pitchFamily="34" charset="0"/>
              </a:rPr>
              <a:t>يقصد </a:t>
            </a:r>
            <a:r>
              <a:rPr lang="ar-DZ" sz="2400" b="1" dirty="0" err="1" smtClean="0">
                <a:latin typeface="Calibri" panose="020F0502020204030204" pitchFamily="34" charset="0"/>
                <a:ea typeface="Calibri" panose="020F0502020204030204" pitchFamily="34" charset="0"/>
                <a:cs typeface="Arial" panose="020B0604020202020204" pitchFamily="34" charset="0"/>
              </a:rPr>
              <a:t>به</a:t>
            </a:r>
            <a:r>
              <a:rPr lang="ar-DZ" sz="2400" b="1" dirty="0" smtClean="0">
                <a:latin typeface="Calibri" panose="020F0502020204030204" pitchFamily="34" charset="0"/>
                <a:ea typeface="Calibri" panose="020F0502020204030204" pitchFamily="34" charset="0"/>
                <a:cs typeface="Arial" panose="020B0604020202020204" pitchFamily="34" charset="0"/>
              </a:rPr>
              <a:t> عرض </a:t>
            </a:r>
            <a:r>
              <a:rPr lang="ar-DZ" sz="2400" b="1" dirty="0" err="1" smtClean="0">
                <a:latin typeface="Calibri" panose="020F0502020204030204" pitchFamily="34" charset="0"/>
                <a:ea typeface="Calibri" panose="020F0502020204030204" pitchFamily="34" charset="0"/>
                <a:cs typeface="Arial" panose="020B0604020202020204" pitchFamily="34" charset="0"/>
              </a:rPr>
              <a:t>الاستبانة</a:t>
            </a:r>
            <a:r>
              <a:rPr lang="ar-DZ" sz="2400" b="1" dirty="0" smtClean="0">
                <a:latin typeface="Calibri" panose="020F0502020204030204" pitchFamily="34" charset="0"/>
                <a:ea typeface="Calibri" panose="020F0502020204030204" pitchFamily="34" charset="0"/>
                <a:cs typeface="Arial" panose="020B0604020202020204" pitchFamily="34" charset="0"/>
              </a:rPr>
              <a:t> في صورتها الأولية على عدد من المحكمين ذوي الخبرة والاختصاص لأخذ وجهات نظرهم وملاحظاتهم والتأكد من مدى ملائمة كل عبارة للمحور الذي </a:t>
            </a:r>
            <a:r>
              <a:rPr lang="ar-DZ" sz="2400" b="1" dirty="0" err="1" smtClean="0">
                <a:latin typeface="Calibri" panose="020F0502020204030204" pitchFamily="34" charset="0"/>
                <a:ea typeface="Calibri" panose="020F0502020204030204" pitchFamily="34" charset="0"/>
                <a:cs typeface="Arial" panose="020B0604020202020204" pitchFamily="34" charset="0"/>
              </a:rPr>
              <a:t>تنمتي</a:t>
            </a:r>
            <a:r>
              <a:rPr lang="ar-DZ" sz="2400" b="1" dirty="0" smtClean="0">
                <a:latin typeface="Calibri" panose="020F0502020204030204" pitchFamily="34" charset="0"/>
                <a:ea typeface="Calibri" panose="020F0502020204030204" pitchFamily="34" charset="0"/>
                <a:cs typeface="Arial" panose="020B0604020202020204" pitchFamily="34" charset="0"/>
              </a:rPr>
              <a:t> اليه،مدى شمول الاستبيان لمشكل الدراسة وأهدافها،مدى سلامة ودقة الصياغة اللغوية والعلمية لعبارات </a:t>
            </a:r>
            <a:r>
              <a:rPr lang="ar-DZ" sz="2400" b="1" dirty="0" err="1" smtClean="0">
                <a:latin typeface="Calibri" panose="020F0502020204030204" pitchFamily="34" charset="0"/>
                <a:ea typeface="Calibri" panose="020F0502020204030204" pitchFamily="34" charset="0"/>
                <a:cs typeface="Arial" panose="020B0604020202020204" pitchFamily="34" charset="0"/>
              </a:rPr>
              <a:t>الاسبيان.</a:t>
            </a:r>
            <a:endParaRPr lang="ar-DZ" sz="2400" b="1"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DZ" sz="24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صدق الاتساق الداخلي:</a:t>
            </a:r>
            <a:r>
              <a:rPr lang="ar-DZ" sz="2400" b="1" dirty="0" smtClean="0">
                <a:effectLst/>
                <a:latin typeface="Calibri" panose="020F0502020204030204" pitchFamily="34" charset="0"/>
                <a:ea typeface="Calibri" panose="020F0502020204030204" pitchFamily="34" charset="0"/>
                <a:cs typeface="Arial" panose="020B0604020202020204" pitchFamily="34" charset="0"/>
              </a:rPr>
              <a:t>يقصد </a:t>
            </a:r>
            <a:r>
              <a:rPr lang="ar-DZ" sz="2400" b="1" dirty="0" err="1" smtClean="0">
                <a:effectLst/>
                <a:latin typeface="Calibri" panose="020F0502020204030204" pitchFamily="34" charset="0"/>
                <a:ea typeface="Calibri" panose="020F0502020204030204" pitchFamily="34" charset="0"/>
                <a:cs typeface="Arial" panose="020B0604020202020204" pitchFamily="34" charset="0"/>
              </a:rPr>
              <a:t>به</a:t>
            </a:r>
            <a:r>
              <a:rPr lang="ar-DZ" sz="2400" b="1" dirty="0" smtClean="0">
                <a:effectLst/>
                <a:latin typeface="Calibri" panose="020F0502020204030204" pitchFamily="34" charset="0"/>
                <a:ea typeface="Calibri" panose="020F0502020204030204" pitchFamily="34" charset="0"/>
                <a:cs typeface="Arial" panose="020B0604020202020204" pitchFamily="34" charset="0"/>
              </a:rPr>
              <a:t> مدى </a:t>
            </a:r>
            <a:r>
              <a:rPr lang="ar-DZ" sz="2400" b="1" dirty="0" err="1" smtClean="0">
                <a:effectLst/>
                <a:latin typeface="Calibri" panose="020F0502020204030204" pitchFamily="34" charset="0"/>
                <a:ea typeface="Calibri" panose="020F0502020204030204" pitchFamily="34" charset="0"/>
                <a:cs typeface="Arial" panose="020B0604020202020204" pitchFamily="34" charset="0"/>
              </a:rPr>
              <a:t>اتساق (ارتباط </a:t>
            </a:r>
            <a:r>
              <a:rPr lang="ar-DZ" sz="2400" b="1" dirty="0" smtClean="0">
                <a:effectLst/>
                <a:latin typeface="Calibri" panose="020F0502020204030204" pitchFamily="34" charset="0"/>
                <a:ea typeface="Calibri" panose="020F0502020204030204" pitchFamily="34" charset="0"/>
                <a:cs typeface="Arial" panose="020B0604020202020204" pitchFamily="34" charset="0"/>
              </a:rPr>
              <a:t>) جميع فقرات الاستبيان مع المحور الذي تنتمي اليه.</a:t>
            </a:r>
          </a:p>
          <a:p>
            <a:pPr algn="r" rtl="1">
              <a:lnSpc>
                <a:spcPct val="107000"/>
              </a:lnSpc>
              <a:spcAft>
                <a:spcPts val="0"/>
              </a:spcAft>
            </a:pPr>
            <a:r>
              <a:rPr lang="ar-DZ" sz="2400" b="1" dirty="0" smtClean="0">
                <a:latin typeface="Calibri" panose="020F0502020204030204" pitchFamily="34" charset="0"/>
                <a:ea typeface="Calibri" panose="020F0502020204030204" pitchFamily="34" charset="0"/>
                <a:cs typeface="Arial" panose="020B0604020202020204" pitchFamily="34" charset="0"/>
              </a:rPr>
              <a:t>ولقياس الاتساق الداخلي يجب أولا حساب درجة كل محور من خلال حساب المتوسط الحسابي له،كما </a:t>
            </a:r>
            <a:r>
              <a:rPr lang="ar-DZ" sz="2400" b="1" dirty="0" err="1" smtClean="0">
                <a:latin typeface="Calibri" panose="020F0502020204030204" pitchFamily="34" charset="0"/>
                <a:ea typeface="Calibri" panose="020F0502020204030204" pitchFamily="34" charset="0"/>
                <a:cs typeface="Arial" panose="020B0604020202020204" pitchFamily="34" charset="0"/>
              </a:rPr>
              <a:t>يلي:</a:t>
            </a:r>
            <a:endParaRPr lang="ar-DZ" sz="2400" b="1"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endParaRPr lang="ar-DZ" sz="2400" b="1"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endParaRPr lang="ar-DZ" sz="2400" b="1"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927947"/>
          </a:xfrm>
        </p:spPr>
        <p:txBody>
          <a:bodyPr>
            <a:normAutofit/>
          </a:bodyPr>
          <a:lstStyle/>
          <a:p>
            <a:r>
              <a:rPr lang="ar-DZ" sz="4000" b="1" dirty="0" smtClean="0">
                <a:latin typeface="Calibri" panose="020F0502020204030204" pitchFamily="34" charset="0"/>
                <a:ea typeface="Calibri" panose="020F0502020204030204" pitchFamily="34" charset="0"/>
                <a:cs typeface="Arial" panose="020B0604020202020204" pitchFamily="34" charset="0"/>
              </a:rPr>
              <a:t>يتم حساب درجة كل محور، حسب الخطوات التالية:</a:t>
            </a:r>
            <a:endParaRPr lang="fr-FR" sz="4000" dirty="0"/>
          </a:p>
        </p:txBody>
      </p:sp>
      <p:pic>
        <p:nvPicPr>
          <p:cNvPr id="1026" name="Picture 2"/>
          <p:cNvPicPr>
            <a:picLocks noChangeAspect="1" noChangeArrowheads="1"/>
          </p:cNvPicPr>
          <p:nvPr/>
        </p:nvPicPr>
        <p:blipFill>
          <a:blip r:embed="rId2" cstate="print"/>
          <a:srcRect/>
          <a:stretch>
            <a:fillRect/>
          </a:stretch>
        </p:blipFill>
        <p:spPr bwMode="auto">
          <a:xfrm>
            <a:off x="8225155" y="3007360"/>
            <a:ext cx="3052445" cy="2336800"/>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95681" y="2174241"/>
            <a:ext cx="6055360" cy="4064000"/>
          </a:xfrm>
          <a:prstGeom prst="rect">
            <a:avLst/>
          </a:prstGeom>
          <a:noFill/>
          <a:ln w="9525">
            <a:noFill/>
            <a:miter lim="800000"/>
            <a:headEnd/>
            <a:tailEnd/>
          </a:ln>
        </p:spPr>
      </p:pic>
      <p:sp>
        <p:nvSpPr>
          <p:cNvPr id="5" name="Flèche droite à entaille 4"/>
          <p:cNvSpPr/>
          <p:nvPr/>
        </p:nvSpPr>
        <p:spPr>
          <a:xfrm rot="10800000">
            <a:off x="7274560" y="379984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846668"/>
          </a:xfrm>
        </p:spPr>
        <p:txBody>
          <a:bodyPr/>
          <a:lstStyle/>
          <a:p>
            <a:r>
              <a:rPr lang="ar-DZ" dirty="0" err="1" smtClean="0"/>
              <a:t>نتحصل</a:t>
            </a:r>
            <a:r>
              <a:rPr lang="ar-DZ" dirty="0" smtClean="0"/>
              <a:t> على النتائج الآتية:</a:t>
            </a:r>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767840" y="2133601"/>
            <a:ext cx="8636000" cy="37417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1090508"/>
          </a:xfrm>
        </p:spPr>
        <p:txBody>
          <a:bodyPr>
            <a:noAutofit/>
          </a:bodyPr>
          <a:lstStyle/>
          <a:p>
            <a:r>
              <a:rPr lang="ar-DZ" sz="3200" dirty="0" smtClean="0"/>
              <a:t>بعد ذلك نقوم بحساب معاملات الارتباط بين كل عبارة ومتوسط العبارة الذي تم حسابه في المرحلة السابقة،كما يلي:</a:t>
            </a:r>
            <a:endParaRPr lang="fr-FR" sz="3200" dirty="0"/>
          </a:p>
        </p:txBody>
      </p:sp>
      <p:pic>
        <p:nvPicPr>
          <p:cNvPr id="3075" name="Picture 3"/>
          <p:cNvPicPr>
            <a:picLocks noChangeAspect="1" noChangeArrowheads="1"/>
          </p:cNvPicPr>
          <p:nvPr/>
        </p:nvPicPr>
        <p:blipFill>
          <a:blip r:embed="rId2" cstate="print"/>
          <a:srcRect/>
          <a:stretch>
            <a:fillRect/>
          </a:stretch>
        </p:blipFill>
        <p:spPr bwMode="auto">
          <a:xfrm>
            <a:off x="568961" y="2297430"/>
            <a:ext cx="4409440" cy="3148330"/>
          </a:xfrm>
          <a:prstGeom prst="rect">
            <a:avLst/>
          </a:prstGeom>
          <a:noFill/>
          <a:ln w="9525">
            <a:noFill/>
            <a:miter lim="800000"/>
            <a:headEnd/>
            <a:tailEnd/>
          </a:ln>
        </p:spPr>
      </p:pic>
      <p:graphicFrame>
        <p:nvGraphicFramePr>
          <p:cNvPr id="6" name="Diagramme 5"/>
          <p:cNvGraphicFramePr/>
          <p:nvPr/>
        </p:nvGraphicFramePr>
        <p:xfrm>
          <a:off x="2032000" y="1920239"/>
          <a:ext cx="8128000" cy="3814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6" name="Picture 4"/>
          <p:cNvPicPr>
            <a:picLocks noGrp="1" noChangeAspect="1" noChangeArrowheads="1"/>
          </p:cNvPicPr>
          <p:nvPr>
            <p:ph idx="1"/>
          </p:nvPr>
        </p:nvPicPr>
        <p:blipFill>
          <a:blip r:embed="rId8" cstate="print"/>
          <a:srcRect/>
          <a:stretch>
            <a:fillRect/>
          </a:stretch>
        </p:blipFill>
        <p:spPr bwMode="auto">
          <a:xfrm>
            <a:off x="8433707" y="2207623"/>
            <a:ext cx="2682784" cy="347834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361440" y="1706881"/>
            <a:ext cx="9672320" cy="4003040"/>
          </a:xfrm>
          <a:prstGeom prst="rect">
            <a:avLst/>
          </a:prstGeom>
          <a:noFill/>
          <a:ln w="9525">
            <a:noFill/>
            <a:miter lim="800000"/>
            <a:headEnd/>
            <a:tailEnd/>
          </a:ln>
        </p:spPr>
      </p:pic>
      <p:sp>
        <p:nvSpPr>
          <p:cNvPr id="5" name="Titre 1"/>
          <p:cNvSpPr txBox="1">
            <a:spLocks/>
          </p:cNvSpPr>
          <p:nvPr/>
        </p:nvSpPr>
        <p:spPr>
          <a:xfrm>
            <a:off x="1488442" y="5584613"/>
            <a:ext cx="9601196" cy="826348"/>
          </a:xfrm>
          <a:prstGeom prst="rect">
            <a:avLst/>
          </a:prstGeom>
          <a:effectLst/>
        </p:spPr>
        <p:txBody>
          <a:bodyPr vert="horz" lIns="91440" tIns="45720" rIns="91440" bIns="45720" rtlCol="0" anchor="ctr">
            <a:normAutofit/>
          </a:bodyPr>
          <a:lstStyle/>
          <a:p>
            <a:pPr marL="0" marR="0" lvl="0" indent="0" algn="ctr" defTabSz="457200" rtl="1"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w="3175" cmpd="sng">
                <a:noFill/>
              </a:ln>
              <a:solidFill>
                <a:schemeClr val="tx1">
                  <a:lumMod val="85000"/>
                  <a:lumOff val="15000"/>
                </a:schemeClr>
              </a:solidFill>
              <a:effectLst/>
              <a:uLnTx/>
              <a:uFillTx/>
              <a:latin typeface="+mj-lt"/>
              <a:ea typeface="+mj-ea"/>
              <a:cs typeface="+mj-cs"/>
            </a:endParaRPr>
          </a:p>
        </p:txBody>
      </p:sp>
      <p:sp>
        <p:nvSpPr>
          <p:cNvPr id="7" name="مستطيل 1">
            <a:extLst>
              <a:ext uri="{FF2B5EF4-FFF2-40B4-BE49-F238E27FC236}">
                <a16:creationId xmlns:a16="http://schemas.microsoft.com/office/drawing/2014/main" xmlns="" id="{9D1CBAD4-207E-462B-9576-799F2701C7C3}"/>
              </a:ext>
            </a:extLst>
          </p:cNvPr>
          <p:cNvSpPr>
            <a:spLocks noGrp="1"/>
          </p:cNvSpPr>
          <p:nvPr>
            <p:ph type="title"/>
          </p:nvPr>
        </p:nvSpPr>
        <p:spPr>
          <a:xfrm>
            <a:off x="1295402" y="854814"/>
            <a:ext cx="9601196" cy="816827"/>
          </a:xfrm>
          <a:prstGeom prst="rect">
            <a:avLst/>
          </a:prstGeom>
        </p:spPr>
        <p:txBody>
          <a:bodyPr wrap="square">
            <a:spAutoFit/>
          </a:bodyPr>
          <a:lstStyle/>
          <a:p>
            <a:pPr algn="r" rtl="1">
              <a:lnSpc>
                <a:spcPct val="107000"/>
              </a:lnSpc>
              <a:spcAft>
                <a:spcPts val="800"/>
              </a:spcAft>
            </a:pPr>
            <a:r>
              <a:rPr lang="ar-SA" b="1" dirty="0">
                <a:solidFill>
                  <a:srgbClr val="000000"/>
                </a:solidFill>
                <a:latin typeface="Arial-BoldMT"/>
                <a:ea typeface="Calibri" panose="020F0502020204030204" pitchFamily="34" charset="0"/>
                <a:cs typeface="Arial" panose="020B0604020202020204" pitchFamily="34" charset="0"/>
              </a:rPr>
              <a:t>مخرجات معالجة الاتساق الداخلي للمحور الأول</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6719</TotalTime>
  <Words>643</Words>
  <Application>Microsoft Office PowerPoint</Application>
  <PresentationFormat>Personnalisé</PresentationFormat>
  <Paragraphs>53</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عضوي</vt:lpstr>
      <vt:lpstr>Diapositive 1</vt:lpstr>
      <vt:lpstr>Diapositive 2</vt:lpstr>
      <vt:lpstr>خطوات المعالجة الاحصائية للاستبيان باستخدام برنامج SPSS</vt:lpstr>
      <vt:lpstr>Diapositive 4</vt:lpstr>
      <vt:lpstr>Diapositive 5</vt:lpstr>
      <vt:lpstr>يتم حساب درجة كل محور، حسب الخطوات التالية:</vt:lpstr>
      <vt:lpstr>نتحصل على النتائج الآتية:</vt:lpstr>
      <vt:lpstr>بعد ذلك نقوم بحساب معاملات الارتباط بين كل عبارة ومتوسط العبارة الذي تم حسابه في المرحلة السابقة،كما يلي:</vt:lpstr>
      <vt:lpstr>مخرجات معالجة الاتساق الداخلي للمحور الأول</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 GGraph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Mohamed Elbey</dc:creator>
  <cp:lastModifiedBy>windows</cp:lastModifiedBy>
  <cp:revision>178</cp:revision>
  <dcterms:created xsi:type="dcterms:W3CDTF">2021-02-01T07:48:26Z</dcterms:created>
  <dcterms:modified xsi:type="dcterms:W3CDTF">2023-12-15T16:49:44Z</dcterms:modified>
</cp:coreProperties>
</file>