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6"/>
  </p:notesMasterIdLst>
  <p:sldIdLst>
    <p:sldId id="256" r:id="rId2"/>
    <p:sldId id="268" r:id="rId3"/>
    <p:sldId id="269" r:id="rId4"/>
    <p:sldId id="270" r:id="rId5"/>
    <p:sldId id="271" r:id="rId6"/>
    <p:sldId id="272" r:id="rId7"/>
    <p:sldId id="273" r:id="rId8"/>
    <p:sldId id="275" r:id="rId9"/>
    <p:sldId id="276" r:id="rId10"/>
    <p:sldId id="264" r:id="rId11"/>
    <p:sldId id="265" r:id="rId12"/>
    <p:sldId id="266" r:id="rId13"/>
    <p:sldId id="278" r:id="rId14"/>
    <p:sldId id="257" r:id="rId15"/>
    <p:sldId id="258" r:id="rId16"/>
    <p:sldId id="259" r:id="rId17"/>
    <p:sldId id="280" r:id="rId18"/>
    <p:sldId id="281" r:id="rId19"/>
    <p:sldId id="282" r:id="rId20"/>
    <p:sldId id="260" r:id="rId21"/>
    <p:sldId id="262" r:id="rId22"/>
    <p:sldId id="263" r:id="rId23"/>
    <p:sldId id="277" r:id="rId24"/>
    <p:sldId id="283" r:id="rId25"/>
    <p:sldId id="284" r:id="rId26"/>
    <p:sldId id="285"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4" autoAdjust="0"/>
    <p:restoredTop sz="94605" autoAdjust="0"/>
  </p:normalViewPr>
  <p:slideViewPr>
    <p:cSldViewPr>
      <p:cViewPr varScale="1">
        <p:scale>
          <a:sx n="70" d="100"/>
          <a:sy n="70" d="100"/>
        </p:scale>
        <p:origin x="-13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A61335-24AC-4728-9095-EA2E7930A659}" type="datetimeFigureOut">
              <a:rPr lang="en-US" smtClean="0"/>
              <a:pPr/>
              <a:t>12/12/2023</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69E30-F7BB-4BE7-837F-3BBC8BB093FD}" type="slidenum">
              <a:rPr lang="en-US" smtClean="0"/>
              <a:pPr/>
              <a:t>‹N°›</a:t>
            </a:fld>
            <a:endParaRPr lang="en-US"/>
          </a:p>
        </p:txBody>
      </p:sp>
    </p:spTree>
    <p:extLst>
      <p:ext uri="{BB962C8B-B14F-4D97-AF65-F5344CB8AC3E}">
        <p14:creationId xmlns:p14="http://schemas.microsoft.com/office/powerpoint/2010/main" val="760800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DAFEBC05-1475-4EF3-866C-A91560C1C56F}" type="datetime1">
              <a:rPr lang="fr-FR" smtClean="0"/>
              <a:pPr/>
              <a:t>12/12/2023</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F4668DC-857F-487D-BFFA-8C0CA5037977}" type="slidenum">
              <a:rPr lang="fr-BE" smtClean="0"/>
              <a:pPr/>
              <a:t>‹N°›</a:t>
            </a:fld>
            <a:endParaRPr lang="fr-B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CD181C8-7B9B-4AE2-B83F-7C4C00FC000F}" type="datetime1">
              <a:rPr lang="fr-FR" smtClean="0"/>
              <a:pPr/>
              <a:t>12/12/2023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5BCC6E-CF1F-4384-A7C5-CE9C0760415E}" type="datetime1">
              <a:rPr lang="fr-FR" smtClean="0"/>
              <a:pPr/>
              <a:t>12/12/2023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5665B5AF-5E27-4713-B20D-EA8A3319637F}" type="datetime1">
              <a:rPr lang="fr-FR" smtClean="0"/>
              <a:pPr/>
              <a:t>12/12/2023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E8D30DC6-760A-46B2-BEAD-73CFFC1EECB6}" type="datetime1">
              <a:rPr lang="fr-FR" smtClean="0"/>
              <a:pPr/>
              <a:t>12/12/2023</a:t>
            </a:fld>
            <a:endParaRPr lang="fr-BE"/>
          </a:p>
        </p:txBody>
      </p:sp>
      <p:sp>
        <p:nvSpPr>
          <p:cNvPr id="5" name="Espace réservé du pied de page 4"/>
          <p:cNvSpPr>
            <a:spLocks noGrp="1"/>
          </p:cNvSpPr>
          <p:nvPr>
            <p:ph type="ftr" sz="quarter" idx="11"/>
          </p:nvPr>
        </p:nvSpPr>
        <p:spPr>
          <a:xfrm>
            <a:off x="800100" y="6172200"/>
            <a:ext cx="4000500" cy="457200"/>
          </a:xfrm>
        </p:spPr>
        <p:txBody>
          <a:bodyPr/>
          <a:lstStyle/>
          <a:p>
            <a:endParaRPr lang="fr-BE"/>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89FE7063-A116-419A-82A0-556B62EAF992}" type="datetime1">
              <a:rPr lang="fr-FR" smtClean="0"/>
              <a:pPr/>
              <a:t>12/12/2023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7285856D-CDC7-4061-8C75-AAA4DD5BAD0C}" type="datetime1">
              <a:rPr lang="fr-FR" smtClean="0"/>
              <a:pPr/>
              <a:t>12/12/2023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95EBD29C-8069-4949-911D-2432E286A800}" type="datetime1">
              <a:rPr lang="fr-FR" smtClean="0"/>
              <a:pPr/>
              <a:t>12/12/2023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3429BD5-CBEB-4FCC-BD3B-C86E8727D2DF}" type="datetime1">
              <a:rPr lang="fr-FR" smtClean="0"/>
              <a:pPr/>
              <a:t>12/12/2023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6B2165C1-3A97-48A2-8FD8-E12A3F08F9B1}" type="datetime1">
              <a:rPr lang="fr-FR" smtClean="0"/>
              <a:pPr/>
              <a:t>12/12/2023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446F964F-C6F2-4BBC-B05C-6B972EB3B855}" type="datetime1">
              <a:rPr lang="fr-FR" smtClean="0"/>
              <a:pPr/>
              <a:t>12/12/2023</a:t>
            </a:fld>
            <a:endParaRPr lang="fr-BE"/>
          </a:p>
        </p:txBody>
      </p:sp>
      <p:sp>
        <p:nvSpPr>
          <p:cNvPr id="6" name="Espace réservé du pied de page 5"/>
          <p:cNvSpPr>
            <a:spLocks noGrp="1"/>
          </p:cNvSpPr>
          <p:nvPr>
            <p:ph type="ftr" sz="quarter" idx="11"/>
          </p:nvPr>
        </p:nvSpPr>
        <p:spPr>
          <a:xfrm>
            <a:off x="914400" y="6172200"/>
            <a:ext cx="3886200" cy="457200"/>
          </a:xfrm>
        </p:spPr>
        <p:txBody>
          <a:bodyPr/>
          <a:lstStyle/>
          <a:p>
            <a:endParaRPr lang="fr-BE"/>
          </a:p>
        </p:txBody>
      </p:sp>
      <p:sp>
        <p:nvSpPr>
          <p:cNvPr id="7" name="Espace réservé du numéro de diapositive 6"/>
          <p:cNvSpPr>
            <a:spLocks noGrp="1"/>
          </p:cNvSpPr>
          <p:nvPr>
            <p:ph type="sldNum" sz="quarter" idx="12"/>
          </p:nvPr>
        </p:nvSpPr>
        <p:spPr>
          <a:xfrm>
            <a:off x="146304" y="6208776"/>
            <a:ext cx="457200" cy="457200"/>
          </a:xfrm>
        </p:spPr>
        <p:txBody>
          <a:bodyPr/>
          <a:lstStyle/>
          <a:p>
            <a:fld id="{CF4668DC-857F-487D-BFFA-8C0CA5037977}" type="slidenum">
              <a:rPr lang="fr-BE" smtClean="0"/>
              <a:pPr/>
              <a:t>‹N°›</a:t>
            </a:fld>
            <a:endParaRPr lang="fr-B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2E3383A-62AC-432C-93F2-D324F867A7A8}" type="datetime1">
              <a:rPr lang="fr-FR" smtClean="0"/>
              <a:pPr/>
              <a:t>12/12/2023</a:t>
            </a:fld>
            <a:endParaRPr lang="fr-BE"/>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fr.wikipedia.org/wiki/Ph%C3%A9romone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fr.wikipedia.org/wiki/Auto-organisa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fr.wikipedia.org/wiki/It%C3%A9ration"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fr.wikipedia.org/wiki/Population"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fr.wikipedia.org/wiki/R%C3%A9seau_informatique" TargetMode="External"/><Relationship Id="rId2" Type="http://schemas.openxmlformats.org/officeDocument/2006/relationships/hyperlink" Target="http://fr.wikipedia.org/wiki/Routag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Intelligence Collective</a:t>
            </a:r>
            <a:endParaRPr lang="en-US"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a:p>
        </p:txBody>
      </p:sp>
      <p:sp>
        <p:nvSpPr>
          <p:cNvPr id="2" name="Titre 1"/>
          <p:cNvSpPr>
            <a:spLocks noGrp="1"/>
          </p:cNvSpPr>
          <p:nvPr>
            <p:ph type="ctrTitle"/>
          </p:nvPr>
        </p:nvSpPr>
        <p:spPr>
          <a:xfrm>
            <a:off x="4643438" y="5357826"/>
            <a:ext cx="4477682" cy="1472184"/>
          </a:xfrm>
        </p:spPr>
        <p:txBody>
          <a:bodyPr>
            <a:noAutofit/>
          </a:bodyPr>
          <a:lstStyle/>
          <a:p>
            <a:r>
              <a:rPr lang="fr-FR" sz="4800" b="1" dirty="0" smtClean="0">
                <a:solidFill>
                  <a:schemeClr val="bg1"/>
                </a:solidFill>
                <a:latin typeface="Berlin Sans FB Demi" pitchFamily="34" charset="0"/>
              </a:rPr>
              <a:t/>
            </a:r>
            <a:br>
              <a:rPr lang="fr-FR" sz="4800" b="1" dirty="0" smtClean="0">
                <a:solidFill>
                  <a:schemeClr val="bg1"/>
                </a:solidFill>
                <a:latin typeface="Berlin Sans FB Demi" pitchFamily="34" charset="0"/>
              </a:rPr>
            </a:br>
            <a:r>
              <a:rPr lang="fr-FR" sz="4800" b="1" dirty="0" smtClean="0">
                <a:solidFill>
                  <a:schemeClr val="bg1"/>
                </a:solidFill>
                <a:latin typeface="Berlin Sans FB Demi" pitchFamily="34" charset="0"/>
              </a:rPr>
              <a:t>LES FOURMIS</a:t>
            </a:r>
            <a:endParaRPr lang="en-US" sz="4800" b="1" dirty="0">
              <a:solidFill>
                <a:schemeClr val="bg1"/>
              </a:solidFill>
              <a:latin typeface="Berlin Sans FB Dem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10</a:t>
            </a:fld>
            <a:endParaRPr lang="fr-BE"/>
          </a:p>
        </p:txBody>
      </p:sp>
      <p:sp>
        <p:nvSpPr>
          <p:cNvPr id="3" name="Espace réservé du contenu 2"/>
          <p:cNvSpPr>
            <a:spLocks noGrp="1"/>
          </p:cNvSpPr>
          <p:nvPr>
            <p:ph sz="quarter" idx="1"/>
          </p:nvPr>
        </p:nvSpPr>
        <p:spPr/>
        <p:txBody>
          <a:bodyPr/>
          <a:lstStyle/>
          <a:p>
            <a:r>
              <a:rPr lang="fr-FR" i="1" dirty="0" smtClean="0"/>
              <a:t>MALGRE CELA</a:t>
            </a:r>
          </a:p>
          <a:p>
            <a:endParaRPr lang="fr-FR" i="1" dirty="0" smtClean="0"/>
          </a:p>
          <a:p>
            <a:r>
              <a:rPr lang="fr-FR" i="1" dirty="0" smtClean="0"/>
              <a:t>Tout semble se passer comme si chaque colonie se comportait comme </a:t>
            </a:r>
            <a:r>
              <a:rPr lang="fr-FR" b="1" i="1" u="sng" dirty="0" smtClean="0"/>
              <a:t>un seul et même super-organisme </a:t>
            </a:r>
            <a:r>
              <a:rPr lang="fr-FR" i="1" dirty="0" smtClean="0"/>
              <a:t>et qu’il existait virtuellement au sein de ces sociétés une </a:t>
            </a:r>
            <a:r>
              <a:rPr lang="fr-FR" b="1" i="1" u="sng" dirty="0" smtClean="0"/>
              <a:t>force mystérieuse </a:t>
            </a:r>
            <a:r>
              <a:rPr lang="fr-FR" i="1" dirty="0" smtClean="0"/>
              <a:t>capable de </a:t>
            </a:r>
            <a:r>
              <a:rPr lang="fr-FR" b="1" i="1" u="sng" dirty="0" smtClean="0"/>
              <a:t>coordonner</a:t>
            </a:r>
            <a:r>
              <a:rPr lang="fr-FR" i="1" dirty="0" smtClean="0"/>
              <a:t> les activités de plusieurs milliers d’individus.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11</a:t>
            </a:fld>
            <a:endParaRPr lang="fr-BE"/>
          </a:p>
        </p:txBody>
      </p:sp>
      <p:sp>
        <p:nvSpPr>
          <p:cNvPr id="3" name="Espace réservé du contenu 2"/>
          <p:cNvSpPr>
            <a:spLocks noGrp="1"/>
          </p:cNvSpPr>
          <p:nvPr>
            <p:ph sz="quarter" idx="1"/>
          </p:nvPr>
        </p:nvSpPr>
        <p:spPr>
          <a:xfrm>
            <a:off x="1357290" y="1500174"/>
            <a:ext cx="7498080" cy="4800600"/>
          </a:xfrm>
        </p:spPr>
        <p:txBody>
          <a:bodyPr/>
          <a:lstStyle/>
          <a:p>
            <a:r>
              <a:rPr lang="fr-FR" i="1" dirty="0" smtClean="0"/>
              <a:t>Principales caractéristiques des fourmis:</a:t>
            </a:r>
          </a:p>
          <a:p>
            <a:pPr>
              <a:buNone/>
            </a:pPr>
            <a:r>
              <a:rPr lang="fr-FR" i="1" dirty="0" smtClean="0"/>
              <a:t>   </a:t>
            </a:r>
          </a:p>
          <a:p>
            <a:pPr>
              <a:buNone/>
            </a:pPr>
            <a:r>
              <a:rPr lang="fr-FR" i="1" dirty="0" smtClean="0"/>
              <a:t>   Leur capacité à résoudre </a:t>
            </a:r>
            <a:r>
              <a:rPr lang="fr-FR" b="1" i="1" u="sng" dirty="0" smtClean="0"/>
              <a:t>collectivement</a:t>
            </a:r>
            <a:r>
              <a:rPr lang="fr-FR" i="1" dirty="0" smtClean="0"/>
              <a:t> tout un ensemble de </a:t>
            </a:r>
            <a:r>
              <a:rPr lang="fr-FR" b="1" i="1" u="sng" dirty="0" smtClean="0"/>
              <a:t>problèmes</a:t>
            </a:r>
            <a:r>
              <a:rPr lang="fr-FR" i="1" dirty="0" smtClean="0"/>
              <a:t>, souvent assez complexes, auxquels elles se trouvent confrontées </a:t>
            </a:r>
            <a:r>
              <a:rPr lang="en-US" i="1" dirty="0" err="1" smtClean="0"/>
              <a:t>quotidiennement</a:t>
            </a:r>
            <a:r>
              <a:rPr lang="en-US" i="1" dirty="0" smtClean="0"/>
              <a:t>.</a:t>
            </a:r>
          </a:p>
          <a:p>
            <a:endParaRPr lang="en-US" dirty="0"/>
          </a:p>
        </p:txBody>
      </p:sp>
      <p:sp>
        <p:nvSpPr>
          <p:cNvPr id="4" name="Sourire 3"/>
          <p:cNvSpPr/>
          <p:nvPr/>
        </p:nvSpPr>
        <p:spPr>
          <a:xfrm>
            <a:off x="1326810" y="2755578"/>
            <a:ext cx="428628" cy="35719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sp>
        <p:nvSpPr>
          <p:cNvPr id="3" name="Espace réservé du contenu 2"/>
          <p:cNvSpPr>
            <a:spLocks noGrp="1"/>
          </p:cNvSpPr>
          <p:nvPr>
            <p:ph sz="quarter" idx="1"/>
          </p:nvPr>
        </p:nvSpPr>
        <p:spPr/>
        <p:txBody>
          <a:bodyPr>
            <a:normAutofit/>
          </a:bodyPr>
          <a:lstStyle/>
          <a:p>
            <a:r>
              <a:rPr lang="fr-FR" i="1" dirty="0" smtClean="0"/>
              <a:t>Problèmes de nature très variée : </a:t>
            </a:r>
          </a:p>
          <a:p>
            <a:endParaRPr lang="fr-FR" i="1" dirty="0" smtClean="0"/>
          </a:p>
          <a:p>
            <a:pPr lvl="1"/>
            <a:r>
              <a:rPr lang="fr-FR" i="1" dirty="0" smtClean="0"/>
              <a:t>Recherche et sélection de sources de nourriture, </a:t>
            </a:r>
          </a:p>
          <a:p>
            <a:pPr lvl="1"/>
            <a:r>
              <a:rPr lang="fr-FR" i="1" dirty="0" smtClean="0"/>
              <a:t>Construction et agrandissement du nid, </a:t>
            </a:r>
          </a:p>
          <a:p>
            <a:pPr lvl="1"/>
            <a:r>
              <a:rPr lang="fr-FR" i="1" dirty="0" smtClean="0"/>
              <a:t>Partage des tâches et organisation du travail,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13</a:t>
            </a:fld>
            <a:endParaRPr lang="fr-BE"/>
          </a:p>
        </p:txBody>
      </p:sp>
      <p:sp>
        <p:nvSpPr>
          <p:cNvPr id="3" name="Espace réservé du contenu 2"/>
          <p:cNvSpPr>
            <a:spLocks noGrp="1"/>
          </p:cNvSpPr>
          <p:nvPr>
            <p:ph sz="quarter" idx="1"/>
          </p:nvPr>
        </p:nvSpPr>
        <p:spPr/>
        <p:txBody>
          <a:bodyPr>
            <a:normAutofit fontScale="92500" lnSpcReduction="20000"/>
          </a:bodyPr>
          <a:lstStyle/>
          <a:p>
            <a:r>
              <a:rPr lang="fr-FR" b="1" dirty="0" smtClean="0"/>
              <a:t>Le travail à diviser</a:t>
            </a:r>
          </a:p>
          <a:p>
            <a:pPr lvl="2"/>
            <a:r>
              <a:rPr lang="fr-FR" dirty="0" err="1" smtClean="0"/>
              <a:t>Auto-suffisance</a:t>
            </a:r>
            <a:endParaRPr lang="fr-FR" dirty="0" smtClean="0"/>
          </a:p>
          <a:p>
            <a:pPr lvl="2"/>
            <a:r>
              <a:rPr lang="fr-FR" dirty="0" smtClean="0"/>
              <a:t>Nourrir la reine</a:t>
            </a:r>
          </a:p>
          <a:p>
            <a:pPr lvl="2"/>
            <a:r>
              <a:rPr lang="fr-FR" dirty="0" smtClean="0"/>
              <a:t>Nourrir les larves</a:t>
            </a:r>
          </a:p>
          <a:p>
            <a:pPr lvl="2"/>
            <a:r>
              <a:rPr lang="fr-FR" dirty="0" smtClean="0"/>
              <a:t>S'occuper des œufs</a:t>
            </a:r>
          </a:p>
          <a:p>
            <a:pPr lvl="2"/>
            <a:r>
              <a:rPr lang="fr-FR" dirty="0" smtClean="0"/>
              <a:t>Assister aux éclosions</a:t>
            </a:r>
          </a:p>
          <a:p>
            <a:pPr lvl="2"/>
            <a:r>
              <a:rPr lang="fr-FR" dirty="0" smtClean="0"/>
              <a:t>Fourrager (recherche et collecte de nourriture)</a:t>
            </a:r>
          </a:p>
          <a:p>
            <a:pPr lvl="2"/>
            <a:r>
              <a:rPr lang="fr-FR" dirty="0" smtClean="0"/>
              <a:t>Tracer des pistes </a:t>
            </a:r>
            <a:r>
              <a:rPr lang="fr-FR" b="1" u="sng" dirty="0" smtClean="0"/>
              <a:t>phéromonales</a:t>
            </a:r>
          </a:p>
          <a:p>
            <a:pPr lvl="2"/>
            <a:r>
              <a:rPr lang="fr-FR" dirty="0" smtClean="0"/>
              <a:t>Chasser des proies</a:t>
            </a:r>
          </a:p>
          <a:p>
            <a:pPr lvl="2"/>
            <a:r>
              <a:rPr lang="fr-FR" dirty="0" smtClean="0"/>
              <a:t>Attaquer des colonies ennemies</a:t>
            </a:r>
          </a:p>
          <a:p>
            <a:pPr lvl="2"/>
            <a:r>
              <a:rPr lang="fr-FR" dirty="0" smtClean="0"/>
              <a:t>Défendre la colonie</a:t>
            </a:r>
          </a:p>
          <a:p>
            <a:pPr lvl="2"/>
            <a:r>
              <a:rPr lang="fr-FR" dirty="0" smtClean="0"/>
              <a:t>Patrouiller, garder l'entrée du nid</a:t>
            </a:r>
          </a:p>
          <a:p>
            <a:pPr lvl="2"/>
            <a:r>
              <a:rPr lang="fr-FR" dirty="0" smtClean="0"/>
              <a:t>Consolider les murs du nid</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14</a:t>
            </a:fld>
            <a:endParaRPr lang="fr-BE"/>
          </a:p>
        </p:txBody>
      </p:sp>
      <p:sp>
        <p:nvSpPr>
          <p:cNvPr id="3" name="Espace réservé du contenu 2"/>
          <p:cNvSpPr>
            <a:spLocks noGrp="1"/>
          </p:cNvSpPr>
          <p:nvPr>
            <p:ph sz="quarter" idx="1"/>
          </p:nvPr>
        </p:nvSpPr>
        <p:spPr/>
        <p:txBody>
          <a:bodyPr>
            <a:normAutofit/>
          </a:bodyPr>
          <a:lstStyle/>
          <a:p>
            <a:r>
              <a:rPr lang="fr-FR" b="1" dirty="0" smtClean="0"/>
              <a:t>Division des tâches</a:t>
            </a:r>
          </a:p>
          <a:p>
            <a:r>
              <a:rPr lang="fr-FR" dirty="0" smtClean="0"/>
              <a:t>Les fourmis, ainsi que les abeilles, les termites ou les guêpes, ont la faculté de </a:t>
            </a:r>
            <a:r>
              <a:rPr lang="fr-FR" b="1" dirty="0" smtClean="0"/>
              <a:t>répartir dynamiquement les tâches </a:t>
            </a:r>
            <a:r>
              <a:rPr lang="fr-FR" dirty="0" smtClean="0"/>
              <a:t>en fonction des besoins de la colonie et ce, de manière totalement </a:t>
            </a:r>
            <a:r>
              <a:rPr lang="fr-FR" b="1" dirty="0" smtClean="0"/>
              <a:t>distribuée</a:t>
            </a:r>
            <a:r>
              <a:rPr lang="fr-FR" dirty="0" smtClean="0"/>
              <a:t>, sans aucun contrôle central.</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15</a:t>
            </a:fld>
            <a:endParaRPr lang="fr-BE"/>
          </a:p>
        </p:txBody>
      </p:sp>
      <p:sp>
        <p:nvSpPr>
          <p:cNvPr id="3" name="Espace réservé du contenu 2"/>
          <p:cNvSpPr>
            <a:spLocks noGrp="1"/>
          </p:cNvSpPr>
          <p:nvPr>
            <p:ph sz="quarter" idx="1"/>
          </p:nvPr>
        </p:nvSpPr>
        <p:spPr/>
        <p:txBody>
          <a:bodyPr/>
          <a:lstStyle/>
          <a:p>
            <a:r>
              <a:rPr lang="fr-FR" dirty="0" smtClean="0"/>
              <a:t>Chez les fourmis, le signe le plus ostensible d'une répartition effective des tâches au sein de la colonie est l'existence de </a:t>
            </a:r>
            <a:r>
              <a:rPr lang="fr-FR" b="1" dirty="0" smtClean="0"/>
              <a:t>castes</a:t>
            </a:r>
            <a:r>
              <a:rPr lang="fr-FR" dirty="0" smtClean="0"/>
              <a:t>, qui peuvent être de deux types : </a:t>
            </a:r>
          </a:p>
          <a:p>
            <a:pPr lvl="1"/>
            <a:r>
              <a:rPr lang="fr-FR" b="1" dirty="0" smtClean="0"/>
              <a:t>Morphologiques</a:t>
            </a:r>
            <a:r>
              <a:rPr lang="fr-FR" dirty="0" smtClean="0"/>
              <a:t> </a:t>
            </a:r>
          </a:p>
          <a:p>
            <a:pPr lvl="1"/>
            <a:r>
              <a:rPr lang="fr-FR" b="1" dirty="0" smtClean="0"/>
              <a:t>Comportementales</a:t>
            </a:r>
            <a:r>
              <a:rPr lang="fr-FR" dirty="0" smtClean="0"/>
              <a: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16</a:t>
            </a:fld>
            <a:endParaRPr lang="fr-BE"/>
          </a:p>
        </p:txBody>
      </p:sp>
      <p:sp>
        <p:nvSpPr>
          <p:cNvPr id="3" name="Espace réservé du contenu 2"/>
          <p:cNvSpPr>
            <a:spLocks noGrp="1"/>
          </p:cNvSpPr>
          <p:nvPr>
            <p:ph sz="quarter" idx="1"/>
          </p:nvPr>
        </p:nvSpPr>
        <p:spPr/>
        <p:txBody>
          <a:bodyPr>
            <a:normAutofit/>
          </a:bodyPr>
          <a:lstStyle/>
          <a:p>
            <a:r>
              <a:rPr lang="fr-FR" b="1" dirty="0" smtClean="0"/>
              <a:t>Castes morphologiques</a:t>
            </a:r>
            <a:r>
              <a:rPr lang="fr-FR" dirty="0" smtClean="0"/>
              <a:t> </a:t>
            </a:r>
          </a:p>
          <a:p>
            <a:pPr lvl="1"/>
            <a:r>
              <a:rPr lang="fr-FR" dirty="0" smtClean="0"/>
              <a:t>Les </a:t>
            </a:r>
            <a:r>
              <a:rPr lang="fr-FR" b="1" dirty="0" smtClean="0"/>
              <a:t>ouvrières</a:t>
            </a:r>
            <a:r>
              <a:rPr lang="fr-FR" dirty="0" smtClean="0"/>
              <a:t> sont relativement petites et peuvent accéder à toutes les galeries du nid. Elles s'occupent entre autres de sa construction, de son nettoyage, ainsi que du soin des larves.</a:t>
            </a:r>
          </a:p>
          <a:p>
            <a:endParaRPr lang="en-US" dirty="0"/>
          </a:p>
        </p:txBody>
      </p:sp>
      <p:pic>
        <p:nvPicPr>
          <p:cNvPr id="3076" name="Picture 4"/>
          <p:cNvPicPr>
            <a:picLocks noChangeAspect="1" noChangeArrowheads="1"/>
          </p:cNvPicPr>
          <p:nvPr/>
        </p:nvPicPr>
        <p:blipFill>
          <a:blip r:embed="rId2"/>
          <a:srcRect/>
          <a:stretch>
            <a:fillRect/>
          </a:stretch>
        </p:blipFill>
        <p:spPr bwMode="auto">
          <a:xfrm>
            <a:off x="5715008" y="4214818"/>
            <a:ext cx="2857520" cy="189969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additive="base">
                                        <p:cTn id="7" dur="5000" fill="hold"/>
                                        <p:tgtEl>
                                          <p:spTgt spid="3076"/>
                                        </p:tgtEl>
                                        <p:attrNameLst>
                                          <p:attrName>ppt_x</p:attrName>
                                        </p:attrNameLst>
                                      </p:cBhvr>
                                      <p:tavLst>
                                        <p:tav tm="0">
                                          <p:val>
                                            <p:strVal val="0-#ppt_w/2"/>
                                          </p:val>
                                        </p:tav>
                                        <p:tav tm="100000">
                                          <p:val>
                                            <p:strVal val="#ppt_x"/>
                                          </p:val>
                                        </p:tav>
                                      </p:tavLst>
                                    </p:anim>
                                    <p:anim calcmode="lin" valueType="num">
                                      <p:cBhvr additive="base">
                                        <p:cTn id="8" dur="5000" fill="hold"/>
                                        <p:tgtEl>
                                          <p:spTgt spid="30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17</a:t>
            </a:fld>
            <a:endParaRPr lang="fr-BE"/>
          </a:p>
        </p:txBody>
      </p:sp>
      <p:sp>
        <p:nvSpPr>
          <p:cNvPr id="3" name="Espace réservé du contenu 2"/>
          <p:cNvSpPr>
            <a:spLocks noGrp="1"/>
          </p:cNvSpPr>
          <p:nvPr>
            <p:ph sz="quarter" idx="1"/>
          </p:nvPr>
        </p:nvSpPr>
        <p:spPr/>
        <p:txBody>
          <a:bodyPr>
            <a:normAutofit/>
          </a:bodyPr>
          <a:lstStyle/>
          <a:p>
            <a:r>
              <a:rPr lang="fr-FR" b="1" dirty="0" smtClean="0"/>
              <a:t>Castes morphologiques</a:t>
            </a:r>
            <a:r>
              <a:rPr lang="fr-FR" dirty="0" smtClean="0"/>
              <a:t> </a:t>
            </a:r>
          </a:p>
          <a:p>
            <a:pPr lvl="1"/>
            <a:r>
              <a:rPr lang="fr-FR" dirty="0" smtClean="0"/>
              <a:t>Les </a:t>
            </a:r>
            <a:r>
              <a:rPr lang="fr-FR" b="1" dirty="0" smtClean="0"/>
              <a:t>soldates</a:t>
            </a:r>
            <a:r>
              <a:rPr lang="fr-FR" dirty="0" smtClean="0"/>
              <a:t> sont plus robustes et plus grandes, possédant en général d'imposantes mandibules, et sont affectées à la surveillance du nid.</a:t>
            </a:r>
            <a:endParaRPr lang="en-US" dirty="0"/>
          </a:p>
        </p:txBody>
      </p:sp>
      <p:pic>
        <p:nvPicPr>
          <p:cNvPr id="4" name="Image 3" descr="fourmis_soldat.jpg"/>
          <p:cNvPicPr>
            <a:picLocks noChangeAspect="1"/>
          </p:cNvPicPr>
          <p:nvPr/>
        </p:nvPicPr>
        <p:blipFill>
          <a:blip r:embed="rId2"/>
          <a:stretch>
            <a:fillRect/>
          </a:stretch>
        </p:blipFill>
        <p:spPr>
          <a:xfrm>
            <a:off x="3000364" y="3857628"/>
            <a:ext cx="3545996" cy="25073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18</a:t>
            </a:fld>
            <a:endParaRPr lang="fr-BE"/>
          </a:p>
        </p:txBody>
      </p:sp>
      <p:sp>
        <p:nvSpPr>
          <p:cNvPr id="3" name="Espace réservé du contenu 2"/>
          <p:cNvSpPr>
            <a:spLocks noGrp="1"/>
          </p:cNvSpPr>
          <p:nvPr>
            <p:ph sz="quarter" idx="1"/>
          </p:nvPr>
        </p:nvSpPr>
        <p:spPr/>
        <p:txBody>
          <a:bodyPr>
            <a:normAutofit/>
          </a:bodyPr>
          <a:lstStyle/>
          <a:p>
            <a:r>
              <a:rPr lang="fr-FR" b="1" dirty="0" smtClean="0"/>
              <a:t>Castes morphologiques</a:t>
            </a:r>
            <a:r>
              <a:rPr lang="fr-FR" dirty="0" smtClean="0"/>
              <a:t> </a:t>
            </a:r>
          </a:p>
          <a:p>
            <a:pPr lvl="1"/>
            <a:r>
              <a:rPr lang="fr-FR" dirty="0" smtClean="0"/>
              <a:t>La </a:t>
            </a:r>
            <a:r>
              <a:rPr lang="fr-FR" b="1" dirty="0" smtClean="0"/>
              <a:t>reine</a:t>
            </a:r>
            <a:r>
              <a:rPr lang="fr-FR" dirty="0" smtClean="0"/>
              <a:t> est généralement la plus grosse fourmi de la colonie et est destinée exclusivement à la ponte.</a:t>
            </a:r>
          </a:p>
          <a:p>
            <a:endParaRPr lang="en-US" dirty="0"/>
          </a:p>
        </p:txBody>
      </p:sp>
      <p:pic>
        <p:nvPicPr>
          <p:cNvPr id="4" name="Image 3" descr="reine2.jpg"/>
          <p:cNvPicPr>
            <a:picLocks noChangeAspect="1"/>
          </p:cNvPicPr>
          <p:nvPr/>
        </p:nvPicPr>
        <p:blipFill>
          <a:blip r:embed="rId2"/>
          <a:stretch>
            <a:fillRect/>
          </a:stretch>
        </p:blipFill>
        <p:spPr>
          <a:xfrm>
            <a:off x="2786050" y="3571876"/>
            <a:ext cx="4163848" cy="277179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500050"/>
            <a:ext cx="7498080" cy="1143000"/>
          </a:xfrm>
        </p:spPr>
        <p:txBody>
          <a:bodyPr>
            <a:normAutofit fontScale="90000"/>
          </a:bodyPr>
          <a:lstStyle/>
          <a:p>
            <a:r>
              <a:rPr lang="fr-FR" dirty="0" smtClean="0"/>
              <a:t>Les Fourmis: Comparaison des morphologies des fourmis  </a:t>
            </a:r>
            <a:r>
              <a:rPr lang="en-US" dirty="0" smtClean="0"/>
              <a:t/>
            </a:r>
            <a:br>
              <a:rPr lang="en-US" dirty="0" smtClean="0"/>
            </a:br>
            <a:endParaRPr lang="en-US" dirty="0"/>
          </a:p>
        </p:txBody>
      </p:sp>
      <p:sp>
        <p:nvSpPr>
          <p:cNvPr id="10" name="Espace réservé du numéro de diapositive 9"/>
          <p:cNvSpPr>
            <a:spLocks noGrp="1"/>
          </p:cNvSpPr>
          <p:nvPr>
            <p:ph type="sldNum" sz="quarter" idx="12"/>
          </p:nvPr>
        </p:nvSpPr>
        <p:spPr/>
        <p:txBody>
          <a:bodyPr/>
          <a:lstStyle/>
          <a:p>
            <a:fld id="{CF4668DC-857F-487D-BFFA-8C0CA5037977}" type="slidenum">
              <a:rPr lang="fr-BE" smtClean="0"/>
              <a:pPr/>
              <a:t>19</a:t>
            </a:fld>
            <a:endParaRPr lang="fr-BE"/>
          </a:p>
        </p:txBody>
      </p:sp>
      <p:sp>
        <p:nvSpPr>
          <p:cNvPr id="3" name="Espace réservé du contenu 2"/>
          <p:cNvSpPr>
            <a:spLocks noGrp="1"/>
          </p:cNvSpPr>
          <p:nvPr>
            <p:ph sz="quarter" idx="1"/>
          </p:nvPr>
        </p:nvSpPr>
        <p:spPr/>
        <p:txBody>
          <a:bodyPr/>
          <a:lstStyle/>
          <a:p>
            <a:pPr>
              <a:buNone/>
            </a:pPr>
            <a:r>
              <a:rPr lang="fr-FR" dirty="0" smtClean="0"/>
              <a:t>  </a:t>
            </a:r>
            <a:endParaRPr lang="en-US" dirty="0"/>
          </a:p>
        </p:txBody>
      </p:sp>
      <p:pic>
        <p:nvPicPr>
          <p:cNvPr id="4100" name="Picture 4"/>
          <p:cNvPicPr>
            <a:picLocks noChangeAspect="1" noChangeArrowheads="1"/>
          </p:cNvPicPr>
          <p:nvPr/>
        </p:nvPicPr>
        <p:blipFill>
          <a:blip r:embed="rId2"/>
          <a:srcRect/>
          <a:stretch>
            <a:fillRect/>
          </a:stretch>
        </p:blipFill>
        <p:spPr bwMode="auto">
          <a:xfrm>
            <a:off x="1714480" y="1571612"/>
            <a:ext cx="6619875" cy="1114425"/>
          </a:xfrm>
          <a:prstGeom prst="rect">
            <a:avLst/>
          </a:prstGeom>
          <a:noFill/>
          <a:ln w="9525">
            <a:noFill/>
            <a:miter lim="800000"/>
            <a:headEnd/>
            <a:tailEnd/>
          </a:ln>
          <a:effectLst/>
        </p:spPr>
      </p:pic>
      <p:pic>
        <p:nvPicPr>
          <p:cNvPr id="9" name="Espace réservé du contenu 3" descr="800px-Atta_cephalotes_gamut_selection.jpg"/>
          <p:cNvPicPr>
            <a:picLocks noChangeAspect="1"/>
          </p:cNvPicPr>
          <p:nvPr/>
        </p:nvPicPr>
        <p:blipFill>
          <a:blip r:embed="rId3"/>
          <a:stretch>
            <a:fillRect/>
          </a:stretch>
        </p:blipFill>
        <p:spPr>
          <a:xfrm>
            <a:off x="2071670" y="3000372"/>
            <a:ext cx="5427648" cy="32972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checkerboard(across)">
                                      <p:cBhvr>
                                        <p:cTn id="7" dur="500"/>
                                        <p:tgtEl>
                                          <p:spTgt spid="410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a:t>
            </a:fld>
            <a:endParaRPr lang="fr-BE"/>
          </a:p>
        </p:txBody>
      </p:sp>
      <p:sp>
        <p:nvSpPr>
          <p:cNvPr id="3" name="Espace réservé du contenu 2"/>
          <p:cNvSpPr>
            <a:spLocks noGrp="1"/>
          </p:cNvSpPr>
          <p:nvPr>
            <p:ph sz="quarter" idx="1"/>
          </p:nvPr>
        </p:nvSpPr>
        <p:spPr/>
        <p:txBody>
          <a:bodyPr>
            <a:normAutofit/>
          </a:bodyPr>
          <a:lstStyle/>
          <a:p>
            <a:r>
              <a:rPr lang="fr-FR" dirty="0" smtClean="0"/>
              <a:t>Pendant très longtemps, on a considéré les sociétés de fourmis comme une sorte de modèle réduit des sociétés humaines.</a:t>
            </a:r>
          </a:p>
          <a:p>
            <a:endParaRPr lang="fr-FR" dirty="0" smtClean="0"/>
          </a:p>
          <a:p>
            <a:r>
              <a:rPr lang="fr-FR" dirty="0" smtClean="0"/>
              <a:t>On pensait que la complexité des comportements collectifs de ces sociétés trouvait son origine dans les capacités des individus à centraliser et traiter l’information,</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20</a:t>
            </a:fld>
            <a:endParaRPr lang="fr-BE"/>
          </a:p>
        </p:txBody>
      </p:sp>
      <p:sp>
        <p:nvSpPr>
          <p:cNvPr id="3" name="Espace réservé du contenu 2"/>
          <p:cNvSpPr>
            <a:spLocks noGrp="1"/>
          </p:cNvSpPr>
          <p:nvPr>
            <p:ph sz="quarter" idx="1"/>
          </p:nvPr>
        </p:nvSpPr>
        <p:spPr/>
        <p:txBody>
          <a:bodyPr/>
          <a:lstStyle/>
          <a:p>
            <a:r>
              <a:rPr lang="fr-FR" b="1" dirty="0" smtClean="0"/>
              <a:t>Castes comportementales</a:t>
            </a:r>
            <a:r>
              <a:rPr lang="fr-FR" dirty="0" smtClean="0"/>
              <a:t> </a:t>
            </a:r>
          </a:p>
          <a:p>
            <a:pPr lvl="1"/>
            <a:r>
              <a:rPr lang="fr-FR" dirty="0" smtClean="0"/>
              <a:t>Il existe de très nombreux comportements au sein d'une colonie de fourmis, et bien que la caste morphologique ait une forte incidence sur le comportement, on considère qu'il existe également des </a:t>
            </a:r>
            <a:r>
              <a:rPr lang="fr-FR" b="1" dirty="0" smtClean="0"/>
              <a:t>castes comportementales</a:t>
            </a:r>
            <a:r>
              <a:rPr lang="fr-FR" dirty="0" smtClean="0"/>
              <a:t> :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21</a:t>
            </a:fld>
            <a:endParaRPr lang="fr-BE"/>
          </a:p>
        </p:txBody>
      </p:sp>
      <p:sp>
        <p:nvSpPr>
          <p:cNvPr id="3" name="Espace réservé du contenu 2"/>
          <p:cNvSpPr>
            <a:spLocks noGrp="1"/>
          </p:cNvSpPr>
          <p:nvPr>
            <p:ph sz="quarter" idx="1"/>
          </p:nvPr>
        </p:nvSpPr>
        <p:spPr/>
        <p:txBody>
          <a:bodyPr>
            <a:normAutofit fontScale="92500" lnSpcReduction="10000"/>
          </a:bodyPr>
          <a:lstStyle/>
          <a:p>
            <a:r>
              <a:rPr lang="fr-FR" b="1" dirty="0" smtClean="0"/>
              <a:t>Castes comportementales</a:t>
            </a:r>
            <a:r>
              <a:rPr lang="fr-FR" dirty="0" smtClean="0"/>
              <a:t> </a:t>
            </a:r>
          </a:p>
          <a:p>
            <a:r>
              <a:rPr lang="fr-FR" dirty="0" smtClean="0"/>
              <a:t>Un individu peut changer de caste comportementale au cours de sa vie, mais il devient aussi de plus en plus spécialisé au fil du temps. </a:t>
            </a:r>
          </a:p>
          <a:p>
            <a:pPr lvl="1"/>
            <a:r>
              <a:rPr lang="fr-FR" dirty="0" smtClean="0"/>
              <a:t>Individus jeunes          rester dans la fourmilière (nourrir la reine, les larves, s'occuper des œufs, etc.) </a:t>
            </a:r>
          </a:p>
          <a:p>
            <a:pPr lvl="1"/>
            <a:r>
              <a:rPr lang="fr-FR" dirty="0" smtClean="0"/>
              <a:t>Individus plus âgés         s'aventurent à l'extérieur pour recueillir de la nourriture, chasser ou garder l'entrée du nid.</a:t>
            </a:r>
            <a:endParaRPr lang="en-US" dirty="0"/>
          </a:p>
        </p:txBody>
      </p:sp>
      <p:sp>
        <p:nvSpPr>
          <p:cNvPr id="4" name="Flèche droite 3"/>
          <p:cNvSpPr/>
          <p:nvPr/>
        </p:nvSpPr>
        <p:spPr>
          <a:xfrm>
            <a:off x="4572000" y="3429000"/>
            <a:ext cx="714380"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èche droite 4"/>
          <p:cNvSpPr/>
          <p:nvPr/>
        </p:nvSpPr>
        <p:spPr>
          <a:xfrm>
            <a:off x="4929190" y="4857760"/>
            <a:ext cx="714380"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22</a:t>
            </a:fld>
            <a:endParaRPr lang="fr-BE"/>
          </a:p>
        </p:txBody>
      </p:sp>
      <p:sp>
        <p:nvSpPr>
          <p:cNvPr id="3" name="Espace réservé du contenu 2"/>
          <p:cNvSpPr>
            <a:spLocks noGrp="1"/>
          </p:cNvSpPr>
          <p:nvPr>
            <p:ph sz="quarter" idx="1"/>
          </p:nvPr>
        </p:nvSpPr>
        <p:spPr/>
        <p:txBody>
          <a:bodyPr>
            <a:normAutofit fontScale="92500" lnSpcReduction="20000"/>
          </a:bodyPr>
          <a:lstStyle/>
          <a:p>
            <a:r>
              <a:rPr lang="fr-FR" b="1" dirty="0" smtClean="0"/>
              <a:t>Castes comportementales</a:t>
            </a:r>
            <a:r>
              <a:rPr lang="fr-FR" dirty="0" smtClean="0"/>
              <a:t> </a:t>
            </a:r>
          </a:p>
          <a:p>
            <a:r>
              <a:rPr lang="fr-FR" dirty="0" smtClean="0"/>
              <a:t>Dans la mesure du possible, ce sont les individus les plus adaptés qui adoptent une tâche donnée, </a:t>
            </a:r>
          </a:p>
          <a:p>
            <a:r>
              <a:rPr lang="fr-FR" b="1" dirty="0" smtClean="0"/>
              <a:t>MAIS</a:t>
            </a:r>
            <a:r>
              <a:rPr lang="fr-FR" dirty="0" smtClean="0"/>
              <a:t> dans des cas extrêmes, même des individus de castes morphologiques inadaptées peuvent combler les besoins d'une tâche </a:t>
            </a:r>
          </a:p>
          <a:p>
            <a:pPr>
              <a:buNone/>
            </a:pPr>
            <a:r>
              <a:rPr lang="fr-FR" dirty="0" smtClean="0"/>
              <a:t>   Par exemple, les ouvrières peuvent se mettre à défendre le nid si un manque de soldates se fait sentir).</a:t>
            </a:r>
          </a:p>
          <a:p>
            <a:endParaRPr lang="en-US" dirty="0"/>
          </a:p>
        </p:txBody>
      </p:sp>
      <p:sp>
        <p:nvSpPr>
          <p:cNvPr id="4" name="Flèche droite 3"/>
          <p:cNvSpPr/>
          <p:nvPr/>
        </p:nvSpPr>
        <p:spPr>
          <a:xfrm>
            <a:off x="1071538" y="4643446"/>
            <a:ext cx="78581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sp>
        <p:nvSpPr>
          <p:cNvPr id="3" name="Espace réservé du contenu 2"/>
          <p:cNvSpPr>
            <a:spLocks noGrp="1"/>
          </p:cNvSpPr>
          <p:nvPr>
            <p:ph sz="quarter" idx="1"/>
          </p:nvPr>
        </p:nvSpPr>
        <p:spPr/>
        <p:txBody>
          <a:bodyPr>
            <a:normAutofit lnSpcReduction="10000"/>
          </a:bodyPr>
          <a:lstStyle/>
          <a:p>
            <a:r>
              <a:rPr lang="fr-FR" b="1" dirty="0" smtClean="0"/>
              <a:t>Le chemin le plus court</a:t>
            </a:r>
          </a:p>
          <a:p>
            <a:pPr lvl="1"/>
            <a:r>
              <a:rPr lang="fr-FR" dirty="0" smtClean="0"/>
              <a:t>Les fourmis recherchent des sources de nourriture dans le voisinage du nid.</a:t>
            </a:r>
          </a:p>
          <a:p>
            <a:r>
              <a:rPr lang="fr-FR" dirty="0" smtClean="0"/>
              <a:t>COMMENT?</a:t>
            </a:r>
          </a:p>
          <a:p>
            <a:pPr lvl="1"/>
            <a:r>
              <a:rPr lang="fr-FR" dirty="0" smtClean="0"/>
              <a:t>Dans une première phase, elles errent de manière plus ou moins aléatoire.</a:t>
            </a:r>
          </a:p>
          <a:p>
            <a:pPr lvl="1"/>
            <a:r>
              <a:rPr lang="fr-FR" dirty="0" smtClean="0"/>
              <a:t>Lorsqu'une fourmi découvre une source de nourriture, elle </a:t>
            </a:r>
            <a:r>
              <a:rPr lang="fr-FR" sz="3200" b="1" dirty="0" smtClean="0"/>
              <a:t>retourne au nid </a:t>
            </a:r>
            <a:r>
              <a:rPr lang="fr-FR" dirty="0" smtClean="0"/>
              <a:t>en déposant des phéromones le long du chemin parcouru.</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24</a:t>
            </a:fld>
            <a:endParaRPr lang="fr-BE"/>
          </a:p>
        </p:txBody>
      </p:sp>
      <p:sp>
        <p:nvSpPr>
          <p:cNvPr id="3" name="Espace réservé du contenu 2"/>
          <p:cNvSpPr>
            <a:spLocks noGrp="1"/>
          </p:cNvSpPr>
          <p:nvPr>
            <p:ph sz="quarter" idx="1"/>
          </p:nvPr>
        </p:nvSpPr>
        <p:spPr/>
        <p:txBody>
          <a:bodyPr/>
          <a:lstStyle/>
          <a:p>
            <a:r>
              <a:rPr lang="fr-FR" sz="4000" b="1" dirty="0" smtClean="0"/>
              <a:t>Retour au nid</a:t>
            </a:r>
          </a:p>
          <a:p>
            <a:r>
              <a:rPr lang="fr-FR" dirty="0" smtClean="0"/>
              <a:t>Certaines espèces possèdent la faculté de revenir au nid très rapidement, grâce à un </a:t>
            </a:r>
            <a:r>
              <a:rPr lang="fr-FR" b="1" dirty="0" smtClean="0"/>
              <a:t>boussole</a:t>
            </a:r>
            <a:r>
              <a:rPr lang="fr-FR" dirty="0" smtClean="0"/>
              <a:t> interne basé sur la </a:t>
            </a:r>
            <a:r>
              <a:rPr lang="fr-FR" b="1" dirty="0" smtClean="0"/>
              <a:t>polarisation</a:t>
            </a:r>
            <a:r>
              <a:rPr lang="fr-FR" dirty="0" smtClean="0"/>
              <a:t> de la lumière solaire,</a:t>
            </a:r>
          </a:p>
          <a:p>
            <a:endParaRPr lang="fr-FR" dirty="0" smtClean="0"/>
          </a:p>
          <a:p>
            <a:r>
              <a:rPr lang="fr-FR" dirty="0" smtClean="0"/>
              <a:t>D'autres semblent plutôt s'orienter de </a:t>
            </a:r>
            <a:r>
              <a:rPr lang="fr-FR" b="1" dirty="0" smtClean="0"/>
              <a:t>mémoire</a:t>
            </a:r>
            <a:r>
              <a:rPr lang="fr-FR" dirty="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a:p>
        </p:txBody>
      </p:sp>
      <p:sp>
        <p:nvSpPr>
          <p:cNvPr id="3" name="Espace réservé du contenu 2"/>
          <p:cNvSpPr>
            <a:spLocks noGrp="1"/>
          </p:cNvSpPr>
          <p:nvPr>
            <p:ph sz="quarter" idx="1"/>
          </p:nvPr>
        </p:nvSpPr>
        <p:spPr/>
        <p:txBody>
          <a:bodyPr>
            <a:normAutofit/>
          </a:bodyPr>
          <a:lstStyle/>
          <a:p>
            <a:r>
              <a:rPr lang="fr-FR" dirty="0" smtClean="0"/>
              <a:t>En chemin, la fourmi qui a découvert la source de nourriture </a:t>
            </a:r>
            <a:r>
              <a:rPr lang="fr-FR" b="1" dirty="0" smtClean="0"/>
              <a:t>recrute</a:t>
            </a:r>
            <a:r>
              <a:rPr lang="fr-FR" dirty="0" smtClean="0"/>
              <a:t> d'autres individus grâce aux phéromones déposées,</a:t>
            </a:r>
          </a:p>
          <a:p>
            <a:endParaRPr lang="fr-FR" dirty="0" smtClean="0"/>
          </a:p>
          <a:p>
            <a:r>
              <a:rPr lang="fr-FR" dirty="0" smtClean="0"/>
              <a:t>Un individu croisant une piste </a:t>
            </a:r>
            <a:r>
              <a:rPr lang="fr-FR" b="1" dirty="0" smtClean="0"/>
              <a:t>décidera</a:t>
            </a:r>
            <a:r>
              <a:rPr lang="fr-FR" dirty="0" smtClean="0"/>
              <a:t> de la suivre avec une certaine probabilité  </a:t>
            </a:r>
            <a:r>
              <a:rPr lang="fr-FR" b="1" dirty="0" smtClean="0"/>
              <a:t>P1</a:t>
            </a:r>
            <a:r>
              <a:rPr lang="fr-FR" dirty="0" smtClean="0"/>
              <a: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
        <p:nvSpPr>
          <p:cNvPr id="3" name="Espace réservé du contenu 2"/>
          <p:cNvSpPr>
            <a:spLocks noGrp="1"/>
          </p:cNvSpPr>
          <p:nvPr>
            <p:ph sz="quarter" idx="1"/>
          </p:nvPr>
        </p:nvSpPr>
        <p:spPr/>
        <p:txBody>
          <a:bodyPr>
            <a:normAutofit/>
          </a:bodyPr>
          <a:lstStyle/>
          <a:p>
            <a:r>
              <a:rPr lang="fr-FR" dirty="0" smtClean="0"/>
              <a:t>A leur tour, les individus recrutés déposent davantage de phéromones sur la piste suivie, ce qui la rendra encore plus attractive.</a:t>
            </a:r>
          </a:p>
          <a:p>
            <a:endParaRPr lang="fr-FR" dirty="0" smtClean="0"/>
          </a:p>
          <a:p>
            <a:r>
              <a:rPr lang="fr-FR" dirty="0" smtClean="0"/>
              <a:t>Ce renforcement positif amène la colonie à se concentrer peu à peu sur cette piste et à </a:t>
            </a:r>
            <a:r>
              <a:rPr lang="fr-FR" b="1" i="1" dirty="0" smtClean="0"/>
              <a:t>exploiter</a:t>
            </a:r>
            <a:r>
              <a:rPr lang="fr-FR" dirty="0" smtClean="0"/>
              <a:t> cette source.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 Caractéristiques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a:p>
        </p:txBody>
      </p:sp>
      <p:sp>
        <p:nvSpPr>
          <p:cNvPr id="3" name="Espace réservé du contenu 2"/>
          <p:cNvSpPr>
            <a:spLocks noGrp="1"/>
          </p:cNvSpPr>
          <p:nvPr>
            <p:ph sz="quarter" idx="1"/>
          </p:nvPr>
        </p:nvSpPr>
        <p:spPr/>
        <p:txBody>
          <a:bodyPr>
            <a:normAutofit/>
          </a:bodyPr>
          <a:lstStyle/>
          <a:p>
            <a:r>
              <a:rPr lang="fr-FR" dirty="0" smtClean="0"/>
              <a:t>Chaque individu peut quitter la piste avec une certaine probabilité </a:t>
            </a:r>
            <a:r>
              <a:rPr lang="fr-FR" b="1" dirty="0" smtClean="0"/>
              <a:t>P2</a:t>
            </a:r>
            <a:r>
              <a:rPr lang="fr-FR" dirty="0" smtClean="0"/>
              <a:t>, favorisant alors l'</a:t>
            </a:r>
            <a:r>
              <a:rPr lang="fr-FR" i="1" dirty="0" smtClean="0"/>
              <a:t>exploration</a:t>
            </a:r>
            <a:r>
              <a:rPr lang="fr-FR" dirty="0" smtClean="0"/>
              <a:t> et la découverte d'autres sources de nourriture éventuellement plus favorables ou, de pistes plus courtes amenant à la même source.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Fourmis: </a:t>
            </a:r>
            <a:br>
              <a:rPr lang="fr-FR" dirty="0" smtClean="0"/>
            </a:br>
            <a:r>
              <a:rPr lang="fr-FR" dirty="0" smtClean="0"/>
              <a:t>Le chemin le plus court</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28</a:t>
            </a:fld>
            <a:endParaRPr lang="fr-BE"/>
          </a:p>
        </p:txBody>
      </p:sp>
      <p:sp>
        <p:nvSpPr>
          <p:cNvPr id="3" name="Espace réservé du contenu 2"/>
          <p:cNvSpPr>
            <a:spLocks noGrp="1"/>
          </p:cNvSpPr>
          <p:nvPr>
            <p:ph sz="quarter" idx="1"/>
          </p:nvPr>
        </p:nvSpPr>
        <p:spPr>
          <a:xfrm>
            <a:off x="1435608" y="1447800"/>
            <a:ext cx="7498080" cy="5410200"/>
          </a:xfrm>
        </p:spPr>
        <p:txBody>
          <a:bodyPr>
            <a:normAutofit fontScale="85000" lnSpcReduction="20000"/>
          </a:bodyPr>
          <a:lstStyle/>
          <a:p>
            <a:r>
              <a:rPr lang="fr-FR" dirty="0" smtClean="0"/>
              <a:t>Un modèle expliquant ce comportement est le suivant :</a:t>
            </a:r>
          </a:p>
          <a:p>
            <a:r>
              <a:rPr lang="fr-FR" dirty="0" smtClean="0"/>
              <a:t>une fourmi (appelée « éclaireuse ») parcourt plus ou moins au hasard l’environnement autour de la colonie ;</a:t>
            </a:r>
          </a:p>
          <a:p>
            <a:endParaRPr lang="fr-FR" dirty="0" smtClean="0"/>
          </a:p>
          <a:p>
            <a:r>
              <a:rPr lang="fr-FR" dirty="0" smtClean="0"/>
              <a:t>si celle-ci découvre une source de nourriture, elle rentre plus ou moins directement au nid, en laissant sur son chemin une piste de </a:t>
            </a:r>
            <a:r>
              <a:rPr lang="fr-FR" dirty="0" smtClean="0">
                <a:hlinkClick r:id="rId2" action="ppaction://hlinkfile" tooltip="Phéromones"/>
              </a:rPr>
              <a:t>phéromones</a:t>
            </a:r>
            <a:r>
              <a:rPr lang="fr-FR" dirty="0" smtClean="0"/>
              <a:t> ;</a:t>
            </a:r>
          </a:p>
          <a:p>
            <a:endParaRPr lang="fr-FR" dirty="0" smtClean="0"/>
          </a:p>
          <a:p>
            <a:r>
              <a:rPr lang="fr-FR" dirty="0" smtClean="0"/>
              <a:t>ces phéromones étant attractives, les fourmis passant à proximité vont avoir tendance à suivre, de façon plus ou moins directe, cette piste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Fourmi: Le chemin le plus court</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29</a:t>
            </a:fld>
            <a:endParaRPr lang="fr-BE"/>
          </a:p>
        </p:txBody>
      </p:sp>
      <p:sp>
        <p:nvSpPr>
          <p:cNvPr id="3" name="Espace réservé du contenu 2"/>
          <p:cNvSpPr>
            <a:spLocks noGrp="1"/>
          </p:cNvSpPr>
          <p:nvPr>
            <p:ph sz="quarter" idx="1"/>
          </p:nvPr>
        </p:nvSpPr>
        <p:spPr>
          <a:xfrm>
            <a:off x="1435608" y="1447800"/>
            <a:ext cx="7498080" cy="5410200"/>
          </a:xfrm>
        </p:spPr>
        <p:txBody>
          <a:bodyPr>
            <a:normAutofit fontScale="77500" lnSpcReduction="20000"/>
          </a:bodyPr>
          <a:lstStyle/>
          <a:p>
            <a:r>
              <a:rPr lang="fr-FR" dirty="0" smtClean="0"/>
              <a:t>en revenant au nid, ces mêmes fourmis vont </a:t>
            </a:r>
            <a:r>
              <a:rPr lang="fr-FR" i="1" dirty="0" smtClean="0"/>
              <a:t>renforcer</a:t>
            </a:r>
            <a:r>
              <a:rPr lang="fr-FR" dirty="0" smtClean="0"/>
              <a:t> la piste ;</a:t>
            </a:r>
          </a:p>
          <a:p>
            <a:r>
              <a:rPr lang="fr-FR" dirty="0" smtClean="0"/>
              <a:t>si deux pistes sont possibles pour atteindre la même source de nourriture, celle étant la plus courte sera, dans le même temps, parcourue par plus de fourmis que la longue piste ;</a:t>
            </a:r>
          </a:p>
          <a:p>
            <a:endParaRPr lang="fr-FR" dirty="0" smtClean="0"/>
          </a:p>
          <a:p>
            <a:r>
              <a:rPr lang="fr-FR" dirty="0" smtClean="0"/>
              <a:t>la piste courte sera donc de plus en plus renforcée, et donc de plus en plus attractive ;</a:t>
            </a:r>
          </a:p>
          <a:p>
            <a:endParaRPr lang="fr-FR" dirty="0" smtClean="0"/>
          </a:p>
          <a:p>
            <a:r>
              <a:rPr lang="fr-FR" dirty="0" smtClean="0"/>
              <a:t>la longue piste, elle, finira par disparaître, les phéromones étant volatiles ;</a:t>
            </a:r>
          </a:p>
          <a:p>
            <a:endParaRPr lang="fr-FR" dirty="0" smtClean="0"/>
          </a:p>
          <a:p>
            <a:r>
              <a:rPr lang="fr-FR" dirty="0" smtClean="0"/>
              <a:t>à terme, l’ensemble des fourmis a donc déterminé et « choisi » la piste la plus courte.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3</a:t>
            </a:fld>
            <a:endParaRPr lang="fr-BE"/>
          </a:p>
        </p:txBody>
      </p:sp>
      <p:sp>
        <p:nvSpPr>
          <p:cNvPr id="3" name="Espace réservé du contenu 2"/>
          <p:cNvSpPr>
            <a:spLocks noGrp="1"/>
          </p:cNvSpPr>
          <p:nvPr>
            <p:ph sz="quarter" idx="1"/>
          </p:nvPr>
        </p:nvSpPr>
        <p:spPr/>
        <p:txBody>
          <a:bodyPr>
            <a:normAutofit/>
          </a:bodyPr>
          <a:lstStyle/>
          <a:p>
            <a:r>
              <a:rPr lang="fr-FR" dirty="0" smtClean="0"/>
              <a:t>On imaginait en particulier que la reine jouait un rôle décisif dans l’organisation des colonies en centralisant l’ensemble des informations,</a:t>
            </a:r>
          </a:p>
          <a:p>
            <a:r>
              <a:rPr lang="fr-FR" dirty="0" smtClean="0"/>
              <a:t>Puis en dirigeant les activités des ouvrières.</a:t>
            </a:r>
          </a:p>
          <a:p>
            <a:pPr>
              <a:buNone/>
            </a:pPr>
            <a:r>
              <a:rPr lang="fr-FR" dirty="0" smtClean="0"/>
              <a:t>   Jusqu’aux années 80</a:t>
            </a:r>
          </a:p>
          <a:p>
            <a:pPr algn="ctr">
              <a:buNone/>
            </a:pPr>
            <a:r>
              <a:rPr lang="fr-FR" dirty="0" smtClean="0"/>
              <a:t>               Organisation hiérarchique et très centralisée.</a:t>
            </a:r>
          </a:p>
          <a:p>
            <a:endParaRPr lang="fr-FR" dirty="0" smtClean="0"/>
          </a:p>
          <a:p>
            <a:endParaRPr lang="en-US" dirty="0"/>
          </a:p>
        </p:txBody>
      </p:sp>
      <p:sp>
        <p:nvSpPr>
          <p:cNvPr id="4" name="Flèche droite 3"/>
          <p:cNvSpPr/>
          <p:nvPr/>
        </p:nvSpPr>
        <p:spPr>
          <a:xfrm>
            <a:off x="1785918" y="5429264"/>
            <a:ext cx="1285884"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ox(i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30</a:t>
            </a:fld>
            <a:endParaRPr lang="fr-BE"/>
          </a:p>
        </p:txBody>
      </p:sp>
      <p:pic>
        <p:nvPicPr>
          <p:cNvPr id="5122" name="Picture 2"/>
          <p:cNvPicPr>
            <a:picLocks noGrp="1" noChangeAspect="1" noChangeArrowheads="1"/>
          </p:cNvPicPr>
          <p:nvPr>
            <p:ph sz="quarter" idx="1"/>
          </p:nvPr>
        </p:nvPicPr>
        <p:blipFill>
          <a:blip r:embed="rId2"/>
          <a:srcRect/>
          <a:stretch>
            <a:fillRect/>
          </a:stretch>
        </p:blipFill>
        <p:spPr bwMode="auto">
          <a:xfrm>
            <a:off x="2928926" y="214290"/>
            <a:ext cx="4162425" cy="2314575"/>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2928926" y="2719395"/>
            <a:ext cx="4191000" cy="1781175"/>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a:srcRect/>
          <a:stretch>
            <a:fillRect/>
          </a:stretch>
        </p:blipFill>
        <p:spPr bwMode="auto">
          <a:xfrm>
            <a:off x="2857488" y="4619076"/>
            <a:ext cx="4286280" cy="22389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31</a:t>
            </a:fld>
            <a:endParaRPr lang="fr-BE"/>
          </a:p>
        </p:txBody>
      </p:sp>
      <p:pic>
        <p:nvPicPr>
          <p:cNvPr id="6146" name="Picture 2"/>
          <p:cNvPicPr>
            <a:picLocks noGrp="1" noChangeAspect="1" noChangeArrowheads="1"/>
          </p:cNvPicPr>
          <p:nvPr>
            <p:ph sz="quarter" idx="1"/>
          </p:nvPr>
        </p:nvPicPr>
        <p:blipFill>
          <a:blip r:embed="rId2"/>
          <a:srcRect/>
          <a:stretch>
            <a:fillRect/>
          </a:stretch>
        </p:blipFill>
        <p:spPr bwMode="auto">
          <a:xfrm>
            <a:off x="1214414" y="1"/>
            <a:ext cx="6651653"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32</a:t>
            </a:fld>
            <a:endParaRPr lang="fr-BE"/>
          </a:p>
        </p:txBody>
      </p:sp>
      <p:sp>
        <p:nvSpPr>
          <p:cNvPr id="3" name="Espace réservé du contenu 2"/>
          <p:cNvSpPr>
            <a:spLocks noGrp="1"/>
          </p:cNvSpPr>
          <p:nvPr>
            <p:ph sz="quarter" idx="1"/>
          </p:nvPr>
        </p:nvSpPr>
        <p:spPr/>
        <p:txBody>
          <a:bodyPr>
            <a:normAutofit/>
          </a:bodyPr>
          <a:lstStyle/>
          <a:p>
            <a:r>
              <a:rPr lang="fr-FR" dirty="0" smtClean="0"/>
              <a:t>Le mécanisme permettant de résoudre un problème trop complexe pour être abordé par des fourmis seules est un bon exemple de système </a:t>
            </a:r>
            <a:r>
              <a:rPr lang="fr-FR" dirty="0" smtClean="0">
                <a:hlinkClick r:id="rId2" action="ppaction://hlinkfile" tooltip="Auto-organisation"/>
              </a:rPr>
              <a:t>auto-organisé</a:t>
            </a:r>
            <a:r>
              <a:rPr lang="fr-FR" dirty="0" smtClean="0"/>
              <a:t>.</a:t>
            </a:r>
          </a:p>
          <a:p>
            <a:endParaRPr lang="fr-FR" dirty="0" smtClean="0"/>
          </a:p>
          <a:p>
            <a:r>
              <a:rPr lang="fr-FR" dirty="0" smtClean="0"/>
              <a:t>Théoriquement, si la quantité de phéromone restait identique au cours du temps sur toutes les branches, aucune piste ne serait choisie.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33</a:t>
            </a:fld>
            <a:endParaRPr lang="fr-BE"/>
          </a:p>
        </p:txBody>
      </p:sp>
      <p:sp>
        <p:nvSpPr>
          <p:cNvPr id="3" name="Espace réservé du contenu 2"/>
          <p:cNvSpPr>
            <a:spLocks noGrp="1"/>
          </p:cNvSpPr>
          <p:nvPr>
            <p:ph sz="quarter" idx="1"/>
          </p:nvPr>
        </p:nvSpPr>
        <p:spPr/>
        <p:txBody>
          <a:bodyPr>
            <a:normAutofit/>
          </a:bodyPr>
          <a:lstStyle/>
          <a:p>
            <a:r>
              <a:rPr lang="fr-FR" dirty="0" smtClean="0"/>
              <a:t>Or, du fait des rétroactions, une faible variation sur une branche va être amplifiée et permettre alors le choix d’une branche. </a:t>
            </a:r>
          </a:p>
          <a:p>
            <a:r>
              <a:rPr lang="fr-FR" b="1" dirty="0" smtClean="0"/>
              <a:t>L'algorithme</a:t>
            </a:r>
            <a:r>
              <a:rPr lang="fr-FR" dirty="0" smtClean="0"/>
              <a:t> va permettre de passer d'un état instable où aucune branche n'est plus marquée qu'une autre, vers un état stable où l'itinéraire est formé des « meilleures » branches.</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34</a:t>
            </a:fld>
            <a:endParaRPr lang="fr-BE"/>
          </a:p>
        </p:txBody>
      </p:sp>
      <p:sp>
        <p:nvSpPr>
          <p:cNvPr id="3" name="Espace réservé du contenu 2"/>
          <p:cNvSpPr>
            <a:spLocks noGrp="1"/>
          </p:cNvSpPr>
          <p:nvPr>
            <p:ph sz="quarter" idx="1"/>
          </p:nvPr>
        </p:nvSpPr>
        <p:spPr/>
        <p:txBody>
          <a:bodyPr/>
          <a:lstStyle/>
          <a:p>
            <a:r>
              <a:rPr lang="fr-FR" dirty="0" smtClean="0"/>
              <a:t>Le premier algorithme de colonies de fourmis proposé est appelé le </a:t>
            </a:r>
            <a:r>
              <a:rPr lang="fr-FR" b="1" i="1" u="sng" dirty="0" err="1" smtClean="0"/>
              <a:t>Ant</a:t>
            </a:r>
            <a:r>
              <a:rPr lang="fr-FR" b="1" i="1" u="sng" dirty="0" smtClean="0"/>
              <a:t> system</a:t>
            </a:r>
            <a:r>
              <a:rPr lang="fr-FR" b="1" u="sng" dirty="0" smtClean="0"/>
              <a:t> </a:t>
            </a:r>
            <a:r>
              <a:rPr lang="fr-FR" dirty="0" smtClean="0"/>
              <a:t>(système fourmi). </a:t>
            </a:r>
          </a:p>
          <a:p>
            <a:endParaRPr lang="fr-FR" dirty="0" smtClean="0"/>
          </a:p>
          <a:p>
            <a:r>
              <a:rPr lang="fr-FR" dirty="0" smtClean="0"/>
              <a:t>Il vise notamment à résoudre </a:t>
            </a:r>
            <a:r>
              <a:rPr lang="fr-FR" b="1" i="1" dirty="0" smtClean="0"/>
              <a:t>le problème du voyageur de commerce</a:t>
            </a:r>
            <a:r>
              <a:rPr lang="fr-FR" dirty="0" smtClean="0"/>
              <a:t>, où le but est de trouver le plus court chemin permettant de relier un ensemble de villes.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35</a:t>
            </a:fld>
            <a:endParaRPr lang="fr-BE"/>
          </a:p>
        </p:txBody>
      </p:sp>
      <p:sp>
        <p:nvSpPr>
          <p:cNvPr id="3" name="Espace réservé du contenu 2"/>
          <p:cNvSpPr>
            <a:spLocks noGrp="1"/>
          </p:cNvSpPr>
          <p:nvPr>
            <p:ph sz="quarter" idx="1"/>
          </p:nvPr>
        </p:nvSpPr>
        <p:spPr/>
        <p:txBody>
          <a:bodyPr/>
          <a:lstStyle/>
          <a:p>
            <a:r>
              <a:rPr lang="fr-FR" dirty="0" smtClean="0"/>
              <a:t>L’algorithme général est relativement simple, et repose sur un ensemble de fourmis, chacune parcourant un trajet parmi ceux possibles. </a:t>
            </a:r>
          </a:p>
          <a:p>
            <a:r>
              <a:rPr lang="fr-FR" dirty="0" smtClean="0"/>
              <a:t>À chaque étape, la fourmi choisit de passer d’une ville à une autre en fonction de quelques règles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 Les règles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36</a:t>
            </a:fld>
            <a:endParaRPr lang="fr-BE"/>
          </a:p>
        </p:txBody>
      </p:sp>
      <p:sp>
        <p:nvSpPr>
          <p:cNvPr id="3" name="Espace réservé du contenu 2"/>
          <p:cNvSpPr>
            <a:spLocks noGrp="1"/>
          </p:cNvSpPr>
          <p:nvPr>
            <p:ph sz="quarter" idx="1"/>
          </p:nvPr>
        </p:nvSpPr>
        <p:spPr>
          <a:xfrm>
            <a:off x="857224" y="1447800"/>
            <a:ext cx="8076464" cy="4800600"/>
          </a:xfrm>
        </p:spPr>
        <p:txBody>
          <a:bodyPr>
            <a:normAutofit fontScale="92500" lnSpcReduction="20000"/>
          </a:bodyPr>
          <a:lstStyle/>
          <a:p>
            <a:r>
              <a:rPr lang="fr-FR" dirty="0" smtClean="0"/>
              <a:t>elle ne peut visiter qu’une fois chaque ville ;</a:t>
            </a:r>
          </a:p>
          <a:p>
            <a:r>
              <a:rPr lang="fr-FR" dirty="0" smtClean="0"/>
              <a:t>plus une ville est loin, moins elle a de chance d’être choisie (c’est la « visibilité ») ;</a:t>
            </a:r>
          </a:p>
          <a:p>
            <a:r>
              <a:rPr lang="fr-FR" dirty="0" smtClean="0"/>
              <a:t>plus l'intensité de la piste de phéromone disposée sur l’arête entre deux villes est grande, plus le trajet aura de chance d’être choisi ;</a:t>
            </a:r>
          </a:p>
          <a:p>
            <a:r>
              <a:rPr lang="fr-FR" dirty="0" smtClean="0"/>
              <a:t>une fois son trajet terminé, la fourmi dépose, sur l’ensemble des arêtes parcourues, plus de phéromones si le trajet est court ;</a:t>
            </a:r>
          </a:p>
          <a:p>
            <a:r>
              <a:rPr lang="fr-FR" dirty="0" smtClean="0"/>
              <a:t>les pistes de phéromones s’évaporent à chaque </a:t>
            </a:r>
            <a:r>
              <a:rPr lang="fr-FR" dirty="0" smtClean="0">
                <a:hlinkClick r:id="rId2" action="ppaction://hlinkfile" tooltip="Itération"/>
              </a:rPr>
              <a:t>itération</a:t>
            </a:r>
            <a:r>
              <a:rPr lang="fr-FR" dirty="0" smtClean="0"/>
              <a:t>.</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37</a:t>
            </a:fld>
            <a:endParaRPr lang="fr-BE"/>
          </a:p>
        </p:txBody>
      </p:sp>
      <p:pic>
        <p:nvPicPr>
          <p:cNvPr id="7170" name="Picture 2"/>
          <p:cNvPicPr>
            <a:picLocks noGrp="1" noChangeAspect="1" noChangeArrowheads="1"/>
          </p:cNvPicPr>
          <p:nvPr>
            <p:ph sz="quarter" idx="1"/>
          </p:nvPr>
        </p:nvPicPr>
        <p:blipFill>
          <a:blip r:embed="rId2"/>
          <a:srcRect/>
          <a:stretch>
            <a:fillRect/>
          </a:stretch>
        </p:blipFill>
        <p:spPr bwMode="auto">
          <a:xfrm>
            <a:off x="-12625" y="571480"/>
            <a:ext cx="9156625" cy="58197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38</a:t>
            </a:fld>
            <a:endParaRPr lang="fr-BE"/>
          </a:p>
        </p:txBody>
      </p:sp>
      <p:sp>
        <p:nvSpPr>
          <p:cNvPr id="3" name="Espace réservé du contenu 2"/>
          <p:cNvSpPr>
            <a:spLocks noGrp="1"/>
          </p:cNvSpPr>
          <p:nvPr>
            <p:ph sz="quarter" idx="1"/>
          </p:nvPr>
        </p:nvSpPr>
        <p:spPr/>
        <p:txBody>
          <a:bodyPr>
            <a:normAutofit fontScale="92500" lnSpcReduction="10000"/>
          </a:bodyPr>
          <a:lstStyle/>
          <a:p>
            <a:r>
              <a:rPr lang="fr-FR" b="1" dirty="0" smtClean="0"/>
              <a:t>Le cadre « ACO </a:t>
            </a:r>
            <a:r>
              <a:rPr lang="fr-FR" dirty="0" smtClean="0"/>
              <a:t> « </a:t>
            </a:r>
            <a:r>
              <a:rPr lang="fr-FR" dirty="0" err="1" smtClean="0"/>
              <a:t>Ant</a:t>
            </a:r>
            <a:r>
              <a:rPr lang="fr-FR" dirty="0" smtClean="0"/>
              <a:t> </a:t>
            </a:r>
            <a:r>
              <a:rPr lang="fr-FR" dirty="0" err="1" smtClean="0"/>
              <a:t>Colony</a:t>
            </a:r>
            <a:r>
              <a:rPr lang="fr-FR" dirty="0" smtClean="0"/>
              <a:t> </a:t>
            </a:r>
            <a:r>
              <a:rPr lang="fr-FR" dirty="0" err="1" smtClean="0"/>
              <a:t>Optimization</a:t>
            </a:r>
            <a:r>
              <a:rPr lang="fr-FR" dirty="0" smtClean="0"/>
              <a:t> » </a:t>
            </a:r>
            <a:endParaRPr lang="fr-FR" b="1" dirty="0" smtClean="0"/>
          </a:p>
          <a:p>
            <a:r>
              <a:rPr lang="fr-FR" dirty="0" smtClean="0"/>
              <a:t>Une partie des algorithmes (notamment ceux conçus par M. </a:t>
            </a:r>
            <a:r>
              <a:rPr lang="fr-FR" dirty="0" err="1" smtClean="0"/>
              <a:t>Dorigo</a:t>
            </a:r>
            <a:r>
              <a:rPr lang="fr-FR" dirty="0" smtClean="0"/>
              <a:t> et ses collègues) sont maintenant regroupés sous le terme de (ACO). </a:t>
            </a:r>
          </a:p>
          <a:p>
            <a:r>
              <a:rPr lang="fr-FR" dirty="0" smtClean="0"/>
              <a:t>Ce cadre se limite cependant aux algorithmes construisant des solutions sous la forme de paramètres associés aux composants d'un graphe, à l'aide d'un modèle statistique déformé.</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39</a:t>
            </a:fld>
            <a:endParaRPr lang="fr-BE"/>
          </a:p>
        </p:txBody>
      </p:sp>
      <p:sp>
        <p:nvSpPr>
          <p:cNvPr id="3" name="Espace réservé du contenu 2"/>
          <p:cNvSpPr>
            <a:spLocks noGrp="1"/>
          </p:cNvSpPr>
          <p:nvPr>
            <p:ph sz="quarter" idx="1"/>
          </p:nvPr>
        </p:nvSpPr>
        <p:spPr/>
        <p:txBody>
          <a:bodyPr>
            <a:normAutofit/>
          </a:bodyPr>
          <a:lstStyle/>
          <a:p>
            <a:r>
              <a:rPr lang="fr-FR" dirty="0" smtClean="0"/>
              <a:t>Une méthode de type </a:t>
            </a:r>
            <a:r>
              <a:rPr lang="fr-FR" i="1" dirty="0" smtClean="0"/>
              <a:t>ACO</a:t>
            </a:r>
            <a:r>
              <a:rPr lang="fr-FR" dirty="0" smtClean="0"/>
              <a:t> suit l'algorithme suivant :</a:t>
            </a:r>
          </a:p>
          <a:p>
            <a:endParaRPr lang="fr-FR" dirty="0" smtClean="0"/>
          </a:p>
        </p:txBody>
      </p:sp>
      <p:pic>
        <p:nvPicPr>
          <p:cNvPr id="8196" name="Picture 4"/>
          <p:cNvPicPr>
            <a:picLocks noChangeAspect="1" noChangeArrowheads="1"/>
          </p:cNvPicPr>
          <p:nvPr/>
        </p:nvPicPr>
        <p:blipFill>
          <a:blip r:embed="rId2"/>
          <a:srcRect/>
          <a:stretch>
            <a:fillRect/>
          </a:stretch>
        </p:blipFill>
        <p:spPr bwMode="auto">
          <a:xfrm>
            <a:off x="1142976" y="2571744"/>
            <a:ext cx="7801396" cy="39290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4</a:t>
            </a:fld>
            <a:endParaRPr lang="fr-BE"/>
          </a:p>
        </p:txBody>
      </p:sp>
      <p:sp>
        <p:nvSpPr>
          <p:cNvPr id="3" name="Espace réservé du contenu 2"/>
          <p:cNvSpPr>
            <a:spLocks noGrp="1"/>
          </p:cNvSpPr>
          <p:nvPr>
            <p:ph sz="quarter" idx="1"/>
          </p:nvPr>
        </p:nvSpPr>
        <p:spPr/>
        <p:txBody>
          <a:bodyPr>
            <a:normAutofit/>
          </a:bodyPr>
          <a:lstStyle/>
          <a:p>
            <a:pPr>
              <a:buNone/>
            </a:pPr>
            <a:r>
              <a:rPr lang="fr-FR" sz="3600" b="1" dirty="0" smtClean="0"/>
              <a:t>Aujourd'hui</a:t>
            </a:r>
            <a:endParaRPr lang="en-US" b="1" dirty="0" smtClean="0"/>
          </a:p>
          <a:p>
            <a:r>
              <a:rPr lang="fr-FR" dirty="0" smtClean="0"/>
              <a:t>Nous savons aujourd’hui que les fourmis ne possèdent aucune représentation, ou connaissance explicite des structures qu’elle produisent.</a:t>
            </a:r>
          </a:p>
          <a:p>
            <a:endParaRPr lang="en-US" dirty="0" smtClean="0"/>
          </a:p>
          <a:p>
            <a:endParaRPr lang="en-US" dirty="0"/>
          </a:p>
        </p:txBody>
      </p:sp>
      <p:pic>
        <p:nvPicPr>
          <p:cNvPr id="6" name="Picture 2"/>
          <p:cNvPicPr>
            <a:picLocks noChangeAspect="1" noChangeArrowheads="1"/>
          </p:cNvPicPr>
          <p:nvPr/>
        </p:nvPicPr>
        <p:blipFill>
          <a:blip r:embed="rId2"/>
          <a:srcRect/>
          <a:stretch>
            <a:fillRect/>
          </a:stretch>
        </p:blipFill>
        <p:spPr bwMode="auto">
          <a:xfrm>
            <a:off x="1214414" y="4137806"/>
            <a:ext cx="7499350" cy="257734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ox(in)">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40</a:t>
            </a:fld>
            <a:endParaRPr lang="fr-BE"/>
          </a:p>
        </p:txBody>
      </p:sp>
      <p:sp>
        <p:nvSpPr>
          <p:cNvPr id="3" name="Espace réservé du contenu 2"/>
          <p:cNvSpPr>
            <a:spLocks noGrp="1"/>
          </p:cNvSpPr>
          <p:nvPr>
            <p:ph sz="quarter" idx="1"/>
          </p:nvPr>
        </p:nvSpPr>
        <p:spPr/>
        <p:txBody>
          <a:bodyPr>
            <a:normAutofit fontScale="92500" lnSpcReduction="20000"/>
          </a:bodyPr>
          <a:lstStyle/>
          <a:p>
            <a:r>
              <a:rPr lang="fr-FR" dirty="0" smtClean="0"/>
              <a:t>Une variante efficace du </a:t>
            </a:r>
            <a:r>
              <a:rPr lang="fr-FR" i="1" dirty="0" err="1" smtClean="0"/>
              <a:t>Ant</a:t>
            </a:r>
            <a:r>
              <a:rPr lang="fr-FR" i="1" dirty="0" smtClean="0"/>
              <a:t> System</a:t>
            </a:r>
            <a:r>
              <a:rPr lang="fr-FR" dirty="0" smtClean="0"/>
              <a:t> est le </a:t>
            </a:r>
            <a:r>
              <a:rPr lang="fr-FR" i="1" dirty="0" smtClean="0"/>
              <a:t>Max-Min </a:t>
            </a:r>
            <a:r>
              <a:rPr lang="fr-FR" i="1" dirty="0" err="1" smtClean="0"/>
              <a:t>Ant</a:t>
            </a:r>
            <a:r>
              <a:rPr lang="fr-FR" i="1" dirty="0" smtClean="0"/>
              <a:t> System</a:t>
            </a:r>
            <a:r>
              <a:rPr lang="fr-FR" dirty="0" smtClean="0"/>
              <a:t> (MMAS</a:t>
            </a:r>
          </a:p>
          <a:p>
            <a:pPr>
              <a:buNone/>
            </a:pPr>
            <a:r>
              <a:rPr lang="fr-FR" dirty="0" smtClean="0"/>
              <a:t>       Seules les meilleures fourmis tracent des    </a:t>
            </a:r>
          </a:p>
          <a:p>
            <a:pPr>
              <a:buNone/>
            </a:pPr>
            <a:r>
              <a:rPr lang="fr-FR" dirty="0" smtClean="0"/>
              <a:t>       pistes </a:t>
            </a:r>
          </a:p>
          <a:p>
            <a:pPr>
              <a:buNone/>
            </a:pPr>
            <a:r>
              <a:rPr lang="fr-FR" dirty="0" smtClean="0"/>
              <a:t>       Le dépôt de phéromones est limité par une borne supérieure (empêchant une piste d’être trop renforcée) et une borne inférieure (laissant la possibilité d’être explorée à n’importe quelle solution). </a:t>
            </a:r>
          </a:p>
          <a:p>
            <a:r>
              <a:rPr lang="fr-FR" dirty="0" smtClean="0"/>
              <a:t>Cet algorithme atteint de meilleurs résultats que l’original, et évite notamment une convergence prématurée.</a:t>
            </a:r>
            <a:endParaRPr lang="en-US" dirty="0"/>
          </a:p>
        </p:txBody>
      </p:sp>
      <p:sp>
        <p:nvSpPr>
          <p:cNvPr id="4" name="Flèche droite 3"/>
          <p:cNvSpPr/>
          <p:nvPr/>
        </p:nvSpPr>
        <p:spPr>
          <a:xfrm>
            <a:off x="1714480" y="2428868"/>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èche droite 4"/>
          <p:cNvSpPr/>
          <p:nvPr/>
        </p:nvSpPr>
        <p:spPr>
          <a:xfrm>
            <a:off x="1714480" y="3143248"/>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41</a:t>
            </a:fld>
            <a:endParaRPr lang="fr-BE"/>
          </a:p>
        </p:txBody>
      </p:sp>
      <p:sp>
        <p:nvSpPr>
          <p:cNvPr id="3" name="Espace réservé du contenu 2"/>
          <p:cNvSpPr>
            <a:spLocks noGrp="1"/>
          </p:cNvSpPr>
          <p:nvPr>
            <p:ph sz="quarter" idx="1"/>
          </p:nvPr>
        </p:nvSpPr>
        <p:spPr/>
        <p:txBody>
          <a:bodyPr/>
          <a:lstStyle/>
          <a:p>
            <a:r>
              <a:rPr lang="fr-FR" b="1" dirty="0" smtClean="0"/>
              <a:t>Une définition difficile</a:t>
            </a:r>
          </a:p>
          <a:p>
            <a:r>
              <a:rPr lang="fr-FR" dirty="0" smtClean="0"/>
              <a:t>Il n’est pas facile de donner une définition précise de ce qu’est ou ce que n’est pas un algorithme de colonies de fourmis, car la définition peut varier selon les auteurs et les usages.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système Fourmi</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42</a:t>
            </a:fld>
            <a:endParaRPr lang="fr-BE"/>
          </a:p>
        </p:txBody>
      </p:sp>
      <p:sp>
        <p:nvSpPr>
          <p:cNvPr id="3" name="Espace réservé du contenu 2"/>
          <p:cNvSpPr>
            <a:spLocks noGrp="1"/>
          </p:cNvSpPr>
          <p:nvPr>
            <p:ph sz="quarter" idx="1"/>
          </p:nvPr>
        </p:nvSpPr>
        <p:spPr/>
        <p:txBody>
          <a:bodyPr>
            <a:normAutofit lnSpcReduction="10000"/>
          </a:bodyPr>
          <a:lstStyle/>
          <a:p>
            <a:r>
              <a:rPr lang="fr-FR" dirty="0" smtClean="0"/>
              <a:t>D’une façon très générale, les algorithmes de colonies de fourmis sont considérés comme des méta heuristiques à </a:t>
            </a:r>
            <a:r>
              <a:rPr lang="fr-FR" dirty="0" smtClean="0">
                <a:hlinkClick r:id="rId2" action="ppaction://hlinkfile" tooltip="Population"/>
              </a:rPr>
              <a:t>population</a:t>
            </a:r>
            <a:r>
              <a:rPr lang="fr-FR" dirty="0" smtClean="0"/>
              <a:t>, où chaque solution est représentée par une fourmi se déplaçant sur l’espace de recherche. </a:t>
            </a:r>
          </a:p>
          <a:p>
            <a:r>
              <a:rPr lang="fr-FR" dirty="0" smtClean="0"/>
              <a:t>Les fourmis marquent les meilleures solutions, et tiennent compte des marquages précédents pour optimiser leur recherche.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système Fourmi </a:t>
            </a:r>
            <a:r>
              <a:rPr lang="fr-FR" b="1" dirty="0" smtClean="0"/>
              <a:t>Applications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43</a:t>
            </a:fld>
            <a:endParaRPr lang="fr-BE"/>
          </a:p>
        </p:txBody>
      </p:sp>
      <p:sp>
        <p:nvSpPr>
          <p:cNvPr id="3" name="Espace réservé du contenu 2"/>
          <p:cNvSpPr>
            <a:spLocks noGrp="1"/>
          </p:cNvSpPr>
          <p:nvPr>
            <p:ph sz="quarter" idx="1"/>
          </p:nvPr>
        </p:nvSpPr>
        <p:spPr/>
        <p:txBody>
          <a:bodyPr/>
          <a:lstStyle/>
          <a:p>
            <a:r>
              <a:rPr lang="fr-FR" dirty="0" smtClean="0"/>
              <a:t>Les variantes combinatoires peuvent avoir un avantage, par rapport aux autres </a:t>
            </a:r>
            <a:r>
              <a:rPr lang="fr-FR" dirty="0" err="1" smtClean="0"/>
              <a:t>métaheuristiques</a:t>
            </a:r>
            <a:r>
              <a:rPr lang="fr-FR" dirty="0" smtClean="0"/>
              <a:t>, dans le cas où le graphe étudié peut changer dynamiquement au cours de l’exécution : la colonie de fourmis s’adaptera de façon relativement flexible aux changements. Ceci semble être intéressant pour le </a:t>
            </a:r>
            <a:r>
              <a:rPr lang="fr-FR" dirty="0" smtClean="0">
                <a:hlinkClick r:id="rId2" action="ppaction://hlinkfile" tooltip="Routage"/>
              </a:rPr>
              <a:t>routage</a:t>
            </a:r>
            <a:r>
              <a:rPr lang="fr-FR" dirty="0" smtClean="0"/>
              <a:t> </a:t>
            </a:r>
            <a:r>
              <a:rPr lang="fr-FR" dirty="0" smtClean="0">
                <a:hlinkClick r:id="rId3" action="ppaction://hlinkfile" tooltip="Réseau informatique"/>
              </a:rPr>
              <a:t>réseau</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système Fourmi </a:t>
            </a:r>
            <a:r>
              <a:rPr lang="fr-FR" b="1" dirty="0" smtClean="0"/>
              <a:t>Applications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44</a:t>
            </a:fld>
            <a:endParaRPr lang="fr-BE"/>
          </a:p>
        </p:txBody>
      </p:sp>
      <p:sp>
        <p:nvSpPr>
          <p:cNvPr id="3" name="Espace réservé du contenu 2"/>
          <p:cNvSpPr>
            <a:spLocks noGrp="1"/>
          </p:cNvSpPr>
          <p:nvPr>
            <p:ph sz="quarter" idx="1"/>
          </p:nvPr>
        </p:nvSpPr>
        <p:spPr/>
        <p:txBody>
          <a:bodyPr>
            <a:normAutofit fontScale="92500" lnSpcReduction="10000"/>
          </a:bodyPr>
          <a:lstStyle/>
          <a:p>
            <a:r>
              <a:rPr lang="fr-FR" dirty="0" smtClean="0"/>
              <a:t>Les algorithmes de colonies de fourmis ont été appliqués à un grand nombre de problèmes d’optimisation combinatoire:</a:t>
            </a:r>
          </a:p>
          <a:p>
            <a:r>
              <a:rPr lang="fr-FR" dirty="0" smtClean="0"/>
              <a:t>Affectation quadratique </a:t>
            </a:r>
          </a:p>
          <a:p>
            <a:r>
              <a:rPr lang="fr-FR" dirty="0" smtClean="0"/>
              <a:t>Replis de protéine </a:t>
            </a:r>
          </a:p>
          <a:p>
            <a:r>
              <a:rPr lang="fr-FR" dirty="0" smtClean="0"/>
              <a:t>Routage de véhicules. </a:t>
            </a:r>
          </a:p>
          <a:p>
            <a:r>
              <a:rPr lang="fr-FR" dirty="0" smtClean="0"/>
              <a:t>L’algorithme de base a été adapté aux problèmes dynamiques, en variables réelles, aux problèmes stochastiques, multi-objectifs ou aux implémentations parallèles, etc.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
        <p:nvSpPr>
          <p:cNvPr id="3" name="Espace réservé du contenu 2"/>
          <p:cNvSpPr>
            <a:spLocks noGrp="1"/>
          </p:cNvSpPr>
          <p:nvPr>
            <p:ph sz="quarter" idx="1"/>
          </p:nvPr>
        </p:nvSpPr>
        <p:spPr/>
        <p:txBody>
          <a:bodyPr>
            <a:normAutofit/>
          </a:bodyPr>
          <a:lstStyle/>
          <a:p>
            <a:r>
              <a:rPr lang="fr-FR" dirty="0" smtClean="0"/>
              <a:t>Elles n’utilisent en particulier aucun </a:t>
            </a:r>
            <a:r>
              <a:rPr lang="fr-FR" b="1" u="sng" dirty="0" smtClean="0"/>
              <a:t>plan </a:t>
            </a:r>
            <a:r>
              <a:rPr lang="fr-FR" dirty="0" smtClean="0"/>
              <a:t>prédéfini pour construire leurs nids. </a:t>
            </a:r>
          </a:p>
          <a:p>
            <a:r>
              <a:rPr lang="fr-FR" dirty="0" smtClean="0"/>
              <a:t>En effet,</a:t>
            </a:r>
          </a:p>
          <a:p>
            <a:pPr lvl="1"/>
            <a:r>
              <a:rPr lang="fr-FR" dirty="0" smtClean="0"/>
              <a:t>Leur cerveau, qui comprend environ cent mille neurones, n’est pas suffisamment puissant pour permettre à un seul individu d’intégrer l’ensemble des informations sur l’état de la colonie à un instant donné et assurer ensuite la répartition des tâches et la bonne marche de la société.</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a:t>
            </a:fld>
            <a:endParaRPr lang="fr-BE"/>
          </a:p>
        </p:txBody>
      </p:sp>
      <p:sp>
        <p:nvSpPr>
          <p:cNvPr id="3" name="Espace réservé du contenu 2"/>
          <p:cNvSpPr>
            <a:spLocks noGrp="1"/>
          </p:cNvSpPr>
          <p:nvPr>
            <p:ph sz="quarter" idx="1"/>
          </p:nvPr>
        </p:nvSpPr>
        <p:spPr/>
        <p:txBody>
          <a:bodyPr>
            <a:normAutofit/>
          </a:bodyPr>
          <a:lstStyle/>
          <a:p>
            <a:r>
              <a:rPr lang="fr-FR" sz="3600" dirty="0" smtClean="0"/>
              <a:t>Pas de chef d’orchestre chez les fourmis: </a:t>
            </a:r>
          </a:p>
          <a:p>
            <a:pPr>
              <a:buNone/>
            </a:pPr>
            <a:r>
              <a:rPr lang="fr-FR" sz="3600" dirty="0" smtClean="0"/>
              <a:t>  L’image que nous avons actuellement de ces sociétés est celle de systèmes dans lesquels chaque fourmi n’a généralement accès qu’à une </a:t>
            </a:r>
            <a:r>
              <a:rPr lang="fr-FR" sz="3600" b="1" u="sng" dirty="0" smtClean="0"/>
              <a:t>information très limitée </a:t>
            </a:r>
            <a:r>
              <a:rPr lang="fr-FR" sz="3600" dirty="0" smtClean="0"/>
              <a:t>sur ce qui se passe </a:t>
            </a:r>
            <a:r>
              <a:rPr lang="en-US" sz="3600" dirty="0" err="1" smtClean="0"/>
              <a:t>dans</a:t>
            </a:r>
            <a:r>
              <a:rPr lang="en-US" sz="3600" dirty="0" smtClean="0"/>
              <a:t> son </a:t>
            </a:r>
            <a:r>
              <a:rPr lang="en-US" sz="3600" b="1" u="sng" dirty="0" err="1" smtClean="0"/>
              <a:t>environnement</a:t>
            </a:r>
            <a:r>
              <a:rPr lang="en-US" sz="3600"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7</a:t>
            </a:fld>
            <a:endParaRPr lang="fr-BE"/>
          </a:p>
        </p:txBody>
      </p:sp>
      <p:sp>
        <p:nvSpPr>
          <p:cNvPr id="3" name="Espace réservé du contenu 2"/>
          <p:cNvSpPr>
            <a:spLocks noGrp="1"/>
          </p:cNvSpPr>
          <p:nvPr>
            <p:ph sz="quarter" idx="1"/>
          </p:nvPr>
        </p:nvSpPr>
        <p:spPr>
          <a:xfrm>
            <a:off x="1435608" y="1447800"/>
            <a:ext cx="7708392" cy="5410200"/>
          </a:xfrm>
        </p:spPr>
        <p:txBody>
          <a:bodyPr>
            <a:normAutofit lnSpcReduction="10000"/>
          </a:bodyPr>
          <a:lstStyle/>
          <a:p>
            <a:r>
              <a:rPr lang="en-US" dirty="0" smtClean="0"/>
              <a:t>A </a:t>
            </a:r>
            <a:r>
              <a:rPr lang="en-US" dirty="0" err="1" smtClean="0"/>
              <a:t>aucun</a:t>
            </a:r>
            <a:r>
              <a:rPr lang="en-US" dirty="0" smtClean="0"/>
              <a:t> moment </a:t>
            </a:r>
            <a:r>
              <a:rPr lang="en-US" dirty="0" err="1" smtClean="0"/>
              <a:t>une</a:t>
            </a:r>
            <a:r>
              <a:rPr lang="en-US" dirty="0" smtClean="0"/>
              <a:t> </a:t>
            </a:r>
            <a:r>
              <a:rPr lang="fr-FR" dirty="0" smtClean="0"/>
              <a:t>fourmi n’a connaissance dans sa globalité des structures qu’elle est en train de réaliser avec ses congénères. </a:t>
            </a:r>
          </a:p>
          <a:p>
            <a:r>
              <a:rPr lang="fr-FR" dirty="0" smtClean="0"/>
              <a:t>Par ailleurs, chaque fourmi </a:t>
            </a:r>
            <a:r>
              <a:rPr lang="fr-FR" b="1" i="1" dirty="0" smtClean="0"/>
              <a:t>suit un ensemble de règles de comportement relativement </a:t>
            </a:r>
            <a:r>
              <a:rPr lang="en-US" b="1" i="1" dirty="0" smtClean="0"/>
              <a:t>simples et </a:t>
            </a:r>
            <a:r>
              <a:rPr lang="en-US" b="1" i="1" dirty="0" err="1" smtClean="0"/>
              <a:t>peu</a:t>
            </a:r>
            <a:r>
              <a:rPr lang="en-US" b="1" i="1" dirty="0" smtClean="0"/>
              <a:t> </a:t>
            </a:r>
            <a:r>
              <a:rPr lang="en-US" b="1" i="1" dirty="0" err="1" smtClean="0"/>
              <a:t>nombreuses</a:t>
            </a:r>
            <a:r>
              <a:rPr lang="en-US" dirty="0" smtClean="0"/>
              <a:t>.</a:t>
            </a:r>
          </a:p>
          <a:p>
            <a:pPr>
              <a:buNone/>
            </a:pPr>
            <a:r>
              <a:rPr lang="fr-FR" dirty="0" smtClean="0"/>
              <a:t>   Chaque fourmi ne réalise au mieux qu’une petite </a:t>
            </a:r>
            <a:r>
              <a:rPr lang="en-US" dirty="0" smtClean="0"/>
              <a:t>vingtaine de comportments </a:t>
            </a:r>
            <a:r>
              <a:rPr lang="en-US" dirty="0" err="1" smtClean="0"/>
              <a:t>différents</a:t>
            </a:r>
            <a:r>
              <a:rPr lang="en-US" dirty="0" smtClean="0"/>
              <a:t>.</a:t>
            </a:r>
          </a:p>
          <a:p>
            <a:endParaRPr lang="en-US" dirty="0"/>
          </a:p>
        </p:txBody>
      </p:sp>
      <p:sp>
        <p:nvSpPr>
          <p:cNvPr id="4" name="Flèche droite 3"/>
          <p:cNvSpPr/>
          <p:nvPr/>
        </p:nvSpPr>
        <p:spPr>
          <a:xfrm>
            <a:off x="1000100" y="5143512"/>
            <a:ext cx="85725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Fourmis</a:t>
            </a:r>
            <a:endParaRPr lang="en-US"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8</a:t>
            </a:fld>
            <a:endParaRPr lang="fr-BE"/>
          </a:p>
        </p:txBody>
      </p:sp>
      <p:sp>
        <p:nvSpPr>
          <p:cNvPr id="3" name="Espace réservé du contenu 2"/>
          <p:cNvSpPr>
            <a:spLocks noGrp="1"/>
          </p:cNvSpPr>
          <p:nvPr>
            <p:ph sz="quarter" idx="1"/>
          </p:nvPr>
        </p:nvSpPr>
        <p:spPr/>
        <p:txBody>
          <a:bodyPr>
            <a:normAutofit/>
          </a:bodyPr>
          <a:lstStyle/>
          <a:p>
            <a:r>
              <a:rPr lang="fr-FR" dirty="0" smtClean="0"/>
              <a:t>Enfin, le fonctionnement de ces sociétés repose en grande partie sur des réseaux complexes d’interactions qui vont permettre aux fourmis d’échanger de l’information et de coordonner leurs activités. </a:t>
            </a:r>
          </a:p>
          <a:p>
            <a:endParaRPr lang="fr-FR" dirty="0" smtClean="0"/>
          </a:p>
          <a:p>
            <a:endParaRPr lang="en-US" dirty="0"/>
          </a:p>
        </p:txBody>
      </p:sp>
      <p:pic>
        <p:nvPicPr>
          <p:cNvPr id="2050" name="Picture 2"/>
          <p:cNvPicPr>
            <a:picLocks noChangeAspect="1" noChangeArrowheads="1"/>
          </p:cNvPicPr>
          <p:nvPr/>
        </p:nvPicPr>
        <p:blipFill>
          <a:blip r:embed="rId2"/>
          <a:srcRect/>
          <a:stretch>
            <a:fillRect/>
          </a:stretch>
        </p:blipFill>
        <p:spPr bwMode="auto">
          <a:xfrm>
            <a:off x="1571604" y="4457426"/>
            <a:ext cx="7012204" cy="24005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dirty="0" smtClean="0"/>
              <a:t>Les Fourmis</a:t>
            </a:r>
            <a:endParaRPr lang="en-US" sz="48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9</a:t>
            </a:fld>
            <a:endParaRPr lang="fr-BE"/>
          </a:p>
        </p:txBody>
      </p:sp>
      <p:sp>
        <p:nvSpPr>
          <p:cNvPr id="3" name="Espace réservé du contenu 2"/>
          <p:cNvSpPr>
            <a:spLocks noGrp="1"/>
          </p:cNvSpPr>
          <p:nvPr>
            <p:ph sz="quarter" idx="1"/>
          </p:nvPr>
        </p:nvSpPr>
        <p:spPr/>
        <p:txBody>
          <a:bodyPr/>
          <a:lstStyle/>
          <a:p>
            <a:r>
              <a:rPr lang="fr-FR" sz="4000" b="1" dirty="0" smtClean="0"/>
              <a:t>Les comportements collectifs qu’on observe à l’échelle d’une colonie: </a:t>
            </a:r>
          </a:p>
          <a:p>
            <a:r>
              <a:rPr lang="fr-FR" sz="4000" b="1" dirty="0" smtClean="0"/>
              <a:t>Résultent donc </a:t>
            </a:r>
            <a:r>
              <a:rPr lang="fr-FR" sz="4000" b="1" i="1" u="sng" dirty="0" smtClean="0"/>
              <a:t>de règles de comportement</a:t>
            </a:r>
            <a:r>
              <a:rPr lang="fr-FR" sz="4000" b="1" dirty="0" smtClean="0"/>
              <a:t> simples </a:t>
            </a:r>
            <a:r>
              <a:rPr lang="fr-FR" sz="4000" b="1" i="1" u="sng" dirty="0" smtClean="0"/>
              <a:t>et </a:t>
            </a:r>
            <a:r>
              <a:rPr lang="en-US" sz="4000" b="1" i="1" u="sng" dirty="0" err="1" smtClean="0"/>
              <a:t>d’interactions</a:t>
            </a:r>
            <a:r>
              <a:rPr lang="en-US" sz="4000" b="1" i="1" u="sng" dirty="0" smtClean="0"/>
              <a:t> locales entre </a:t>
            </a:r>
            <a:r>
              <a:rPr lang="en-US" sz="4000" b="1" i="1" u="sng" dirty="0" err="1" smtClean="0"/>
              <a:t>individus</a:t>
            </a:r>
            <a:r>
              <a:rPr lang="en-US" sz="4000" b="1" i="1" u="sng" dirty="0" smtClean="0"/>
              <a:t>.</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396</TotalTime>
  <Words>1642</Words>
  <Application>Microsoft Office PowerPoint</Application>
  <PresentationFormat>Affichage à l'écran (4:3)</PresentationFormat>
  <Paragraphs>218</Paragraphs>
  <Slides>44</Slides>
  <Notes>0</Notes>
  <HiddenSlides>0</HiddenSlides>
  <MMClips>0</MMClips>
  <ScaleCrop>false</ScaleCrop>
  <HeadingPairs>
    <vt:vector size="4" baseType="variant">
      <vt:variant>
        <vt:lpstr>Thème</vt:lpstr>
      </vt:variant>
      <vt:variant>
        <vt:i4>1</vt:i4>
      </vt:variant>
      <vt:variant>
        <vt:lpstr>Titres des diapositives</vt:lpstr>
      </vt:variant>
      <vt:variant>
        <vt:i4>44</vt:i4>
      </vt:variant>
    </vt:vector>
  </HeadingPairs>
  <TitlesOfParts>
    <vt:vector size="45" baseType="lpstr">
      <vt:lpstr>Capitaux</vt:lpstr>
      <vt:lpstr> LES FOURMIS</vt:lpstr>
      <vt:lpstr>Les Fourmis</vt:lpstr>
      <vt:lpstr>Les Fourmis</vt:lpstr>
      <vt:lpstr>Les Fourmis</vt:lpstr>
      <vt:lpstr>Les Fourmis</vt:lpstr>
      <vt:lpstr>Les Fourmis</vt:lpstr>
      <vt:lpstr>Les Fourmis</vt:lpstr>
      <vt:lpstr>Les Fourmis</vt:lpstr>
      <vt:lpstr>Les Fourmis</vt:lpstr>
      <vt:lpstr>Les Fourmis</vt:lpstr>
      <vt:lpstr>Les Fourmis</vt:lpstr>
      <vt:lpstr>Les Fourmis</vt:lpstr>
      <vt:lpstr>Les Fourmis</vt:lpstr>
      <vt:lpstr>Les Fourmis: Caractéristiques</vt:lpstr>
      <vt:lpstr>Les Fourmis Caractéristiques</vt:lpstr>
      <vt:lpstr>Les Fourmis Caractéristiques</vt:lpstr>
      <vt:lpstr>Les Fourmis Caractéristiques</vt:lpstr>
      <vt:lpstr>Les Fourmis</vt:lpstr>
      <vt:lpstr>Les Fourmis: Comparaison des morphologies des fourmis   </vt:lpstr>
      <vt:lpstr>Les Fourmis Caractéristiques</vt:lpstr>
      <vt:lpstr>Les Fourmis Caractéristiques</vt:lpstr>
      <vt:lpstr>Les Fourmis Caractéristiques</vt:lpstr>
      <vt:lpstr>Les Fourmis Caractéristiques</vt:lpstr>
      <vt:lpstr>Les Fourmis Caractéristiques</vt:lpstr>
      <vt:lpstr>Les Fourmis Caractéristiques</vt:lpstr>
      <vt:lpstr>Les Fourmis Caractéristiques</vt:lpstr>
      <vt:lpstr>Les Fourmis Caractéristiques</vt:lpstr>
      <vt:lpstr>Les Fourmis:  Le chemin le plus court</vt:lpstr>
      <vt:lpstr>Les Fourmi: Le chemin le plus court</vt:lpstr>
      <vt:lpstr>Présentation PowerPoint</vt:lpstr>
      <vt:lpstr> </vt:lpstr>
      <vt:lpstr>Le système Fourmi</vt:lpstr>
      <vt:lpstr>Le système Fourmi</vt:lpstr>
      <vt:lpstr>Le système Fourmi</vt:lpstr>
      <vt:lpstr>Le système Fourmi</vt:lpstr>
      <vt:lpstr>Le système Fourmi: Les règles</vt:lpstr>
      <vt:lpstr> </vt:lpstr>
      <vt:lpstr>Le système Fourmi</vt:lpstr>
      <vt:lpstr>Le système Fourmi</vt:lpstr>
      <vt:lpstr>Le système Fourmi</vt:lpstr>
      <vt:lpstr>Le système Fourmi</vt:lpstr>
      <vt:lpstr>Le système Fourmi</vt:lpstr>
      <vt:lpstr>Le système Fourmi Applications</vt:lpstr>
      <vt:lpstr>Le système Fourmi Applications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FOURMIS</dc:title>
  <dc:creator>Nejersette</dc:creator>
  <cp:lastModifiedBy>Pc</cp:lastModifiedBy>
  <cp:revision>77</cp:revision>
  <dcterms:modified xsi:type="dcterms:W3CDTF">2023-12-12T13:58:14Z</dcterms:modified>
</cp:coreProperties>
</file>