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2" r:id="rId4"/>
    <p:sldId id="263" r:id="rId5"/>
    <p:sldId id="261" r:id="rId6"/>
    <p:sldId id="260" r:id="rId7"/>
    <p:sldId id="275" r:id="rId8"/>
    <p:sldId id="264" r:id="rId9"/>
    <p:sldId id="265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95D293-406D-4499-AF31-C074C3186160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CB09D3-E50F-4CA7-A53F-91067FBCFF78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yanophyte : définition et ex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81" y="1916832"/>
            <a:ext cx="6408712" cy="4800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34" y="116632"/>
            <a:ext cx="9037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Low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• Les cyanobactéries sont des organismes formés de cellules ou de filaments microscopiques mais qui se développent souvent simultanément pour former des colonies visibles à l’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oeil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nu (amas ou filaments).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1" y="162880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cyanobactéries ont un intérêt écologique: 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réduisent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CO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en matière organique (séquestration du C),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réalisent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photosynthèse (production d’O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fixation de l’azote atmosphérique (bon fertilisant azoté)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L’intérêt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économique: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protéines, vitamines, acides gras, pigments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compléments alimentaires (cas de la spiruline par exemple).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54427"/>
            <a:ext cx="9143999" cy="682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" y="116632"/>
            <a:ext cx="9036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L’appareil végétatif: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thalle se présente sous différentes formes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 Les cyanobactéries vivent soit en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unicellulaires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coccoide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Chroococcus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 en colonies non filamenteuses: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Colonial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Merismopedia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48" y="1340767"/>
            <a:ext cx="27146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6272"/>
            <a:ext cx="3096344" cy="257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0" y="4086322"/>
            <a:ext cx="3741516" cy="258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/>
          <a:stretch/>
        </p:blipFill>
        <p:spPr bwMode="auto">
          <a:xfrm>
            <a:off x="179512" y="1484784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 ou en colonies filamenteuses :  filamenteux =trichome (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Oscillatoria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 (fig.1/c).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46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Caractères cytologiques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L’ultra structure des cyanobactéries confirme l’absence de noyau et d’organites cellulaires. </a:t>
            </a:r>
          </a:p>
          <a:p>
            <a:pPr marL="342900" indent="-342900" algn="justLow"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cellules des cyanobactéries sont entourées d’une gaine mucilagineuse hygroscopique plus ou moins importante, commune à plusieurs cellules. Le rôle de cette gaine mucilagineuse est de doter les cyanobactéries de mouvement par glissement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" y="3429000"/>
            <a:ext cx="86271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/>
          <a:stretch/>
        </p:blipFill>
        <p:spPr bwMode="auto">
          <a:xfrm>
            <a:off x="0" y="0"/>
            <a:ext cx="9144000" cy="49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0" y="4725144"/>
            <a:ext cx="688985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8203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paroi cellulaire est une paroi constituée de quatre couches. Les trois premières, sont composées de glucides, lipides et protéines et la couche interne d’acide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muranique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Cette dernière couche est un peptidoglycane complexe ou l’unité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glyco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protéique élémentaire est constituée d’un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dioside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sur lequel se fixe un tétra peptide latéral.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 microscope électronique, on distingue deux zones différenciées :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" y="2636912"/>
            <a:ext cx="9018006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22057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Multiplication et reproduction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endospore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exospore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12862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Qui se forment à l’intérieur d’une cellule végétale.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12862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 formant par succession de division transversales qui bourgeonnent en spores.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255556"/>
            <a:ext cx="66960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3419872" y="0"/>
            <a:ext cx="1152128" cy="33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572000" y="0"/>
            <a:ext cx="1152128" cy="33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6" y="0"/>
            <a:ext cx="91497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8989" y="692696"/>
            <a:ext cx="6400800" cy="1080120"/>
          </a:xfrm>
        </p:spPr>
        <p:txBody>
          <a:bodyPr>
            <a:normAutofit/>
          </a:bodyPr>
          <a:lstStyle/>
          <a:p>
            <a:r>
              <a:rPr lang="fr-FR" sz="4400" cap="none" dirty="0" smtClean="0">
                <a:latin typeface="Times New Roman" pitchFamily="18" charset="0"/>
                <a:cs typeface="Times New Roman" pitchFamily="18" charset="0"/>
              </a:rPr>
              <a:t>Les Algues Eucaryotes</a:t>
            </a:r>
            <a:endParaRPr lang="fr-FR" sz="44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onférence: Les algues, un univers à découvrir | ECHOSCIENCES - Greno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94185"/>
            <a:ext cx="6065546" cy="454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838688" cy="1040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Botanique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2éme année écologie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92716"/>
            <a:ext cx="7622664" cy="1152128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Chapitre 1: Les Algues</a:t>
            </a:r>
            <a:endParaRPr lang="fr-FR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59666" y="6020578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Dr ZEDDIG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Comment supprimer les algues de mon étang ? I Etang-s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Comment supprimer les algues de mon étang ? I Etang-solu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44844"/>
            <a:ext cx="4524375" cy="3028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5" y="2844844"/>
            <a:ext cx="4438650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9679"/>
            <a:ext cx="84249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Morphologie de l’appareil végétatif (Organisation du thalle):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83671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On distingue trois types principaux: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58" y="1484784"/>
            <a:ext cx="896704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1/Archéthalle: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Thalle où toutes les cellules ont le même rôle, ce type de thalle se rencontre chez les formes les plus simples. Ils concernent les algues unicellulaires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coccoides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les simples colonies de cellules libres, les archéthalles peuvent être: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1" y="3212976"/>
            <a:ext cx="32403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05" y="3212976"/>
            <a:ext cx="18764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32" y="3121806"/>
            <a:ext cx="3074171" cy="205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79" y="5198658"/>
            <a:ext cx="338889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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Archéthalle unicellulaire: cellule mobile (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Chlamydamonas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Euglena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ou cellule immobile (Diatomée)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5223" y="4844716"/>
            <a:ext cx="266965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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Archéthalle massif: colonies de cellules ou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Cénobe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ce sont des groupes de cellules souvent unies entre elles par un gelée (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Eudorina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Volvox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192" y="5181410"/>
            <a:ext cx="268231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Archéthalle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filamenteux: non ramifié (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Spyrogira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Zygnema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83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Protothalle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nématothalle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Thalle avec spécialisation dont 1 zone de croissance, ce sont des thalles filamenteux ramifiés, ils peuvent être foliacés à une, deux ou plusieurs couches de cellules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02" y="1450814"/>
            <a:ext cx="2371632" cy="17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2216410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Exemple: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Ulva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lactuca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9144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Cladomothalle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Thalle avec 1 axe préférentiel de croissance : le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cladome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primaire, ce sont des thalles présentant des axes croissances indéfinie et des axes courts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pleuridies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à croissances définie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29329"/>
            <a:ext cx="6624736" cy="22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07" y="-3"/>
            <a:ext cx="914001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Cytologie: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Possèdent un vrai noyau.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L’appareil flagellaire montre une grande diversité concernant la structure, le nombre et a disposition des flagelles, il est absent chez les algues rouges.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Dans leur cytoplasme on observe les plastes qui contiennent le complexe pigmentaire chlorophyllien et qui peuvent élaborer des inclusions protidiques: les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pyrénoides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(structure protéique qui regroupe les réserves glucidiques: amidon).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On peut trouver: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Les plastes focaux: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occupant le centre de la cellule volumineux et massifs exemple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Volvox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Plastes pariétaux: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nombreux et alignés dans la couche périphérique du cytoplasme, ils sont soit libres soit réuni entre eux pour former des rubans exemple: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Spyrogyra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Réserves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de nature chimique différente selon les classes d’algues et elles se trouvent dans le cytoplasme hors plastes. • Algues vertes : Amidon • Algues rouges : glucide proche de l’amidon • Algues brune : variable mais jamais de l’amidon. </a:t>
            </a:r>
          </a:p>
        </p:txBody>
      </p:sp>
    </p:spTree>
    <p:extLst>
      <p:ext uri="{BB962C8B-B14F-4D97-AF65-F5344CB8AC3E}">
        <p14:creationId xmlns:p14="http://schemas.microsoft.com/office/powerpoint/2010/main" val="23196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en arc 2"/>
          <p:cNvCxnSpPr/>
          <p:nvPr/>
        </p:nvCxnSpPr>
        <p:spPr>
          <a:xfrm rot="5400000">
            <a:off x="2224377" y="145273"/>
            <a:ext cx="1616650" cy="149442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Connecteur en arc 4"/>
          <p:cNvCxnSpPr/>
          <p:nvPr/>
        </p:nvCxnSpPr>
        <p:spPr>
          <a:xfrm rot="16200000" flipH="1">
            <a:off x="5635882" y="116955"/>
            <a:ext cx="1616652" cy="158417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35896" y="3972"/>
            <a:ext cx="21602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Reproduction: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952433"/>
            <a:ext cx="421196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Reproduction asexuée: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mode de reproduction le plus fréquent, se fait par: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 Fragmentation du thalle : chaque fragment régénère un thalle entier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 Formation de propagules, de stolons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 Formation de spores directes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6156" y="1916832"/>
            <a:ext cx="436302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Reproduction sexuée: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implique la méiose et la fécondation, elle fait intervenir la formation de gamètes et de spores méiotiques ont a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6):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èche angle droit à deux pointes 12"/>
          <p:cNvSpPr/>
          <p:nvPr/>
        </p:nvSpPr>
        <p:spPr>
          <a:xfrm>
            <a:off x="5796136" y="3986304"/>
            <a:ext cx="1506728" cy="2755063"/>
          </a:xfrm>
          <a:prstGeom prst="leftUpArrow">
            <a:avLst>
              <a:gd name="adj1" fmla="val 16489"/>
              <a:gd name="adj2" fmla="val 25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0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0125"/>
            <a:ext cx="9136926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Isogamie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la fécondation est entre deux gamètes mobiles et identiques 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Low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Anisogamie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la fécondation est entre deux gamètes mobiles et différents (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Ulva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lactuca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Low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Oogamie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la fécondation est entre gamète femelle de grande taille immobile (oosphère) et gamètes mâles nombreux petits et mobiles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anthérozoiides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Fucus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vesiculatus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Low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Trichogamie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la fécondation est entre gamète femelle (oosphère) et des gamètes mâles immobiles (spermaties) </a:t>
            </a:r>
          </a:p>
          <a:p>
            <a:pPr algn="justLow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Cystogamie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ou conjugaison, pas de vrais gamètes, fusion entre cytoplasmes (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Spirogyra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3"/>
          <a:stretch/>
        </p:blipFill>
        <p:spPr bwMode="auto">
          <a:xfrm>
            <a:off x="-32938" y="0"/>
            <a:ext cx="9143999" cy="32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0304"/>
            <a:ext cx="9036495" cy="62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7888" y="18320"/>
            <a:ext cx="64807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monogénétique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haplophasique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56084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188640"/>
            <a:ext cx="49984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monogénétique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diplophasique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4" y="1019638"/>
            <a:ext cx="9163694" cy="58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188640"/>
            <a:ext cx="545452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digénétique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haplo-diplophasique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ctyopteris Banque de photographies et d'images à haute résolution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/>
        </p:blipFill>
        <p:spPr bwMode="auto">
          <a:xfrm>
            <a:off x="13253" y="0"/>
            <a:ext cx="9265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6212369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digitata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80283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8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8" y="10527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trigénétique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l’exemple de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Antithamnion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plumula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(Rhodophycée) Algue rouge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Rhodophyte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Cycle tri-génétique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y’a 3 génération : 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 La première génération est un gamétophyte haploïde, elle produit les gamètes. 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 Les deux autres générations sont des sporophytes diploïdes, le premier sporophyte produit par mitose des spores équationnelles diploïdes donnant naissance au 2éme sporophyte, qui produire des spores méiotiques à l’origine des nouveaux gamétophytes. </a:t>
            </a:r>
          </a:p>
        </p:txBody>
      </p:sp>
    </p:spTree>
    <p:extLst>
      <p:ext uri="{BB962C8B-B14F-4D97-AF65-F5344CB8AC3E}">
        <p14:creationId xmlns:p14="http://schemas.microsoft.com/office/powerpoint/2010/main" val="16257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7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ctyopteris Banque de photographies et d'images à haute résolution - Alamy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/>
        </p:blipFill>
        <p:spPr bwMode="auto">
          <a:xfrm>
            <a:off x="13253" y="0"/>
            <a:ext cx="9265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04664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Les algues sont des êtres vivants autotrophes photosynthétiques qui contiennent toujours de la chlorophylle a et divers autres pigments surnuméraires. Elles peuvent être unicellulaires ou pluricellulaires.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Les algues sont des organismes vivants photosynthétiques (possèdent la chlorophylle a)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Leur appareil végétatif est un thalle, structure sans tige, ni feuille, ni racine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Leur organe de reproduction est des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cystes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sporocystes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gamétocystes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qui sont des structures cellulaires renfermant respectivement les spores et les gamètes.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Les algues sont des cryptogames (c’est-à-dire des végétaux dont l’appareil reproducteur sont cachés) et thallophytes (appareil végétatif est un thalle). </a:t>
            </a:r>
          </a:p>
          <a:p>
            <a:pPr algn="justLow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Leurs habitats sont variés, mais leur cycle de reproduction nécessite absolument de l’eau (pour la reproduction). Leur morphologie est très diversifiée. </a:t>
            </a:r>
          </a:p>
          <a:p>
            <a:pPr algn="justLow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rganigramme : Terminateur 1"/>
          <p:cNvSpPr/>
          <p:nvPr/>
        </p:nvSpPr>
        <p:spPr>
          <a:xfrm>
            <a:off x="3275855" y="22312"/>
            <a:ext cx="2846441" cy="67038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férence: Les algues, un univers à découvrir | ECHOSCIENCES - Greno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84" y="3600674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740" y="26443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algues ne constituent pas un groupe ou unité systématique (taxon), mais un ensemble hétérogène, elles forment des groupes polyphylétiques (plusieurs groupes d’algues n’ont pas d’ancêtre commun direct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Elles sont réparties en 11 groupes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yanophyte : définition et expl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" y="3495819"/>
            <a:ext cx="4429472" cy="3317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1508" y="2397179"/>
            <a:ext cx="45720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10 autres groupes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d’algues eucaryotes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sont répartis dans plusieurs lignées évolutives.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5806" y="2349157"/>
            <a:ext cx="45720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de nature procaryote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« les cyanobactéries »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appartenant au règne des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Eubacteria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000" dirty="0"/>
          </a:p>
        </p:txBody>
      </p:sp>
      <p:cxnSp>
        <p:nvCxnSpPr>
          <p:cNvPr id="11" name="Connecteur droit avec flèche 10"/>
          <p:cNvCxnSpPr>
            <a:stCxn id="4" idx="2"/>
          </p:cNvCxnSpPr>
          <p:nvPr/>
        </p:nvCxnSpPr>
        <p:spPr>
          <a:xfrm flipH="1">
            <a:off x="3419872" y="1965435"/>
            <a:ext cx="1189112" cy="383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2"/>
          </p:cNvCxnSpPr>
          <p:nvPr/>
        </p:nvCxnSpPr>
        <p:spPr>
          <a:xfrm>
            <a:off x="4608984" y="1965435"/>
            <a:ext cx="1187152" cy="383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70080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classification des algues est basée également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sur: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 l’ultrastructure des plastes,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 la présence des pigments: chlorophylles a, b, c, et pigments surnuméraires,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 la morphologie du thalle,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 le type de réserves et leur localisation,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 la reproduction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sexuée,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37754" y="404664"/>
            <a:ext cx="6495424" cy="2286000"/>
          </a:xfrm>
        </p:spPr>
        <p:txBody>
          <a:bodyPr>
            <a:normAutofit/>
          </a:bodyPr>
          <a:lstStyle/>
          <a:p>
            <a:r>
              <a:rPr lang="fr-FR" sz="3600" cap="none" dirty="0" smtClean="0">
                <a:latin typeface="Times New Roman" pitchFamily="18" charset="0"/>
                <a:cs typeface="Times New Roman" pitchFamily="18" charset="0"/>
              </a:rPr>
              <a:t>Les Algues Procaryotes (Cyanophytes / Cyanobactéries) </a:t>
            </a:r>
            <a:endParaRPr lang="fr-FR" sz="36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12145"/>
          <a:stretch/>
        </p:blipFill>
        <p:spPr bwMode="auto">
          <a:xfrm>
            <a:off x="2627784" y="1988840"/>
            <a:ext cx="5976664" cy="392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5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8" y="19025"/>
            <a:ext cx="8928992" cy="614124"/>
          </a:xfrm>
        </p:spPr>
        <p:txBody>
          <a:bodyPr>
            <a:normAutofit/>
          </a:bodyPr>
          <a:lstStyle/>
          <a:p>
            <a:r>
              <a:rPr lang="fr-FR" sz="2800" cap="none" dirty="0" smtClean="0">
                <a:latin typeface="Times New Roman" pitchFamily="18" charset="0"/>
                <a:cs typeface="Times New Roman" pitchFamily="18" charset="0"/>
              </a:rPr>
              <a:t>Les Algues Procaryotes (Cyanophytes / Cyanobactéries) </a:t>
            </a:r>
            <a:endParaRPr lang="fr-FR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17" y="908720"/>
            <a:ext cx="3810000" cy="6985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Généralité: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0" y="1412776"/>
            <a:ext cx="9036496" cy="5184576"/>
          </a:xfrm>
        </p:spPr>
        <p:txBody>
          <a:bodyPr>
            <a:noAutofit/>
          </a:bodyPr>
          <a:lstStyle/>
          <a:p>
            <a:pPr marL="82296" indent="0" algn="justLow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Cyanophytes ou cyanobactéries « algues bleues » renferment 150 genres et 2000espèces, Ce sont les seules algues procaryotes (sans enveloppe nucléaire). </a:t>
            </a:r>
          </a:p>
          <a:p>
            <a:pPr marL="82296" indent="0" algn="justLow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Possèdent de la chlorophylle a, elles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contiennent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phycobilisomes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(pigments surnuméraires: des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phycocyanines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-pigments bleues et phycoérythrines-pigments rouges) sur les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thylakoïdes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avec l’absence de plastes, de mitochondries, d’appareil de Golgi et de réticulum endoplasmique </a:t>
            </a:r>
          </a:p>
          <a:p>
            <a:pPr marL="82296" indent="0" algn="justLow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Présentent une gaine mucilagineuses communes à plusieurs cellules qui leur donne la capacité de bougé par glissement </a:t>
            </a:r>
          </a:p>
          <a:p>
            <a:pPr marL="82296" indent="0" algn="justLow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Elles possèdent une capacité de flottaison par la présence de vacuoles gazeuses </a:t>
            </a:r>
          </a:p>
          <a:p>
            <a:pPr marL="82296" indent="0" algn="justLow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Elles ne possèdent Jamais de flagelles. </a:t>
            </a:r>
          </a:p>
          <a:p>
            <a:pPr marL="82296" indent="0" algn="justLow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84" y="3212976"/>
            <a:ext cx="4455412" cy="29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Le suivi sanitaire des cyanobactéries dans les baignades en eau douce |  Agence régionale de santé Bretag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12145"/>
          <a:stretch/>
        </p:blipFill>
        <p:spPr bwMode="auto">
          <a:xfrm>
            <a:off x="0" y="1124744"/>
            <a:ext cx="4675509" cy="30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60648"/>
            <a:ext cx="9036496" cy="62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97" y="3140968"/>
            <a:ext cx="4151362" cy="34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4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10111</TotalTime>
  <Words>1278</Words>
  <Application>Microsoft Office PowerPoint</Application>
  <PresentationFormat>Affichage à l'écran (4:3)</PresentationFormat>
  <Paragraphs>101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Solstice</vt:lpstr>
      <vt:lpstr>Présentation PowerPoint</vt:lpstr>
      <vt:lpstr>Botanique 2éme année écologie</vt:lpstr>
      <vt:lpstr>Présentation PowerPoint</vt:lpstr>
      <vt:lpstr>Présentation PowerPoint</vt:lpstr>
      <vt:lpstr>Présentation PowerPoint</vt:lpstr>
      <vt:lpstr>Présentation PowerPoint</vt:lpstr>
      <vt:lpstr>Les Algues Procaryotes (Cyanophytes / Cyanobactéries) </vt:lpstr>
      <vt:lpstr>Les Algues Procaryotes (Cyanophytes / Cyanobactéries)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Multiplication et reproduction</vt:lpstr>
      <vt:lpstr>Présentation PowerPoint</vt:lpstr>
      <vt:lpstr>Les Algues Eucaryotes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Botanique 2éme année écologie</dc:title>
  <dc:creator>MediaNet</dc:creator>
  <cp:lastModifiedBy>MediaNet</cp:lastModifiedBy>
  <cp:revision>28</cp:revision>
  <dcterms:created xsi:type="dcterms:W3CDTF">2024-01-30T20:19:33Z</dcterms:created>
  <dcterms:modified xsi:type="dcterms:W3CDTF">2024-02-10T19:01:51Z</dcterms:modified>
</cp:coreProperties>
</file>