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57" r:id="rId2"/>
    <p:sldId id="391" r:id="rId3"/>
    <p:sldId id="392" r:id="rId4"/>
    <p:sldId id="393" r:id="rId5"/>
    <p:sldId id="394" r:id="rId6"/>
    <p:sldId id="377" r:id="rId7"/>
    <p:sldId id="378" r:id="rId8"/>
    <p:sldId id="379" r:id="rId9"/>
    <p:sldId id="388" r:id="rId10"/>
    <p:sldId id="381" r:id="rId11"/>
    <p:sldId id="389" r:id="rId12"/>
    <p:sldId id="390" r:id="rId13"/>
    <p:sldId id="382" r:id="rId14"/>
    <p:sldId id="383" r:id="rId15"/>
    <p:sldId id="384" r:id="rId16"/>
    <p:sldId id="385" r:id="rId17"/>
    <p:sldId id="386" r:id="rId18"/>
    <p:sldId id="387" r:id="rId19"/>
    <p:sldId id="352" r:id="rId20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198"/>
    <a:srgbClr val="E52F9B"/>
    <a:srgbClr val="E87071"/>
    <a:srgbClr val="FFAA2D"/>
    <a:srgbClr val="6ED749"/>
    <a:srgbClr val="01C4D9"/>
    <a:srgbClr val="01BBCF"/>
    <a:srgbClr val="01ACBE"/>
    <a:srgbClr val="B5DF1B"/>
    <a:srgbClr val="FF9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71" autoAdjust="0"/>
    <p:restoredTop sz="92993" autoAdjust="0"/>
  </p:normalViewPr>
  <p:slideViewPr>
    <p:cSldViewPr snapToGrid="0">
      <p:cViewPr>
        <p:scale>
          <a:sx n="90" d="100"/>
          <a:sy n="90" d="100"/>
        </p:scale>
        <p:origin x="-594" y="-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137A3-A659-45B4-A19F-C1B005FCD7C6}" type="datetimeFigureOut">
              <a:rPr lang="zh-CN" altLang="en-US" smtClean="0"/>
              <a:pPr/>
              <a:t>2024/5/4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56CAD-6EE7-44C3-9BDA-506B74854F69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49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5325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413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655-7A59-4F16-9A55-9CC0386921BF}" type="datetimeFigureOut">
              <a:rPr lang="zh-CN" altLang="en-US" smtClean="0"/>
              <a:pPr/>
              <a:t>2024/5/4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C294-D409-42D3-B6E8-774A87E6E798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08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655-7A59-4F16-9A55-9CC0386921BF}" type="datetimeFigureOut">
              <a:rPr lang="zh-CN" altLang="en-US" smtClean="0"/>
              <a:pPr/>
              <a:t>2024/5/4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C294-D409-42D3-B6E8-774A87E6E798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98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655-7A59-4F16-9A55-9CC0386921BF}" type="datetimeFigureOut">
              <a:rPr lang="zh-CN" altLang="en-US" smtClean="0"/>
              <a:pPr/>
              <a:t>2024/5/4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C294-D409-42D3-B6E8-774A87E6E798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21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82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655-7A59-4F16-9A55-9CC0386921BF}" type="datetimeFigureOut">
              <a:rPr lang="zh-CN" altLang="en-US" smtClean="0"/>
              <a:pPr/>
              <a:t>2024/5/4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C294-D409-42D3-B6E8-774A87E6E798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43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655-7A59-4F16-9A55-9CC0386921BF}" type="datetimeFigureOut">
              <a:rPr lang="zh-CN" altLang="en-US" smtClean="0"/>
              <a:pPr/>
              <a:t>2024/5/4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C294-D409-42D3-B6E8-774A87E6E798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4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655-7A59-4F16-9A55-9CC0386921BF}" type="datetimeFigureOut">
              <a:rPr lang="zh-CN" altLang="en-US" smtClean="0"/>
              <a:pPr/>
              <a:t>2024/5/4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C294-D409-42D3-B6E8-774A87E6E798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16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655-7A59-4F16-9A55-9CC0386921BF}" type="datetimeFigureOut">
              <a:rPr lang="zh-CN" altLang="en-US" smtClean="0"/>
              <a:pPr/>
              <a:t>2024/5/4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C294-D409-42D3-B6E8-774A87E6E798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2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655-7A59-4F16-9A55-9CC0386921BF}" type="datetimeFigureOut">
              <a:rPr lang="zh-CN" altLang="en-US" smtClean="0"/>
              <a:pPr/>
              <a:t>2024/5/4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C294-D409-42D3-B6E8-774A87E6E798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91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655-7A59-4F16-9A55-9CC0386921BF}" type="datetimeFigureOut">
              <a:rPr lang="zh-CN" altLang="en-US" smtClean="0"/>
              <a:pPr/>
              <a:t>2024/5/4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C294-D409-42D3-B6E8-774A87E6E798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26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655-7A59-4F16-9A55-9CC0386921BF}" type="datetimeFigureOut">
              <a:rPr lang="zh-CN" altLang="en-US" smtClean="0"/>
              <a:pPr/>
              <a:t>2024/5/4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C294-D409-42D3-B6E8-774A87E6E798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11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5655-7A59-4F16-9A55-9CC0386921BF}" type="datetimeFigureOut">
              <a:rPr lang="zh-CN" altLang="en-US" smtClean="0"/>
              <a:pPr/>
              <a:t>2024/5/4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DC294-D409-42D3-B6E8-774A87E6E798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98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圆角矩形 1"/>
          <p:cNvSpPr/>
          <p:nvPr/>
        </p:nvSpPr>
        <p:spPr>
          <a:xfrm>
            <a:off x="93519" y="1735281"/>
            <a:ext cx="2712026" cy="397298"/>
          </a:xfrm>
          <a:prstGeom prst="roundRect">
            <a:avLst>
              <a:gd name="adj" fmla="val 4227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1" dirty="0">
              <a:solidFill>
                <a:srgbClr val="FFC000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61" name="Flowchart: Decision 78"/>
          <p:cNvSpPr/>
          <p:nvPr/>
        </p:nvSpPr>
        <p:spPr>
          <a:xfrm>
            <a:off x="2859870" y="1935774"/>
            <a:ext cx="945365" cy="921041"/>
          </a:xfrm>
          <a:prstGeom prst="flowChartDecision">
            <a:avLst/>
          </a:prstGeom>
          <a:solidFill>
            <a:srgbClr val="01ACBE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lowchart: Decision 79"/>
          <p:cNvSpPr/>
          <p:nvPr/>
        </p:nvSpPr>
        <p:spPr>
          <a:xfrm>
            <a:off x="2859870" y="2146054"/>
            <a:ext cx="945365" cy="921041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Flowchart: Decision 78"/>
          <p:cNvSpPr/>
          <p:nvPr/>
        </p:nvSpPr>
        <p:spPr>
          <a:xfrm>
            <a:off x="3805235" y="1935774"/>
            <a:ext cx="945365" cy="921041"/>
          </a:xfrm>
          <a:prstGeom prst="flowChartDecision">
            <a:avLst/>
          </a:prstGeom>
          <a:solidFill>
            <a:srgbClr val="E8707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Flowchart: Decision 79"/>
          <p:cNvSpPr/>
          <p:nvPr/>
        </p:nvSpPr>
        <p:spPr>
          <a:xfrm>
            <a:off x="3805235" y="2146054"/>
            <a:ext cx="945365" cy="921041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Flowchart: Decision 78"/>
          <p:cNvSpPr/>
          <p:nvPr/>
        </p:nvSpPr>
        <p:spPr>
          <a:xfrm>
            <a:off x="4750600" y="1935774"/>
            <a:ext cx="945365" cy="921041"/>
          </a:xfrm>
          <a:prstGeom prst="flowChartDecision">
            <a:avLst/>
          </a:prstGeom>
          <a:solidFill>
            <a:srgbClr val="663A77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lowchart: Decision 79"/>
          <p:cNvSpPr/>
          <p:nvPr/>
        </p:nvSpPr>
        <p:spPr>
          <a:xfrm>
            <a:off x="4750600" y="2146054"/>
            <a:ext cx="945365" cy="921041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Flowchart: Decision 78"/>
          <p:cNvSpPr/>
          <p:nvPr/>
        </p:nvSpPr>
        <p:spPr>
          <a:xfrm>
            <a:off x="5695965" y="1935774"/>
            <a:ext cx="945365" cy="921041"/>
          </a:xfrm>
          <a:prstGeom prst="flowChartDecision">
            <a:avLst/>
          </a:prstGeom>
          <a:solidFill>
            <a:srgbClr val="FFB85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Flowchart: Decision 79"/>
          <p:cNvSpPr/>
          <p:nvPr/>
        </p:nvSpPr>
        <p:spPr>
          <a:xfrm>
            <a:off x="5695965" y="2146054"/>
            <a:ext cx="945365" cy="921041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圆角矩形 24"/>
          <p:cNvSpPr/>
          <p:nvPr/>
        </p:nvSpPr>
        <p:spPr>
          <a:xfrm>
            <a:off x="2268265" y="3293286"/>
            <a:ext cx="4872888" cy="748778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661091" y="3223653"/>
            <a:ext cx="4092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altLang="zh-CN" sz="3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DTP Naskh S En" pitchFamily="2" charset="-78"/>
              </a:rPr>
              <a:t>أدوات التحليل الاستراتيجي</a:t>
            </a:r>
            <a:endParaRPr lang="ar-DZ" altLang="zh-CN" sz="36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DTP Naskh S En" pitchFamily="2" charset="-78"/>
            </a:endParaRPr>
          </a:p>
          <a:p>
            <a:pPr algn="ctr" rtl="1"/>
            <a:r>
              <a:rPr lang="fr-FR" altLang="zh-CN" sz="1400" dirty="0" smtClean="0">
                <a:solidFill>
                  <a:schemeClr val="accent6">
                    <a:lumMod val="50000"/>
                  </a:schemeClr>
                </a:solidFill>
                <a:latin typeface="Andalus" pitchFamily="18" charset="-78"/>
                <a:ea typeface="微软雅黑" pitchFamily="34" charset="-122"/>
                <a:cs typeface="Andalus" pitchFamily="18" charset="-78"/>
              </a:rPr>
              <a:t>BCG</a:t>
            </a:r>
            <a:endParaRPr lang="zh-CN" altLang="en-US" sz="1400" dirty="0">
              <a:solidFill>
                <a:schemeClr val="accent6">
                  <a:lumMod val="50000"/>
                </a:schemeClr>
              </a:solidFill>
              <a:latin typeface="Andalus" pitchFamily="18" charset="-78"/>
              <a:ea typeface="微软雅黑" pitchFamily="34" charset="-122"/>
              <a:cs typeface="Andalus" pitchFamily="18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62B74C5D-B2E2-4A56-A9A8-5351A9B802E1}"/>
              </a:ext>
            </a:extLst>
          </p:cNvPr>
          <p:cNvSpPr/>
          <p:nvPr/>
        </p:nvSpPr>
        <p:spPr>
          <a:xfrm>
            <a:off x="1954119" y="498764"/>
            <a:ext cx="5229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وزارة </a:t>
            </a:r>
            <a:r>
              <a:rPr kumimoji="0" lang="ar-D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التـــعـــلـــــيم العـــــالـــــي والبــحـــث العــــلــمـــي</a:t>
            </a:r>
            <a:endParaRPr kumimoji="0" lang="ar-DZ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المركز الجامعي عبد الحفيظ </a:t>
            </a:r>
            <a:r>
              <a:rPr kumimoji="0" lang="ar-DZ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بوالصوف</a:t>
            </a:r>
            <a:r>
              <a:rPr kumimoji="0" lang="ar-D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</a:t>
            </a:r>
            <a:r>
              <a:rPr kumimoji="0" lang="ar-DZ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بميلة</a:t>
            </a:r>
            <a:endParaRPr kumimoji="0" lang="ar-DZ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lvl="0" algn="ctr" defTabSz="914400" rtl="1">
              <a:defRPr/>
            </a:pPr>
            <a:r>
              <a:rPr lang="ar-DZ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تخصص التسويق</a:t>
            </a:r>
            <a:endParaRPr kumimoji="0" lang="ar-DZ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7" name="矩形 97"/>
          <p:cNvSpPr/>
          <p:nvPr/>
        </p:nvSpPr>
        <p:spPr>
          <a:xfrm>
            <a:off x="4998028" y="1434917"/>
            <a:ext cx="3835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altLang="zh-CN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محاضرة يوم </a:t>
            </a:r>
            <a:r>
              <a:rPr lang="fr-F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23</a:t>
            </a:r>
            <a:r>
              <a:rPr lang="ar-DZ" altLang="zh-CN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/ </a:t>
            </a:r>
            <a:r>
              <a:rPr lang="fr-FR" altLang="zh-CN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04</a:t>
            </a:r>
            <a:r>
              <a:rPr lang="ar-DZ" altLang="zh-CN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/ 2024 بعنوان </a:t>
            </a:r>
            <a:r>
              <a:rPr lang="fr-FR" altLang="zh-CN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endParaRPr lang="zh-CN" alt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矩形 97"/>
          <p:cNvSpPr/>
          <p:nvPr/>
        </p:nvSpPr>
        <p:spPr>
          <a:xfrm>
            <a:off x="124692" y="1753572"/>
            <a:ext cx="2670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altLang="zh-CN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تقديم الدكتور </a:t>
            </a:r>
            <a:r>
              <a:rPr lang="fr-FR" altLang="zh-CN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r>
              <a:rPr lang="ar-DZ" altLang="zh-CN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معاذ ميمون </a:t>
            </a:r>
          </a:p>
        </p:txBody>
      </p:sp>
      <p:grpSp>
        <p:nvGrpSpPr>
          <p:cNvPr id="43" name="Group 1">
            <a:extLst>
              <a:ext uri="{FF2B5EF4-FFF2-40B4-BE49-F238E27FC236}">
                <a16:creationId xmlns="" xmlns:a16="http://schemas.microsoft.com/office/drawing/2014/main" id="{D74A3F6C-A2D5-414F-B98C-7F70E7E2AA77}"/>
              </a:ext>
            </a:extLst>
          </p:cNvPr>
          <p:cNvGrpSpPr/>
          <p:nvPr/>
        </p:nvGrpSpPr>
        <p:grpSpPr>
          <a:xfrm>
            <a:off x="6400800" y="3730336"/>
            <a:ext cx="2483427" cy="1278082"/>
            <a:chOff x="4115101" y="1714589"/>
            <a:chExt cx="7175500" cy="4437063"/>
          </a:xfrm>
        </p:grpSpPr>
        <p:sp>
          <p:nvSpPr>
            <p:cNvPr id="44" name="Freeform 30">
              <a:extLst>
                <a:ext uri="{FF2B5EF4-FFF2-40B4-BE49-F238E27FC236}">
                  <a16:creationId xmlns="" xmlns:a16="http://schemas.microsoft.com/office/drawing/2014/main" id="{9B3A5F4D-A685-4122-9D20-186BBB357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101" y="3875177"/>
              <a:ext cx="5591175" cy="2241550"/>
            </a:xfrm>
            <a:custGeom>
              <a:avLst/>
              <a:gdLst>
                <a:gd name="T0" fmla="*/ 2147483647 w 2331"/>
                <a:gd name="T1" fmla="*/ 2147483647 h 688"/>
                <a:gd name="T2" fmla="*/ 598349271 w 2331"/>
                <a:gd name="T3" fmla="*/ 1464869215 h 688"/>
                <a:gd name="T4" fmla="*/ 2147483647 w 2331"/>
                <a:gd name="T5" fmla="*/ 0 h 688"/>
                <a:gd name="T6" fmla="*/ 2147483647 w 2331"/>
                <a:gd name="T7" fmla="*/ 214748364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666666">
                    <a:alpha val="0"/>
                  </a:srgbClr>
                </a:gs>
                <a:gs pos="100000">
                  <a:srgbClr val="4A4A4A">
                    <a:alpha val="5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1">
                <a:solidFill>
                  <a:srgbClr val="000000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45" name="Freeform 35">
              <a:extLst>
                <a:ext uri="{FF2B5EF4-FFF2-40B4-BE49-F238E27FC236}">
                  <a16:creationId xmlns="" xmlns:a16="http://schemas.microsoft.com/office/drawing/2014/main" id="{EE3C68F4-28E0-4539-8528-219C80E83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476" y="4235539"/>
              <a:ext cx="1635125" cy="1916113"/>
            </a:xfrm>
            <a:custGeom>
              <a:avLst/>
              <a:gdLst>
                <a:gd name="T0" fmla="*/ 1111178745 w 1873"/>
                <a:gd name="T1" fmla="*/ 0 h 2171"/>
                <a:gd name="T2" fmla="*/ 0 w 1873"/>
                <a:gd name="T3" fmla="*/ 892703013 h 2171"/>
                <a:gd name="T4" fmla="*/ 84596112 w 1873"/>
                <a:gd name="T5" fmla="*/ 1691151096 h 2171"/>
                <a:gd name="T6" fmla="*/ 1427460633 w 1873"/>
                <a:gd name="T7" fmla="*/ 522691090 h 2171"/>
                <a:gd name="T8" fmla="*/ 1111178745 w 1873"/>
                <a:gd name="T9" fmla="*/ 0 h 2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3"/>
                <a:gd name="T16" fmla="*/ 0 h 2171"/>
                <a:gd name="T17" fmla="*/ 1873 w 1873"/>
                <a:gd name="T18" fmla="*/ 2171 h 2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3" h="2171">
                  <a:moveTo>
                    <a:pt x="1458" y="0"/>
                  </a:moveTo>
                  <a:lnTo>
                    <a:pt x="0" y="1146"/>
                  </a:lnTo>
                  <a:lnTo>
                    <a:pt x="111" y="2171"/>
                  </a:lnTo>
                  <a:lnTo>
                    <a:pt x="1873" y="671"/>
                  </a:lnTo>
                  <a:lnTo>
                    <a:pt x="145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endParaRPr lang="zh-CN" altLang="en-US" b="1">
                <a:solidFill>
                  <a:srgbClr val="000000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46" name="Freeform 44">
              <a:extLst>
                <a:ext uri="{FF2B5EF4-FFF2-40B4-BE49-F238E27FC236}">
                  <a16:creationId xmlns="" xmlns:a16="http://schemas.microsoft.com/office/drawing/2014/main" id="{363280B8-3ADE-4E52-B5FB-7D12B9891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7401" y="4329202"/>
              <a:ext cx="2495550" cy="1822450"/>
            </a:xfrm>
            <a:custGeom>
              <a:avLst/>
              <a:gdLst>
                <a:gd name="T0" fmla="*/ 292016024 w 2858"/>
                <a:gd name="T1" fmla="*/ 0 h 2069"/>
                <a:gd name="T2" fmla="*/ 0 w 2858"/>
                <a:gd name="T3" fmla="*/ 474834107 h 2069"/>
                <a:gd name="T4" fmla="*/ 2147483647 w 2858"/>
                <a:gd name="T5" fmla="*/ 1605279847 h 2069"/>
                <a:gd name="T6" fmla="*/ 2091384413 w 2858"/>
                <a:gd name="T7" fmla="*/ 806131558 h 2069"/>
                <a:gd name="T8" fmla="*/ 292016024 w 2858"/>
                <a:gd name="T9" fmla="*/ 0 h 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8"/>
                <a:gd name="T16" fmla="*/ 0 h 2069"/>
                <a:gd name="T17" fmla="*/ 2858 w 2858"/>
                <a:gd name="T18" fmla="*/ 2069 h 2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8" h="2069">
                  <a:moveTo>
                    <a:pt x="383" y="0"/>
                  </a:moveTo>
                  <a:lnTo>
                    <a:pt x="0" y="612"/>
                  </a:lnTo>
                  <a:lnTo>
                    <a:pt x="2858" y="2069"/>
                  </a:lnTo>
                  <a:lnTo>
                    <a:pt x="2743" y="1039"/>
                  </a:lnTo>
                  <a:lnTo>
                    <a:pt x="3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endParaRPr lang="zh-CN" altLang="en-US" b="1">
                <a:solidFill>
                  <a:srgbClr val="000000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47" name="Freeform 34">
              <a:extLst>
                <a:ext uri="{FF2B5EF4-FFF2-40B4-BE49-F238E27FC236}">
                  <a16:creationId xmlns="" xmlns:a16="http://schemas.microsoft.com/office/drawing/2014/main" id="{4DC98B09-4271-4E1B-AC75-B86764668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901" y="3791039"/>
              <a:ext cx="3341688" cy="1449388"/>
            </a:xfrm>
            <a:custGeom>
              <a:avLst/>
              <a:gdLst>
                <a:gd name="T0" fmla="*/ 0 w 3825"/>
                <a:gd name="T1" fmla="*/ 474942619 h 1660"/>
                <a:gd name="T2" fmla="*/ 1801279037 w 3825"/>
                <a:gd name="T3" fmla="*/ 1265497334 h 1660"/>
                <a:gd name="T4" fmla="*/ 2147483647 w 3825"/>
                <a:gd name="T5" fmla="*/ 397945192 h 1660"/>
                <a:gd name="T6" fmla="*/ 1408203049 w 3825"/>
                <a:gd name="T7" fmla="*/ 0 h 1660"/>
                <a:gd name="T8" fmla="*/ 0 w 3825"/>
                <a:gd name="T9" fmla="*/ 474942619 h 16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5"/>
                <a:gd name="T16" fmla="*/ 0 h 1660"/>
                <a:gd name="T17" fmla="*/ 3825 w 3825"/>
                <a:gd name="T18" fmla="*/ 1660 h 16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5" h="1660">
                  <a:moveTo>
                    <a:pt x="0" y="623"/>
                  </a:moveTo>
                  <a:lnTo>
                    <a:pt x="2360" y="1660"/>
                  </a:lnTo>
                  <a:lnTo>
                    <a:pt x="3825" y="522"/>
                  </a:lnTo>
                  <a:lnTo>
                    <a:pt x="1845" y="0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endParaRPr lang="zh-CN" altLang="en-US" b="1">
                <a:solidFill>
                  <a:srgbClr val="000000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48" name="Freeform 31">
              <a:extLst>
                <a:ext uri="{FF2B5EF4-FFF2-40B4-BE49-F238E27FC236}">
                  <a16:creationId xmlns="" xmlns:a16="http://schemas.microsoft.com/office/drawing/2014/main" id="{A6364B68-B510-47A8-A85D-0FA1B0512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3626" y="2230527"/>
              <a:ext cx="820738" cy="236537"/>
            </a:xfrm>
            <a:custGeom>
              <a:avLst/>
              <a:gdLst>
                <a:gd name="T0" fmla="*/ 0 w 517"/>
                <a:gd name="T1" fmla="*/ 178929922 h 149"/>
                <a:gd name="T2" fmla="*/ 798890812 w 517"/>
                <a:gd name="T3" fmla="*/ 375501694 h 149"/>
                <a:gd name="T4" fmla="*/ 1302922369 w 517"/>
                <a:gd name="T5" fmla="*/ 115926942 h 149"/>
                <a:gd name="T6" fmla="*/ 602318504 w 517"/>
                <a:gd name="T7" fmla="*/ 0 h 149"/>
                <a:gd name="T8" fmla="*/ 0 w 517"/>
                <a:gd name="T9" fmla="*/ 178929922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7"/>
                <a:gd name="T16" fmla="*/ 0 h 149"/>
                <a:gd name="T17" fmla="*/ 517 w 517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7" h="149">
                  <a:moveTo>
                    <a:pt x="0" y="71"/>
                  </a:moveTo>
                  <a:lnTo>
                    <a:pt x="317" y="149"/>
                  </a:lnTo>
                  <a:lnTo>
                    <a:pt x="517" y="46"/>
                  </a:lnTo>
                  <a:lnTo>
                    <a:pt x="239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b="1">
                <a:solidFill>
                  <a:srgbClr val="000000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49" name="Freeform 32">
              <a:extLst>
                <a:ext uri="{FF2B5EF4-FFF2-40B4-BE49-F238E27FC236}">
                  <a16:creationId xmlns="" xmlns:a16="http://schemas.microsoft.com/office/drawing/2014/main" id="{A955B3EC-30DE-48AC-95E7-8DC0A206D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6751" y="2892514"/>
              <a:ext cx="1635125" cy="406400"/>
            </a:xfrm>
            <a:custGeom>
              <a:avLst/>
              <a:gdLst>
                <a:gd name="T0" fmla="*/ 3048509 w 1873"/>
                <a:gd name="T1" fmla="*/ 104197123 h 466"/>
                <a:gd name="T2" fmla="*/ 929030359 w 1873"/>
                <a:gd name="T3" fmla="*/ 354422661 h 466"/>
                <a:gd name="T4" fmla="*/ 1427460633 w 1873"/>
                <a:gd name="T5" fmla="*/ 86704481 h 466"/>
                <a:gd name="T6" fmla="*/ 762887517 w 1873"/>
                <a:gd name="T7" fmla="*/ 0 h 466"/>
                <a:gd name="T8" fmla="*/ 0 w 1873"/>
                <a:gd name="T9" fmla="*/ 81380292 h 466"/>
                <a:gd name="T10" fmla="*/ 3048509 w 1873"/>
                <a:gd name="T11" fmla="*/ 104197123 h 4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3"/>
                <a:gd name="T19" fmla="*/ 0 h 466"/>
                <a:gd name="T20" fmla="*/ 1873 w 1873"/>
                <a:gd name="T21" fmla="*/ 466 h 4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3" h="466">
                  <a:moveTo>
                    <a:pt x="4" y="137"/>
                  </a:moveTo>
                  <a:lnTo>
                    <a:pt x="1219" y="466"/>
                  </a:lnTo>
                  <a:lnTo>
                    <a:pt x="1873" y="114"/>
                  </a:lnTo>
                  <a:lnTo>
                    <a:pt x="1001" y="0"/>
                  </a:lnTo>
                  <a:lnTo>
                    <a:pt x="0" y="107"/>
                  </a:lnTo>
                  <a:lnTo>
                    <a:pt x="4" y="13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b="1">
                <a:solidFill>
                  <a:srgbClr val="000000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50" name="Freeform 33">
              <a:extLst>
                <a:ext uri="{FF2B5EF4-FFF2-40B4-BE49-F238E27FC236}">
                  <a16:creationId xmlns="" xmlns:a16="http://schemas.microsoft.com/office/drawing/2014/main" id="{583E6B04-9702-4C43-838F-54FBCC1B9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876" y="3298914"/>
              <a:ext cx="2487613" cy="936625"/>
            </a:xfrm>
            <a:custGeom>
              <a:avLst/>
              <a:gdLst>
                <a:gd name="T0" fmla="*/ 0 w 1567"/>
                <a:gd name="T1" fmla="*/ 572076263 h 590"/>
                <a:gd name="T2" fmla="*/ 2147483647 w 1567"/>
                <a:gd name="T3" fmla="*/ 1486892188 h 590"/>
                <a:gd name="T4" fmla="*/ 2147483647 w 1567"/>
                <a:gd name="T5" fmla="*/ 584676250 h 590"/>
                <a:gd name="T6" fmla="*/ 1817033815 w 1567"/>
                <a:gd name="T7" fmla="*/ 0 h 590"/>
                <a:gd name="T8" fmla="*/ 0 w 1567"/>
                <a:gd name="T9" fmla="*/ 572076263 h 5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7"/>
                <a:gd name="T16" fmla="*/ 0 h 590"/>
                <a:gd name="T17" fmla="*/ 1567 w 1567"/>
                <a:gd name="T18" fmla="*/ 590 h 5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7" h="590">
                  <a:moveTo>
                    <a:pt x="0" y="227"/>
                  </a:moveTo>
                  <a:lnTo>
                    <a:pt x="957" y="590"/>
                  </a:lnTo>
                  <a:lnTo>
                    <a:pt x="1567" y="232"/>
                  </a:lnTo>
                  <a:lnTo>
                    <a:pt x="721" y="0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1">
                <a:solidFill>
                  <a:srgbClr val="000000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="" xmlns:a16="http://schemas.microsoft.com/office/drawing/2014/main" id="{AD12E73E-FA99-487D-9B7D-5AEEE8BFF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0701" y="3656102"/>
              <a:ext cx="1292225" cy="1392237"/>
            </a:xfrm>
            <a:custGeom>
              <a:avLst/>
              <a:gdLst>
                <a:gd name="T0" fmla="*/ 831359629 w 1481"/>
                <a:gd name="T1" fmla="*/ 0 h 1594"/>
                <a:gd name="T2" fmla="*/ 0 w 1481"/>
                <a:gd name="T3" fmla="*/ 468401282 h 1594"/>
                <a:gd name="T4" fmla="*/ 84505931 w 1481"/>
                <a:gd name="T5" fmla="*/ 1216012462 h 1594"/>
                <a:gd name="T6" fmla="*/ 1127512121 w 1481"/>
                <a:gd name="T7" fmla="*/ 460009429 h 1594"/>
                <a:gd name="T8" fmla="*/ 831359629 w 1481"/>
                <a:gd name="T9" fmla="*/ 0 h 15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1"/>
                <a:gd name="T16" fmla="*/ 0 h 1594"/>
                <a:gd name="T17" fmla="*/ 1481 w 1481"/>
                <a:gd name="T18" fmla="*/ 1594 h 15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1" h="1594">
                  <a:moveTo>
                    <a:pt x="1092" y="0"/>
                  </a:moveTo>
                  <a:lnTo>
                    <a:pt x="0" y="614"/>
                  </a:lnTo>
                  <a:lnTo>
                    <a:pt x="111" y="1594"/>
                  </a:lnTo>
                  <a:lnTo>
                    <a:pt x="1481" y="603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b="1">
                <a:solidFill>
                  <a:srgbClr val="000000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="" xmlns:a16="http://schemas.microsoft.com/office/drawing/2014/main" id="{7624BED5-6421-4E5A-B012-32CD46D4C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7351" y="2981414"/>
              <a:ext cx="976313" cy="1027113"/>
            </a:xfrm>
            <a:custGeom>
              <a:avLst/>
              <a:gdLst>
                <a:gd name="T0" fmla="*/ 560508454 w 1118"/>
                <a:gd name="T1" fmla="*/ 0 h 1221"/>
                <a:gd name="T2" fmla="*/ 0 w 1118"/>
                <a:gd name="T3" fmla="*/ 240593439 h 1221"/>
                <a:gd name="T4" fmla="*/ 72446267 w 1118"/>
                <a:gd name="T5" fmla="*/ 864014017 h 1221"/>
                <a:gd name="T6" fmla="*/ 852582356 w 1118"/>
                <a:gd name="T7" fmla="*/ 439436964 h 1221"/>
                <a:gd name="T8" fmla="*/ 560508454 w 1118"/>
                <a:gd name="T9" fmla="*/ 0 h 1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8"/>
                <a:gd name="T16" fmla="*/ 0 h 1221"/>
                <a:gd name="T17" fmla="*/ 1118 w 1118"/>
                <a:gd name="T18" fmla="*/ 1221 h 1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8" h="1221">
                  <a:moveTo>
                    <a:pt x="735" y="0"/>
                  </a:moveTo>
                  <a:lnTo>
                    <a:pt x="0" y="340"/>
                  </a:lnTo>
                  <a:lnTo>
                    <a:pt x="95" y="1221"/>
                  </a:lnTo>
                  <a:lnTo>
                    <a:pt x="1118" y="62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defTabSz="914309">
                <a:defRPr/>
              </a:pPr>
              <a:endParaRPr lang="zh-CN" altLang="en-US" sz="1800" b="1" kern="0" dirty="0">
                <a:solidFill>
                  <a:srgbClr val="000000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="" xmlns:a16="http://schemas.microsoft.com/office/drawing/2014/main" id="{91A40E22-841D-4944-B348-B7E041E95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8439" y="1714589"/>
              <a:ext cx="268287" cy="527050"/>
            </a:xfrm>
            <a:custGeom>
              <a:avLst/>
              <a:gdLst>
                <a:gd name="T0" fmla="*/ 0 w 307"/>
                <a:gd name="T1" fmla="*/ 0 h 603"/>
                <a:gd name="T2" fmla="*/ 50403874 w 307"/>
                <a:gd name="T3" fmla="*/ 460666173 h 603"/>
                <a:gd name="T4" fmla="*/ 234455747 w 307"/>
                <a:gd name="T5" fmla="*/ 379686645 h 603"/>
                <a:gd name="T6" fmla="*/ 0 w 307"/>
                <a:gd name="T7" fmla="*/ 0 h 6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7"/>
                <a:gd name="T13" fmla="*/ 0 h 603"/>
                <a:gd name="T14" fmla="*/ 307 w 307"/>
                <a:gd name="T15" fmla="*/ 603 h 6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7" h="603">
                  <a:moveTo>
                    <a:pt x="0" y="0"/>
                  </a:moveTo>
                  <a:lnTo>
                    <a:pt x="66" y="603"/>
                  </a:lnTo>
                  <a:lnTo>
                    <a:pt x="307" y="49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defTabSz="914309">
                <a:defRPr/>
              </a:pPr>
              <a:endParaRPr lang="zh-CN" altLang="en-US" sz="1800" b="1" kern="0">
                <a:solidFill>
                  <a:srgbClr val="000000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="" xmlns:a16="http://schemas.microsoft.com/office/drawing/2014/main" id="{548591C7-5C04-44FF-8568-442FD4CEA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451" y="2308314"/>
              <a:ext cx="642938" cy="792163"/>
            </a:xfrm>
            <a:custGeom>
              <a:avLst/>
              <a:gdLst>
                <a:gd name="T0" fmla="*/ 276254843 w 737"/>
                <a:gd name="T1" fmla="*/ 0 h 907"/>
                <a:gd name="T2" fmla="*/ 0 w 737"/>
                <a:gd name="T3" fmla="*/ 111370083 h 907"/>
                <a:gd name="T4" fmla="*/ 62404243 w 737"/>
                <a:gd name="T5" fmla="*/ 691865732 h 907"/>
                <a:gd name="T6" fmla="*/ 560880966 w 737"/>
                <a:gd name="T7" fmla="*/ 460734927 h 907"/>
                <a:gd name="T8" fmla="*/ 276254843 w 737"/>
                <a:gd name="T9" fmla="*/ 0 h 9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907"/>
                <a:gd name="T17" fmla="*/ 737 w 737"/>
                <a:gd name="T18" fmla="*/ 907 h 9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907">
                  <a:moveTo>
                    <a:pt x="363" y="0"/>
                  </a:moveTo>
                  <a:lnTo>
                    <a:pt x="0" y="146"/>
                  </a:lnTo>
                  <a:lnTo>
                    <a:pt x="82" y="907"/>
                  </a:lnTo>
                  <a:lnTo>
                    <a:pt x="737" y="604"/>
                  </a:lnTo>
                  <a:lnTo>
                    <a:pt x="36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defTabSz="914309">
                <a:defRPr/>
              </a:pPr>
              <a:endParaRPr lang="zh-CN" altLang="en-US" sz="1800" b="1" kern="0">
                <a:solidFill>
                  <a:srgbClr val="000000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="" xmlns:a16="http://schemas.microsoft.com/office/drawing/2014/main" id="{84FC8FB7-0A8D-432A-9108-E2AB3E69F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3801" y="1714589"/>
              <a:ext cx="344488" cy="533400"/>
            </a:xfrm>
            <a:custGeom>
              <a:avLst/>
              <a:gdLst>
                <a:gd name="T0" fmla="*/ 247954613 w 395"/>
                <a:gd name="T1" fmla="*/ 0 h 610"/>
                <a:gd name="T2" fmla="*/ 0 w 395"/>
                <a:gd name="T3" fmla="*/ 405249338 h 610"/>
                <a:gd name="T4" fmla="*/ 300435398 w 395"/>
                <a:gd name="T5" fmla="*/ 466418951 h 610"/>
                <a:gd name="T6" fmla="*/ 247954613 w 395"/>
                <a:gd name="T7" fmla="*/ 0 h 6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5"/>
                <a:gd name="T13" fmla="*/ 0 h 610"/>
                <a:gd name="T14" fmla="*/ 395 w 395"/>
                <a:gd name="T15" fmla="*/ 610 h 6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5" h="610">
                  <a:moveTo>
                    <a:pt x="326" y="0"/>
                  </a:moveTo>
                  <a:lnTo>
                    <a:pt x="0" y="530"/>
                  </a:lnTo>
                  <a:lnTo>
                    <a:pt x="395" y="610"/>
                  </a:lnTo>
                  <a:lnTo>
                    <a:pt x="32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defTabSz="914309">
                <a:defRPr/>
              </a:pPr>
              <a:endParaRPr lang="zh-CN" altLang="en-US" sz="1800" b="1" kern="0">
                <a:solidFill>
                  <a:srgbClr val="000000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="" xmlns:a16="http://schemas.microsoft.com/office/drawing/2014/main" id="{1E6C4029-A1D0-46AB-A947-093676205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6126" y="2341652"/>
              <a:ext cx="901700" cy="760412"/>
            </a:xfrm>
            <a:custGeom>
              <a:avLst/>
              <a:gdLst>
                <a:gd name="T0" fmla="*/ 282681641 w 1033"/>
                <a:gd name="T1" fmla="*/ 0 h 870"/>
                <a:gd name="T2" fmla="*/ 0 w 1033"/>
                <a:gd name="T3" fmla="*/ 459128025 h 870"/>
                <a:gd name="T4" fmla="*/ 787088955 w 1033"/>
                <a:gd name="T5" fmla="*/ 664628057 h 870"/>
                <a:gd name="T6" fmla="*/ 723847749 w 1033"/>
                <a:gd name="T7" fmla="*/ 87089025 h 870"/>
                <a:gd name="T8" fmla="*/ 282681641 w 1033"/>
                <a:gd name="T9" fmla="*/ 0 h 8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3"/>
                <a:gd name="T16" fmla="*/ 0 h 870"/>
                <a:gd name="T17" fmla="*/ 1033 w 1033"/>
                <a:gd name="T18" fmla="*/ 870 h 8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3" h="870">
                  <a:moveTo>
                    <a:pt x="371" y="0"/>
                  </a:moveTo>
                  <a:lnTo>
                    <a:pt x="0" y="601"/>
                  </a:lnTo>
                  <a:lnTo>
                    <a:pt x="1033" y="870"/>
                  </a:lnTo>
                  <a:lnTo>
                    <a:pt x="950" y="114"/>
                  </a:lnTo>
                  <a:lnTo>
                    <a:pt x="37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defTabSz="914309">
                <a:defRPr/>
              </a:pPr>
              <a:endParaRPr lang="zh-CN" altLang="en-US" sz="1800" b="1" kern="0">
                <a:solidFill>
                  <a:srgbClr val="000000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57" name="Freeform 42">
              <a:extLst>
                <a:ext uri="{FF2B5EF4-FFF2-40B4-BE49-F238E27FC236}">
                  <a16:creationId xmlns="" xmlns:a16="http://schemas.microsoft.com/office/drawing/2014/main" id="{065574A8-C173-4121-B19F-EA18B326D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9251" y="2981414"/>
              <a:ext cx="1400175" cy="1031875"/>
            </a:xfrm>
            <a:custGeom>
              <a:avLst/>
              <a:gdLst>
                <a:gd name="T0" fmla="*/ 284581420 w 1603"/>
                <a:gd name="T1" fmla="*/ 0 h 1205"/>
                <a:gd name="T2" fmla="*/ 0 w 1603"/>
                <a:gd name="T3" fmla="*/ 446578373 h 1205"/>
                <a:gd name="T4" fmla="*/ 1223013120 w 1603"/>
                <a:gd name="T5" fmla="*/ 883623249 h 1205"/>
                <a:gd name="T6" fmla="*/ 1151295859 w 1603"/>
                <a:gd name="T7" fmla="*/ 236855132 h 1205"/>
                <a:gd name="T8" fmla="*/ 284581420 w 1603"/>
                <a:gd name="T9" fmla="*/ 0 h 1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3"/>
                <a:gd name="T16" fmla="*/ 0 h 1205"/>
                <a:gd name="T17" fmla="*/ 1603 w 1603"/>
                <a:gd name="T18" fmla="*/ 1205 h 1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3" h="1205">
                  <a:moveTo>
                    <a:pt x="373" y="0"/>
                  </a:moveTo>
                  <a:lnTo>
                    <a:pt x="0" y="609"/>
                  </a:lnTo>
                  <a:lnTo>
                    <a:pt x="1603" y="1205"/>
                  </a:lnTo>
                  <a:lnTo>
                    <a:pt x="1509" y="323"/>
                  </a:lnTo>
                  <a:lnTo>
                    <a:pt x="37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defTabSz="914309">
                <a:defRPr/>
              </a:pPr>
              <a:endParaRPr lang="zh-CN" altLang="en-US" sz="1800" b="1" kern="0">
                <a:solidFill>
                  <a:srgbClr val="000000"/>
                </a:solidFill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58" name="Freeform 43">
              <a:extLst>
                <a:ext uri="{FF2B5EF4-FFF2-40B4-BE49-F238E27FC236}">
                  <a16:creationId xmlns="" xmlns:a16="http://schemas.microsoft.com/office/drawing/2014/main" id="{7FB6E84A-2F2E-4B6F-A0BD-B988B9CE6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614" y="3656102"/>
              <a:ext cx="1947862" cy="1385887"/>
            </a:xfrm>
            <a:custGeom>
              <a:avLst/>
              <a:gdLst>
                <a:gd name="T0" fmla="*/ 286876399 w 2230"/>
                <a:gd name="T1" fmla="*/ 0 h 1620"/>
                <a:gd name="T2" fmla="*/ 0 w 2230"/>
                <a:gd name="T3" fmla="*/ 453019085 h 1620"/>
                <a:gd name="T4" fmla="*/ 1701419897 w 2230"/>
                <a:gd name="T5" fmla="*/ 1185606652 h 1620"/>
                <a:gd name="T6" fmla="*/ 1620545191 w 2230"/>
                <a:gd name="T7" fmla="*/ 464728119 h 1620"/>
                <a:gd name="T8" fmla="*/ 286876399 w 2230"/>
                <a:gd name="T9" fmla="*/ 0 h 1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0"/>
                <a:gd name="T16" fmla="*/ 0 h 1620"/>
                <a:gd name="T17" fmla="*/ 2230 w 2230"/>
                <a:gd name="T18" fmla="*/ 1620 h 16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0" h="1620">
                  <a:moveTo>
                    <a:pt x="376" y="0"/>
                  </a:moveTo>
                  <a:lnTo>
                    <a:pt x="0" y="619"/>
                  </a:lnTo>
                  <a:lnTo>
                    <a:pt x="2230" y="1620"/>
                  </a:lnTo>
                  <a:lnTo>
                    <a:pt x="2124" y="635"/>
                  </a:lnTo>
                  <a:lnTo>
                    <a:pt x="37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endParaRPr lang="zh-CN" altLang="en-US" b="1">
                <a:solidFill>
                  <a:srgbClr val="000000"/>
                </a:solidFill>
                <a:latin typeface="Arial" charset="0"/>
                <a:ea typeface="微软雅黑" pitchFamily="34" charset="-122"/>
              </a:endParaRPr>
            </a:p>
          </p:txBody>
        </p:sp>
      </p:grpSp>
      <p:pic>
        <p:nvPicPr>
          <p:cNvPr id="1026" name="Picture 2" descr="D:\الدورات العلمية\دورة تكوينية كيف تسوّق مشروعك\المحاور\télécharg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6561" y="145472"/>
            <a:ext cx="967725" cy="1174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5157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501 -0.47407 C -0.47188 -0.46574 -0.46893 -0.45957 -0.46563 -0.45185 C -0.46094 -0.44167 -0.45938 -0.43333 -0.45313 -0.42593 C -0.45191 -0.41914 -0.44445 -0.40617 -0.44063 -0.4037 C -0.43455 -0.3929 -0.42605 -0.37963 -0.41771 -0.37593 C -0.41146 -0.36759 -0.40452 -0.36389 -0.39705 -0.36111 C -0.37917 -0.34537 -0.35261 -0.34167 -0.33334 -0.34074 C -0.27553 -0.33889 -0.21737 -0.33827 -0.15938 -0.33704 C -0.1448 -0.33333 -0.12987 -0.33056 -0.11563 -0.32407 C -0.11112 -0.31883 -0.10521 -0.31605 -0.1 -0.31296 C -0.0948 -0.3037 -0.08959 -0.29444 -0.08438 -0.28519 C -0.08091 -0.27901 -0.07969 -0.27099 -0.07605 -0.26481 C -0.07605 -0.26235 -0.07605 -0.25957 -0.075 -0.25741 C -0.07414 -0.25339 -0.07084 -0.2463 -0.07084 -0.24599 C -0.0698 -0.23889 -0.06997 -0.23827 -0.0677 -0.23148 C -0.06667 -0.22778 -0.06354 -0.22037 -0.06354 -0.22006 C -0.06215 -0.2108 -0.05938 -0.20093 -0.05624 -0.19259 C -0.05435 -0.18765 -0.05018 -0.17778 -0.05018 -0.17747 C -0.04636 -0.15895 -0.03941 -0.14136 -0.03542 -0.12222 C -0.0316 -0.10432 -0.02848 -0.08488 -0.025 -0.06667 C -0.02414 -0.06235 -0.02222 -0.05957 -0.02084 -0.05556 C -0.01789 -0.04506 -0.01406 -0.0358 -0.01041 -0.02593 C -0.00746 -0.01728 -0.00503 -0.00895 5E-6 -1.23457E-7 " pathEditMode="relative" rAng="0" ptsTypes="AAAAAAAAAAAAAAAAAAAAAAA">
                                      <p:cBhvr>
                                        <p:cTn id="16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2370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-0.42778 C -0.14236 -0.41173 -0.13541 -0.39475 -0.12708 -0.37963 C -0.11684 -0.36111 -0.1052 -0.34815 -0.09375 -0.33333 C -0.08472 -0.3216 -0.07708 -0.30741 -0.06875 -0.29444 C -0.05798 -0.27839 -0.05416 -0.2537 -0.04479 -0.23704 C -0.04253 -0.22531 -0.03923 -0.2179 -0.03437 -0.20926 C -0.02899 -0.1858 -0.01684 -0.16852 -0.00937 -0.1463 C -0.00347 -0.12901 0.00348 -0.1108 0.01042 -0.09444 C 0.01302 -0.07623 0.01355 -0.07593 0.01146 -0.05 C 0.01094 -0.04414 0.0073 -0.03333 0.00625 -0.02778 C 0.00504 -0.0216 0.00452 -0.01543 0.00313 -0.00926 C 0.00087 0.00031 0.00105 -0.00679 -3.61111E-6 -1.23457E-7 " pathEditMode="relative" rAng="0" ptsTypes="AAAAAAAAAAAA">
                                      <p:cBhvr>
                                        <p:cTn id="23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2138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41 -0.79259 C 0.11475 -0.775 0.11701 -0.75617 0.12187 -0.73889 C 0.13038 -0.70864 0.13836 -0.67809 0.14479 -0.6463 C 0.14739 -0.63364 0.14809 -0.62191 0.15104 -0.60926 C 0.15642 -0.56204 0.14878 -0.61914 0.15833 -0.57438 C 0.1592 -0.57006 0.15868 -0.56574 0.15937 -0.56111 C 0.16007 -0.55586 0.16163 -0.55123 0.1625 -0.5463 C 0.16336 -0.54198 0.16388 -0.53765 0.16458 -0.53333 C 0.16718 -0.51512 0.16875 -0.4966 0.17291 -0.47963 C 0.17552 -0.45278 0.17187 -0.48642 0.17708 -0.45556 C 0.17899 -0.44444 0.17986 -0.43333 0.18229 -0.42222 C 0.18368 -0.40401 0.18437 -0.39414 0.1875 -0.37809 C 0.18958 -0.2963 0.19739 -0.18148 0.15208 -0.12778 C 0.14948 -0.12099 0.14704 -0.11728 0.1427 -0.11481 C 0.13958 -0.10926 0.1375 -0.10617 0.13333 -0.1037 C 0.1243 -0.09167 0.13437 -0.10339 0.12395 -0.0963 C 0.121 -0.09444 0.11857 -0.09074 0.11562 -0.08889 C 0.11458 -0.08827 0.11354 -0.08765 0.1125 -0.08704 C 0.10399 -0.07191 0.11493 -0.08951 0.1052 -0.07963 C 0.10399 -0.07839 0.10329 -0.07531 0.10208 -0.07407 C 0.10017 -0.07222 0.09583 -0.07037 0.09583 -0.07006 C 0.09062 -0.06358 0.08576 -0.06204 0.0802 -0.05556 C 0.06267 -0.03488 0.04218 -0.02377 0.02187 -0.01481 C 0.01493 -0.00648 0.00868 -0.00648 4.16667E-6 -1.23457E-7 " pathEditMode="relative" rAng="0" ptsTypes="AAAAAAAAAAAAAAAAAAAAAAAA">
                                      <p:cBhvr>
                                        <p:cTn id="30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3963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5 -0.61852 C 0.16841 -0.59784 0.1698 -0.57593 0.17292 -0.5537 C 0.17778 -0.51914 0.17466 -0.55617 0.17917 -0.51667 C 0.18612 -0.45648 0.17917 -0.4929 0.18855 -0.45 C 0.18994 -0.4216 0.19636 -0.3963 0.19896 -0.36852 C 0.20296 -0.32593 0.20539 -0.28241 0.2073 -0.23889 C 0.20869 -0.20525 0.20903 -0.20833 0.21042 -0.18364 C 0.21112 -0.1713 0.2125 -0.1466 0.2125 -0.1466 C 0.21164 -0.08457 0.21667 0.02315 0.20105 0.09259 C 0.19948 0.10988 0.19705 0.12809 0.19167 0.14259 C 0.18959 0.1571 0.18525 0.17315 0.17813 0.18148 C 0.1724 0.21142 0.154 0.21389 0.13959 0.22377 C 0.12327 0.22284 0.10487 0.23272 0.09063 0.21852 C 0.07969 0.20741 0.0941 0.21698 0.08438 0.21111 C 0.08178 0.20772 0.07848 0.20556 0.07605 0.20185 C 0.0691 0.19167 0.06806 0.17778 0.05938 0.16852 C 0.05434 0.1571 0.04948 0.14537 0.04375 0.13519 C 0.04132 0.12191 0.03577 0.11265 0.03125 0.10185 C 0.02882 0.09599 0.02726 0.0892 0.025 0.08333 C 0.02171 0.07438 0.01893 0.06204 0.01667 0.05185 C 0.0158 0.04815 0.0158 0.04414 0.01459 0.04074 C 0.01198 0.03364 0.01042 0.02593 0.00834 0.01852 C 0.0066 0.01204 0.0033 0.0071 -4.44444E-6 -1.23457E-7 " pathEditMode="relative" rAng="0" ptsTypes="AAAAAAAAAAAAAAAAAAAAAAA">
                                      <p:cBhvr>
                                        <p:cTn id="37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4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3611 L 5E-6 -7.40741E-7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61111E-6 0.03611 L -3.61111E-6 -7.40741E-7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0.03611 L 4.16667E-6 -7.40741E-7 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44444E-6 0.03611 L -4.44444E-6 -7.40741E-7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1" grpId="1" animBg="1"/>
      <p:bldP spid="63" grpId="0" animBg="1"/>
      <p:bldP spid="63" grpId="1" animBg="1"/>
      <p:bldP spid="63" grpId="2" animBg="1"/>
      <p:bldP spid="98" grpId="0" animBg="1"/>
      <p:bldP spid="98" grpId="1" animBg="1"/>
      <p:bldP spid="99" grpId="0" animBg="1"/>
      <p:bldP spid="99" grpId="1" animBg="1"/>
      <p:bldP spid="99" grpId="2" animBg="1"/>
      <p:bldP spid="100" grpId="0" animBg="1"/>
      <p:bldP spid="100" grpId="1" animBg="1"/>
      <p:bldP spid="101" grpId="0" animBg="1"/>
      <p:bldP spid="101" grpId="1" animBg="1"/>
      <p:bldP spid="101" grpId="2" animBg="1"/>
      <p:bldP spid="102" grpId="0" animBg="1"/>
      <p:bldP spid="102" grpId="1" animBg="1"/>
      <p:bldP spid="103" grpId="0" animBg="1"/>
      <p:bldP spid="103" grpId="1" animBg="1"/>
      <p:bldP spid="103" grpId="2" animBg="1"/>
      <p:bldP spid="25" grpId="0" animBg="1"/>
      <p:bldP spid="26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"/>
          <p:cNvSpPr/>
          <p:nvPr/>
        </p:nvSpPr>
        <p:spPr>
          <a:xfrm>
            <a:off x="2041451" y="197985"/>
            <a:ext cx="4322391" cy="494625"/>
          </a:xfrm>
          <a:prstGeom prst="roundRect">
            <a:avLst>
              <a:gd name="adj" fmla="val 4227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altLang="zh-CN" sz="1800" b="1" dirty="0" smtClean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مصفوفة الـ </a:t>
            </a:r>
            <a:r>
              <a:rPr lang="fr-FR" altLang="zh-CN" sz="1800" b="1" dirty="0" smtClean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BCG</a:t>
            </a:r>
            <a:endParaRPr lang="zh-CN" altLang="en-US" sz="1800" b="1" dirty="0">
              <a:solidFill>
                <a:srgbClr val="7030A0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2" y="1189886"/>
            <a:ext cx="9094050" cy="32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07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2" y="1378134"/>
            <a:ext cx="7707313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 1"/>
          <p:cNvSpPr/>
          <p:nvPr/>
        </p:nvSpPr>
        <p:spPr>
          <a:xfrm>
            <a:off x="2041451" y="197985"/>
            <a:ext cx="4322391" cy="494625"/>
          </a:xfrm>
          <a:prstGeom prst="roundRect">
            <a:avLst>
              <a:gd name="adj" fmla="val 4227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altLang="zh-CN" sz="1800" b="1" dirty="0" smtClean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وضع </a:t>
            </a:r>
            <a:r>
              <a:rPr lang="ar-DZ" altLang="zh-CN" sz="1800" b="1" dirty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مجالات النشاط </a:t>
            </a:r>
            <a:r>
              <a:rPr lang="ar-DZ" altLang="zh-CN" sz="1800" b="1" dirty="0" smtClean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في المصفوفة</a:t>
            </a:r>
            <a:endParaRPr lang="zh-CN" altLang="en-US" sz="1800" b="1" dirty="0">
              <a:solidFill>
                <a:srgbClr val="7030A0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294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6" y="1254641"/>
            <a:ext cx="7633024" cy="32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 1"/>
          <p:cNvSpPr/>
          <p:nvPr/>
        </p:nvSpPr>
        <p:spPr>
          <a:xfrm>
            <a:off x="2041451" y="197985"/>
            <a:ext cx="4322391" cy="494625"/>
          </a:xfrm>
          <a:prstGeom prst="roundRect">
            <a:avLst>
              <a:gd name="adj" fmla="val 4227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altLang="zh-CN" sz="1800" b="1" dirty="0" smtClean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مثال</a:t>
            </a:r>
            <a:endParaRPr lang="zh-CN" altLang="en-US" sz="1800" b="1" dirty="0">
              <a:solidFill>
                <a:srgbClr val="7030A0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676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"/>
          <p:cNvSpPr/>
          <p:nvPr/>
        </p:nvSpPr>
        <p:spPr>
          <a:xfrm>
            <a:off x="2041451" y="197985"/>
            <a:ext cx="4322391" cy="494625"/>
          </a:xfrm>
          <a:prstGeom prst="roundRect">
            <a:avLst>
              <a:gd name="adj" fmla="val 4227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altLang="zh-CN" sz="1800" b="1" dirty="0" smtClean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نماذج </a:t>
            </a:r>
            <a:r>
              <a:rPr lang="ar-DZ" altLang="zh-CN" sz="1800" b="1" dirty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لمحافظ </a:t>
            </a:r>
            <a:r>
              <a:rPr lang="ar-DZ" altLang="zh-CN" sz="1800" b="1" dirty="0" smtClean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الأنشطة 1</a:t>
            </a:r>
            <a:endParaRPr lang="zh-CN" altLang="en-US" sz="1800" b="1" dirty="0">
              <a:solidFill>
                <a:srgbClr val="7030A0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977900"/>
            <a:ext cx="7869237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07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"/>
          <p:cNvSpPr/>
          <p:nvPr/>
        </p:nvSpPr>
        <p:spPr>
          <a:xfrm>
            <a:off x="2041451" y="197985"/>
            <a:ext cx="4322391" cy="494625"/>
          </a:xfrm>
          <a:prstGeom prst="roundRect">
            <a:avLst>
              <a:gd name="adj" fmla="val 4227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altLang="zh-CN" sz="1800" b="1" dirty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نماذج لمحافظ الأنشطة </a:t>
            </a:r>
            <a:r>
              <a:rPr lang="ar-DZ" altLang="zh-CN" sz="1800" b="1" dirty="0" smtClean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2</a:t>
            </a:r>
            <a:endParaRPr lang="ar-DZ" altLang="zh-CN" sz="1800" b="1" dirty="0">
              <a:solidFill>
                <a:srgbClr val="7030A0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26" y="1069828"/>
            <a:ext cx="7859713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80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"/>
          <p:cNvSpPr/>
          <p:nvPr/>
        </p:nvSpPr>
        <p:spPr>
          <a:xfrm>
            <a:off x="2041451" y="197985"/>
            <a:ext cx="4322391" cy="494625"/>
          </a:xfrm>
          <a:prstGeom prst="roundRect">
            <a:avLst>
              <a:gd name="adj" fmla="val 4227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altLang="zh-CN" sz="1800" b="1" dirty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نماذج لمحافظ الأنشطة </a:t>
            </a:r>
            <a:r>
              <a:rPr lang="ar-DZ" altLang="zh-CN" sz="1800" b="1" dirty="0" smtClean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3</a:t>
            </a:r>
            <a:endParaRPr lang="ar-DZ" altLang="zh-CN" sz="1800" b="1" dirty="0">
              <a:solidFill>
                <a:srgbClr val="7030A0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86" y="951426"/>
            <a:ext cx="7697787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72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"/>
          <p:cNvSpPr/>
          <p:nvPr/>
        </p:nvSpPr>
        <p:spPr>
          <a:xfrm>
            <a:off x="2041451" y="197985"/>
            <a:ext cx="4322391" cy="494625"/>
          </a:xfrm>
          <a:prstGeom prst="roundRect">
            <a:avLst>
              <a:gd name="adj" fmla="val 4227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altLang="zh-CN" sz="1800" b="1" dirty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نماذج لمحافظ الأنشطة </a:t>
            </a:r>
            <a:r>
              <a:rPr lang="ar-DZ" altLang="zh-CN" sz="1800" b="1" dirty="0" smtClean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4</a:t>
            </a:r>
            <a:endParaRPr lang="zh-CN" altLang="en-US" sz="1800" b="1" dirty="0">
              <a:solidFill>
                <a:srgbClr val="7030A0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815975"/>
            <a:ext cx="7764463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46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"/>
          <p:cNvSpPr/>
          <p:nvPr/>
        </p:nvSpPr>
        <p:spPr>
          <a:xfrm>
            <a:off x="2041451" y="197985"/>
            <a:ext cx="4322391" cy="494625"/>
          </a:xfrm>
          <a:prstGeom prst="roundRect">
            <a:avLst>
              <a:gd name="adj" fmla="val 4227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altLang="zh-CN" sz="1800" b="1" dirty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نماذج لمحافظ الأنشطة </a:t>
            </a:r>
            <a:r>
              <a:rPr lang="ar-DZ" altLang="zh-CN" sz="1800" b="1" dirty="0" smtClean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5</a:t>
            </a:r>
            <a:endParaRPr lang="zh-CN" altLang="en-US" sz="1800" b="1" dirty="0">
              <a:solidFill>
                <a:srgbClr val="7030A0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" y="997171"/>
            <a:ext cx="7754937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46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"/>
          <p:cNvSpPr/>
          <p:nvPr/>
        </p:nvSpPr>
        <p:spPr>
          <a:xfrm>
            <a:off x="2041451" y="197985"/>
            <a:ext cx="4322391" cy="494625"/>
          </a:xfrm>
          <a:prstGeom prst="roundRect">
            <a:avLst>
              <a:gd name="adj" fmla="val 4227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altLang="zh-CN" sz="1800" b="1" dirty="0" smtClean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مصفوفة الـ </a:t>
            </a:r>
            <a:r>
              <a:rPr lang="fr-FR" altLang="zh-CN" sz="1800" b="1" dirty="0" smtClean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BCG</a:t>
            </a:r>
            <a:endParaRPr lang="zh-CN" altLang="en-US" sz="1800" b="1" dirty="0">
              <a:solidFill>
                <a:srgbClr val="7030A0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" y="1306513"/>
            <a:ext cx="9119836" cy="24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6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lowchart: Decision 78"/>
          <p:cNvSpPr/>
          <p:nvPr/>
        </p:nvSpPr>
        <p:spPr>
          <a:xfrm>
            <a:off x="1844935" y="1181274"/>
            <a:ext cx="1375279" cy="1375279"/>
          </a:xfrm>
          <a:prstGeom prst="flowChartDecision">
            <a:avLst/>
          </a:prstGeom>
          <a:solidFill>
            <a:srgbClr val="01ACBE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lowchart: Decision 79"/>
          <p:cNvSpPr/>
          <p:nvPr/>
        </p:nvSpPr>
        <p:spPr>
          <a:xfrm>
            <a:off x="1844935" y="1391554"/>
            <a:ext cx="1375279" cy="1375279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Flowchart: Decision 78"/>
          <p:cNvSpPr/>
          <p:nvPr/>
        </p:nvSpPr>
        <p:spPr>
          <a:xfrm>
            <a:off x="3258403" y="1181274"/>
            <a:ext cx="1375279" cy="1375279"/>
          </a:xfrm>
          <a:prstGeom prst="flowChartDecision">
            <a:avLst/>
          </a:prstGeom>
          <a:solidFill>
            <a:srgbClr val="E8707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Flowchart: Decision 79"/>
          <p:cNvSpPr/>
          <p:nvPr/>
        </p:nvSpPr>
        <p:spPr>
          <a:xfrm>
            <a:off x="3258403" y="1391554"/>
            <a:ext cx="1375279" cy="1375279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Flowchart: Decision 78"/>
          <p:cNvSpPr/>
          <p:nvPr/>
        </p:nvSpPr>
        <p:spPr>
          <a:xfrm>
            <a:off x="4664825" y="1181274"/>
            <a:ext cx="1375279" cy="1375279"/>
          </a:xfrm>
          <a:prstGeom prst="flowChartDecision">
            <a:avLst/>
          </a:prstGeom>
          <a:solidFill>
            <a:srgbClr val="663A77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lowchart: Decision 79"/>
          <p:cNvSpPr/>
          <p:nvPr/>
        </p:nvSpPr>
        <p:spPr>
          <a:xfrm>
            <a:off x="4664825" y="1391554"/>
            <a:ext cx="1375279" cy="1375279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Flowchart: Decision 78"/>
          <p:cNvSpPr/>
          <p:nvPr/>
        </p:nvSpPr>
        <p:spPr>
          <a:xfrm>
            <a:off x="6040104" y="1181274"/>
            <a:ext cx="1375279" cy="1375279"/>
          </a:xfrm>
          <a:prstGeom prst="flowChartDecision">
            <a:avLst/>
          </a:prstGeom>
          <a:solidFill>
            <a:srgbClr val="FFB85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Flowchart: Decision 79"/>
          <p:cNvSpPr/>
          <p:nvPr/>
        </p:nvSpPr>
        <p:spPr>
          <a:xfrm>
            <a:off x="6040104" y="1391554"/>
            <a:ext cx="1375279" cy="1375279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93"/>
          <p:cNvSpPr txBox="1"/>
          <p:nvPr/>
        </p:nvSpPr>
        <p:spPr>
          <a:xfrm>
            <a:off x="2170045" y="1564753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01ACBE"/>
                </a:solidFill>
                <a:latin typeface="方正正大黑简体" pitchFamily="2" charset="-122"/>
                <a:ea typeface="方正正大黑简体" pitchFamily="2" charset="-122"/>
              </a:rPr>
              <a:t>2</a:t>
            </a:r>
            <a:endParaRPr lang="zh-CN" altLang="en-US" sz="6600" dirty="0">
              <a:solidFill>
                <a:srgbClr val="01ACBE"/>
              </a:solidFill>
              <a:latin typeface="方正正大黑简体" pitchFamily="2" charset="-122"/>
              <a:ea typeface="方正正大黑简体" pitchFamily="2" charset="-12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583513" y="1564753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E87071"/>
                </a:solidFill>
                <a:latin typeface="方正正大黑简体" pitchFamily="2" charset="-122"/>
                <a:ea typeface="方正正大黑简体" pitchFamily="2" charset="-122"/>
              </a:rPr>
              <a:t>0</a:t>
            </a:r>
            <a:endParaRPr lang="zh-CN" altLang="en-US" sz="6600" dirty="0">
              <a:solidFill>
                <a:srgbClr val="E87071"/>
              </a:solidFill>
              <a:latin typeface="方正正大黑简体" pitchFamily="2" charset="-122"/>
              <a:ea typeface="方正正大黑简体" pitchFamily="2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989935" y="1564753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altLang="zh-CN" sz="6600" dirty="0" smtClean="0">
                <a:solidFill>
                  <a:srgbClr val="A26CB8"/>
                </a:solidFill>
                <a:latin typeface="方正正大黑简体" pitchFamily="2" charset="-122"/>
                <a:ea typeface="方正正大黑简体" pitchFamily="2" charset="-122"/>
              </a:rPr>
              <a:t>2</a:t>
            </a:r>
            <a:endParaRPr lang="zh-CN" altLang="en-US" sz="6600" dirty="0">
              <a:solidFill>
                <a:srgbClr val="A26CB8"/>
              </a:solidFill>
              <a:latin typeface="方正正大黑简体" pitchFamily="2" charset="-122"/>
              <a:ea typeface="方正正大黑简体" pitchFamily="2" charset="-12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327633" y="1567406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altLang="zh-CN" sz="6600" dirty="0" smtClean="0">
                <a:solidFill>
                  <a:srgbClr val="FFB850"/>
                </a:solidFill>
                <a:latin typeface="方正正大黑简体" pitchFamily="2" charset="-122"/>
                <a:ea typeface="方正正大黑简体" pitchFamily="2" charset="-122"/>
              </a:rPr>
              <a:t>4</a:t>
            </a:r>
            <a:endParaRPr lang="zh-CN" altLang="en-US" sz="6600" dirty="0">
              <a:solidFill>
                <a:srgbClr val="FFB850"/>
              </a:solidFill>
              <a:latin typeface="方正正大黑简体" pitchFamily="2" charset="-122"/>
              <a:ea typeface="方正正大黑简体" pitchFamily="2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852113" y="3147814"/>
            <a:ext cx="5439775" cy="504056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566214" y="3132956"/>
            <a:ext cx="1992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DZ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شكرا </a:t>
            </a:r>
            <a:r>
              <a:rPr lang="ar-DZ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ل</a:t>
            </a:r>
            <a:r>
              <a:rPr lang="ar-DZ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حضوركم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6"/>
          <p:cNvGrpSpPr/>
          <p:nvPr/>
        </p:nvGrpSpPr>
        <p:grpSpPr>
          <a:xfrm>
            <a:off x="1691680" y="3119305"/>
            <a:ext cx="720079" cy="574619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圆角矩形 27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</p:grpSp>
      <p:pic>
        <p:nvPicPr>
          <p:cNvPr id="39" name="Picture 2" descr="C:\Users\Administrator\Desktop\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572529" y="3219822"/>
            <a:ext cx="2959860" cy="2876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8818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5 -0.47408 C -0.47187 -0.46574 -0.46892 -0.45957 -0.46562 -0.45185 C -0.46094 -0.44136 -0.45937 -0.43334 -0.45312 -0.42593 C -0.45191 -0.41914 -0.44444 -0.40618 -0.44062 -0.40371 C -0.43455 -0.3929 -0.42604 -0.37963 -0.41771 -0.37593 C -0.41146 -0.3676 -0.40451 -0.36389 -0.39687 -0.36111 C -0.37916 -0.34537 -0.3526 -0.34167 -0.33333 -0.34074 C -0.27552 -0.33889 -0.21736 -0.33827 -0.15937 -0.33704 C -0.14479 -0.33334 -0.12986 -0.33056 -0.11562 -0.32408 C -0.11111 -0.31883 -0.10521 -0.31605 -0.1 -0.31297 C -0.09479 -0.30371 -0.08958 -0.29445 -0.08437 -0.28519 C -0.0809 -0.27902 -0.07969 -0.27099 -0.07604 -0.26482 C -0.07587 -0.26235 -0.07587 -0.25957 -0.075 -0.25741 C -0.07413 -0.2534 -0.07083 -0.2463 -0.07083 -0.2463 C -0.06979 -0.23889 -0.06996 -0.23827 -0.06771 -0.23148 C -0.06666 -0.22778 -0.06354 -0.22037 -0.06354 -0.22037 C -0.06215 -0.21081 -0.05937 -0.20093 -0.05625 -0.1926 C -0.05434 -0.18766 -0.05017 -0.17778 -0.05017 -0.17778 C -0.04635 -0.15895 -0.03941 -0.14136 -0.03541 -0.12223 C -0.0316 -0.10432 -0.02847 -0.08488 -0.025 -0.06667 C -0.02413 -0.06235 -0.02205 -0.05957 -0.02083 -0.05556 C -0.01788 -0.04506 -0.01406 -0.03581 -0.01041 -0.02593 C -0.00746 -0.01729 -0.00503 -0.00895 5.55556E-7 -2.46914E-7 " pathEditMode="relative" ptsTypes="ffffffffffffffffffffffA">
                                      <p:cBhvr>
                                        <p:cTn id="11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-0.42778 C -0.14236 -0.41173 -0.13542 -0.39475 -0.12708 -0.37963 C -0.11684 -0.36111 -0.10521 -0.34815 -0.09375 -0.33333 C -0.08472 -0.3216 -0.07708 -0.3071 -0.06875 -0.29444 C -0.05799 -0.27839 -0.05417 -0.2537 -0.04479 -0.23704 C -0.04254 -0.22531 -0.03924 -0.2179 -0.03438 -0.20926 C -0.02899 -0.1858 -0.01684 -0.16852 -0.00938 -0.1463 C -0.00347 -0.12901 0.00347 -0.1108 0.01042 -0.09444 C 0.01302 -0.07623 0.01354 -0.07593 0.01146 -0.05 C 0.01094 -0.04414 0.00729 -0.03333 0.00625 -0.02778 C 0.00503 -0.0216 0.00451 -0.01543 0.00312 -0.00926 C 0.00087 0.00031 0.00104 -0.00679 1.94444E-6 1.85185E-6 " pathEditMode="relative" ptsTypes="fffffffffffA">
                                      <p:cBhvr>
                                        <p:cTn id="18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42 -0.7926 C 0.11476 -0.775 0.11701 -0.75618 0.12187 -0.73889 C 0.13038 -0.70865 0.13837 -0.67809 0.14479 -0.6463 C 0.14739 -0.63365 0.14809 -0.62192 0.15104 -0.60926 C 0.15642 -0.56204 0.14878 -0.61914 0.15833 -0.57439 C 0.1592 -0.57007 0.15868 -0.56575 0.15937 -0.56112 C 0.16007 -0.55587 0.16163 -0.55124 0.1625 -0.5463 C 0.16337 -0.54198 0.16389 -0.53766 0.16458 -0.53334 C 0.16719 -0.51513 0.16875 -0.49661 0.17292 -0.47963 C 0.17552 -0.45278 0.17187 -0.48642 0.17708 -0.45556 C 0.17899 -0.44445 0.17986 -0.43334 0.18229 -0.42223 C 0.18368 -0.40402 0.18437 -0.39414 0.1875 -0.37809 C 0.18958 -0.2963 0.19739 -0.18149 0.15208 -0.12778 C 0.14948 -0.12099 0.14705 -0.11729 0.14271 -0.11482 C 0.13958 -0.10926 0.1375 -0.10618 0.13333 -0.10371 C 0.1243 -0.09167 0.13437 -0.1034 0.12396 -0.0963 C 0.12101 -0.09445 0.11857 -0.09075 0.11562 -0.08889 C 0.11458 -0.08828 0.11354 -0.08766 0.1125 -0.08704 C 0.10399 -0.07192 0.11493 -0.08951 0.10521 -0.07963 C 0.10399 -0.0784 0.1033 -0.07531 0.10208 -0.07408 C 0.10017 -0.07223 0.09583 -0.07038 0.09583 -0.07038 C 0.09062 -0.06359 0.08576 -0.06204 0.08021 -0.05556 C 0.06267 -0.03488 0.04219 -0.02377 0.02187 -0.01482 C 0.01493 -0.00649 0.00868 -0.00649 2.77778E-7 3.45679E-6 " pathEditMode="relative" ptsTypes="fffffffffffffffffffffffA">
                                      <p:cBhvr>
                                        <p:cTn id="25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51 -0.61852 C 0.16841 -0.59784 0.1698 -0.57593 0.17293 -0.55371 C 0.17779 -0.51914 0.17466 -0.55617 0.17918 -0.51667 C 0.18612 -0.45648 0.17918 -0.4929 0.18855 -0.45 C 0.18994 -0.42161 0.19636 -0.3963 0.19897 -0.36852 C 0.20296 -0.32593 0.20539 -0.28241 0.2073 -0.23889 C 0.20869 -0.20525 0.20904 -0.20834 0.21043 -0.18364 C 0.21112 -0.1713 0.21251 -0.14661 0.21251 -0.14661 C 0.21164 -0.08426 0.21668 0.02315 0.20105 0.09259 C 0.19949 0.10987 0.19706 0.12808 0.19168 0.14259 C 0.18959 0.1571 0.18525 0.17315 0.17813 0.18148 C 0.1724 0.21142 0.154 0.21389 0.13959 0.22376 C 0.12327 0.22284 0.10487 0.23302 0.09063 0.21852 C 0.0797 0.20741 0.09411 0.21697 0.08438 0.21111 C 0.08178 0.20771 0.07848 0.20555 0.07605 0.20185 C 0.06911 0.19166 0.06806 0.17778 0.05938 0.16852 C 0.05435 0.1571 0.04949 0.14537 0.04376 0.13518 C 0.04133 0.12191 0.03577 0.11265 0.03126 0.10185 C 0.02883 0.09599 0.02727 0.0892 0.02501 0.08333 C 0.02171 0.07438 0.01893 0.06204 0.01668 0.05185 C 0.01581 0.04815 0.01581 0.04413 0.01459 0.04074 C 0.01199 0.03364 0.01043 0.02592 0.00834 0.01852 C 0.00661 0.01204 0.00331 0.00741 5.27778E-6 -3.7037E-7 " pathEditMode="relative" ptsTypes="ffffffffffffffffffffffA">
                                      <p:cBhvr>
                                        <p:cTn id="32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78691E-6 L 0.575 -4.78691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93827E-6 L 0.58351 4.93827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3" grpId="0" animBg="1"/>
      <p:bldP spid="63" grpId="1" animBg="1"/>
      <p:bldP spid="63" grpId="2" animBg="1"/>
      <p:bldP spid="98" grpId="0" animBg="1"/>
      <p:bldP spid="98" grpId="1" animBg="1"/>
      <p:bldP spid="99" grpId="0" animBg="1"/>
      <p:bldP spid="99" grpId="1" animBg="1"/>
      <p:bldP spid="99" grpId="2" animBg="1"/>
      <p:bldP spid="100" grpId="0" animBg="1"/>
      <p:bldP spid="100" grpId="1" animBg="1"/>
      <p:bldP spid="101" grpId="0" animBg="1"/>
      <p:bldP spid="101" grpId="1" animBg="1"/>
      <p:bldP spid="101" grpId="2" animBg="1"/>
      <p:bldP spid="102" grpId="0" animBg="1"/>
      <p:bldP spid="102" grpId="1" animBg="1"/>
      <p:bldP spid="103" grpId="0" animBg="1"/>
      <p:bldP spid="103" grpId="1" animBg="1"/>
      <p:bldP spid="103" grpId="2" animBg="1"/>
      <p:bldP spid="94" grpId="0"/>
      <p:bldP spid="104" grpId="0"/>
      <p:bldP spid="105" grpId="0"/>
      <p:bldP spid="106" grpId="0"/>
      <p:bldP spid="25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340" y="970204"/>
            <a:ext cx="5399456" cy="371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 1"/>
          <p:cNvSpPr/>
          <p:nvPr/>
        </p:nvSpPr>
        <p:spPr>
          <a:xfrm>
            <a:off x="2041451" y="197985"/>
            <a:ext cx="4322391" cy="494625"/>
          </a:xfrm>
          <a:prstGeom prst="roundRect">
            <a:avLst>
              <a:gd name="adj" fmla="val 4227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altLang="zh-CN" sz="1800" b="1" dirty="0" smtClean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مقدمة</a:t>
            </a:r>
            <a:endParaRPr lang="zh-CN" altLang="en-US" sz="1800" b="1" dirty="0">
              <a:solidFill>
                <a:srgbClr val="7030A0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49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64" y="1002931"/>
            <a:ext cx="5821363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 1"/>
          <p:cNvSpPr/>
          <p:nvPr/>
        </p:nvSpPr>
        <p:spPr>
          <a:xfrm>
            <a:off x="2041451" y="197985"/>
            <a:ext cx="4322391" cy="494625"/>
          </a:xfrm>
          <a:prstGeom prst="roundRect">
            <a:avLst>
              <a:gd name="adj" fmla="val 4227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altLang="zh-CN" sz="1800" b="1" dirty="0" smtClean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مفهوم التحليل </a:t>
            </a:r>
            <a:r>
              <a:rPr lang="ar-DZ" altLang="zh-CN" sz="1800" b="1" dirty="0" err="1" smtClean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الإستراتيجي</a:t>
            </a:r>
            <a:endParaRPr lang="zh-CN" altLang="en-US" sz="1800" b="1" dirty="0">
              <a:solidFill>
                <a:srgbClr val="7030A0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47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44" y="753509"/>
            <a:ext cx="5840413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 1"/>
          <p:cNvSpPr/>
          <p:nvPr/>
        </p:nvSpPr>
        <p:spPr>
          <a:xfrm>
            <a:off x="2041451" y="197985"/>
            <a:ext cx="4322391" cy="494625"/>
          </a:xfrm>
          <a:prstGeom prst="roundRect">
            <a:avLst>
              <a:gd name="adj" fmla="val 4227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altLang="zh-CN" sz="1800" b="1" dirty="0" smtClean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تعريف مصفوفة </a:t>
            </a:r>
            <a:r>
              <a:rPr lang="fr-FR" altLang="zh-CN" sz="1800" b="1" dirty="0" smtClean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BCG</a:t>
            </a:r>
            <a:endParaRPr lang="zh-CN" altLang="en-US" sz="1800" b="1" dirty="0">
              <a:solidFill>
                <a:srgbClr val="7030A0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318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377950"/>
            <a:ext cx="5688013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49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"/>
          <p:cNvSpPr/>
          <p:nvPr/>
        </p:nvSpPr>
        <p:spPr>
          <a:xfrm>
            <a:off x="2041451" y="197985"/>
            <a:ext cx="4322391" cy="494625"/>
          </a:xfrm>
          <a:prstGeom prst="roundRect">
            <a:avLst>
              <a:gd name="adj" fmla="val 4227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altLang="zh-CN" sz="1800" b="1" dirty="0" smtClean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مصفوفة الـ </a:t>
            </a:r>
            <a:r>
              <a:rPr lang="fr-FR" altLang="zh-CN" sz="1800" b="1" dirty="0" smtClean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BCG</a:t>
            </a:r>
            <a:endParaRPr lang="zh-CN" altLang="en-US" sz="1800" b="1" dirty="0">
              <a:solidFill>
                <a:srgbClr val="7030A0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18" y="867603"/>
            <a:ext cx="5289103" cy="418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11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"/>
          <p:cNvSpPr/>
          <p:nvPr/>
        </p:nvSpPr>
        <p:spPr>
          <a:xfrm>
            <a:off x="2041451" y="197985"/>
            <a:ext cx="4322391" cy="494625"/>
          </a:xfrm>
          <a:prstGeom prst="roundRect">
            <a:avLst>
              <a:gd name="adj" fmla="val 4227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altLang="zh-CN" sz="1800" b="1" dirty="0" smtClean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مصفوفة الـ </a:t>
            </a:r>
            <a:r>
              <a:rPr lang="fr-FR" altLang="zh-CN" sz="1800" b="1" dirty="0" smtClean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BCG</a:t>
            </a:r>
            <a:endParaRPr lang="zh-CN" altLang="en-US" sz="1800" b="1" dirty="0">
              <a:solidFill>
                <a:srgbClr val="7030A0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1" y="769536"/>
            <a:ext cx="5478129" cy="424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07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"/>
          <p:cNvSpPr/>
          <p:nvPr/>
        </p:nvSpPr>
        <p:spPr>
          <a:xfrm>
            <a:off x="2041451" y="197985"/>
            <a:ext cx="4322391" cy="494625"/>
          </a:xfrm>
          <a:prstGeom prst="roundRect">
            <a:avLst>
              <a:gd name="adj" fmla="val 4227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altLang="zh-CN" sz="1800" b="1" dirty="0" smtClean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مصفوفة الـ </a:t>
            </a:r>
            <a:r>
              <a:rPr lang="fr-FR" altLang="zh-CN" sz="1800" b="1" dirty="0" smtClean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BCG</a:t>
            </a:r>
            <a:endParaRPr lang="zh-CN" altLang="en-US" sz="1800" b="1" dirty="0">
              <a:solidFill>
                <a:srgbClr val="7030A0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032" y="818765"/>
            <a:ext cx="5019601" cy="405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07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\تدريس\2024\السداسي الثاني\التسويق الاستراتيجي\الدروس\prep\Nouveau dossier\دورة حياة المنتج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44" y="765544"/>
            <a:ext cx="6867525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圆角矩形 1"/>
          <p:cNvSpPr/>
          <p:nvPr/>
        </p:nvSpPr>
        <p:spPr>
          <a:xfrm>
            <a:off x="2041451" y="197985"/>
            <a:ext cx="4322391" cy="494625"/>
          </a:xfrm>
          <a:prstGeom prst="roundRect">
            <a:avLst>
              <a:gd name="adj" fmla="val 4227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altLang="zh-CN" sz="1800" b="1" dirty="0" smtClean="0">
                <a:solidFill>
                  <a:srgbClr val="7030A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دورة حياة المنتج</a:t>
            </a:r>
            <a:endParaRPr lang="zh-CN" altLang="en-US" sz="1800" b="1" dirty="0">
              <a:solidFill>
                <a:srgbClr val="7030A0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092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微粒体年度总结计划PPT模版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4455</TotalTime>
  <Words>91</Words>
  <Application>Microsoft Office PowerPoint</Application>
  <PresentationFormat>Affichage à l'écran (16:9)</PresentationFormat>
  <Paragraphs>30</Paragraphs>
  <Slides>19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Office 主题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微粒体年度总结计划PPT模版</dc:title>
  <dc:creator>kk</dc:creator>
  <cp:lastModifiedBy>FUJITSU</cp:lastModifiedBy>
  <cp:revision>215</cp:revision>
  <dcterms:created xsi:type="dcterms:W3CDTF">2016-05-26T11:22:18Z</dcterms:created>
  <dcterms:modified xsi:type="dcterms:W3CDTF">2024-05-04T18:25:16Z</dcterms:modified>
</cp:coreProperties>
</file>