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handoutMasterIdLst>
    <p:handoutMasterId r:id="rId17"/>
  </p:handoutMasterIdLst>
  <p:sldIdLst>
    <p:sldId id="295" r:id="rId2"/>
    <p:sldId id="300" r:id="rId3"/>
    <p:sldId id="307" r:id="rId4"/>
    <p:sldId id="308" r:id="rId5"/>
    <p:sldId id="309" r:id="rId6"/>
    <p:sldId id="310" r:id="rId7"/>
    <p:sldId id="306" r:id="rId8"/>
    <p:sldId id="311" r:id="rId9"/>
    <p:sldId id="312" r:id="rId10"/>
    <p:sldId id="313" r:id="rId11"/>
    <p:sldId id="314" r:id="rId12"/>
    <p:sldId id="296" r:id="rId13"/>
    <p:sldId id="298" r:id="rId14"/>
    <p:sldId id="297" r:id="rId15"/>
  </p:sldIdLst>
  <p:sldSz cx="9144000" cy="6858000" type="screen4x3"/>
  <p:notesSz cx="7104063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31763B9A-F10A-4831-BD6C-8919FA204B9F}" type="datetimeFigureOut">
              <a:rPr lang="fr-FR" smtClean="0"/>
              <a:pPr/>
              <a:t>16/03/2023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64C9AA1B-E7CB-4EAE-B908-06A2530E5B2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949605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1404D-2F18-477C-B87F-42EEE269965D}" type="datetimeFigureOut">
              <a:rPr lang="fr-FR" smtClean="0"/>
              <a:t>16/03/2023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333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1200" y="4860925"/>
            <a:ext cx="5683250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4786E9-170C-4E16-A4DC-885219E84A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9255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4786E9-170C-4E16-A4DC-885219E84A5E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4962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16/03/2023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16/03/2023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16/03/2023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16/03/2023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16/03/2023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16/03/2023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16/03/2023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16/03/2023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16/03/2023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16/03/2023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16/03/2023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57A16-BA77-4ADF-88B4-830D39BE7356}" type="datetimeFigureOut">
              <a:rPr lang="fr-FR" smtClean="0"/>
              <a:pPr/>
              <a:t>16/03/2023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8000" b="1" dirty="0" smtClean="0">
                <a:solidFill>
                  <a:srgbClr val="0070C0"/>
                </a:solidFill>
              </a:rPr>
              <a:t>Les pointeurs </a:t>
            </a:r>
            <a:endParaRPr lang="fr-FR" sz="8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b="1" dirty="0" smtClean="0"/>
              <a:t>Opérateurs &amp;</a:t>
            </a:r>
            <a:endParaRPr lang="fr-FR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953750"/>
            <a:ext cx="8443914" cy="590425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L'opérateur </a:t>
            </a:r>
            <a:r>
              <a:rPr lang="fr-FR" sz="2800" dirty="0"/>
              <a:t>&amp; sert à récupérer l'adresse mémoire d'une variable. </a:t>
            </a:r>
            <a:endParaRPr lang="fr-FR" sz="2800" dirty="0" smtClean="0"/>
          </a:p>
          <a:p>
            <a:pPr marL="0" indent="0">
              <a:buNone/>
            </a:pPr>
            <a:r>
              <a:rPr lang="fr-FR" sz="2800" dirty="0" smtClean="0"/>
              <a:t>	</a:t>
            </a:r>
            <a:r>
              <a:rPr lang="fr-FR" sz="2800" dirty="0" err="1" smtClean="0"/>
              <a:t>int</a:t>
            </a:r>
            <a:r>
              <a:rPr lang="fr-FR" sz="2800" dirty="0" smtClean="0"/>
              <a:t> </a:t>
            </a:r>
            <a:r>
              <a:rPr lang="fr-FR" sz="2800" dirty="0"/>
              <a:t>var = 4</a:t>
            </a:r>
            <a:r>
              <a:rPr lang="fr-FR" sz="2800" dirty="0" smtClean="0"/>
              <a:t>;</a:t>
            </a:r>
          </a:p>
          <a:p>
            <a:pPr marL="0" indent="0">
              <a:buNone/>
            </a:pPr>
            <a:r>
              <a:rPr lang="fr-FR" sz="2800" dirty="0"/>
              <a:t>	</a:t>
            </a:r>
            <a:r>
              <a:rPr lang="fr-FR" sz="2800" dirty="0" err="1" smtClean="0"/>
              <a:t>int</a:t>
            </a:r>
            <a:r>
              <a:rPr lang="fr-FR" sz="2800" dirty="0" smtClean="0"/>
              <a:t> </a:t>
            </a:r>
            <a:r>
              <a:rPr lang="fr-FR" sz="2800" dirty="0"/>
              <a:t>*</a:t>
            </a:r>
            <a:r>
              <a:rPr lang="fr-FR" sz="2800" dirty="0" err="1"/>
              <a:t>ptr</a:t>
            </a:r>
            <a:r>
              <a:rPr lang="fr-FR" sz="2800" dirty="0"/>
              <a:t>; </a:t>
            </a:r>
            <a:endParaRPr lang="fr-FR" sz="2800" dirty="0" smtClean="0"/>
          </a:p>
          <a:p>
            <a:pPr marL="0" indent="0">
              <a:buNone/>
            </a:pPr>
            <a:r>
              <a:rPr lang="fr-FR" sz="2800" dirty="0"/>
              <a:t>	</a:t>
            </a:r>
            <a:r>
              <a:rPr lang="fr-FR" sz="2800" dirty="0" err="1" smtClean="0"/>
              <a:t>ptr</a:t>
            </a:r>
            <a:r>
              <a:rPr lang="fr-FR" sz="2800" dirty="0" smtClean="0"/>
              <a:t> </a:t>
            </a:r>
            <a:r>
              <a:rPr lang="fr-FR" sz="2800" dirty="0"/>
              <a:t>= &amp;var; </a:t>
            </a:r>
            <a:endParaRPr lang="fr-FR" sz="2800" dirty="0" smtClean="0"/>
          </a:p>
          <a:p>
            <a:pPr marL="0" indent="0">
              <a:buNone/>
            </a:pPr>
            <a:r>
              <a:rPr lang="fr-FR" sz="2800" dirty="0"/>
              <a:t>	</a:t>
            </a:r>
            <a:r>
              <a:rPr lang="fr-FR" sz="2800" dirty="0" smtClean="0"/>
              <a:t>cout</a:t>
            </a:r>
            <a:r>
              <a:rPr lang="fr-FR" sz="2800" dirty="0"/>
              <a:t>&lt;&lt;"L'adresse de 'var' est :", </a:t>
            </a:r>
            <a:r>
              <a:rPr lang="fr-FR" sz="2800" dirty="0" err="1"/>
              <a:t>ptr</a:t>
            </a:r>
            <a:r>
              <a:rPr lang="fr-FR" sz="2800" dirty="0"/>
              <a:t>);</a:t>
            </a:r>
            <a:endParaRPr lang="fr-FR" sz="2800" dirty="0" smtClean="0"/>
          </a:p>
          <a:p>
            <a:pPr marL="0" indent="0">
              <a:buNone/>
            </a:pPr>
            <a:endParaRPr lang="fr-FR" sz="2600" dirty="0" smtClean="0"/>
          </a:p>
          <a:p>
            <a:pPr algn="just">
              <a:spcBef>
                <a:spcPts val="1200"/>
              </a:spcBef>
              <a:buNone/>
            </a:pPr>
            <a:endParaRPr 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val="940606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b="1" dirty="0" smtClean="0"/>
              <a:t>Opérateurs *</a:t>
            </a:r>
            <a:endParaRPr lang="fr-FR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953750"/>
            <a:ext cx="8443914" cy="590425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Un </a:t>
            </a:r>
            <a:r>
              <a:rPr lang="fr-FR" sz="2800" dirty="0"/>
              <a:t>pointeur contient une adresse en mémoire, et grâce à l'opérateur *, on peut accéder à la valeur contenue à cette adresse (soit pour la modifier, soit pour l'examiner) </a:t>
            </a:r>
            <a:r>
              <a:rPr lang="fr-FR" sz="2800" dirty="0" smtClean="0"/>
              <a:t>:</a:t>
            </a:r>
          </a:p>
          <a:p>
            <a:pPr marL="0" indent="0">
              <a:buNone/>
            </a:pPr>
            <a:r>
              <a:rPr lang="fr-FR" sz="2800" dirty="0" smtClean="0"/>
              <a:t>     </a:t>
            </a:r>
          </a:p>
          <a:p>
            <a:pPr marL="0" indent="0">
              <a:buNone/>
            </a:pPr>
            <a:r>
              <a:rPr lang="fr-FR" sz="2800" b="1" dirty="0" smtClean="0"/>
              <a:t>     Exemple:</a:t>
            </a:r>
            <a:endParaRPr lang="fr-FR" sz="2800" b="1" dirty="0"/>
          </a:p>
          <a:p>
            <a:pPr marL="0" indent="0">
              <a:buNone/>
            </a:pPr>
            <a:r>
              <a:rPr lang="fr-FR" sz="2800" dirty="0" smtClean="0"/>
              <a:t>	</a:t>
            </a:r>
            <a:r>
              <a:rPr lang="fr-FR" sz="2800" dirty="0" err="1" smtClean="0"/>
              <a:t>int</a:t>
            </a:r>
            <a:r>
              <a:rPr lang="fr-FR" sz="2800" dirty="0" smtClean="0"/>
              <a:t> </a:t>
            </a:r>
            <a:r>
              <a:rPr lang="fr-FR" sz="2800" dirty="0"/>
              <a:t>var = 5</a:t>
            </a:r>
            <a:r>
              <a:rPr lang="fr-FR" sz="2800" dirty="0" smtClean="0"/>
              <a:t>;</a:t>
            </a:r>
          </a:p>
          <a:p>
            <a:pPr marL="0" indent="0">
              <a:buNone/>
            </a:pPr>
            <a:r>
              <a:rPr lang="fr-FR" sz="2800" dirty="0"/>
              <a:t>	</a:t>
            </a:r>
            <a:r>
              <a:rPr lang="fr-FR" sz="2800" dirty="0" err="1" smtClean="0"/>
              <a:t>int</a:t>
            </a:r>
            <a:r>
              <a:rPr lang="fr-FR" sz="2800" dirty="0" smtClean="0"/>
              <a:t> </a:t>
            </a:r>
            <a:r>
              <a:rPr lang="fr-FR" sz="2800" dirty="0"/>
              <a:t>*p</a:t>
            </a:r>
            <a:r>
              <a:rPr lang="fr-FR" sz="2800" dirty="0" smtClean="0"/>
              <a:t>;</a:t>
            </a:r>
          </a:p>
          <a:p>
            <a:pPr marL="0" indent="0">
              <a:buNone/>
            </a:pPr>
            <a:r>
              <a:rPr lang="fr-FR" sz="2800" dirty="0"/>
              <a:t>	</a:t>
            </a:r>
            <a:r>
              <a:rPr lang="fr-FR" sz="2800" dirty="0" smtClean="0"/>
              <a:t>p </a:t>
            </a:r>
            <a:r>
              <a:rPr lang="fr-FR" sz="2800" dirty="0"/>
              <a:t>= &amp;var</a:t>
            </a:r>
            <a:r>
              <a:rPr lang="fr-FR" sz="2800" dirty="0" smtClean="0"/>
              <a:t>;</a:t>
            </a:r>
          </a:p>
          <a:p>
            <a:pPr marL="0" indent="0">
              <a:buNone/>
            </a:pPr>
            <a:r>
              <a:rPr lang="fr-FR" sz="2800" dirty="0"/>
              <a:t>	</a:t>
            </a:r>
            <a:r>
              <a:rPr lang="fr-FR" sz="2800" dirty="0" smtClean="0"/>
              <a:t>cout</a:t>
            </a:r>
            <a:r>
              <a:rPr lang="fr-FR" sz="2800" dirty="0"/>
              <a:t>&lt;&lt;"La valeur de 'var' est : "&lt;&lt;*</a:t>
            </a:r>
            <a:r>
              <a:rPr lang="fr-FR" sz="2800" dirty="0" smtClean="0"/>
              <a:t>p</a:t>
            </a:r>
            <a:endParaRPr lang="fr-FR" sz="2600" dirty="0" smtClean="0"/>
          </a:p>
        </p:txBody>
      </p:sp>
    </p:spTree>
    <p:extLst>
      <p:ext uri="{BB962C8B-B14F-4D97-AF65-F5344CB8AC3E}">
        <p14:creationId xmlns:p14="http://schemas.microsoft.com/office/powerpoint/2010/main" val="400791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785794"/>
            <a:ext cx="8678768" cy="5929354"/>
          </a:xfrm>
        </p:spPr>
        <p:txBody>
          <a:bodyPr>
            <a:normAutofit/>
          </a:bodyPr>
          <a:lstStyle/>
          <a:p>
            <a:pPr algn="just"/>
            <a:r>
              <a:rPr lang="fr-FR" sz="2800" b="1" dirty="0" smtClean="0"/>
              <a:t>L’instruction</a:t>
            </a:r>
            <a:r>
              <a:rPr lang="fr-FR" sz="2800" b="1" dirty="0" smtClean="0">
                <a:solidFill>
                  <a:srgbClr val="FF0000"/>
                </a:solidFill>
              </a:rPr>
              <a:t> P</a:t>
            </a:r>
            <a:r>
              <a:rPr lang="fr-FR" sz="2800" b="1" dirty="0" smtClean="0">
                <a:solidFill>
                  <a:srgbClr val="FF0000"/>
                </a:solidFill>
                <a:sym typeface="Wingdings" pitchFamily="2" charset="2"/>
              </a:rPr>
              <a:t></a:t>
            </a:r>
            <a:r>
              <a:rPr lang="fr-FR" sz="2800" b="1" dirty="0" smtClean="0">
                <a:solidFill>
                  <a:srgbClr val="FF0000"/>
                </a:solidFill>
              </a:rPr>
              <a:t> Allouer (type): </a:t>
            </a:r>
            <a:r>
              <a:rPr lang="fr-FR" sz="2800" dirty="0" smtClean="0"/>
              <a:t>Allocation d’un espace de taille spécifiée par le type de P. L’adresse de cet espace est rendue dans la variable de type Pointeur P. 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fr-FR" sz="2800" b="1" dirty="0" smtClean="0"/>
              <a:t>     Exemple: </a:t>
            </a:r>
            <a:r>
              <a:rPr lang="fr-FR" sz="2800" dirty="0" smtClean="0"/>
              <a:t>allocation d’une zone mémoire pour un entier</a:t>
            </a:r>
          </a:p>
          <a:p>
            <a:pPr marL="0" indent="0" algn="just">
              <a:buNone/>
            </a:pPr>
            <a:r>
              <a:rPr lang="fr-FR" sz="2800" dirty="0" smtClean="0"/>
              <a:t>     P: * entier </a:t>
            </a:r>
          </a:p>
          <a:p>
            <a:pPr marL="0" indent="0" algn="just">
              <a:buNone/>
            </a:pPr>
            <a:r>
              <a:rPr lang="fr-FR" sz="2800" dirty="0" smtClean="0"/>
              <a:t>     P </a:t>
            </a:r>
            <a:r>
              <a:rPr lang="fr-FR" sz="2800" dirty="0" smtClean="0">
                <a:sym typeface="Wingdings" pitchFamily="2" charset="2"/>
              </a:rPr>
              <a:t> Allouer (entier) </a:t>
            </a:r>
            <a:endParaRPr lang="fr-FR" sz="2800" dirty="0" smtClean="0"/>
          </a:p>
          <a:p>
            <a:pPr algn="just">
              <a:buNone/>
            </a:pPr>
            <a:r>
              <a:rPr lang="fr-FR" sz="2800" dirty="0" smtClean="0"/>
              <a:t>    </a:t>
            </a:r>
          </a:p>
          <a:p>
            <a:pPr algn="just"/>
            <a:r>
              <a:rPr lang="fr-FR" sz="2800" b="1" dirty="0" smtClean="0"/>
              <a:t>En c++:  </a:t>
            </a:r>
            <a:r>
              <a:rPr lang="fr-FR" sz="2800" dirty="0" smtClean="0"/>
              <a:t>on utilise l’opérateur new </a:t>
            </a:r>
            <a:r>
              <a:rPr lang="fr-FR" sz="2800" b="1" dirty="0" smtClean="0"/>
              <a:t>(</a:t>
            </a:r>
            <a:r>
              <a:rPr lang="fr-FR" sz="2800" dirty="0" smtClean="0"/>
              <a:t>p = </a:t>
            </a:r>
            <a:r>
              <a:rPr lang="fr-FR" sz="2800" b="1" dirty="0" smtClean="0">
                <a:solidFill>
                  <a:srgbClr val="0070C0"/>
                </a:solidFill>
              </a:rPr>
              <a:t>new</a:t>
            </a:r>
            <a:r>
              <a:rPr lang="fr-FR" sz="2800" dirty="0" smtClean="0">
                <a:solidFill>
                  <a:srgbClr val="0070C0"/>
                </a:solidFill>
              </a:rPr>
              <a:t> </a:t>
            </a:r>
            <a:r>
              <a:rPr lang="fr-FR" sz="2800" dirty="0" smtClean="0"/>
              <a:t>type; )</a:t>
            </a:r>
          </a:p>
          <a:p>
            <a:pPr marL="0" indent="0">
              <a:buNone/>
            </a:pPr>
            <a:r>
              <a:rPr lang="fr-FR" sz="2800" b="1" dirty="0" smtClean="0"/>
              <a:t>    Exemple</a:t>
            </a:r>
            <a:r>
              <a:rPr lang="fr-FR" sz="2800" b="1" dirty="0"/>
              <a:t>: </a:t>
            </a:r>
            <a:r>
              <a:rPr lang="fr-FR" sz="2800" dirty="0"/>
              <a:t>allocation d’une zone mémoire pour un </a:t>
            </a:r>
            <a:r>
              <a:rPr lang="fr-FR" sz="2800" dirty="0" smtClean="0"/>
              <a:t>entier</a:t>
            </a:r>
            <a:endParaRPr lang="fr-FR" sz="2800" b="1" dirty="0" smtClean="0"/>
          </a:p>
          <a:p>
            <a:pPr marL="0" indent="0">
              <a:buNone/>
            </a:pPr>
            <a:r>
              <a:rPr lang="fr-FR" sz="2800" b="1" dirty="0"/>
              <a:t> </a:t>
            </a:r>
            <a:r>
              <a:rPr lang="fr-FR" sz="2800" b="1" dirty="0" smtClean="0"/>
              <a:t>    </a:t>
            </a:r>
            <a:r>
              <a:rPr lang="fr-FR" sz="2800" b="1" dirty="0" err="1" smtClean="0"/>
              <a:t>int</a:t>
            </a:r>
            <a:r>
              <a:rPr lang="fr-FR" sz="2800" b="1" dirty="0" smtClean="0"/>
              <a:t> *p; </a:t>
            </a:r>
          </a:p>
          <a:p>
            <a:pPr marL="0" indent="0">
              <a:buNone/>
            </a:pPr>
            <a:r>
              <a:rPr lang="fr-FR" sz="2800" b="1" dirty="0" smtClean="0"/>
              <a:t>     p= new </a:t>
            </a:r>
            <a:r>
              <a:rPr lang="fr-FR" sz="2800" b="1" dirty="0" err="1" smtClean="0"/>
              <a:t>int</a:t>
            </a:r>
            <a:r>
              <a:rPr lang="fr-FR" sz="2800" b="1" dirty="0" smtClean="0"/>
              <a:t>;</a:t>
            </a:r>
          </a:p>
          <a:p>
            <a:pPr>
              <a:buNone/>
            </a:pPr>
            <a:endParaRPr lang="fr-FR" sz="2800" dirty="0" smtClean="0"/>
          </a:p>
          <a:p>
            <a:endParaRPr lang="fr-FR" sz="2800" dirty="0" smtClean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b="1" dirty="0">
                <a:solidFill>
                  <a:schemeClr val="accent1">
                    <a:lumMod val="50000"/>
                  </a:schemeClr>
                </a:solidFill>
              </a:rPr>
              <a:t>Allocation dynamique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785794"/>
            <a:ext cx="8678768" cy="5929354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fr-FR" sz="2600" b="1" u="sng" dirty="0" smtClean="0"/>
              <a:t>Libération d’un espace mémoire </a:t>
            </a:r>
          </a:p>
          <a:p>
            <a:pPr marL="0" indent="0">
              <a:buNone/>
            </a:pPr>
            <a:r>
              <a:rPr lang="fr-FR" sz="2800" b="1" dirty="0" smtClean="0"/>
              <a:t>L’instruction</a:t>
            </a:r>
            <a:r>
              <a:rPr lang="fr-FR" sz="2800" b="1" dirty="0" smtClean="0">
                <a:solidFill>
                  <a:srgbClr val="FF0000"/>
                </a:solidFill>
              </a:rPr>
              <a:t> Libérer </a:t>
            </a:r>
            <a:r>
              <a:rPr lang="fr-FR" sz="2800" b="1" dirty="0">
                <a:solidFill>
                  <a:srgbClr val="FF0000"/>
                </a:solidFill>
              </a:rPr>
              <a:t>(p): </a:t>
            </a:r>
            <a:r>
              <a:rPr lang="fr-FR" sz="2800" dirty="0"/>
              <a:t>libération de l’espace pointé par P</a:t>
            </a:r>
            <a:r>
              <a:rPr lang="fr-FR" sz="2800" dirty="0" smtClean="0"/>
              <a:t>.</a:t>
            </a:r>
          </a:p>
          <a:p>
            <a:pPr marL="0" indent="0" algn="just">
              <a:buNone/>
            </a:pPr>
            <a:r>
              <a:rPr lang="fr-FR" sz="2800" dirty="0"/>
              <a:t>Exemple: </a:t>
            </a:r>
          </a:p>
          <a:p>
            <a:pPr marL="0" indent="0" algn="just">
              <a:buNone/>
            </a:pPr>
            <a:r>
              <a:rPr lang="fr-FR" sz="2800" dirty="0"/>
              <a:t>     P: * </a:t>
            </a:r>
            <a:r>
              <a:rPr lang="fr-FR" sz="2800" dirty="0" smtClean="0"/>
              <a:t>réel</a:t>
            </a:r>
            <a:endParaRPr lang="fr-FR" sz="2800" dirty="0"/>
          </a:p>
          <a:p>
            <a:pPr marL="0" indent="0" algn="just">
              <a:buNone/>
            </a:pPr>
            <a:r>
              <a:rPr lang="fr-FR" sz="2800" dirty="0"/>
              <a:t>     P </a:t>
            </a:r>
            <a:r>
              <a:rPr lang="fr-FR" sz="2800" dirty="0">
                <a:sym typeface="Wingdings" pitchFamily="2" charset="2"/>
              </a:rPr>
              <a:t> Allouer </a:t>
            </a:r>
            <a:r>
              <a:rPr lang="fr-FR" sz="2800" dirty="0" smtClean="0">
                <a:sym typeface="Wingdings" pitchFamily="2" charset="2"/>
              </a:rPr>
              <a:t>(réel) </a:t>
            </a:r>
            <a:endParaRPr lang="fr-FR" sz="2800" dirty="0"/>
          </a:p>
          <a:p>
            <a:pPr marL="0" indent="0">
              <a:buNone/>
            </a:pPr>
            <a:r>
              <a:rPr lang="fr-FR" sz="2800" dirty="0"/>
              <a:t> </a:t>
            </a:r>
            <a:r>
              <a:rPr lang="fr-FR" sz="2800" dirty="0" smtClean="0"/>
              <a:t>    *P </a:t>
            </a:r>
            <a:r>
              <a:rPr lang="fr-FR" sz="2800" dirty="0" smtClean="0">
                <a:sym typeface="Wingdings" pitchFamily="2" charset="2"/>
              </a:rPr>
              <a:t> 15.5</a:t>
            </a:r>
          </a:p>
          <a:p>
            <a:pPr marL="0" indent="0">
              <a:buNone/>
            </a:pPr>
            <a:r>
              <a:rPr lang="fr-FR" sz="2800" dirty="0">
                <a:sym typeface="Wingdings" pitchFamily="2" charset="2"/>
              </a:rPr>
              <a:t> </a:t>
            </a:r>
            <a:r>
              <a:rPr lang="fr-FR" sz="2800" dirty="0" smtClean="0">
                <a:sym typeface="Wingdings" pitchFamily="2" charset="2"/>
              </a:rPr>
              <a:t>     Ecrire (*P)</a:t>
            </a:r>
          </a:p>
          <a:p>
            <a:pPr marL="0" indent="0">
              <a:buNone/>
            </a:pPr>
            <a:r>
              <a:rPr lang="fr-FR" sz="2800" dirty="0" smtClean="0">
                <a:sym typeface="Wingdings" pitchFamily="2" charset="2"/>
              </a:rPr>
              <a:t>      </a:t>
            </a:r>
            <a:r>
              <a:rPr lang="fr-FR" sz="2800" b="1" dirty="0" smtClean="0">
                <a:sym typeface="Wingdings" pitchFamily="2" charset="2"/>
              </a:rPr>
              <a:t>Libérer</a:t>
            </a:r>
            <a:r>
              <a:rPr lang="fr-FR" sz="2800" dirty="0" smtClean="0">
                <a:sym typeface="Wingdings" pitchFamily="2" charset="2"/>
              </a:rPr>
              <a:t> (P);</a:t>
            </a:r>
          </a:p>
          <a:p>
            <a:pPr marL="0" indent="0">
              <a:buNone/>
            </a:pPr>
            <a:endParaRPr lang="fr-FR" sz="2800" dirty="0"/>
          </a:p>
          <a:p>
            <a:pPr algn="just">
              <a:buNone/>
            </a:pPr>
            <a:r>
              <a:rPr lang="fr-FR" sz="2800" b="1" dirty="0" smtClean="0"/>
              <a:t>En </a:t>
            </a:r>
            <a:r>
              <a:rPr lang="fr-FR" sz="2800" b="1" dirty="0"/>
              <a:t>c++: </a:t>
            </a:r>
            <a:r>
              <a:rPr lang="fr-FR" sz="2800" dirty="0"/>
              <a:t>on utilise </a:t>
            </a:r>
            <a:r>
              <a:rPr lang="fr-FR" sz="2800" dirty="0" smtClean="0"/>
              <a:t>l’opérateur </a:t>
            </a:r>
            <a:r>
              <a:rPr lang="fr-FR" sz="2800" dirty="0" err="1" smtClean="0"/>
              <a:t>delete</a:t>
            </a:r>
            <a:r>
              <a:rPr lang="fr-FR" sz="2800" dirty="0" smtClean="0"/>
              <a:t> (</a:t>
            </a:r>
            <a:r>
              <a:rPr lang="fr-FR" sz="2800" b="1" dirty="0" err="1" smtClean="0">
                <a:solidFill>
                  <a:srgbClr val="0070C0"/>
                </a:solidFill>
              </a:rPr>
              <a:t>delete</a:t>
            </a:r>
            <a:r>
              <a:rPr lang="fr-FR" sz="2800" dirty="0" smtClean="0">
                <a:solidFill>
                  <a:srgbClr val="0070C0"/>
                </a:solidFill>
              </a:rPr>
              <a:t> </a:t>
            </a:r>
            <a:r>
              <a:rPr lang="fr-FR" sz="2800" dirty="0"/>
              <a:t>p</a:t>
            </a:r>
            <a:r>
              <a:rPr lang="fr-FR" sz="2800" dirty="0" smtClean="0"/>
              <a:t>;)</a:t>
            </a:r>
            <a:endParaRPr lang="fr-FR" sz="2800" dirty="0"/>
          </a:p>
          <a:p>
            <a:pPr marL="0" indent="0">
              <a:buNone/>
            </a:pPr>
            <a:endParaRPr lang="fr-FR" sz="2400" b="1" dirty="0" smtClean="0"/>
          </a:p>
          <a:p>
            <a:pPr>
              <a:buNone/>
            </a:pPr>
            <a:endParaRPr lang="fr-FR" sz="2400" dirty="0" smtClean="0"/>
          </a:p>
          <a:p>
            <a:endParaRPr lang="fr-FR" sz="2400" dirty="0" smtClean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b="1" dirty="0">
                <a:solidFill>
                  <a:schemeClr val="accent1">
                    <a:lumMod val="50000"/>
                  </a:schemeClr>
                </a:solidFill>
              </a:rPr>
              <a:t>Libération d’un espace mémoire </a:t>
            </a: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006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785794"/>
            <a:ext cx="8429684" cy="59293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800" b="1" dirty="0" smtClean="0">
                <a:solidFill>
                  <a:schemeClr val="accent6">
                    <a:lumMod val="50000"/>
                  </a:schemeClr>
                </a:solidFill>
              </a:rPr>
              <a:t>Enregistrement pointé par un pointeur P</a:t>
            </a:r>
          </a:p>
          <a:p>
            <a:pPr marL="0" indent="0" algn="just">
              <a:buNone/>
            </a:pPr>
            <a:r>
              <a:rPr lang="fr-FR" sz="2400" dirty="0" smtClean="0"/>
              <a:t>Pour accéder à un champ d’un enregistrement pinté par un pointeur on utilise l’opérateur « </a:t>
            </a:r>
            <a:r>
              <a:rPr lang="fr-FR" sz="2400" dirty="0" smtClean="0">
                <a:solidFill>
                  <a:srgbClr val="FF0000"/>
                </a:solidFill>
              </a:rPr>
              <a:t>-&gt;</a:t>
            </a:r>
            <a:r>
              <a:rPr lang="fr-FR" sz="2400" dirty="0" smtClean="0"/>
              <a:t> » :</a:t>
            </a:r>
            <a:r>
              <a:rPr lang="fr-FR" sz="2400" b="1" dirty="0" smtClean="0"/>
              <a:t>  P </a:t>
            </a:r>
            <a:r>
              <a:rPr lang="fr-FR" sz="2400" b="1" dirty="0" smtClean="0">
                <a:solidFill>
                  <a:srgbClr val="FF0000"/>
                </a:solidFill>
              </a:rPr>
              <a:t>-&gt;</a:t>
            </a:r>
            <a:r>
              <a:rPr lang="fr-FR" sz="2400" b="1" dirty="0" smtClean="0"/>
              <a:t> « champ »</a:t>
            </a:r>
          </a:p>
          <a:p>
            <a:pPr>
              <a:buNone/>
            </a:pPr>
            <a:r>
              <a:rPr lang="fr-FR" sz="2400" b="1" u="sng" dirty="0" smtClean="0"/>
              <a:t>Exemple: </a:t>
            </a:r>
          </a:p>
          <a:p>
            <a:pPr>
              <a:buNone/>
            </a:pPr>
            <a:r>
              <a:rPr lang="fr-FR" sz="2000" b="1" dirty="0" smtClean="0"/>
              <a:t>Algorithme exemple</a:t>
            </a:r>
          </a:p>
          <a:p>
            <a:pPr>
              <a:buNone/>
            </a:pPr>
            <a:r>
              <a:rPr lang="fr-FR" sz="2000" b="1" dirty="0" smtClean="0"/>
              <a:t>Type structure point</a:t>
            </a:r>
          </a:p>
          <a:p>
            <a:pPr>
              <a:buNone/>
            </a:pPr>
            <a:r>
              <a:rPr lang="fr-FR" sz="2000" b="1" dirty="0" smtClean="0"/>
              <a:t>	x:  réel</a:t>
            </a:r>
            <a:r>
              <a:rPr lang="fr-FR" sz="2000" dirty="0" smtClean="0"/>
              <a:t>;</a:t>
            </a:r>
            <a:endParaRPr lang="fr-FR" sz="1600" dirty="0" smtClean="0"/>
          </a:p>
          <a:p>
            <a:pPr marL="3590925" indent="-3590925">
              <a:spcBef>
                <a:spcPts val="0"/>
              </a:spcBef>
              <a:buNone/>
            </a:pPr>
            <a:r>
              <a:rPr lang="fr-FR" sz="2000" dirty="0" smtClean="0"/>
              <a:t>      </a:t>
            </a:r>
            <a:r>
              <a:rPr lang="fr-FR" sz="2000" b="1" dirty="0" smtClean="0"/>
              <a:t>y:  réel;</a:t>
            </a:r>
            <a:endParaRPr lang="fr-FR" sz="1600" dirty="0" smtClean="0"/>
          </a:p>
          <a:p>
            <a:pPr>
              <a:buNone/>
            </a:pPr>
            <a:r>
              <a:rPr lang="fr-FR" sz="2000" b="1" dirty="0" smtClean="0"/>
              <a:t>Fin</a:t>
            </a:r>
          </a:p>
          <a:p>
            <a:pPr>
              <a:buNone/>
            </a:pPr>
            <a:r>
              <a:rPr lang="fr-FR" sz="2000" dirty="0" smtClean="0"/>
              <a:t>P: * point;     </a:t>
            </a:r>
          </a:p>
          <a:p>
            <a:pPr>
              <a:buNone/>
            </a:pPr>
            <a:r>
              <a:rPr lang="fr-FR" sz="2000" b="1" dirty="0" smtClean="0"/>
              <a:t>Début</a:t>
            </a:r>
            <a:r>
              <a:rPr lang="fr-FR" sz="2000" dirty="0" smtClean="0"/>
              <a:t>  </a:t>
            </a:r>
          </a:p>
          <a:p>
            <a:pPr>
              <a:buNone/>
            </a:pPr>
            <a:r>
              <a:rPr lang="fr-FR" sz="2000" dirty="0" smtClean="0"/>
              <a:t>   </a:t>
            </a:r>
            <a:r>
              <a:rPr lang="fr-FR" sz="2000" b="1" dirty="0" smtClean="0"/>
              <a:t>P </a:t>
            </a:r>
            <a:r>
              <a:rPr lang="fr-FR" sz="2000" dirty="0" smtClean="0">
                <a:sym typeface="Wingdings" pitchFamily="2" charset="2"/>
              </a:rPr>
              <a:t> </a:t>
            </a:r>
            <a:r>
              <a:rPr lang="fr-FR" sz="2000" b="1" dirty="0" smtClean="0"/>
              <a:t>Allouer (point)</a:t>
            </a:r>
            <a:r>
              <a:rPr lang="fr-FR" sz="2000" dirty="0" smtClean="0"/>
              <a:t>; // allocation de l’espace mémoire </a:t>
            </a:r>
          </a:p>
          <a:p>
            <a:pPr>
              <a:buNone/>
            </a:pPr>
            <a:r>
              <a:rPr lang="fr-FR" sz="2000" b="1" dirty="0" smtClean="0"/>
              <a:t>   P </a:t>
            </a:r>
            <a:r>
              <a:rPr lang="fr-FR" sz="2000" b="1" dirty="0" smtClean="0">
                <a:solidFill>
                  <a:srgbClr val="FF0000"/>
                </a:solidFill>
              </a:rPr>
              <a:t>-&gt;</a:t>
            </a:r>
            <a:r>
              <a:rPr lang="fr-FR" sz="2000" dirty="0" smtClean="0"/>
              <a:t> x </a:t>
            </a:r>
            <a:r>
              <a:rPr lang="fr-FR" sz="2000" dirty="0" smtClean="0">
                <a:sym typeface="Wingdings" pitchFamily="2" charset="2"/>
              </a:rPr>
              <a:t></a:t>
            </a:r>
            <a:r>
              <a:rPr lang="fr-FR" sz="2000" dirty="0" smtClean="0"/>
              <a:t> 10.8;   </a:t>
            </a:r>
          </a:p>
          <a:p>
            <a:pPr>
              <a:buNone/>
            </a:pPr>
            <a:r>
              <a:rPr lang="fr-FR" sz="2000" dirty="0"/>
              <a:t> </a:t>
            </a:r>
            <a:r>
              <a:rPr lang="fr-FR" sz="2000" dirty="0" smtClean="0"/>
              <a:t>  </a:t>
            </a:r>
            <a:r>
              <a:rPr lang="fr-FR" sz="2000" b="1" dirty="0" smtClean="0"/>
              <a:t>P</a:t>
            </a:r>
            <a:r>
              <a:rPr lang="fr-FR" sz="2000" dirty="0" smtClean="0"/>
              <a:t> </a:t>
            </a:r>
            <a:r>
              <a:rPr lang="fr-FR" sz="2000" b="1" dirty="0" smtClean="0">
                <a:solidFill>
                  <a:srgbClr val="FF0000"/>
                </a:solidFill>
              </a:rPr>
              <a:t>-&gt;</a:t>
            </a:r>
            <a:r>
              <a:rPr lang="fr-FR" sz="2000" dirty="0" smtClean="0"/>
              <a:t> y </a:t>
            </a:r>
            <a:r>
              <a:rPr lang="fr-FR" sz="2000" dirty="0" smtClean="0">
                <a:sym typeface="Wingdings" pitchFamily="2" charset="2"/>
              </a:rPr>
              <a:t></a:t>
            </a:r>
            <a:r>
              <a:rPr lang="fr-FR" sz="2000" dirty="0" smtClean="0"/>
              <a:t> 12.5;</a:t>
            </a:r>
          </a:p>
          <a:p>
            <a:pPr>
              <a:buNone/>
            </a:pPr>
            <a:r>
              <a:rPr lang="fr-FR" sz="2000" dirty="0" smtClean="0"/>
              <a:t>   Ecrire (p -&gt; x);       // affiche 10.8</a:t>
            </a:r>
            <a:endParaRPr lang="fr-FR" sz="2000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fr-FR" sz="2000" dirty="0" smtClean="0"/>
              <a:t>   </a:t>
            </a:r>
            <a:r>
              <a:rPr lang="fr-FR" sz="2000" b="1" dirty="0" smtClean="0"/>
              <a:t>Libérer(p);	</a:t>
            </a:r>
            <a:r>
              <a:rPr lang="fr-FR" sz="2000" dirty="0" smtClean="0"/>
              <a:t> //libération de l’espace mémoire </a:t>
            </a:r>
            <a:endParaRPr lang="fr-FR" sz="2000" b="1" dirty="0" smtClean="0"/>
          </a:p>
          <a:p>
            <a:pPr>
              <a:buNone/>
            </a:pPr>
            <a:r>
              <a:rPr lang="fr-FR" sz="2000" b="1" dirty="0" smtClean="0"/>
              <a:t>Fin </a:t>
            </a:r>
          </a:p>
          <a:p>
            <a:pPr>
              <a:buNone/>
            </a:pPr>
            <a:endParaRPr lang="fr-FR" sz="28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7000892" y="6215082"/>
            <a:ext cx="1000132" cy="2857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10.5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0760" y="5429264"/>
            <a:ext cx="571504" cy="2857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@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6357950" y="6286520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rot="5400000">
            <a:off x="6072992" y="5999974"/>
            <a:ext cx="571504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8001024" y="6215082"/>
            <a:ext cx="1000132" cy="2857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12.5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001024" y="5929330"/>
            <a:ext cx="1000132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y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86446" y="5072074"/>
            <a:ext cx="1000132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P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000892" y="5929330"/>
            <a:ext cx="1000132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x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0" y="0"/>
            <a:ext cx="9144000" cy="7143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</a:rPr>
              <a:t>Pointeurs pour des </a:t>
            </a:r>
            <a:r>
              <a:rPr lang="fr-FR" b="1" smtClean="0">
                <a:solidFill>
                  <a:schemeClr val="accent1">
                    <a:lumMod val="50000"/>
                  </a:schemeClr>
                </a:solidFill>
              </a:rPr>
              <a:t>enredistrement </a:t>
            </a:r>
            <a:endParaRPr lang="fr-FR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10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</a:rPr>
              <a:t>Introduction </a:t>
            </a:r>
            <a:endParaRPr lang="fr-FR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908720"/>
            <a:ext cx="8443914" cy="583264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fr-FR" sz="2800" dirty="0" smtClean="0"/>
              <a:t>La </a:t>
            </a:r>
            <a:r>
              <a:rPr lang="fr-FR" sz="2800" dirty="0"/>
              <a:t>mémoire centrale est composée d’un très grand nombre d’octets.</a:t>
            </a:r>
          </a:p>
          <a:p>
            <a:pPr algn="just"/>
            <a:r>
              <a:rPr lang="fr-FR" sz="2800" dirty="0" smtClean="0"/>
              <a:t>Chaque </a:t>
            </a:r>
            <a:r>
              <a:rPr lang="fr-FR" sz="2800" dirty="0"/>
              <a:t>octet est repéré par un numéro appelé </a:t>
            </a:r>
            <a:r>
              <a:rPr lang="fr-FR" sz="2800" dirty="0" smtClean="0"/>
              <a:t>adresse.</a:t>
            </a:r>
          </a:p>
          <a:p>
            <a:pPr algn="just"/>
            <a:endParaRPr lang="fr-FR" sz="2800" dirty="0" smtClean="0"/>
          </a:p>
          <a:p>
            <a:pPr marL="0" indent="0" algn="just">
              <a:buNone/>
            </a:pPr>
            <a:endParaRPr lang="fr-FR" sz="2800" dirty="0" smtClean="0"/>
          </a:p>
          <a:p>
            <a:pPr marL="0" indent="0" algn="just">
              <a:buNone/>
            </a:pPr>
            <a:endParaRPr lang="fr-FR" sz="2800" dirty="0"/>
          </a:p>
          <a:p>
            <a:pPr marL="0" indent="0" algn="just">
              <a:buNone/>
            </a:pPr>
            <a:endParaRPr lang="fr-FR" sz="2800" dirty="0" smtClean="0"/>
          </a:p>
          <a:p>
            <a:pPr algn="just"/>
            <a:endParaRPr lang="fr-FR" sz="2800" dirty="0"/>
          </a:p>
          <a:p>
            <a:pPr algn="just"/>
            <a:endParaRPr lang="fr-FR" sz="2800" dirty="0" smtClean="0"/>
          </a:p>
          <a:p>
            <a:pPr algn="just"/>
            <a:endParaRPr lang="fr-FR" sz="2800" dirty="0"/>
          </a:p>
          <a:p>
            <a:pPr marL="0" indent="0" algn="just">
              <a:buNone/>
            </a:pPr>
            <a:endParaRPr lang="fr-FR" sz="2800" b="1" dirty="0" smtClean="0">
              <a:solidFill>
                <a:srgbClr val="00B050"/>
              </a:solidFill>
            </a:endParaRPr>
          </a:p>
          <a:p>
            <a:pPr marL="0" indent="0" algn="just">
              <a:buNone/>
            </a:pPr>
            <a:endParaRPr lang="fr-FR" sz="2800" b="1" dirty="0">
              <a:solidFill>
                <a:srgbClr val="00B050"/>
              </a:solidFill>
            </a:endParaRPr>
          </a:p>
          <a:p>
            <a:pPr algn="just"/>
            <a:r>
              <a:rPr lang="fr-FR" sz="2800" b="1" dirty="0" smtClean="0">
                <a:solidFill>
                  <a:srgbClr val="00B050"/>
                </a:solidFill>
              </a:rPr>
              <a:t>Chaque </a:t>
            </a:r>
            <a:r>
              <a:rPr lang="fr-FR" sz="2800" b="1" dirty="0">
                <a:solidFill>
                  <a:srgbClr val="00B050"/>
                </a:solidFill>
              </a:rPr>
              <a:t>variable dans la mémoire occupe des octets contigus, c'est-à- dire des octets qui se suivent</a:t>
            </a:r>
            <a:r>
              <a:rPr lang="fr-FR" sz="2800" b="1" dirty="0" smtClean="0">
                <a:solidFill>
                  <a:srgbClr val="00B050"/>
                </a:solidFill>
              </a:rPr>
              <a:t>.</a:t>
            </a:r>
            <a:endParaRPr lang="fr-FR" sz="2800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445190"/>
              </p:ext>
            </p:extLst>
          </p:nvPr>
        </p:nvGraphicFramePr>
        <p:xfrm>
          <a:off x="5316760" y="2492896"/>
          <a:ext cx="3503712" cy="2927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7964"/>
                <a:gridCol w="437964"/>
                <a:gridCol w="437964"/>
                <a:gridCol w="437964"/>
                <a:gridCol w="437964"/>
                <a:gridCol w="437964"/>
                <a:gridCol w="437964"/>
                <a:gridCol w="437964"/>
              </a:tblGrid>
              <a:tr h="37084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b="1" dirty="0" smtClean="0">
                          <a:solidFill>
                            <a:srgbClr val="FF0000"/>
                          </a:solidFill>
                        </a:rPr>
                        <a:t>.</a:t>
                      </a:r>
                      <a:endParaRPr lang="fr-FR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67688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b="1" dirty="0" smtClean="0">
                          <a:solidFill>
                            <a:srgbClr val="FF0000"/>
                          </a:solidFill>
                        </a:rPr>
                        <a:t>.</a:t>
                      </a:r>
                      <a:endParaRPr lang="fr-FR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652120" y="3834690"/>
            <a:ext cx="28528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Mémoire centrale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436308" y="2060848"/>
            <a:ext cx="16994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>
                <a:solidFill>
                  <a:srgbClr val="FF0000"/>
                </a:solidFill>
              </a:rPr>
              <a:t>08 </a:t>
            </a:r>
            <a:r>
              <a:rPr lang="fr-FR" sz="2000" b="1" dirty="0" smtClean="0">
                <a:solidFill>
                  <a:srgbClr val="FF0000"/>
                </a:solidFill>
              </a:rPr>
              <a:t>Bits (Octet)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62065" y="2060848"/>
            <a:ext cx="11339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>
                <a:solidFill>
                  <a:srgbClr val="FF0000"/>
                </a:solidFill>
              </a:rPr>
              <a:t>Adresses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529047" y="2483352"/>
            <a:ext cx="133480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fr-FR" b="1" dirty="0" smtClean="0"/>
              <a:t>@ </a:t>
            </a:r>
            <a:r>
              <a:rPr lang="fr-FR" sz="2000" b="1" dirty="0" smtClean="0"/>
              <a:t>0</a:t>
            </a:r>
            <a:endParaRPr lang="fr-FR" sz="2000" b="1" dirty="0"/>
          </a:p>
          <a:p>
            <a:pPr>
              <a:spcAft>
                <a:spcPts val="600"/>
              </a:spcAft>
            </a:pPr>
            <a:r>
              <a:rPr lang="fr-FR" b="1" dirty="0" smtClean="0"/>
              <a:t>@</a:t>
            </a:r>
            <a:r>
              <a:rPr lang="fr-FR" sz="2000" b="1" dirty="0" smtClean="0"/>
              <a:t> 1</a:t>
            </a:r>
          </a:p>
          <a:p>
            <a:pPr>
              <a:spcAft>
                <a:spcPts val="600"/>
              </a:spcAft>
            </a:pPr>
            <a:r>
              <a:rPr lang="fr-FR" b="1" dirty="0" smtClean="0"/>
              <a:t>@</a:t>
            </a:r>
            <a:r>
              <a:rPr lang="fr-FR" sz="2000" b="1" dirty="0" smtClean="0"/>
              <a:t> 2</a:t>
            </a:r>
            <a:endParaRPr lang="fr-FR" sz="2000" b="1" dirty="0"/>
          </a:p>
        </p:txBody>
      </p:sp>
      <p:sp>
        <p:nvSpPr>
          <p:cNvPr id="16" name="Rectangle 15"/>
          <p:cNvSpPr/>
          <p:nvPr/>
        </p:nvSpPr>
        <p:spPr>
          <a:xfrm>
            <a:off x="4529046" y="4639784"/>
            <a:ext cx="133480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fr-FR" b="1" dirty="0">
                <a:solidFill>
                  <a:prstClr val="black"/>
                </a:solidFill>
              </a:rPr>
              <a:t>@ </a:t>
            </a:r>
            <a:r>
              <a:rPr lang="fr-FR" sz="2000" b="1" dirty="0" smtClean="0"/>
              <a:t>n-2</a:t>
            </a:r>
            <a:endParaRPr lang="fr-FR" sz="2000" b="1" dirty="0"/>
          </a:p>
          <a:p>
            <a:pPr>
              <a:spcAft>
                <a:spcPts val="600"/>
              </a:spcAft>
            </a:pPr>
            <a:r>
              <a:rPr lang="fr-FR" sz="2000" b="1" dirty="0"/>
              <a:t>@ </a:t>
            </a:r>
            <a:r>
              <a:rPr lang="fr-FR" sz="2000" b="1" dirty="0" smtClean="0"/>
              <a:t>n-1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4084537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</a:rPr>
              <a:t>Introduction </a:t>
            </a:r>
            <a:r>
              <a:rPr lang="fr-FR" dirty="0"/>
              <a:t> </a:t>
            </a:r>
            <a:r>
              <a:rPr lang="fr-FR" dirty="0" smtClean="0"/>
              <a:t>(</a:t>
            </a:r>
            <a:r>
              <a:rPr lang="fr-FR" b="1" dirty="0" smtClean="0"/>
              <a:t>Exemple)</a:t>
            </a:r>
            <a:endParaRPr lang="fr-FR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908720"/>
            <a:ext cx="8443914" cy="5949280"/>
          </a:xfrm>
        </p:spPr>
        <p:txBody>
          <a:bodyPr>
            <a:normAutofit fontScale="92500"/>
          </a:bodyPr>
          <a:lstStyle/>
          <a:p>
            <a:pPr algn="just">
              <a:spcAft>
                <a:spcPts val="1200"/>
              </a:spcAft>
            </a:pPr>
            <a:r>
              <a:rPr lang="fr-FR" sz="2800" dirty="0" err="1" smtClean="0"/>
              <a:t>float</a:t>
            </a:r>
            <a:r>
              <a:rPr lang="fr-FR" sz="2800" dirty="0" smtClean="0"/>
              <a:t> </a:t>
            </a:r>
            <a:r>
              <a:rPr lang="fr-FR" sz="2800" b="1" dirty="0" smtClean="0">
                <a:solidFill>
                  <a:srgbClr val="0070C0"/>
                </a:solidFill>
              </a:rPr>
              <a:t>x;</a:t>
            </a:r>
          </a:p>
          <a:p>
            <a:pPr algn="just">
              <a:spcAft>
                <a:spcPts val="1200"/>
              </a:spcAft>
            </a:pPr>
            <a:r>
              <a:rPr lang="fr-FR" sz="2800" dirty="0" smtClean="0"/>
              <a:t>En </a:t>
            </a:r>
            <a:r>
              <a:rPr lang="fr-FR" sz="2800" dirty="0"/>
              <a:t>C++ </a:t>
            </a:r>
            <a:r>
              <a:rPr lang="fr-FR" sz="2800" dirty="0" smtClean="0"/>
              <a:t>un </a:t>
            </a:r>
            <a:r>
              <a:rPr lang="fr-FR" sz="2800" dirty="0" err="1"/>
              <a:t>float</a:t>
            </a:r>
            <a:r>
              <a:rPr lang="fr-FR" sz="2800" dirty="0"/>
              <a:t> occupe 4 octets qui se </a:t>
            </a:r>
            <a:r>
              <a:rPr lang="fr-FR" sz="2800" dirty="0" smtClean="0"/>
              <a:t>suivent.</a:t>
            </a:r>
          </a:p>
          <a:p>
            <a:pPr algn="just">
              <a:spcAft>
                <a:spcPts val="1200"/>
              </a:spcAft>
            </a:pPr>
            <a:r>
              <a:rPr lang="fr-FR" sz="2800" dirty="0" smtClean="0"/>
              <a:t>L’adresse </a:t>
            </a:r>
            <a:r>
              <a:rPr lang="fr-FR" sz="2800" dirty="0"/>
              <a:t>de la variable </a:t>
            </a:r>
            <a:r>
              <a:rPr lang="fr-FR" sz="2800" dirty="0" smtClean="0"/>
              <a:t>est l’adresse </a:t>
            </a:r>
            <a:r>
              <a:rPr lang="fr-FR" sz="2800" b="1" dirty="0"/>
              <a:t>de son premier octet</a:t>
            </a:r>
            <a:r>
              <a:rPr lang="fr-FR" sz="2800" dirty="0"/>
              <a:t>.</a:t>
            </a:r>
          </a:p>
          <a:p>
            <a:pPr algn="just">
              <a:spcAft>
                <a:spcPts val="1200"/>
              </a:spcAft>
            </a:pPr>
            <a:r>
              <a:rPr lang="fr-FR" sz="2800" dirty="0" smtClean="0"/>
              <a:t>On </a:t>
            </a:r>
            <a:r>
              <a:rPr lang="fr-FR" sz="2800" dirty="0"/>
              <a:t>peut connaître l’adresse </a:t>
            </a:r>
            <a:r>
              <a:rPr lang="fr-FR" sz="2800" dirty="0" smtClean="0"/>
              <a:t>d’une variable par l’opérateur </a:t>
            </a:r>
            <a:r>
              <a:rPr lang="fr-FR" sz="2800" b="1" dirty="0" smtClean="0"/>
              <a:t>&amp;</a:t>
            </a:r>
            <a:r>
              <a:rPr lang="fr-FR" sz="2800" dirty="0" smtClean="0"/>
              <a:t>.</a:t>
            </a:r>
          </a:p>
          <a:p>
            <a:pPr marL="0" indent="0" algn="just">
              <a:buNone/>
            </a:pPr>
            <a:r>
              <a:rPr lang="fr-FR" sz="2800" dirty="0" smtClean="0"/>
              <a:t>    </a:t>
            </a:r>
            <a:r>
              <a:rPr lang="fr-FR" sz="2800" b="1" dirty="0" smtClean="0"/>
              <a:t>Exemple</a:t>
            </a:r>
          </a:p>
          <a:p>
            <a:pPr marL="0" indent="0" algn="just">
              <a:buNone/>
            </a:pPr>
            <a:r>
              <a:rPr lang="fr-FR" sz="2800" dirty="0" smtClean="0"/>
              <a:t>    </a:t>
            </a:r>
            <a:r>
              <a:rPr lang="fr-FR" sz="2600" dirty="0" err="1" smtClean="0"/>
              <a:t>float</a:t>
            </a:r>
            <a:r>
              <a:rPr lang="fr-FR" sz="2600" dirty="0" smtClean="0"/>
              <a:t> </a:t>
            </a:r>
            <a:r>
              <a:rPr lang="fr-FR" sz="2600" dirty="0"/>
              <a:t>x ;</a:t>
            </a:r>
          </a:p>
          <a:p>
            <a:pPr marL="1787525" indent="-1787525" algn="just">
              <a:spcAft>
                <a:spcPts val="1200"/>
              </a:spcAft>
              <a:buNone/>
            </a:pPr>
            <a:r>
              <a:rPr lang="fr-FR" sz="2800" dirty="0" smtClean="0"/>
              <a:t>    p </a:t>
            </a:r>
            <a:r>
              <a:rPr lang="fr-FR" sz="2800" dirty="0"/>
              <a:t>= </a:t>
            </a:r>
            <a:r>
              <a:rPr lang="fr-FR" sz="2800" b="1" dirty="0">
                <a:solidFill>
                  <a:srgbClr val="0070C0"/>
                </a:solidFill>
              </a:rPr>
              <a:t>&amp;</a:t>
            </a:r>
            <a:r>
              <a:rPr lang="fr-FR" sz="2800" dirty="0" smtClean="0"/>
              <a:t>x; </a:t>
            </a:r>
            <a:r>
              <a:rPr lang="fr-FR" sz="2600" dirty="0" smtClean="0"/>
              <a:t>//l’adresse de la variable x : adresse de son premier octet</a:t>
            </a:r>
          </a:p>
          <a:p>
            <a:pPr marL="355600" indent="0">
              <a:buNone/>
            </a:pPr>
            <a:r>
              <a:rPr lang="fr-FR" sz="2800" b="1" dirty="0" smtClean="0">
                <a:solidFill>
                  <a:schemeClr val="accent4">
                    <a:lumMod val="50000"/>
                  </a:schemeClr>
                </a:solidFill>
              </a:rPr>
              <a:t>La variable p contient une valeur qui est l’adresse de la variable x.</a:t>
            </a:r>
          </a:p>
          <a:p>
            <a:pPr algn="just"/>
            <a:endParaRPr lang="fr-FR" sz="2800" dirty="0" smtClean="0"/>
          </a:p>
          <a:p>
            <a:pPr marL="0" indent="0" algn="just">
              <a:buNone/>
            </a:pPr>
            <a:endParaRPr lang="fr-FR" sz="2800" dirty="0"/>
          </a:p>
          <a:p>
            <a:pPr marL="0" indent="0" algn="just">
              <a:buNone/>
            </a:pPr>
            <a:endParaRPr lang="fr-FR" sz="2800" dirty="0" smtClean="0"/>
          </a:p>
          <a:p>
            <a:pPr marL="0" indent="0" algn="just">
              <a:buNone/>
            </a:pPr>
            <a:endParaRPr lang="fr-FR" sz="2800" dirty="0"/>
          </a:p>
          <a:p>
            <a:pPr marL="0" indent="0" algn="just">
              <a:buNone/>
            </a:pPr>
            <a:endParaRPr lang="fr-FR" sz="2800" dirty="0"/>
          </a:p>
          <a:p>
            <a:pPr algn="just"/>
            <a:endParaRPr lang="fr-FR" sz="2800" dirty="0" smtClean="0"/>
          </a:p>
          <a:p>
            <a:pPr marL="0" indent="0" algn="just">
              <a:buNone/>
            </a:pPr>
            <a:endParaRPr 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val="948061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7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b="1" dirty="0"/>
              <a:t>Allocation de la mémoire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908720"/>
            <a:ext cx="8443914" cy="5328592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1200"/>
              </a:spcAft>
            </a:pPr>
            <a:r>
              <a:rPr lang="fr-FR" sz="2800" dirty="0" smtClean="0"/>
              <a:t>Les </a:t>
            </a:r>
            <a:r>
              <a:rPr lang="fr-FR" sz="2800" dirty="0"/>
              <a:t>algorithmes (programmes) consomment essentiellement </a:t>
            </a:r>
            <a:r>
              <a:rPr lang="fr-FR" sz="2800" dirty="0" smtClean="0"/>
              <a:t>deux ressources </a:t>
            </a:r>
            <a:r>
              <a:rPr lang="fr-FR" sz="2800" dirty="0"/>
              <a:t>:</a:t>
            </a:r>
          </a:p>
          <a:p>
            <a:pPr lvl="1">
              <a:spcAft>
                <a:spcPts val="1200"/>
              </a:spcAft>
            </a:pPr>
            <a:r>
              <a:rPr lang="fr-FR" b="1" dirty="0" smtClean="0"/>
              <a:t>Le </a:t>
            </a:r>
            <a:r>
              <a:rPr lang="fr-FR" b="1" dirty="0"/>
              <a:t>temps d’exécution.</a:t>
            </a:r>
          </a:p>
          <a:p>
            <a:pPr lvl="1">
              <a:spcAft>
                <a:spcPts val="1200"/>
              </a:spcAft>
            </a:pPr>
            <a:r>
              <a:rPr lang="fr-FR" b="1" dirty="0" smtClean="0"/>
              <a:t>L’espace </a:t>
            </a:r>
            <a:r>
              <a:rPr lang="fr-FR" b="1" dirty="0"/>
              <a:t>mémoire réservé</a:t>
            </a:r>
            <a:r>
              <a:rPr lang="fr-FR" b="1" dirty="0" smtClean="0"/>
              <a:t>.</a:t>
            </a:r>
          </a:p>
          <a:p>
            <a:pPr marL="457200" lvl="1" indent="0">
              <a:spcAft>
                <a:spcPts val="1200"/>
              </a:spcAft>
              <a:buNone/>
            </a:pPr>
            <a:endParaRPr lang="fr-FR" b="1" dirty="0"/>
          </a:p>
          <a:p>
            <a:pPr>
              <a:spcAft>
                <a:spcPts val="1200"/>
              </a:spcAft>
            </a:pPr>
            <a:r>
              <a:rPr lang="fr-FR" sz="2800" dirty="0" smtClean="0"/>
              <a:t>On </a:t>
            </a:r>
            <a:r>
              <a:rPr lang="fr-FR" sz="2800" dirty="0"/>
              <a:t>distingue deux types d'allocation </a:t>
            </a:r>
            <a:r>
              <a:rPr lang="fr-FR" sz="2800" dirty="0" smtClean="0"/>
              <a:t>(réservation) </a:t>
            </a:r>
            <a:r>
              <a:rPr lang="fr-FR" sz="2800" dirty="0"/>
              <a:t>de </a:t>
            </a:r>
            <a:r>
              <a:rPr lang="fr-FR" sz="2800" dirty="0" smtClean="0"/>
              <a:t>l’espace mémoire</a:t>
            </a:r>
            <a:r>
              <a:rPr lang="fr-FR" sz="2800" dirty="0"/>
              <a:t>:</a:t>
            </a:r>
          </a:p>
          <a:p>
            <a:pPr lvl="1">
              <a:spcAft>
                <a:spcPts val="1200"/>
              </a:spcAft>
            </a:pPr>
            <a:r>
              <a:rPr lang="fr-FR" b="1" dirty="0" smtClean="0"/>
              <a:t>Allocation statique</a:t>
            </a:r>
          </a:p>
          <a:p>
            <a:pPr lvl="1">
              <a:spcAft>
                <a:spcPts val="1200"/>
              </a:spcAft>
            </a:pPr>
            <a:r>
              <a:rPr lang="fr-FR" b="1" dirty="0" smtClean="0"/>
              <a:t>Allocation </a:t>
            </a:r>
            <a:r>
              <a:rPr lang="fr-FR" b="1" dirty="0"/>
              <a:t>dynamique</a:t>
            </a:r>
            <a:r>
              <a:rPr lang="fr-FR" b="1" dirty="0" smtClean="0"/>
              <a:t>.</a:t>
            </a:r>
            <a:endParaRPr lang="fr-FR" b="1" dirty="0"/>
          </a:p>
          <a:p>
            <a:pPr marL="0" indent="0" algn="just">
              <a:buNone/>
            </a:pPr>
            <a:endParaRPr lang="fr-FR" sz="2800" dirty="0"/>
          </a:p>
          <a:p>
            <a:pPr algn="just"/>
            <a:endParaRPr lang="fr-FR" sz="2800" dirty="0" smtClean="0"/>
          </a:p>
          <a:p>
            <a:pPr marL="0" indent="0" algn="just">
              <a:buNone/>
            </a:pPr>
            <a:endParaRPr 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val="2088422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b="1" dirty="0"/>
              <a:t>Allocation </a:t>
            </a:r>
            <a:r>
              <a:rPr lang="fr-FR" b="1" dirty="0" smtClean="0"/>
              <a:t>statique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908720"/>
            <a:ext cx="8443914" cy="5949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b="1" dirty="0" smtClean="0"/>
              <a:t>Allocation statique </a:t>
            </a:r>
            <a:r>
              <a:rPr lang="fr-FR" sz="2800" dirty="0" smtClean="0"/>
              <a:t>:</a:t>
            </a:r>
            <a:endParaRPr lang="fr-FR" sz="2800" dirty="0"/>
          </a:p>
          <a:p>
            <a:pPr algn="just"/>
            <a:r>
              <a:rPr lang="fr-FR" sz="2800" dirty="0" smtClean="0"/>
              <a:t>L'allocation </a:t>
            </a:r>
            <a:r>
              <a:rPr lang="fr-FR" sz="2800" dirty="0"/>
              <a:t>de l'espace mémoire se fait </a:t>
            </a:r>
            <a:r>
              <a:rPr lang="fr-FR" sz="2800" b="1" dirty="0"/>
              <a:t>avant l'exécution </a:t>
            </a:r>
            <a:r>
              <a:rPr lang="fr-FR" sz="2800" dirty="0" smtClean="0"/>
              <a:t>du programme</a:t>
            </a:r>
            <a:r>
              <a:rPr lang="fr-FR" sz="2800" dirty="0"/>
              <a:t>, c'est-à-dire </a:t>
            </a:r>
            <a:r>
              <a:rPr lang="fr-FR" sz="2800" b="1" dirty="0"/>
              <a:t>après la compilation</a:t>
            </a:r>
            <a:r>
              <a:rPr lang="fr-FR" sz="2800" dirty="0"/>
              <a:t>.</a:t>
            </a:r>
          </a:p>
          <a:p>
            <a:pPr algn="just"/>
            <a:r>
              <a:rPr lang="fr-FR" sz="2800" dirty="0" smtClean="0"/>
              <a:t>Le </a:t>
            </a:r>
            <a:r>
              <a:rPr lang="fr-FR" sz="2800" dirty="0"/>
              <a:t>cas de </a:t>
            </a:r>
            <a:r>
              <a:rPr lang="fr-FR" sz="2800" dirty="0" smtClean="0"/>
              <a:t>variables simples </a:t>
            </a:r>
            <a:r>
              <a:rPr lang="fr-FR" sz="2800" dirty="0"/>
              <a:t>et de </a:t>
            </a:r>
            <a:r>
              <a:rPr lang="fr-FR" sz="2800" dirty="0" smtClean="0"/>
              <a:t>tableaux.</a:t>
            </a:r>
          </a:p>
          <a:p>
            <a:pPr marL="0" indent="0" algn="just">
              <a:buNone/>
            </a:pPr>
            <a:r>
              <a:rPr lang="fr-FR" sz="2800" b="1" u="sng" dirty="0" smtClean="0"/>
              <a:t>Exemple: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2800" dirty="0" err="1" smtClean="0"/>
              <a:t>int</a:t>
            </a:r>
            <a:r>
              <a:rPr lang="fr-FR" sz="2800" dirty="0" smtClean="0"/>
              <a:t> x;		</a:t>
            </a:r>
            <a:endParaRPr lang="fr-FR" sz="2800" b="1" dirty="0" smtClean="0">
              <a:solidFill>
                <a:srgbClr val="FF0000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2800" dirty="0" smtClean="0"/>
              <a:t>char S[20];	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2800" dirty="0" err="1" smtClean="0"/>
              <a:t>float</a:t>
            </a:r>
            <a:r>
              <a:rPr lang="fr-FR" sz="2800" dirty="0" smtClean="0"/>
              <a:t> </a:t>
            </a:r>
            <a:r>
              <a:rPr lang="fr-FR" sz="2800" dirty="0"/>
              <a:t>T[100];		</a:t>
            </a:r>
            <a:endParaRPr lang="fr-FR" sz="2800" dirty="0" smtClean="0"/>
          </a:p>
          <a:p>
            <a:pPr marL="0" indent="0" algn="just">
              <a:buNone/>
            </a:pPr>
            <a:endParaRPr lang="fr-FR" sz="2800" dirty="0"/>
          </a:p>
          <a:p>
            <a:pPr marL="0" indent="0" algn="just">
              <a:buNone/>
            </a:pPr>
            <a:endParaRPr lang="fr-FR" sz="2800" dirty="0" smtClean="0"/>
          </a:p>
          <a:p>
            <a:pPr marL="0" indent="0" algn="just">
              <a:buNone/>
            </a:pPr>
            <a:endParaRPr lang="fr-FR" sz="2800" dirty="0"/>
          </a:p>
          <a:p>
            <a:pPr marL="0" indent="0" algn="just">
              <a:buNone/>
            </a:pPr>
            <a:endParaRPr lang="fr-FR" sz="2800" dirty="0"/>
          </a:p>
          <a:p>
            <a:pPr algn="just"/>
            <a:endParaRPr lang="fr-FR" sz="2800" dirty="0" smtClean="0"/>
          </a:p>
          <a:p>
            <a:pPr marL="0" indent="0" algn="just">
              <a:buNone/>
            </a:pPr>
            <a:endParaRPr lang="fr-FR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2453276" y="3970254"/>
            <a:ext cx="1719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/>
              <a:t>// </a:t>
            </a:r>
            <a:r>
              <a:rPr lang="fr-FR" sz="2800" b="1" dirty="0">
                <a:solidFill>
                  <a:srgbClr val="FF0000"/>
                </a:solidFill>
              </a:rPr>
              <a:t>4 octets</a:t>
            </a:r>
            <a:endParaRPr lang="fr-FR" sz="2800" dirty="0"/>
          </a:p>
        </p:txBody>
      </p:sp>
      <p:sp>
        <p:nvSpPr>
          <p:cNvPr id="5" name="Rectangle 4"/>
          <p:cNvSpPr/>
          <p:nvPr/>
        </p:nvSpPr>
        <p:spPr>
          <a:xfrm>
            <a:off x="2411760" y="4705980"/>
            <a:ext cx="1902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/>
              <a:t>// </a:t>
            </a:r>
            <a:r>
              <a:rPr lang="fr-FR" sz="2800" b="1" dirty="0">
                <a:solidFill>
                  <a:srgbClr val="FF0000"/>
                </a:solidFill>
              </a:rPr>
              <a:t>20 octets</a:t>
            </a:r>
            <a:endParaRPr lang="fr-FR" sz="2800" dirty="0"/>
          </a:p>
        </p:txBody>
      </p:sp>
      <p:sp>
        <p:nvSpPr>
          <p:cNvPr id="6" name="Rectangle 5"/>
          <p:cNvSpPr/>
          <p:nvPr/>
        </p:nvSpPr>
        <p:spPr>
          <a:xfrm>
            <a:off x="2500274" y="5445224"/>
            <a:ext cx="26400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/>
              <a:t>// </a:t>
            </a:r>
            <a:r>
              <a:rPr lang="fr-FR" sz="2800" b="1" dirty="0">
                <a:solidFill>
                  <a:srgbClr val="FF0000"/>
                </a:solidFill>
              </a:rPr>
              <a:t>4 </a:t>
            </a:r>
            <a:r>
              <a:rPr lang="fr-FR" sz="2800" b="1" dirty="0" smtClean="0">
                <a:solidFill>
                  <a:srgbClr val="FF0000"/>
                </a:solidFill>
              </a:rPr>
              <a:t>* 100 octets</a:t>
            </a:r>
            <a:endParaRPr lang="fr-FR" sz="2800" b="1" dirty="0"/>
          </a:p>
        </p:txBody>
      </p:sp>
      <p:sp>
        <p:nvSpPr>
          <p:cNvPr id="7" name="Accolade fermante 6"/>
          <p:cNvSpPr/>
          <p:nvPr/>
        </p:nvSpPr>
        <p:spPr>
          <a:xfrm>
            <a:off x="5292080" y="3986694"/>
            <a:ext cx="432048" cy="1997885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8" name="Rectangle 7"/>
          <p:cNvSpPr/>
          <p:nvPr/>
        </p:nvSpPr>
        <p:spPr>
          <a:xfrm>
            <a:off x="5508104" y="4231864"/>
            <a:ext cx="32403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/>
              <a:t>Réservation de 124 octets avant de démarrer l’exécution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3937270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 animBg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b="1" dirty="0"/>
              <a:t>Allocation </a:t>
            </a:r>
            <a:r>
              <a:rPr lang="fr-FR" b="1" dirty="0" smtClean="0"/>
              <a:t>dynamique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908720"/>
            <a:ext cx="8443914" cy="5400600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</a:pPr>
            <a:r>
              <a:rPr lang="fr-FR" sz="2800" dirty="0" smtClean="0"/>
              <a:t>L'allocation de l'espace se fait au fur et à mesure de l'exécution du programme.</a:t>
            </a:r>
          </a:p>
          <a:p>
            <a:pPr>
              <a:spcAft>
                <a:spcPts val="1200"/>
              </a:spcAft>
            </a:pPr>
            <a:r>
              <a:rPr lang="fr-FR" sz="2800" dirty="0" smtClean="0"/>
              <a:t>Pour </a:t>
            </a:r>
            <a:r>
              <a:rPr lang="fr-FR" sz="2800" dirty="0"/>
              <a:t>pouvoir faire ce type d'allocation, l'utilisateur doit disposer </a:t>
            </a:r>
            <a:r>
              <a:rPr lang="fr-FR" sz="2800" dirty="0" smtClean="0"/>
              <a:t>des deux </a:t>
            </a:r>
            <a:r>
              <a:rPr lang="fr-FR" sz="2800" dirty="0"/>
              <a:t>opérations : </a:t>
            </a:r>
            <a:r>
              <a:rPr lang="fr-FR" sz="2800" b="1" i="1" dirty="0"/>
              <a:t>allocation </a:t>
            </a:r>
            <a:r>
              <a:rPr lang="fr-FR" sz="2800" dirty="0"/>
              <a:t>et </a:t>
            </a:r>
            <a:r>
              <a:rPr lang="fr-FR" sz="2800" b="1" i="1" dirty="0"/>
              <a:t>libération </a:t>
            </a:r>
            <a:r>
              <a:rPr lang="fr-FR" sz="2800" dirty="0"/>
              <a:t>de l'espace.</a:t>
            </a:r>
          </a:p>
          <a:p>
            <a:pPr>
              <a:spcAft>
                <a:spcPts val="1200"/>
              </a:spcAft>
            </a:pPr>
            <a:r>
              <a:rPr lang="fr-FR" sz="2800" dirty="0" smtClean="0"/>
              <a:t>La </a:t>
            </a:r>
            <a:r>
              <a:rPr lang="fr-FR" sz="2800" dirty="0"/>
              <a:t>majorité des langages de programmation offre cette possibilité</a:t>
            </a:r>
            <a:r>
              <a:rPr lang="fr-FR" sz="2800" dirty="0" smtClean="0"/>
              <a:t>.</a:t>
            </a:r>
          </a:p>
          <a:p>
            <a:pPr>
              <a:spcAft>
                <a:spcPts val="1200"/>
              </a:spcAft>
            </a:pPr>
            <a:r>
              <a:rPr lang="fr-FR" sz="2800" dirty="0" smtClean="0"/>
              <a:t>Le système d’exploitation prévoir une partie de la MC à cet effet appelée le TAS (table allocation system).</a:t>
            </a:r>
          </a:p>
          <a:p>
            <a:pPr>
              <a:spcAft>
                <a:spcPts val="1200"/>
              </a:spcAft>
            </a:pPr>
            <a:r>
              <a:rPr lang="fr-FR" sz="2800" dirty="0" smtClean="0"/>
              <a:t>Il faut toujours garder l’adresse de l’espace réservé dynamiquement dans une variable de type </a:t>
            </a:r>
            <a:r>
              <a:rPr lang="fr-FR" sz="2800" b="1" dirty="0" smtClean="0">
                <a:solidFill>
                  <a:srgbClr val="FF0000"/>
                </a:solidFill>
              </a:rPr>
              <a:t>pointeur</a:t>
            </a:r>
            <a:r>
              <a:rPr lang="fr-FR" sz="2800" dirty="0" smtClean="0"/>
              <a:t>  	</a:t>
            </a:r>
          </a:p>
          <a:p>
            <a:pPr marL="0" indent="0" algn="just">
              <a:spcAft>
                <a:spcPts val="1200"/>
              </a:spcAft>
              <a:buNone/>
            </a:pPr>
            <a:endParaRPr lang="fr-FR" sz="2800" dirty="0" smtClean="0"/>
          </a:p>
          <a:p>
            <a:pPr marL="0" indent="0" algn="just">
              <a:spcAft>
                <a:spcPts val="1200"/>
              </a:spcAft>
              <a:buNone/>
            </a:pPr>
            <a:endParaRPr lang="fr-FR" sz="2800" dirty="0" smtClean="0"/>
          </a:p>
          <a:p>
            <a:pPr marL="0" indent="0" algn="just">
              <a:spcAft>
                <a:spcPts val="1200"/>
              </a:spcAft>
              <a:buNone/>
            </a:pPr>
            <a:endParaRPr lang="fr-FR" sz="2800" dirty="0"/>
          </a:p>
          <a:p>
            <a:pPr marL="0" indent="0" algn="just">
              <a:spcAft>
                <a:spcPts val="1200"/>
              </a:spcAft>
              <a:buNone/>
            </a:pPr>
            <a:endParaRPr lang="fr-FR" sz="2800" dirty="0"/>
          </a:p>
          <a:p>
            <a:pPr algn="just">
              <a:spcAft>
                <a:spcPts val="1200"/>
              </a:spcAft>
            </a:pPr>
            <a:endParaRPr lang="fr-FR" sz="2800" dirty="0" smtClean="0"/>
          </a:p>
          <a:p>
            <a:pPr marL="0" indent="0" algn="just">
              <a:spcAft>
                <a:spcPts val="1200"/>
              </a:spcAft>
              <a:buNone/>
            </a:pPr>
            <a:endParaRPr 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val="220103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</a:rPr>
              <a:t>Pointeurs </a:t>
            </a:r>
            <a:endParaRPr lang="fr-FR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953750"/>
            <a:ext cx="8443914" cy="564360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fr-FR" sz="2400" b="1" dirty="0" smtClean="0">
                <a:solidFill>
                  <a:schemeClr val="accent2"/>
                </a:solidFill>
              </a:rPr>
              <a:t>Définition</a:t>
            </a:r>
            <a:r>
              <a:rPr lang="fr-FR" sz="2400" dirty="0" smtClean="0">
                <a:solidFill>
                  <a:schemeClr val="accent2"/>
                </a:solidFill>
              </a:rPr>
              <a:t>: </a:t>
            </a:r>
            <a:r>
              <a:rPr lang="fr-FR" sz="2400" b="1" dirty="0" smtClean="0"/>
              <a:t>un pointeur est un variable qui stocke pour valeur une adresse mémoire</a:t>
            </a:r>
            <a:r>
              <a:rPr lang="fr-FR" sz="2400" dirty="0" smtClean="0"/>
              <a:t>. </a:t>
            </a:r>
          </a:p>
          <a:p>
            <a:pPr algn="just">
              <a:buNone/>
            </a:pPr>
            <a:r>
              <a:rPr lang="fr-FR" sz="2400" dirty="0" smtClean="0"/>
              <a:t>	</a:t>
            </a:r>
            <a:r>
              <a:rPr lang="fr-FR" sz="2400" b="1" dirty="0" smtClean="0"/>
              <a:t>Exemple:</a:t>
            </a:r>
            <a:r>
              <a:rPr lang="fr-FR" sz="2400" dirty="0" smtClean="0"/>
              <a:t> </a:t>
            </a:r>
          </a:p>
          <a:p>
            <a:pPr lvl="1" algn="just">
              <a:buNone/>
            </a:pPr>
            <a:r>
              <a:rPr lang="fr-FR" sz="2000" dirty="0" smtClean="0"/>
              <a:t>x= 17</a:t>
            </a:r>
          </a:p>
          <a:p>
            <a:pPr lvl="1" algn="just">
              <a:buNone/>
            </a:pPr>
            <a:r>
              <a:rPr lang="fr-FR" sz="2000" dirty="0" smtClean="0"/>
              <a:t>P un pointeur contenant l’adresse de x dans la mémoire </a:t>
            </a:r>
          </a:p>
          <a:p>
            <a:pPr lvl="1" algn="just">
              <a:buNone/>
            </a:pPr>
            <a:r>
              <a:rPr lang="fr-FR" sz="2000" dirty="0" smtClean="0"/>
              <a:t>P= </a:t>
            </a:r>
            <a:r>
              <a:rPr lang="fr-FR" sz="2000" b="1" dirty="0" smtClean="0">
                <a:solidFill>
                  <a:srgbClr val="FF0000"/>
                </a:solidFill>
              </a:rPr>
              <a:t>1000</a:t>
            </a:r>
          </a:p>
          <a:p>
            <a:pPr algn="just"/>
            <a:endParaRPr lang="fr-FR" sz="2400" dirty="0" smtClean="0"/>
          </a:p>
          <a:p>
            <a:pPr algn="just"/>
            <a:endParaRPr lang="en-US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r>
              <a:rPr lang="fr-FR" sz="2400" b="1" dirty="0" smtClean="0">
                <a:solidFill>
                  <a:schemeClr val="accent2"/>
                </a:solidFill>
              </a:rPr>
              <a:t>Déclaration: </a:t>
            </a:r>
            <a:r>
              <a:rPr lang="fr-FR" sz="2400" b="1" dirty="0" smtClean="0"/>
              <a:t>On déclare un pointeur d'un type donné en ajoutant le signe </a:t>
            </a:r>
            <a:r>
              <a:rPr lang="fr-FR" sz="2800" b="1" dirty="0" smtClean="0">
                <a:solidFill>
                  <a:srgbClr val="FF0000"/>
                </a:solidFill>
              </a:rPr>
              <a:t>*</a:t>
            </a:r>
            <a:r>
              <a:rPr lang="fr-FR" sz="2800" b="1" dirty="0" smtClean="0"/>
              <a:t> </a:t>
            </a:r>
            <a:r>
              <a:rPr lang="fr-FR" sz="2400" b="1" dirty="0" smtClean="0"/>
              <a:t>ou </a:t>
            </a:r>
            <a:r>
              <a:rPr lang="fr-FR" sz="2800" b="1" dirty="0" smtClean="0">
                <a:solidFill>
                  <a:srgbClr val="FF0000"/>
                </a:solidFill>
              </a:rPr>
              <a:t>^</a:t>
            </a:r>
            <a:r>
              <a:rPr lang="fr-FR" sz="2400" b="1" dirty="0" smtClean="0"/>
              <a:t> ou le mot clé </a:t>
            </a:r>
            <a:r>
              <a:rPr lang="fr-FR" sz="2400" b="1" dirty="0" smtClean="0">
                <a:solidFill>
                  <a:srgbClr val="FF0000"/>
                </a:solidFill>
              </a:rPr>
              <a:t>pointeur</a:t>
            </a:r>
            <a:r>
              <a:rPr lang="fr-FR" sz="2400" b="1" dirty="0" smtClean="0"/>
              <a:t> avant le type du pointeur. </a:t>
            </a:r>
          </a:p>
          <a:p>
            <a:pPr algn="just">
              <a:buNone/>
            </a:pPr>
            <a:r>
              <a:rPr lang="fr-FR" sz="2400" dirty="0" smtClean="0"/>
              <a:t>     Exemple: </a:t>
            </a:r>
          </a:p>
          <a:p>
            <a:pPr algn="just">
              <a:buNone/>
            </a:pPr>
            <a:r>
              <a:rPr lang="fr-FR" sz="2400" dirty="0" smtClean="0"/>
              <a:t>     P : </a:t>
            </a:r>
            <a:r>
              <a:rPr lang="fr-FR" sz="2800" b="1" dirty="0" smtClean="0">
                <a:solidFill>
                  <a:srgbClr val="FF0000"/>
                </a:solidFill>
              </a:rPr>
              <a:t>*</a:t>
            </a:r>
            <a:r>
              <a:rPr lang="fr-FR" sz="2400" dirty="0" smtClean="0"/>
              <a:t>entier; </a:t>
            </a:r>
          </a:p>
          <a:p>
            <a:pPr algn="just">
              <a:buNone/>
            </a:pPr>
            <a:r>
              <a:rPr lang="fr-FR" sz="2000" dirty="0" smtClean="0"/>
              <a:t>	en c ou c++:</a:t>
            </a:r>
          </a:p>
          <a:p>
            <a:pPr algn="just">
              <a:buNone/>
            </a:pPr>
            <a:r>
              <a:rPr lang="fr-FR" sz="2000" dirty="0" smtClean="0"/>
              <a:t>	int * P;</a:t>
            </a:r>
          </a:p>
          <a:p>
            <a:pPr algn="just">
              <a:buNone/>
            </a:pPr>
            <a:r>
              <a:rPr lang="fr-FR" sz="2400" dirty="0" smtClean="0"/>
              <a:t>     </a:t>
            </a:r>
            <a:endParaRPr lang="fr-FR" sz="2000" dirty="0" smtClean="0"/>
          </a:p>
          <a:p>
            <a:pPr algn="just">
              <a:buNone/>
            </a:pPr>
            <a:endParaRPr lang="fr-FR" sz="2400" dirty="0" smtClean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790564"/>
              </p:ext>
            </p:extLst>
          </p:nvPr>
        </p:nvGraphicFramePr>
        <p:xfrm>
          <a:off x="7048334" y="1684024"/>
          <a:ext cx="928694" cy="21050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8694"/>
              </a:tblGrid>
              <a:tr h="244156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</a:tr>
              <a:tr h="244156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</a:tr>
              <a:tr h="24415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1000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44156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</a:tr>
              <a:tr h="244156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</a:tr>
              <a:tr h="24415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fr-FR" sz="1400" dirty="0"/>
                    </a:p>
                  </a:txBody>
                  <a:tcPr/>
                </a:tc>
              </a:tr>
              <a:tr h="244156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</a:tr>
              <a:tr h="244156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8048466" y="2924944"/>
            <a:ext cx="1249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@=1000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636806" y="297054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X</a:t>
            </a:r>
            <a:endParaRPr lang="fr-FR" sz="16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6636806" y="216916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7065434" y="2574536"/>
            <a:ext cx="900000" cy="3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6976896" y="1404608"/>
            <a:ext cx="15001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smtClean="0"/>
              <a:t>Mémoire centrale</a:t>
            </a:r>
            <a:endParaRPr lang="fr-FR" sz="1200"/>
          </a:p>
        </p:txBody>
      </p:sp>
      <p:sp>
        <p:nvSpPr>
          <p:cNvPr id="14" name="Forme libre 13"/>
          <p:cNvSpPr/>
          <p:nvPr/>
        </p:nvSpPr>
        <p:spPr>
          <a:xfrm>
            <a:off x="7896044" y="2307777"/>
            <a:ext cx="406780" cy="849447"/>
          </a:xfrm>
          <a:custGeom>
            <a:avLst/>
            <a:gdLst>
              <a:gd name="connsiteX0" fmla="*/ 47625 w 406780"/>
              <a:gd name="connsiteY0" fmla="*/ 39822 h 849447"/>
              <a:gd name="connsiteX1" fmla="*/ 304800 w 406780"/>
              <a:gd name="connsiteY1" fmla="*/ 58872 h 849447"/>
              <a:gd name="connsiteX2" fmla="*/ 390525 w 406780"/>
              <a:gd name="connsiteY2" fmla="*/ 601797 h 849447"/>
              <a:gd name="connsiteX3" fmla="*/ 0 w 406780"/>
              <a:gd name="connsiteY3" fmla="*/ 849447 h 849447"/>
              <a:gd name="connsiteX4" fmla="*/ 0 w 406780"/>
              <a:gd name="connsiteY4" fmla="*/ 849447 h 849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6780" h="849447">
                <a:moveTo>
                  <a:pt x="47625" y="39822"/>
                </a:moveTo>
                <a:cubicBezTo>
                  <a:pt x="147637" y="2515"/>
                  <a:pt x="247650" y="-34791"/>
                  <a:pt x="304800" y="58872"/>
                </a:cubicBezTo>
                <a:cubicBezTo>
                  <a:pt x="361950" y="152535"/>
                  <a:pt x="441325" y="470034"/>
                  <a:pt x="390525" y="601797"/>
                </a:cubicBezTo>
                <a:cubicBezTo>
                  <a:pt x="339725" y="733560"/>
                  <a:pt x="0" y="849447"/>
                  <a:pt x="0" y="849447"/>
                </a:cubicBezTo>
                <a:lnTo>
                  <a:pt x="0" y="849447"/>
                </a:lnTo>
              </a:path>
            </a:pathLst>
          </a:custGeom>
          <a:ln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1515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</a:rPr>
              <a:t>Pointeurs </a:t>
            </a:r>
            <a:endParaRPr lang="fr-FR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953750"/>
            <a:ext cx="8443914" cy="5643602"/>
          </a:xfrm>
        </p:spPr>
        <p:txBody>
          <a:bodyPr>
            <a:normAutofit/>
          </a:bodyPr>
          <a:lstStyle/>
          <a:p>
            <a:pPr algn="just"/>
            <a:r>
              <a:rPr lang="fr-FR" sz="2400" b="1" dirty="0" smtClean="0">
                <a:solidFill>
                  <a:schemeClr val="accent2"/>
                </a:solidFill>
              </a:rPr>
              <a:t>Définition</a:t>
            </a:r>
            <a:r>
              <a:rPr lang="fr-FR" sz="2400" dirty="0" smtClean="0">
                <a:solidFill>
                  <a:schemeClr val="accent2"/>
                </a:solidFill>
              </a:rPr>
              <a:t>: </a:t>
            </a:r>
            <a:r>
              <a:rPr lang="fr-FR" sz="2400" b="1" dirty="0" smtClean="0"/>
              <a:t>un pointeur est un variable qui stocke pour valeur une adresse mémoire</a:t>
            </a:r>
            <a:r>
              <a:rPr lang="fr-FR" sz="2400" dirty="0" smtClean="0"/>
              <a:t>. </a:t>
            </a:r>
          </a:p>
          <a:p>
            <a:pPr algn="just">
              <a:buNone/>
            </a:pPr>
            <a:r>
              <a:rPr lang="fr-FR" sz="2400" dirty="0" smtClean="0"/>
              <a:t>	</a:t>
            </a:r>
            <a:r>
              <a:rPr lang="fr-FR" sz="2400" b="1" dirty="0" smtClean="0"/>
              <a:t>Exemple:</a:t>
            </a:r>
            <a:r>
              <a:rPr lang="fr-FR" sz="2400" dirty="0" smtClean="0"/>
              <a:t> </a:t>
            </a:r>
          </a:p>
          <a:p>
            <a:pPr lvl="1" algn="just">
              <a:buNone/>
            </a:pPr>
            <a:r>
              <a:rPr lang="fr-FR" sz="2000" dirty="0" smtClean="0"/>
              <a:t>x= 17</a:t>
            </a:r>
          </a:p>
          <a:p>
            <a:pPr lvl="1" algn="just">
              <a:buNone/>
            </a:pPr>
            <a:r>
              <a:rPr lang="fr-FR" sz="2000" dirty="0" smtClean="0"/>
              <a:t>P un pointeur contenant l’adresse de x dans la mémoire </a:t>
            </a:r>
          </a:p>
          <a:p>
            <a:pPr lvl="1" algn="just">
              <a:buNone/>
            </a:pPr>
            <a:r>
              <a:rPr lang="fr-FR" sz="2000" dirty="0" smtClean="0"/>
              <a:t>P= </a:t>
            </a:r>
            <a:r>
              <a:rPr lang="fr-FR" sz="2000" b="1" dirty="0" smtClean="0">
                <a:solidFill>
                  <a:srgbClr val="FF0000"/>
                </a:solidFill>
              </a:rPr>
              <a:t>1000</a:t>
            </a:r>
          </a:p>
          <a:p>
            <a:pPr algn="just"/>
            <a:endParaRPr lang="fr-FR" sz="2400" dirty="0" smtClean="0"/>
          </a:p>
          <a:p>
            <a:pPr algn="just"/>
            <a:endParaRPr lang="en-US" sz="2400" dirty="0" smtClean="0"/>
          </a:p>
          <a:p>
            <a:pPr algn="just"/>
            <a:endParaRPr lang="fr-FR" sz="2400" dirty="0" smtClean="0"/>
          </a:p>
          <a:p>
            <a:pPr algn="just">
              <a:buNone/>
            </a:pPr>
            <a:endParaRPr lang="fr-FR" sz="2400" dirty="0" smtClean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318417"/>
              </p:ext>
            </p:extLst>
          </p:nvPr>
        </p:nvGraphicFramePr>
        <p:xfrm>
          <a:off x="6289572" y="3325355"/>
          <a:ext cx="928694" cy="21050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8694"/>
              </a:tblGrid>
              <a:tr h="244156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</a:tr>
              <a:tr h="244156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</a:tr>
              <a:tr h="24415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1000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44156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</a:tr>
              <a:tr h="244156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</a:tr>
              <a:tr h="24415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fr-FR" sz="1400" dirty="0"/>
                    </a:p>
                  </a:txBody>
                  <a:tcPr/>
                </a:tc>
              </a:tr>
              <a:tr h="244156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</a:tr>
              <a:tr h="244156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7289704" y="4566275"/>
            <a:ext cx="1249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@=1000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878044" y="4611875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X</a:t>
            </a:r>
            <a:endParaRPr lang="fr-FR" sz="16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5878044" y="3810495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6306672" y="4215867"/>
            <a:ext cx="900000" cy="3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6218134" y="3045939"/>
            <a:ext cx="15001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Mémoire centrale</a:t>
            </a:r>
            <a:endParaRPr lang="fr-FR" sz="1200" dirty="0"/>
          </a:p>
        </p:txBody>
      </p:sp>
      <p:sp>
        <p:nvSpPr>
          <p:cNvPr id="14" name="Forme libre 13"/>
          <p:cNvSpPr/>
          <p:nvPr/>
        </p:nvSpPr>
        <p:spPr>
          <a:xfrm>
            <a:off x="7137282" y="3949108"/>
            <a:ext cx="406780" cy="849447"/>
          </a:xfrm>
          <a:custGeom>
            <a:avLst/>
            <a:gdLst>
              <a:gd name="connsiteX0" fmla="*/ 47625 w 406780"/>
              <a:gd name="connsiteY0" fmla="*/ 39822 h 849447"/>
              <a:gd name="connsiteX1" fmla="*/ 304800 w 406780"/>
              <a:gd name="connsiteY1" fmla="*/ 58872 h 849447"/>
              <a:gd name="connsiteX2" fmla="*/ 390525 w 406780"/>
              <a:gd name="connsiteY2" fmla="*/ 601797 h 849447"/>
              <a:gd name="connsiteX3" fmla="*/ 0 w 406780"/>
              <a:gd name="connsiteY3" fmla="*/ 849447 h 849447"/>
              <a:gd name="connsiteX4" fmla="*/ 0 w 406780"/>
              <a:gd name="connsiteY4" fmla="*/ 849447 h 849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6780" h="849447">
                <a:moveTo>
                  <a:pt x="47625" y="39822"/>
                </a:moveTo>
                <a:cubicBezTo>
                  <a:pt x="147637" y="2515"/>
                  <a:pt x="247650" y="-34791"/>
                  <a:pt x="304800" y="58872"/>
                </a:cubicBezTo>
                <a:cubicBezTo>
                  <a:pt x="361950" y="152535"/>
                  <a:pt x="441325" y="470034"/>
                  <a:pt x="390525" y="601797"/>
                </a:cubicBezTo>
                <a:cubicBezTo>
                  <a:pt x="339725" y="733560"/>
                  <a:pt x="0" y="849447"/>
                  <a:pt x="0" y="849447"/>
                </a:cubicBezTo>
                <a:lnTo>
                  <a:pt x="0" y="849447"/>
                </a:lnTo>
              </a:path>
            </a:pathLst>
          </a:custGeom>
          <a:ln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642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</a:rPr>
              <a:t>Pointeurs </a:t>
            </a:r>
            <a:endParaRPr lang="fr-FR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953750"/>
            <a:ext cx="8443914" cy="590425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1200"/>
              </a:spcBef>
              <a:buNone/>
            </a:pPr>
            <a:r>
              <a:rPr lang="fr-FR" sz="2800" b="1" u="sng" dirty="0" smtClean="0">
                <a:solidFill>
                  <a:schemeClr val="accent2"/>
                </a:solidFill>
              </a:rPr>
              <a:t>Déclaration: </a:t>
            </a:r>
          </a:p>
          <a:p>
            <a:pPr algn="just">
              <a:spcBef>
                <a:spcPts val="1200"/>
              </a:spcBef>
            </a:pPr>
            <a:r>
              <a:rPr lang="fr-FR" sz="2600" b="1" dirty="0" smtClean="0"/>
              <a:t>On déclare un pointeur d'un type donné en ajoutant le signe </a:t>
            </a:r>
            <a:r>
              <a:rPr lang="fr-FR" sz="2600" b="1" dirty="0" smtClean="0">
                <a:solidFill>
                  <a:srgbClr val="FF0000"/>
                </a:solidFill>
              </a:rPr>
              <a:t>*</a:t>
            </a:r>
            <a:r>
              <a:rPr lang="fr-FR" sz="2600" b="1" dirty="0" smtClean="0"/>
              <a:t> ou </a:t>
            </a:r>
            <a:r>
              <a:rPr lang="fr-FR" sz="2600" b="1" dirty="0" smtClean="0">
                <a:solidFill>
                  <a:srgbClr val="FF0000"/>
                </a:solidFill>
              </a:rPr>
              <a:t>^</a:t>
            </a:r>
            <a:r>
              <a:rPr lang="fr-FR" sz="2600" b="1" dirty="0" smtClean="0"/>
              <a:t> ou le mot clé </a:t>
            </a:r>
            <a:r>
              <a:rPr lang="fr-FR" sz="2600" b="1" dirty="0" smtClean="0">
                <a:solidFill>
                  <a:srgbClr val="FF0000"/>
                </a:solidFill>
              </a:rPr>
              <a:t>pointeur</a:t>
            </a:r>
            <a:r>
              <a:rPr lang="fr-FR" sz="2600" b="1" dirty="0" smtClean="0"/>
              <a:t> avant le type du pointeur:    </a:t>
            </a:r>
            <a:r>
              <a:rPr lang="fr-FR" sz="2600" b="1" i="1" dirty="0" smtClean="0"/>
              <a:t>&lt;</a:t>
            </a:r>
            <a:r>
              <a:rPr lang="fr-FR" sz="2600" b="1" i="1" dirty="0"/>
              <a:t>Nom de la variable&gt; : </a:t>
            </a:r>
            <a:r>
              <a:rPr lang="fr-FR" sz="2600" b="1" i="1" dirty="0">
                <a:solidFill>
                  <a:srgbClr val="FF0000"/>
                </a:solidFill>
              </a:rPr>
              <a:t>*</a:t>
            </a:r>
            <a:r>
              <a:rPr lang="fr-FR" sz="2600" b="1" i="1" dirty="0"/>
              <a:t> </a:t>
            </a:r>
            <a:r>
              <a:rPr lang="fr-FR" sz="2600" b="1" i="1" dirty="0" smtClean="0"/>
              <a:t>Type;</a:t>
            </a:r>
            <a:endParaRPr lang="fr-FR" sz="2600" b="1" dirty="0" smtClean="0"/>
          </a:p>
          <a:p>
            <a:pPr algn="just">
              <a:spcBef>
                <a:spcPts val="1200"/>
              </a:spcBef>
              <a:buNone/>
            </a:pPr>
            <a:r>
              <a:rPr lang="fr-FR" sz="2600" dirty="0" smtClean="0"/>
              <a:t>    Exemple: </a:t>
            </a:r>
          </a:p>
          <a:p>
            <a:pPr algn="just">
              <a:spcBef>
                <a:spcPts val="1200"/>
              </a:spcBef>
              <a:buNone/>
            </a:pPr>
            <a:r>
              <a:rPr lang="fr-FR" sz="2600" dirty="0" smtClean="0"/>
              <a:t>    P : </a:t>
            </a:r>
            <a:r>
              <a:rPr lang="fr-FR" sz="2600" b="1" dirty="0" smtClean="0">
                <a:solidFill>
                  <a:srgbClr val="FF0000"/>
                </a:solidFill>
              </a:rPr>
              <a:t>*</a:t>
            </a:r>
            <a:r>
              <a:rPr lang="fr-FR" sz="2600" dirty="0" smtClean="0"/>
              <a:t>entier; </a:t>
            </a:r>
          </a:p>
          <a:p>
            <a:pPr algn="just">
              <a:spcBef>
                <a:spcPts val="1200"/>
              </a:spcBef>
              <a:buNone/>
            </a:pPr>
            <a:r>
              <a:rPr lang="fr-FR" sz="2600" dirty="0"/>
              <a:t>	</a:t>
            </a:r>
            <a:r>
              <a:rPr lang="fr-FR" sz="2600" dirty="0" smtClean="0"/>
              <a:t>Q: </a:t>
            </a:r>
            <a:r>
              <a:rPr lang="fr-FR" sz="2600" b="1" dirty="0" smtClean="0">
                <a:solidFill>
                  <a:srgbClr val="FF0000"/>
                </a:solidFill>
              </a:rPr>
              <a:t>*</a:t>
            </a:r>
            <a:r>
              <a:rPr lang="fr-FR" sz="2600" dirty="0" smtClean="0"/>
              <a:t> réel;</a:t>
            </a:r>
          </a:p>
          <a:p>
            <a:pPr algn="just">
              <a:spcBef>
                <a:spcPts val="1200"/>
              </a:spcBef>
              <a:buNone/>
            </a:pPr>
            <a:endParaRPr lang="fr-FR" sz="2600" dirty="0" smtClean="0"/>
          </a:p>
          <a:p>
            <a:pPr algn="just">
              <a:spcBef>
                <a:spcPts val="1200"/>
              </a:spcBef>
            </a:pPr>
            <a:r>
              <a:rPr lang="fr-FR" sz="2600" b="1" dirty="0" smtClean="0"/>
              <a:t>En c ou c++: </a:t>
            </a:r>
            <a:r>
              <a:rPr lang="fr-FR" sz="2600" b="1" i="1" dirty="0"/>
              <a:t>Type </a:t>
            </a:r>
            <a:r>
              <a:rPr lang="fr-FR" sz="2600" b="1" i="1" dirty="0" smtClean="0"/>
              <a:t>* </a:t>
            </a:r>
            <a:r>
              <a:rPr lang="fr-FR" sz="2600" b="1" i="1" dirty="0"/>
              <a:t>&lt;Nom de la variable&gt; ;</a:t>
            </a:r>
            <a:endParaRPr lang="fr-FR" sz="2600" b="1" dirty="0" smtClean="0"/>
          </a:p>
          <a:p>
            <a:pPr algn="just">
              <a:spcBef>
                <a:spcPts val="1200"/>
              </a:spcBef>
              <a:buNone/>
            </a:pPr>
            <a:r>
              <a:rPr lang="fr-FR" sz="2600" dirty="0" smtClean="0"/>
              <a:t>	int * P;</a:t>
            </a:r>
          </a:p>
          <a:p>
            <a:pPr algn="just">
              <a:spcBef>
                <a:spcPts val="1200"/>
              </a:spcBef>
              <a:buNone/>
            </a:pPr>
            <a:r>
              <a:rPr lang="fr-FR" sz="2600" dirty="0"/>
              <a:t>	</a:t>
            </a:r>
            <a:r>
              <a:rPr lang="fr-FR" sz="2600" dirty="0" err="1" smtClean="0"/>
              <a:t>float</a:t>
            </a:r>
            <a:r>
              <a:rPr lang="fr-FR" sz="2600" dirty="0" smtClean="0"/>
              <a:t> * Q;    </a:t>
            </a:r>
          </a:p>
          <a:p>
            <a:pPr algn="just">
              <a:spcBef>
                <a:spcPts val="1200"/>
              </a:spcBef>
              <a:buNone/>
            </a:pPr>
            <a:endParaRPr 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952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2064</TotalTime>
  <Words>661</Words>
  <Application>Microsoft Office PowerPoint</Application>
  <PresentationFormat>Affichage à l'écran (4:3)</PresentationFormat>
  <Paragraphs>179</Paragraphs>
  <Slides>14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Les pointeurs </vt:lpstr>
      <vt:lpstr>Introduction </vt:lpstr>
      <vt:lpstr>Introduction  (Exemple)</vt:lpstr>
      <vt:lpstr>Allocation de la mémoire</vt:lpstr>
      <vt:lpstr>Allocation statique</vt:lpstr>
      <vt:lpstr>Allocation dynamique</vt:lpstr>
      <vt:lpstr>Pointeurs </vt:lpstr>
      <vt:lpstr>Pointeurs </vt:lpstr>
      <vt:lpstr>Pointeurs </vt:lpstr>
      <vt:lpstr>Opérateurs &amp;</vt:lpstr>
      <vt:lpstr>Opérateurs *</vt:lpstr>
      <vt:lpstr>Allocation dynamique</vt:lpstr>
      <vt:lpstr>Libération d’un espace mémoire  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Salim</dc:creator>
  <cp:lastModifiedBy>ali</cp:lastModifiedBy>
  <cp:revision>782</cp:revision>
  <dcterms:created xsi:type="dcterms:W3CDTF">2012-10-16T09:31:24Z</dcterms:created>
  <dcterms:modified xsi:type="dcterms:W3CDTF">2023-03-16T07:30:28Z</dcterms:modified>
</cp:coreProperties>
</file>