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4" r:id="rId5"/>
    <p:sldId id="276" r:id="rId6"/>
    <p:sldId id="273" r:id="rId7"/>
    <p:sldId id="260" r:id="rId8"/>
    <p:sldId id="261" r:id="rId9"/>
    <p:sldId id="278" r:id="rId10"/>
    <p:sldId id="264" r:id="rId11"/>
    <p:sldId id="269" r:id="rId12"/>
    <p:sldId id="279" r:id="rId13"/>
    <p:sldId id="280" r:id="rId14"/>
    <p:sldId id="281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08A8-C174-400C-A499-DC209AD4A21F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C445-1DD8-41B4-8151-DF9DBE0874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DB113-2FBC-48DC-851E-EAF953723089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E83B9-F50D-4052-991B-BC8527D7F76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4D53-40F5-48CF-A921-1CE8C7DCE371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32EE-0EE6-40BD-B6C0-916464F93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00166" y="85723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rial" pitchFamily="34" charset="0"/>
                <a:cs typeface="Arial" pitchFamily="34" charset="0"/>
              </a:rPr>
              <a:t>Le Cytosquelette</a:t>
            </a:r>
          </a:p>
          <a:p>
            <a:endParaRPr lang="fr-FR" b="1" dirty="0"/>
          </a:p>
        </p:txBody>
      </p:sp>
      <p:pic>
        <p:nvPicPr>
          <p:cNvPr id="11266" name="Picture 2" descr="http://johann.gerard.chez-alice.fr/cellule2/images/microt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1438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MSERQTEhIWFRUUFxgXFxYXFhoVFxoUFRUVFxUVFhUYHSYeFxojGRgXIjAhIygpLCwsFSAxNTAqNSYrLCkBCQoKDgwOGg8PGi8lHiQsLCwpKi4sKS0pLCwpLCwsKSwpLCosKSksKSkpLCwsLCkpLSwsLCwsLCksKSksKSwpLP/AABEIAL4BCQMBIgACEQEDEQH/xAAbAAACAwEBAQAAAAAAAAAAAAAABAIDBQYBB//EAEUQAAIBAgMEBgULAwMDBAMAAAECEQADBBIhBSIxQRMyUWFxkQYUUoGxFSMzNFOCkpOhstFC0uFiY8FyovAHQ+PxJIPC/8QAGQEBAAMBAQAAAAAAAAAAAAAAAAECAwQF/8QAKxEAAgIBAwMDAwQDAAAAAAAAAAECEQMSITEEE1FBYXGBkfAyobHhFCIj/9oADAMBAAIRAxEAPwD7ZatDKNBwHLuqXQr2DyFFnqjwHwqdAQ6FeweQo6FeweQqdFAJbSSEEaS9sSNDDXEBE8tCaRv43DIzI14hl6wLtu7ufePAHJvRxIFPbWuAIpJgdJa1Og+lSsjE7LtXWvZ8V83eYMbasgEratoDJBaQUzaGNF04yBPEbWwqKzG65ygEhWcnUqNBzIzrIGokTXr7UwwLZrjBVOrG4QMoVmZwSdVGRhInUGi5szDsTOI3czOqZ0hbjsWdgYzGSz6EkDpG7oWHo7hBp0wgaKA1oZVIYZcwXM2jcWJO6vfIDwxuG0+ebUx1n0ObLvexvab0a1763huj6TpjkLBQc7GWMZQBxJMiI4yImaVxOxcK9xrhvCXILDNbYECIXeUlRx1EHeOvCL8JgcPbUL085bvSiXQbwERCgKF5kACSSeJNAFvaOFYEreJAjg7GS0gZQNW1DdWeqew1Wu18KWyC6xOZFG+YbpBbIKkmCPnFk98cSAZNs+x82VxGVrQORg6EjMWkkMCDozDUcD2waq+RMLwN6e2bi671hjOnM2Vnh1miNIAvXaGFIkXmI04M5JkFgQo1ZSAxzARCkzoattvZuC50V0sUWTDkjUEqZ4HhynhSd3ZNlgobFFjb0QsbLZVy5SuUplM6akEyo8KswmDsWBdKXgc6BcuZIARWCwFAkwYkyYVRwAoDZw6AopIElQeA7Ks6FeweQqOF6i/9I+Aq2gIdCvYPIUdCvYPIVOigIdCvYPIUdCvYPIVOigIdCvYPIUvjU0WN2WUSAJgnXiDTdK7QcAKSYAdNToONAU27CsWAuscphupocoaDuccpB99T9R/3G8k/srAxfo/aa7cuq9iXYtlIENPqsq5B1DdA0nXr8DqDVh/Rm2Fcm5hw5YFCo0tr0924yKcwYArcynKVnXgDAA6T1H/cbyT+yoXsOqKWa6wVQSSckADiTuVyuB9G8rMC+HUfN5bqlRcQIzMRaIgc8sws6khpirbnotbdSHfDAdGUCqAUL9G6C8Qx6+9rxMKNTQHUepf7j+Sf2VD1cZivSPIAJ3ViDMa5I5HSl9q2UuWwtq8lp0IKNIIXQqYAI/oZh3T3Vg3fRZN8Lds5d7LLAEqXRltuQNVUKAM2cbqysAggdOmGB4XG4kcE4qYP9HbXhw6hgputJBIG5MKVDHqcBmX8QrBsbCCneu4d54uRDW952PQgGFnNwkQZ6w0EG2IzEM97DtlVVyScjqnR6PJ4HITEGDl60GQOiXCgkjpGkRIhOfD+iq8Vhyq5g7GCvEJEFgPZ7DXNp6KLDTesCQ+VVAyrnvrdyAMTuFQbZ01DHSNK1sLYWzhynSISbgaFYQM1xTlUCP0AEkmBNAMek+LNix0luAwdRMcmMGj5Sft/SqPTj6r9+3+6oUB0FnqjwHwqdQs9UeA+FToAqq/iVTrHjoNCST3Aamraydt2SzLDhIV2JJKjKDbkMykEDnIPLsmgJY/aKFNMxIKsPm3/AKWDez3Usu3mIkKSO3o7nxil22HcIITEEZi863IDs7sWEPMgMBEwYM614mw7hCZMUwE6wWgnOxBAJMQpChRA0qANLtxjyEjkVZT5GD/9VL5ZfsX9f5rNxCdD0a3LoZhbbeZon5wkauZMAgfxUPXLf2ifjX+aqyDV+WX7F/X+aPll+xf1/msr1y39on41/mj1y39on41/motkWavyy/Yv6/zR8sv2L+v81kXNo2lEtdtgdpdQPMmq7O17LtlS8jMSRAYEyOQjjSydzb+WX7F/X+aPll+xf1/mkKKWyLH/AJZfsX9f5o+Wn7F8j/NIUUsWP/LL9i/r/NSXatw8FX9f5rOq63cIAgqBDsWdsoCplkkwfa/Sok36C2P2tpPmGYACdT3edO+up2/GsB8eAobpLMFlQQ7E53MKsZJn4QeygbRXT57D6zA6QyYjgMvev4l7RUXPwNzf9dTt+NeHFoef6GsBNpKY+dsCY0Nwg68JBX/6g9lFvaKMN29hzAnS4TppH9PPMvjmXtFNU/A3N71i33eX+KPWLfd5f4rJsXs09UiFIKNmUhhIIMCrao8slsRbNH1i33eX+KPWLfd5f4rOop3mLNH1i33eX+KPWLfd5f4rOoqO8xZo+sW+7y/xR6xb7vL/ABWdRTvMWaPrFvu8v8VTinVgAsTntnh2XEJ/QGlKsw43l8alZW2LFfTj6r9+3+6oVP04+q/ft/uqFdJc6Cz1R4D4VOoWeqPAfCp0AVmbZSY0LZle3lXrQ4XVZ00y8+2tOsza9sMQC2UFXE8R1rWhHME6EcwTQHNXthHgtq8RIDz0bPlUoyhGL7j7uraEyDyFStbIUgEWcSdYJBswcpaR9LoQSe2DPaacGzLJO7ftZiQSAAUbOAiKUD6qDabKM2hHdrBdiWioRcUC2sksrZhlWAwz7wAUsNdJnxgkLGCdQqizdARSozBJOZ2c6K0ACYHPTzu9XufY3PIf3U5sm5asqF6cN0rFkk7xDeJLNqpJY854RAeG07PHpUiJnMIiYmZjjHmO2lEUc5igQUDKynONGEaEMJHI8eXbV1T9Iris9oqxOXODkMkfOYcGQsmQDPdSOZfbu+T/ANtVZDInYvrF87+Xo0VhpOtw3EKx2Qrdmr91Up6LNkzpckHKArgQbdpwbYJUaHSZg8dAK8a+wYtZZzlyq+ZmQbzDLByHUF5+8fcw+Ku2UNrechc2cEMqpMAlSc2k8BM5eI4Dzc8pKTo7cSlSLsE020PaoPmAY93Cr6XwNwFIAG5uaajdAgg8xlI/8FMV6EeDjkqbF8Opz3ZYkErAMQu4shYE6nXWdTTFU2uu/iv7Fq6rMqFWLbBEMpZSrqQpAO8UIIJI9nl3VXTWG6tZzdKwUNhEZ87pec5Qu86axc6STDjnAgAQJHOqvky3mLFb5BUIwL295QRAY5uAAA0jnqZM6NFU7shqM9tlWiAuS/lXRV6RIUFgzAb2kkTPHsirr+EtOADZuaEMN63oyoiAwWIOiLxEedNUU7shqF8NZCyFUqoChQSCd0GScpI4mmKKpxmLW2pZvcOZPICs7cmV5J3ryqMzEADmdKxMZ6UgaWkzf6m0HuHE/pWdi8S95pbhyXkPD+arGFreOJepZI8v+keJPBlXwUf/ANTSx9I8SP8A3J8VU/8AFXPhqVvYetNK8FqHcP6c3F+ltqw7VlD5GQf0rpNlbes4gfNtvDih0Yd8cx3ia+f3rNIvKkMpKkGQQYIPaCOFUliT4IcT69VmH6y+Ncp6J+lfT/NXSBdA0PAOBx05MOJHPj211eH6y+NYJNSplK3FfTj6r9+3+6oVP04+q/ft/uqFdpodBZ6o8B8KnWJidsi0pa5et2wMwVWG8QmhyjOCx4aAcSBVl3ayrlzYqwuYArMDMG4FZu6g9ooDXpDauA6UREiCCJyyCVOjQYMqOXbSbbbAZ1N+1uEBjlG6TM5vnZUCNSYHkYmNrrCn1qxDkqp0gsCAQD0upkjTvHbQCWO2KsZmtHSAYuDUcMsFIg6f4pZrFopk6FoIj6QTGYNxjtFbd+6zWGzcQxXQQN26VmJPZWSKq2RYqcBbIg23IzZiOkUS5BBYwgMwxGkDunWvWwVslmKOWYyW6RJnTUAJl4COH660zRUWLKLOGCndUqozQpYN1+jmIAAA6MdskkkzV9FVYljEDQsQoPZPE+4SfdVW63CVujO2simQpbMSA4U7uURIfSJy6cjqOykLTXAbiKxAcCVOuYAQRmOoHLjpMiJk9CNmQOFZuNs5d72Tm8uI96yPfXj5pTc9XB7WGMYw08juDupGVVKQOqRBjt4kHxBPHWmajjdnlVJHFZKnvE/oeHgTSuI6RoNvQFG9nrFTk46yGy8og8o19PDNyVS2Z5eaCi9uC+2pzOe0iPcqj41bSt/pc25ly7oMiSBJzniJgZYHfVmFz5fnIzacOHVUnmeDZh4AVu0YF1NYbq0rTWG6tZZOAy2iiiucqFFFFAFcztPFdLcMdVdB/wAn3/AVv469ktu3YpjxjT9a5nBrW+FepaI1Yw1NrhO6rsHamti3g9K6SxzV7C1m4mzXTY2zFYmLWoBgYm3WZiEraxQrKxAoSZTXGRgykqykEEcQRqDX1z0Z2qMTatXRoW0YdjjRh4TqO4ivkmIFdl/6VYs5rtrkGRx75VvgtZzV0yGjr/Tj6r9+3+6oVP04+q/ft/uqFaghjtktczgZ16RWtuQiODbLMylczbrb7axz4SARXh9gx0pZLs3BfQQEOW1eK5EEtwULoOEuePGuns9UeA+FToDjrvooGDKRey74XRSVFxiziWuEHWOAXhrJ1pjaGwBduPcy3h0u64hYKFLalYFwCYT+oMN7UGBHU0UBh39nJ0LM9pQzOx3lUtDXSRJ15Ec6zrGHVBlRQokmAIEkyT5muh2r9Efd+4VhVRkMKKKQTbuHZmUXkJXjvCPDMdCe4TUVZaMJSulwP1XeHAgTlYNHbGhA78pNVfKVn7a3+Yv80HaVn7a3+Yn80atEqMk7o2vXEKaazzrCx+8QvtED3E7x9yyaRxG1YdhbKsCRqDmGcoOEaamPwmtC7gVAJUb4Bh53pjST2SBpw7q4ZY5TfwdiyLGt/U09pY/MuUdZgQPLUnuEj9BzpRFgAcgI8qytlY4vcM81JHgrnT9T+EVr10Yt1bObNs6RTa67+K/sWrqptde54r+xaurZmAU1hurStNYbq1nk4DLaKKK5yoUUUUAntgfMXPD/AJFc7hHrq79rMrKf6gR5iK4u2xUkHiDB8QYNdGF7UWidHhL0VqpjtK5exiqaGLrcsaGMxE1i4u5Vl3FVnYi/QCmJasrEGncRcrNxD0JEMQa6n/0qU+s3DyyL+riPga5LEPX0H/0u2eVttdP/ALrgD/otyJ/EW8qrJ7EM6X04+q/ft/uqFT9OPqv37f7qhVwdBZ6o8B8KnULPVHgPhU6AKKKKAU2r9Efd+4Vg1vbV+iPu/cKwaqyGStWmdsqCTE6mABPEkA8//OyhtmC1cJNtVdxqy8HAPgJIJ5idedFzDW2M3LQurHVJgyJgjgJ1OhI48o1qvoltWezaFoKrELIktAMsQSB1QAAe33ESpNLZlOJ2siNlKkxxIAMfrSWI9K7KOVKOVH9YAI8pmlcFLAgMO0kjXtjUaUo1gszhbg3dTujU8Ygjl2VbqV24po5uqyZIxTg9xq5iVN7NO6biNIU5SqtCtmAjLkM1o2PSmwXynMpnQssAkcgQTr3GPOs3Z1sm3EpuzqF0I5bpGmnIUlfsFrchkgGBKzP+rhm49nCsJQWGmn+ojqepyOMJRXyhrB4oW3DZWAGbsjKA8KIM6yOOk607g/S5GbK9tknqmcwJ5LwBBPKl+Nosz5RGoHIRJ8az3skoHF3U8FjMNNQMvZoNffU5IRwNKPDI6zPk1xa+qNpduKnSu2c5ipVIUQAqqQGHHUTr7ppzZW3Ev5goZWXUq2hg8x2isjGH5sOXHKFjSZAA/Wp7ItOt9SHDgqc26NFIGoYARvBRB41bO9GRJcMplyTjlilx4OlFNYbq0qKaw3VrPJwdjLaKKyMdtxrV9bbWCUcT0oaVAHXLKFkRI8we2MYxb4JhjlkdRNeio27gYAggg6ggyCO0EcalVSgVzXpLs4q3TLwMB+48A3gfj410teMoIgiQdCO6rRlpdkp0cquCDKDbaT2GNfA/zSjXyCQdCOINN47YlxHc4ZwAoXcbWXaSEXQ5tIPLRuPMY+PxzsMzrluK2Rl4aAce4jgQSR2NBBPVHLGTpHXKEZR1R29hh8TSt7EUn63P/mo7iOVVXMRVzAnevVn37tSu3qY2T6P3sUdxYTncaQg8PaPcP0qG0uQK7J2U+KvLaTTmzclQcWP/AB2kivsWzMKtsW0QQqAKB3DQVn7E2FbwtvJbEk6s56zN2nsHYOA8ydXD9ZfGudz1SRm3uK+nH1X79v8AdUKn6cfVfv2/3VCuoudBZ6o8B8KnULPVHgPhU6AKKKKAU2r9Efd+4Vg1vbV+iPu/cKwaqyGFZO18WrpkRgWLDgdIXU5j2U/jlY22C8Y7Y056+E1zuPeUlLRgRJj+kcSKvCOzl4KyemLZVZxaXLmrKNOCkRHaec/zVOMs2ekAJIUzLcjHD3+NeXLql1boSAOeUyOX4TOvuprH3NVbojkne7f9OnMSKo5vLgbOGU+9hldbexVgcMkk526M6AkysrpoeWkaHsqhrVnOwzFcuo1I3jrIjv51fhLgFwnoiubXKRAMcOcZgDw007dasxZYXAzWpWICiJzceHbrVZf7dMmilKXTr2f58FWzOjKNmYtBMTqePA0rcWxDlhBk5QeyeRj9ac2exW402ePCANY5EjmJ50XiwZwbUlurEQB2kcuFRmerBGQyLV08X49r/sngbFs2wIZieqpMkjiBmjXTn3VVgsGGYBM6XpkxKFR2sI4Ds4Hhzq/0aLG7B0yK0oRGXNqGWNIMwO48q6cXROXMJ7JE+XGonLupPijZY1mjFk6aw3VpUUwjxbJiYBMeAJiq5ODrZfRWa+NuCIt3AXkKbotKhbKxGQo5Maf1TpzHPIsYm9nVhcJLoS2vSAR22wNwj4T3VVYmTRuvs4AlrTdGx1MCUY/67fAnvGVu+vBtAppeXJ/rBm0fv/0HuaO4mlcH6QK0dIpTTrcUJBgxzHGdeVaqsDwIPbz4jn7qo01yW1ektyVKYnaSoYhmI45QNPEsQJ7qnhsAqHclV9gdSZ4qv9PgsDXhVFh06AT1tZPa0nMfe0n31nN0tjTFjjKVehzeFxDJdJQHpOIMO+aFIh7a6dIRLl50mNRFby7ES7bHrCBrjbzHgQzASAQdIAAjhp3UouAYK18aElej78vA+DMxHeD310BrPDqW75Nuqkk6jwcxifQKyxlblxD91vdqNR40qnoKgMXLz68CAoU9gkzlPcfcTXY14ygiCONdHckcVsxcF6G4W2Z6Mue24c3/AG6L+lbSiNBwHD/FIYmLViUsoxLXt5rZuQVZ8qwoLEmAB4c9AabONcgxgrZybrjJvNcVlVgkLAG9IJ9kjvGvbb5ZNGtVmHO8PGsixjMzZfV7IGYAN0FzK0rbJCjJIKlmknTd5b2SixibnRAvg7bHRW+ZgyVZmcrljIuXhx149pYqd2NJqem5/wDxfv2/3VCsrbTThmboxbLdCSqjKNL14Bo5SADz48TxrVroLHQWeqPAfCp1nrtRRC5WMT7InJAYiWBgSJPfVnyjpm6N8sTO5ERMzm4RQDlFJfKegPRuA0ROUSTwGrce6p+un7K5/wBv91AebV+iPu/cKwa2MZic9p9CCrAEGJndPInkRWPVWQyN22GUqeBBBjsOlc3cUvaMvCiYAG//ABXTVX6subNlGbtjXzq0J6U0yHuqOOh3VG6QHhlCqSfeJ1B7qbxwLWgxudWCAB2R1u7WujXAoGLhFDERmCidaVGzdIypmmTczNmPbIAnX/qrlU5YoOKjqv4MMPT1GUZPn5OfKXM6t0mYgScq6BZiSZkRp41btKAFfpGLAgZgN0Zva7OGmtPWFUF0PRoqk5iRukjKDm1XP1kAn2jMkU0MTZzg9Jh0AEEIyjNoRDCeHdrwFVw5ZSx6FHb8v7GkejaxuF7v5ZiWkIfOLhbgHcDdBMxz0Mz5GpYuA4YXSM0gvErpGg79TpNdBax2HUQtyyo7AyAa8dAaDtCxGXpLUdmdI8pit1H/AJdsp/iz7ej1+pmbBwOVblwEkGQhgT2uVI1MwsTzBitQPf6W6GSx0IsWCMt24QJuYmGtfNwbp07CYXUzpHZ217N6RadSV0K8CIMdXs7xpTYsrM5RPGY5nifHvpBaFRrHE8K0SW6JJMCeMa+POjF3IskcCxCDjMseQGpgSYHGDXtXLYDpDCdZ7CCOBBGoNVm6JZzd9d280GMyopTdQEf7Z1XXXTmO0VaEg3HB6ii2HtHIMxEjMDx7DWpiNjDTLyfPHBu/5zU6HUTWffwjboZSWe6SzcGgSQA5hG0EjwrRTUuCbKMKuWSArBLO8yHIZYzFydWMxVWDtFTmtsZFqXybjDUQGzaNEcvDhU8RDqTGd7t0Dj85lGkQu6eB4UX95bjEhiT0aF926uUbu6vfI99X5JL8Vtm81rKFElQSyTIQ6NmB6pOmvAAnmKnisNZs4UwEdwQM0BvnM0nwA1Mdg79VmclLhDZ1yqilt117VCz1QdNaXxOHVlusp0QJp9E2aG4pxbjHeDXPPCnui0XVI6nBKzoj3CZIDZf6VJEjTmQOZJ14RTdY+F24ZYXEgIRLLIChhpKtDafDWtDCbQt3RKMDBg8jPgdaxcHHkzk23bGKKKKqVKhhxyZxJJgXHAkmToGga170H+q5+bc/uqyiran5FlfQ/wCu5+bc/uqdnDywBe5qftbn91e1Zh+svjUxk7W4szvTDBqmGYiZL2gSzM2gYx1iY4nzqyp+nH1X79v91QrtNBbamBa4UKsVNs3ZBW5DdI1srvKp0GXNpzVeImlDsMi2oVzm3+l3bnzoN5Xtq2a2wIC5hqp7Igmu0tdUeA+FToDgb2wbpBAuRNspJ6YkSSVVSLSwqyRppAWFUglmMdsQl26JytuTkQLcXoyVtTcSbTQ+ZWO7lOvW3mrtqKAw8QhZLrBnUFxAygTu2xMOk8QR7qz7FsqoBYsR/UYk+MACug2r9E3u+IrCqjIYUUUVBAV4a9oNAZWCjp3++B3/ADhYnzkf/qNaorKwdsnE3CeADR72yR3ncdp/3a1a5umTUX8v+TXI9/sE0UUV0mdsqsYVEEIoUTOgiSeJPae+raKKBtvdhTWG6tK01hurWeTghltRe2CIIBHYRI8jUqK5yojitkq2SDojZgpnLrMiAQR26HlWZcwzWzaU5oTO/WVdRzRj48G14+/oa8ZQeInxE1rHK0SmcpkJ6ERmLFrjZRlux1tS2h5GvBbF1V0z3LjZiYi5A5EkgaoD7x31vYnZKtEf0qygMM4g8IBO7B4R2ms3G4RlgkFlS0QqtLbw4wyDdjiJ5VvHImWTsSDF1aGD9JdAAb6aFIHW86LgE3XBhw6qitJcEREONDqf1q3Jl6G2+qqhcq5CiSOAdZJ7dTXrKQq24MBemZHhAYPBW4mRVyRy1tZ7RIu70Pl4Q+oBgKJDR46z3Vp4PaNu6N1tdd06MIMGV4iuf49GqBjLm50bHIpEEiHOswY91ULbnomXMrPcPEZSBqNLp46adlZSxJ8ENHYUVgWNr3LajPvyWVZ3WOUmCXO63ZI8a0cDtm3dgCVfXdPHSZE8Dwnw1rBwkitD1WYfrL41XVmH6y+NRHlECvpx9V+/b/dUKn6cfVfv2/3VCu40Ogs9UeA+FTqFnqjwHwqdAFV3sQqasQPHtqyszaxfMnR9bK3CJjNazFc2mbLMTpNAG0sfbNsgOCdPiKxenHb+h/imrjY0KSpknMQItypg5F1aMpMTqY5HnUR68qgLlJ5yQxA1y6lt4ExMmY4RUNCihboOgNTqePuXujtG6sv0zjio3ejvRwJA0jSSdKV6V/s/+4VRkF9eVT0r/Z/9wrB9JNoOWW1lgRmYZgZkkAHuEEx3issuRY4OTLQhrdD+Gc+suBOpeeyAF/8AiHird9a1cPhcQyBbi5gbcmDpNq42dTHNdSO7OviO4Brn6SepSXu/3NM0aaYUUUV2mAUUUUAU1hurStNYbq1nk4DLaKKK5yoUUUUAUUUUAnf2YjAgbkqVOWACCZgjnB1rK2hs5h0hIUgqijdJAHBiGJ3DPxroaIrSORolM5fGNvuNCLdsIoc5xmb2GXQEcRNGKuZGKmALKyLdw5gWYQQMunEyPfW/fwCtJ4Ex4HL1cy8G7NeVZeK2S4FwDVXdGMcMo0INsCdO48DwreORMtYi/wA2bak5cqF8t4ZkzMDAUA8xVK2oWwrLkzZmOck2iDMQqmQJJFMYi2ZvNGUMVtaCUy6EyG3l0M6dtTxBy53tpOUMvzcNIyEkL0hA1gmeIg6HQHSyR3Yj3NyScjISAdQACAuU8Y5axW7h+svjWNsATbzZSkqm6YmSoaTlJE68o0jQHQbOG6y+Ncsv17FHyK+nH1X79v8AdUKn6cfVfv2/3VCusudBZ6o8B8KnULPVHgPhU6AKz9poZBAPUuLIBJBcLBhdY04itCiKA4u6mJtr9JcaTxCOoBlQLjTbkjKCuTUcNZ4xTpgsDFONeAS5zzZmnovaIaII4jhpXVbVHzTe74isGKq2LPOmZkRWYuy3HcsQ43WW4FEuqyd4aAQAKlRRVSApbF7Ot3YzqDBB4CTEwCYmNTTNFQ0mqYuha/s+28lkUkjLMQcuu7I5akR2GKZoookkLCiiipICiiigCmcOwy8aWoqslYH1MmBqe6p9A3snypXZ/wBKnj/wa6GqrChRkdA3snyo6BvZPlWvRFT2V5GkyOgb2T5UdA3snyrWivYp2V5GkyOgb2T5UdA3snyrWivadleRpMjoG9k+VHQN7J8q14oinZXkaTDu7OzEEocwIIYCGBHCD5+dejA6Zcmh4giZJMkmeJmtuvDU9r3FGQmFIEBIA5AQPIVbYstmGh49laU17RYknYo5/wBOPqv37f7qhU/Tj6r9+3+6oVsWOgs9UeA+FTrn9p3MWtyLNy2EAEBlk+YpT1nH/a2fwGgOrorlPWcf9rZ/AaPWcf8Aa2fwGgOg2r9Efd8RWDVb3scRBuWCOw2zVeXGe1h/yqhqyBiil8uM9rD/AJVGXGe1h/yqjSKGKKXy4z2sP+VRlxntYf8AKppFDFFL5cZ7WH/Koy4z2sP+VTSKGKKXy4z2sP8AlUZcZ7WH/KppFDFFL5cZ7WH/ACqMuM9rD/lU0ihiil8uM9rD/lUZcZ7WH/KppFGhs/6VPH/g10NcgvrgMh8OD29HVnrOP+1s/gNSiTq6K5T1nH/a2fwGj1nH/a2fwGpB1dFcp6zj/tbP4DR6zj/tbP4DQHV0VynrOP8AtbP4DR6zj/tbP4DQHV0VynrOP+1s/gNHrOP+1s/gNAdXUXrlvWcf9rZ/AaPWMf8Aa2fwGgE1uDeGVCAkcFmSiwQDxaQeGok89D2y1yvrOP8AtbP4DR6xj/tbP4DUkDfpx9V+/b/dUKzsfhsZfXJcu2isg6KQdDI1rc+Tz2io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2" name="AutoShape 4" descr="data:image/jpeg;base64,/9j/4AAQSkZJRgABAQAAAQABAAD/2wCEAAkGBhMSERQTEhIWFRUUFxgXFxYXFhoVFxoUFRUVFxUVFhUYHSYeFxojGRgXIjAhIygpLCwsFSAxNTAqNSYrLCkBCQoKDgwOGg8PGi8lHiQsLCwpKi4sKS0pLCwpLCwsKSwpLCosKSksKSkpLCwsLCkpLSwsLCwsLCksKSksKSwpLP/AABEIAL4BCQMBIgACEQEDEQH/xAAbAAACAwEBAQAAAAAAAAAAAAAABAIDBQYBB//EAEUQAAIBAgMEBgULAwMDBAMAAAECEQADBBIhBSIxQRMyUWFxkQYUUoGxFSMzNFOCkpOhstFC0uFiY8FyovAHQ+PxJIPC/8QAGQEBAAMBAQAAAAAAAAAAAAAAAAECAwQF/8QAKxEAAgIBAwMDAwQDAAAAAAAAAAECEQMSITEEE1FBYXGBkfAyobHhFCIj/9oADAMBAAIRAxEAPwD7ZatDKNBwHLuqXQr2DyFFnqjwHwqdAQ6FeweQo6FeweQqdFAJbSSEEaS9sSNDDXEBE8tCaRv43DIzI14hl6wLtu7ufePAHJvRxIFPbWuAIpJgdJa1Og+lSsjE7LtXWvZ8V83eYMbasgEratoDJBaQUzaGNF04yBPEbWwqKzG65ygEhWcnUqNBzIzrIGokTXr7UwwLZrjBVOrG4QMoVmZwSdVGRhInUGi5szDsTOI3czOqZ0hbjsWdgYzGSz6EkDpG7oWHo7hBp0wgaKA1oZVIYZcwXM2jcWJO6vfIDwxuG0+ebUx1n0ObLvexvab0a1763huj6TpjkLBQc7GWMZQBxJMiI4yImaVxOxcK9xrhvCXILDNbYECIXeUlRx1EHeOvCL8JgcPbUL085bvSiXQbwERCgKF5kACSSeJNAFvaOFYEreJAjg7GS0gZQNW1DdWeqew1Wu18KWyC6xOZFG+YbpBbIKkmCPnFk98cSAZNs+x82VxGVrQORg6EjMWkkMCDozDUcD2waq+RMLwN6e2bi671hjOnM2Vnh1miNIAvXaGFIkXmI04M5JkFgQo1ZSAxzARCkzoattvZuC50V0sUWTDkjUEqZ4HhynhSd3ZNlgobFFjb0QsbLZVy5SuUplM6akEyo8KswmDsWBdKXgc6BcuZIARWCwFAkwYkyYVRwAoDZw6AopIElQeA7Ks6FeweQqOF6i/9I+Aq2gIdCvYPIUdCvYPIVOigIdCvYPIUdCvYPIVOigIdCvYPIUvjU0WN2WUSAJgnXiDTdK7QcAKSYAdNToONAU27CsWAuscphupocoaDuccpB99T9R/3G8k/srAxfo/aa7cuq9iXYtlIENPqsq5B1DdA0nXr8DqDVh/Rm2Fcm5hw5YFCo0tr0924yKcwYArcynKVnXgDAA6T1H/cbyT+yoXsOqKWa6wVQSSckADiTuVyuB9G8rMC+HUfN5bqlRcQIzMRaIgc8sws6khpirbnotbdSHfDAdGUCqAUL9G6C8Qx6+9rxMKNTQHUepf7j+Sf2VD1cZivSPIAJ3ViDMa5I5HSl9q2UuWwtq8lp0IKNIIXQqYAI/oZh3T3Vg3fRZN8Lds5d7LLAEqXRltuQNVUKAM2cbqysAggdOmGB4XG4kcE4qYP9HbXhw6hgputJBIG5MKVDHqcBmX8QrBsbCCneu4d54uRDW952PQgGFnNwkQZ6w0EG2IzEM97DtlVVyScjqnR6PJ4HITEGDl60GQOiXCgkjpGkRIhOfD+iq8Vhyq5g7GCvEJEFgPZ7DXNp6KLDTesCQ+VVAyrnvrdyAMTuFQbZ01DHSNK1sLYWzhynSISbgaFYQM1xTlUCP0AEkmBNAMek+LNix0luAwdRMcmMGj5Sft/SqPTj6r9+3+6oUB0FnqjwHwqdQs9UeA+FToAqq/iVTrHjoNCST3Aamraydt2SzLDhIV2JJKjKDbkMykEDnIPLsmgJY/aKFNMxIKsPm3/AKWDez3Usu3mIkKSO3o7nxil22HcIITEEZi863IDs7sWEPMgMBEwYM614mw7hCZMUwE6wWgnOxBAJMQpChRA0qANLtxjyEjkVZT5GD/9VL5ZfsX9f5rNxCdD0a3LoZhbbeZon5wkauZMAgfxUPXLf2ifjX+aqyDV+WX7F/X+aPll+xf1/msr1y39on41/mj1y39on41/motkWavyy/Yv6/zR8sv2L+v81kXNo2lEtdtgdpdQPMmq7O17LtlS8jMSRAYEyOQjjSydzb+WX7F/X+aPll+xf1/mkKKWyLH/AJZfsX9f5o+Wn7F8j/NIUUsWP/LL9i/r/NSXatw8FX9f5rOq63cIAgqBDsWdsoCplkkwfa/Sok36C2P2tpPmGYACdT3edO+up2/GsB8eAobpLMFlQQ7E53MKsZJn4QeygbRXT57D6zA6QyYjgMvev4l7RUXPwNzf9dTt+NeHFoef6GsBNpKY+dsCY0Nwg68JBX/6g9lFvaKMN29hzAnS4TppH9PPMvjmXtFNU/A3N71i33eX+KPWLfd5f4rJsXs09UiFIKNmUhhIIMCrao8slsRbNH1i33eX+KPWLfd5f4rOop3mLNH1i33eX+KPWLfd5f4rOoqO8xZo+sW+7y/xR6xb7vL/ABWdRTvMWaPrFvu8v8VTinVgAsTntnh2XEJ/QGlKsw43l8alZW2LFfTj6r9+3+6oVP04+q/ft/uqFdJc6Cz1R4D4VOoWeqPAfCp0AVmbZSY0LZle3lXrQ4XVZ00y8+2tOsza9sMQC2UFXE8R1rWhHME6EcwTQHNXthHgtq8RIDz0bPlUoyhGL7j7uraEyDyFStbIUgEWcSdYJBswcpaR9LoQSe2DPaacGzLJO7ftZiQSAAUbOAiKUD6qDabKM2hHdrBdiWioRcUC2sksrZhlWAwz7wAUsNdJnxgkLGCdQqizdARSozBJOZ2c6K0ACYHPTzu9XufY3PIf3U5sm5asqF6cN0rFkk7xDeJLNqpJY854RAeG07PHpUiJnMIiYmZjjHmO2lEUc5igQUDKynONGEaEMJHI8eXbV1T9Iris9oqxOXODkMkfOYcGQsmQDPdSOZfbu+T/ANtVZDInYvrF87+Xo0VhpOtw3EKx2Qrdmr91Up6LNkzpckHKArgQbdpwbYJUaHSZg8dAK8a+wYtZZzlyq+ZmQbzDLByHUF5+8fcw+Ku2UNrechc2cEMqpMAlSc2k8BM5eI4Dzc8pKTo7cSlSLsE020PaoPmAY93Cr6XwNwFIAG5uaajdAgg8xlI/8FMV6EeDjkqbF8Opz3ZYkErAMQu4shYE6nXWdTTFU2uu/iv7Fq6rMqFWLbBEMpZSrqQpAO8UIIJI9nl3VXTWG6tZzdKwUNhEZ87pec5Qu86axc6STDjnAgAQJHOqvky3mLFb5BUIwL295QRAY5uAAA0jnqZM6NFU7shqM9tlWiAuS/lXRV6RIUFgzAb2kkTPHsirr+EtOADZuaEMN63oyoiAwWIOiLxEedNUU7shqF8NZCyFUqoChQSCd0GScpI4mmKKpxmLW2pZvcOZPICs7cmV5J3ryqMzEADmdKxMZ6UgaWkzf6m0HuHE/pWdi8S95pbhyXkPD+arGFreOJepZI8v+keJPBlXwUf/ANTSx9I8SP8A3J8VU/8AFXPhqVvYetNK8FqHcP6c3F+ltqw7VlD5GQf0rpNlbes4gfNtvDih0Yd8cx3ia+f3rNIvKkMpKkGQQYIPaCOFUliT4IcT69VmH6y+Ncp6J+lfT/NXSBdA0PAOBx05MOJHPj211eH6y+NYJNSplK3FfTj6r9+3+6oVP04+q/ft/uqFdpodBZ6o8B8KnWJidsi0pa5et2wMwVWG8QmhyjOCx4aAcSBVl3ayrlzYqwuYArMDMG4FZu6g9ooDXpDauA6UREiCCJyyCVOjQYMqOXbSbbbAZ1N+1uEBjlG6TM5vnZUCNSYHkYmNrrCn1qxDkqp0gsCAQD0upkjTvHbQCWO2KsZmtHSAYuDUcMsFIg6f4pZrFopk6FoIj6QTGYNxjtFbd+6zWGzcQxXQQN26VmJPZWSKq2RYqcBbIg23IzZiOkUS5BBYwgMwxGkDunWvWwVslmKOWYyW6RJnTUAJl4COH660zRUWLKLOGCndUqozQpYN1+jmIAAA6MdskkkzV9FVYljEDQsQoPZPE+4SfdVW63CVujO2simQpbMSA4U7uURIfSJy6cjqOykLTXAbiKxAcCVOuYAQRmOoHLjpMiJk9CNmQOFZuNs5d72Tm8uI96yPfXj5pTc9XB7WGMYw08juDupGVVKQOqRBjt4kHxBPHWmajjdnlVJHFZKnvE/oeHgTSuI6RoNvQFG9nrFTk46yGy8og8o19PDNyVS2Z5eaCi9uC+2pzOe0iPcqj41bSt/pc25ly7oMiSBJzniJgZYHfVmFz5fnIzacOHVUnmeDZh4AVu0YF1NYbq0rTWG6tZZOAy2iiiucqFFFFAFcztPFdLcMdVdB/wAn3/AVv469ktu3YpjxjT9a5nBrW+FepaI1Yw1NrhO6rsHamti3g9K6SxzV7C1m4mzXTY2zFYmLWoBgYm3WZiEraxQrKxAoSZTXGRgykqykEEcQRqDX1z0Z2qMTatXRoW0YdjjRh4TqO4ivkmIFdl/6VYs5rtrkGRx75VvgtZzV0yGjr/Tj6r9+3+6oVP04+q/ft/uqFaghjtktczgZ16RWtuQiODbLMylczbrb7axz4SARXh9gx0pZLs3BfQQEOW1eK5EEtwULoOEuePGuns9UeA+FToDjrvooGDKRey74XRSVFxiziWuEHWOAXhrJ1pjaGwBduPcy3h0u64hYKFLalYFwCYT+oMN7UGBHU0UBh39nJ0LM9pQzOx3lUtDXSRJ15Ec6zrGHVBlRQokmAIEkyT5muh2r9Efd+4VhVRkMKKKQTbuHZmUXkJXjvCPDMdCe4TUVZaMJSulwP1XeHAgTlYNHbGhA78pNVfKVn7a3+Yv80HaVn7a3+Yn80atEqMk7o2vXEKaazzrCx+8QvtED3E7x9yyaRxG1YdhbKsCRqDmGcoOEaamPwmtC7gVAJUb4Bh53pjST2SBpw7q4ZY5TfwdiyLGt/U09pY/MuUdZgQPLUnuEj9BzpRFgAcgI8qytlY4vcM81JHgrnT9T+EVr10Yt1bObNs6RTa67+K/sWrqptde54r+xaurZmAU1hurStNYbq1nk4DLaKKK5yoUUUUAntgfMXPD/AJFc7hHrq79rMrKf6gR5iK4u2xUkHiDB8QYNdGF7UWidHhL0VqpjtK5exiqaGLrcsaGMxE1i4u5Vl3FVnYi/QCmJasrEGncRcrNxD0JEMQa6n/0qU+s3DyyL+riPga5LEPX0H/0u2eVttdP/ALrgD/otyJ/EW8qrJ7EM6X04+q/ft/uqFT9OPqv37f7qhVwdBZ6o8B8KnULPVHgPhU6AKKKKAU2r9Efd+4Vg1vbV+iPu/cKwaqyGStWmdsqCTE6mABPEkA8//OyhtmC1cJNtVdxqy8HAPgJIJ5idedFzDW2M3LQurHVJgyJgjgJ1OhI48o1qvoltWezaFoKrELIktAMsQSB1QAAe33ESpNLZlOJ2siNlKkxxIAMfrSWI9K7KOVKOVH9YAI8pmlcFLAgMO0kjXtjUaUo1gszhbg3dTujU8Ygjl2VbqV24po5uqyZIxTg9xq5iVN7NO6biNIU5SqtCtmAjLkM1o2PSmwXynMpnQssAkcgQTr3GPOs3Z1sm3EpuzqF0I5bpGmnIUlfsFrchkgGBKzP+rhm49nCsJQWGmn+ojqepyOMJRXyhrB4oW3DZWAGbsjKA8KIM6yOOk607g/S5GbK9tknqmcwJ5LwBBPKl+Nosz5RGoHIRJ8az3skoHF3U8FjMNNQMvZoNffU5IRwNKPDI6zPk1xa+qNpduKnSu2c5ipVIUQAqqQGHHUTr7ppzZW3Ev5goZWXUq2hg8x2isjGH5sOXHKFjSZAA/Wp7ItOt9SHDgqc26NFIGoYARvBRB41bO9GRJcMplyTjlilx4OlFNYbq0qKaw3VrPJwdjLaKKyMdtxrV9bbWCUcT0oaVAHXLKFkRI8we2MYxb4JhjlkdRNeio27gYAggg6ggyCO0EcalVSgVzXpLs4q3TLwMB+48A3gfj410teMoIgiQdCO6rRlpdkp0cquCDKDbaT2GNfA/zSjXyCQdCOINN47YlxHc4ZwAoXcbWXaSEXQ5tIPLRuPMY+PxzsMzrluK2Rl4aAce4jgQSR2NBBPVHLGTpHXKEZR1R29hh8TSt7EUn63P/mo7iOVVXMRVzAnevVn37tSu3qY2T6P3sUdxYTncaQg8PaPcP0qG0uQK7J2U+KvLaTTmzclQcWP/AB2kivsWzMKtsW0QQqAKB3DQVn7E2FbwtvJbEk6s56zN2nsHYOA8ydXD9ZfGudz1SRm3uK+nH1X79v8AdUKn6cfVfv2/3VCuoudBZ6o8B8KnULPVHgPhU6AKKKKAU2r9Efd+4Vg1vbV+iPu/cKwaqyGFZO18WrpkRgWLDgdIXU5j2U/jlY22C8Y7Y056+E1zuPeUlLRgRJj+kcSKvCOzl4KyemLZVZxaXLmrKNOCkRHaec/zVOMs2ekAJIUzLcjHD3+NeXLql1boSAOeUyOX4TOvuprH3NVbojkne7f9OnMSKo5vLgbOGU+9hldbexVgcMkk526M6AkysrpoeWkaHsqhrVnOwzFcuo1I3jrIjv51fhLgFwnoiubXKRAMcOcZgDw007dasxZYXAzWpWICiJzceHbrVZf7dMmilKXTr2f58FWzOjKNmYtBMTqePA0rcWxDlhBk5QeyeRj9ac2exW402ePCANY5EjmJ50XiwZwbUlurEQB2kcuFRmerBGQyLV08X49r/sngbFs2wIZieqpMkjiBmjXTn3VVgsGGYBM6XpkxKFR2sI4Ds4Hhzq/0aLG7B0yK0oRGXNqGWNIMwO48q6cXROXMJ7JE+XGonLupPijZY1mjFk6aw3VpUUwjxbJiYBMeAJiq5ODrZfRWa+NuCIt3AXkKbotKhbKxGQo5Maf1TpzHPIsYm9nVhcJLoS2vSAR22wNwj4T3VVYmTRuvs4AlrTdGx1MCUY/67fAnvGVu+vBtAppeXJ/rBm0fv/0HuaO4mlcH6QK0dIpTTrcUJBgxzHGdeVaqsDwIPbz4jn7qo01yW1ektyVKYnaSoYhmI45QNPEsQJ7qnhsAqHclV9gdSZ4qv9PgsDXhVFh06AT1tZPa0nMfe0n31nN0tjTFjjKVehzeFxDJdJQHpOIMO+aFIh7a6dIRLl50mNRFby7ES7bHrCBrjbzHgQzASAQdIAAjhp3UouAYK18aElej78vA+DMxHeD310BrPDqW75Nuqkk6jwcxifQKyxlblxD91vdqNR40qnoKgMXLz68CAoU9gkzlPcfcTXY14ygiCONdHckcVsxcF6G4W2Z6Mue24c3/AG6L+lbSiNBwHD/FIYmLViUsoxLXt5rZuQVZ8qwoLEmAB4c9AabONcgxgrZybrjJvNcVlVgkLAG9IJ9kjvGvbb5ZNGtVmHO8PGsixjMzZfV7IGYAN0FzK0rbJCjJIKlmknTd5b2SixibnRAvg7bHRW+ZgyVZmcrljIuXhx149pYqd2NJqem5/wDxfv2/3VCsrbTThmboxbLdCSqjKNL14Bo5SADz48TxrVroLHQWeqPAfCp1nrtRRC5WMT7InJAYiWBgSJPfVnyjpm6N8sTO5ERMzm4RQDlFJfKegPRuA0ROUSTwGrce6p+un7K5/wBv91AebV+iPu/cKwa2MZic9p9CCrAEGJndPInkRWPVWQyN22GUqeBBBjsOlc3cUvaMvCiYAG//ABXTVX6subNlGbtjXzq0J6U0yHuqOOh3VG6QHhlCqSfeJ1B7qbxwLWgxudWCAB2R1u7WujXAoGLhFDERmCidaVGzdIypmmTczNmPbIAnX/qrlU5YoOKjqv4MMPT1GUZPn5OfKXM6t0mYgScq6BZiSZkRp41btKAFfpGLAgZgN0Zva7OGmtPWFUF0PRoqk5iRukjKDm1XP1kAn2jMkU0MTZzg9Jh0AEEIyjNoRDCeHdrwFVw5ZSx6FHb8v7GkejaxuF7v5ZiWkIfOLhbgHcDdBMxz0Mz5GpYuA4YXSM0gvErpGg79TpNdBax2HUQtyyo7AyAa8dAaDtCxGXpLUdmdI8pit1H/AJdsp/iz7ej1+pmbBwOVblwEkGQhgT2uVI1MwsTzBitQPf6W6GSx0IsWCMt24QJuYmGtfNwbp07CYXUzpHZ217N6RadSV0K8CIMdXs7xpTYsrM5RPGY5nifHvpBaFRrHE8K0SW6JJMCeMa+POjF3IskcCxCDjMseQGpgSYHGDXtXLYDpDCdZ7CCOBBGoNVm6JZzd9d280GMyopTdQEf7Z1XXXTmO0VaEg3HB6ii2HtHIMxEjMDx7DWpiNjDTLyfPHBu/5zU6HUTWffwjboZSWe6SzcGgSQA5hG0EjwrRTUuCbKMKuWSArBLO8yHIZYzFydWMxVWDtFTmtsZFqXybjDUQGzaNEcvDhU8RDqTGd7t0Dj85lGkQu6eB4UX95bjEhiT0aF926uUbu6vfI99X5JL8Vtm81rKFElQSyTIQ6NmB6pOmvAAnmKnisNZs4UwEdwQM0BvnM0nwA1Mdg79VmclLhDZ1yqilt117VCz1QdNaXxOHVlusp0QJp9E2aG4pxbjHeDXPPCnui0XVI6nBKzoj3CZIDZf6VJEjTmQOZJ14RTdY+F24ZYXEgIRLLIChhpKtDafDWtDCbQt3RKMDBg8jPgdaxcHHkzk23bGKKKKqVKhhxyZxJJgXHAkmToGga170H+q5+bc/uqyiran5FlfQ/wCu5+bc/uqdnDywBe5qftbn91e1Zh+svjUxk7W4szvTDBqmGYiZL2gSzM2gYx1iY4nzqyp+nH1X79v91QrtNBbamBa4UKsVNs3ZBW5DdI1srvKp0GXNpzVeImlDsMi2oVzm3+l3bnzoN5Xtq2a2wIC5hqp7Igmu0tdUeA+FToDgb2wbpBAuRNspJ6YkSSVVSLSwqyRppAWFUglmMdsQl26JytuTkQLcXoyVtTcSbTQ+ZWO7lOvW3mrtqKAw8QhZLrBnUFxAygTu2xMOk8QR7qz7FsqoBYsR/UYk+MACug2r9E3u+IrCqjIYUUUVBAV4a9oNAZWCjp3++B3/ADhYnzkf/qNaorKwdsnE3CeADR72yR3ncdp/3a1a5umTUX8v+TXI9/sE0UUV0mdsqsYVEEIoUTOgiSeJPae+raKKBtvdhTWG6tK01hurWeTghltRe2CIIBHYRI8jUqK5yojitkq2SDojZgpnLrMiAQR26HlWZcwzWzaU5oTO/WVdRzRj48G14+/oa8ZQeInxE1rHK0SmcpkJ6ERmLFrjZRlux1tS2h5GvBbF1V0z3LjZiYi5A5EkgaoD7x31vYnZKtEf0qygMM4g8IBO7B4R2ms3G4RlgkFlS0QqtLbw4wyDdjiJ5VvHImWTsSDF1aGD9JdAAb6aFIHW86LgE3XBhw6qitJcEREONDqf1q3Jl6G2+qqhcq5CiSOAdZJ7dTXrKQq24MBemZHhAYPBW4mRVyRy1tZ7RIu70Pl4Q+oBgKJDR46z3Vp4PaNu6N1tdd06MIMGV4iuf49GqBjLm50bHIpEEiHOswY91ULbnomXMrPcPEZSBqNLp46adlZSxJ8ENHYUVgWNr3LajPvyWVZ3WOUmCXO63ZI8a0cDtm3dgCVfXdPHSZE8Dwnw1rBwkitD1WYfrL41XVmH6y+NRHlECvpx9V+/b/dUKn6cfVfv2/3VCu40Ogs9UeA+FTqFnqjwHwqdAFV3sQqasQPHtqyszaxfMnR9bK3CJjNazFc2mbLMTpNAG0sfbNsgOCdPiKxenHb+h/imrjY0KSpknMQItypg5F1aMpMTqY5HnUR68qgLlJ5yQxA1y6lt4ExMmY4RUNCihboOgNTqePuXujtG6sv0zjio3ejvRwJA0jSSdKV6V/s/+4VRkF9eVT0r/Z/9wrB9JNoOWW1lgRmYZgZkkAHuEEx3issuRY4OTLQhrdD+Gc+suBOpeeyAF/8AiHird9a1cPhcQyBbi5gbcmDpNq42dTHNdSO7OviO4Brn6SepSXu/3NM0aaYUUUV2mAUUUUAU1hurStNYbq1nk4DLaKKK5yoUUUUAUUUUAnf2YjAgbkqVOWACCZgjnB1rK2hs5h0hIUgqijdJAHBiGJ3DPxroaIrSORolM5fGNvuNCLdsIoc5xmb2GXQEcRNGKuZGKmALKyLdw5gWYQQMunEyPfW/fwCtJ4Ex4HL1cy8G7NeVZeK2S4FwDVXdGMcMo0INsCdO48DwreORMtYi/wA2bak5cqF8t4ZkzMDAUA8xVK2oWwrLkzZmOck2iDMQqmQJJFMYi2ZvNGUMVtaCUy6EyG3l0M6dtTxBy53tpOUMvzcNIyEkL0hA1gmeIg6HQHSyR3Yj3NyScjISAdQACAuU8Y5axW7h+svjWNsATbzZSkqm6YmSoaTlJE68o0jQHQbOG6y+Ncsv17FHyK+nH1X79v8AdUKn6cfVfv2/3VCusudBZ6o8B8KnULPVHgPhU6AKz9poZBAPUuLIBJBcLBhdY04itCiKA4u6mJtr9JcaTxCOoBlQLjTbkjKCuTUcNZ4xTpgsDFONeAS5zzZmnovaIaII4jhpXVbVHzTe74isGKq2LPOmZkRWYuy3HcsQ43WW4FEuqyd4aAQAKlRRVSApbF7Ot3YzqDBB4CTEwCYmNTTNFQ0mqYuha/s+28lkUkjLMQcuu7I5akR2GKZoookkLCiiipICiiigCmcOwy8aWoqslYH1MmBqe6p9A3snypXZ/wBKnj/wa6GqrChRkdA3snyo6BvZPlWvRFT2V5GkyOgb2T5UdA3snyrWivYp2V5GkyOgb2T5UdA3snyrWivadleRpMjoG9k+VHQN7J8q14oinZXkaTDu7OzEEocwIIYCGBHCD5+dejA6Zcmh4giZJMkmeJmtuvDU9r3FGQmFIEBIA5AQPIVbYstmGh49laU17RYknYo5/wBOPqv37f7qhU/Tj6r9+3+6oVsWOgs9UeA+FTrn9p3MWtyLNy2EAEBlk+YpT1nH/a2fwGgOrorlPWcf9rZ/AaPWcf8Aa2fwGgOg2r9Efd8RWDVb3scRBuWCOw2zVeXGe1h/yqhqyBiil8uM9rD/AJVGXGe1h/yqjSKGKKXy4z2sP+VRlxntYf8AKppFDFFL5cZ7WH/Koy4z2sP+VTSKGKKXy4z2sP8AlUZcZ7WH/KppFDFFL5cZ7WH/ACqMuM9rD/lU0ihiil8uM9rD/lUZcZ7WH/KppFGhs/6VPH/g10NcgvrgMh8OD29HVnrOP+1s/gNSiTq6K5T1nH/a2fwGj1nH/a2fwGpB1dFcp6zj/tbP4DR6zj/tbP4DQHV0VynrOP8AtbP4DR6zj/tbP4DQHV0VynrOP+1s/gNHrOP+1s/gNAdXUXrlvWcf9rZ/AaPWMf8Aa2fwGgE1uDeGVCAkcFmSiwQDxaQeGok89D2y1yvrOP8AtbP4DR6xj/tbP4DUkDfpx9V+/b/dUKzsfhsZfXJcu2isg6KQdDI1rc+Tz2io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4" name="Picture 6" descr="http://www.ulysse.u-bordeaux.fr/atelier/ikramer/biocell_diffusion/gbb.cel.fa.104.b3/content/images/fi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28802"/>
            <a:ext cx="5014340" cy="47880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43174" y="181253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L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es protéines motrices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642918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protéines motrices spéciales, déplacent des organites dans la cellule le long de microtubules. Des protéines, les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kinésines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transportent les organites vers les extrémités « + » (vers la périphérie) tandis que les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dynéines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les transportent vers les extrémités « – ».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://images.lpcdn.ca/641x427/201209/11/586796-fondation-recompense-pour-leurs-trava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856" y="1714488"/>
            <a:ext cx="3501032" cy="507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142852"/>
            <a:ext cx="6195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3-Les Filaments intermédiaires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4183757"/>
            <a:ext cx="8572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composants les plus stables du cytosquelette des cellules animales sont constitués de protéines fibreuses résistantes. Les structures qu’elles constituent ont un diamètre de 8 à 11 nanomètres, situé entre celui des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microfilaments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celui des microtubules, d’où leur dénomination de filaments intermédiaires.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.jpg"/>
          <p:cNvPicPr/>
          <p:nvPr/>
        </p:nvPicPr>
        <p:blipFill>
          <a:blip r:embed="rId2" cstate="print"/>
          <a:srcRect l="10213" t="21745" r="17498" b="49891"/>
          <a:stretch>
            <a:fillRect/>
          </a:stretch>
        </p:blipFill>
        <p:spPr>
          <a:xfrm>
            <a:off x="428596" y="1577966"/>
            <a:ext cx="8429684" cy="1571636"/>
          </a:xfrm>
          <a:prstGeom prst="rect">
            <a:avLst/>
          </a:prstGeom>
        </p:spPr>
      </p:pic>
      <p:pic>
        <p:nvPicPr>
          <p:cNvPr id="6" name="Image.jpg"/>
          <p:cNvPicPr/>
          <p:nvPr/>
        </p:nvPicPr>
        <p:blipFill>
          <a:blip r:embed="rId3" cstate="print"/>
          <a:srcRect l="31452" t="88369"/>
          <a:stretch>
            <a:fillRect/>
          </a:stretch>
        </p:blipFill>
        <p:spPr>
          <a:xfrm>
            <a:off x="500034" y="3149602"/>
            <a:ext cx="8215370" cy="70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filaments intermédiaires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282" y="785795"/>
            <a:ext cx="892971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Verdana" pitchFamily="34" charset="0"/>
              </a:rPr>
              <a:t>Regroupent 5 classes de protéines</a:t>
            </a:r>
            <a:endParaRPr lang="fr-FR" sz="1400" b="1" dirty="0">
              <a:solidFill>
                <a:srgbClr val="0000CC"/>
              </a:solidFill>
              <a:latin typeface="Verdana" pitchFamily="34" charset="0"/>
            </a:endParaRPr>
          </a:p>
          <a:p>
            <a:endParaRPr lang="fr-FR" sz="1400" dirty="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fr-FR" dirty="0">
                <a:latin typeface="Verdana" pitchFamily="34" charset="0"/>
              </a:rPr>
              <a:t> la </a:t>
            </a:r>
            <a:r>
              <a:rPr lang="fr-FR" b="1" i="1" dirty="0" err="1">
                <a:solidFill>
                  <a:schemeClr val="accent2"/>
                </a:solidFill>
                <a:latin typeface="Verdana" pitchFamily="34" charset="0"/>
              </a:rPr>
              <a:t>vimentine</a:t>
            </a:r>
            <a:r>
              <a:rPr lang="fr-FR" dirty="0">
                <a:latin typeface="Verdana" pitchFamily="34" charset="0"/>
              </a:rPr>
              <a:t> des cellules mésenchymateuses et sanguines, </a:t>
            </a:r>
            <a:r>
              <a:rPr lang="fr-FR" dirty="0"/>
              <a:t> </a:t>
            </a:r>
          </a:p>
          <a:p>
            <a:pPr>
              <a:buFontTx/>
              <a:buChar char="•"/>
            </a:pPr>
            <a:r>
              <a:rPr lang="fr-FR" dirty="0"/>
              <a:t> </a:t>
            </a:r>
            <a:r>
              <a:rPr lang="fr-FR" dirty="0">
                <a:latin typeface="Verdana" pitchFamily="34" charset="0"/>
              </a:rPr>
              <a:t>les </a:t>
            </a:r>
            <a:r>
              <a:rPr lang="fr-FR" b="1" i="1" dirty="0">
                <a:solidFill>
                  <a:schemeClr val="accent2"/>
                </a:solidFill>
                <a:latin typeface="Verdana" pitchFamily="34" charset="0"/>
              </a:rPr>
              <a:t>kératines</a:t>
            </a:r>
            <a:r>
              <a:rPr lang="fr-FR" dirty="0">
                <a:latin typeface="Verdana" pitchFamily="34" charset="0"/>
              </a:rPr>
              <a:t> des cellules épithéliales, </a:t>
            </a:r>
            <a:r>
              <a:rPr lang="fr-FR" dirty="0"/>
              <a:t> </a:t>
            </a:r>
          </a:p>
          <a:p>
            <a:pPr>
              <a:buFontTx/>
              <a:buChar char="•"/>
            </a:pPr>
            <a:r>
              <a:rPr lang="fr-FR" dirty="0"/>
              <a:t> </a:t>
            </a:r>
            <a:r>
              <a:rPr lang="fr-FR" dirty="0">
                <a:latin typeface="Verdana" pitchFamily="34" charset="0"/>
              </a:rPr>
              <a:t>les </a:t>
            </a:r>
            <a:r>
              <a:rPr lang="fr-FR" b="1" i="1" dirty="0" err="1">
                <a:solidFill>
                  <a:schemeClr val="accent2"/>
                </a:solidFill>
                <a:latin typeface="Verdana" pitchFamily="34" charset="0"/>
              </a:rPr>
              <a:t>neurofilaments</a:t>
            </a:r>
            <a:r>
              <a:rPr lang="fr-FR" dirty="0">
                <a:latin typeface="Verdana" pitchFamily="34" charset="0"/>
              </a:rPr>
              <a:t> des cellules neuronales, </a:t>
            </a:r>
            <a:r>
              <a:rPr lang="fr-FR" dirty="0"/>
              <a:t> </a:t>
            </a:r>
          </a:p>
          <a:p>
            <a:pPr>
              <a:buFontTx/>
              <a:buChar char="•"/>
            </a:pPr>
            <a:r>
              <a:rPr lang="fr-FR" dirty="0"/>
              <a:t> </a:t>
            </a:r>
            <a:r>
              <a:rPr lang="fr-FR" dirty="0">
                <a:latin typeface="Verdana" pitchFamily="34" charset="0"/>
              </a:rPr>
              <a:t>les </a:t>
            </a:r>
            <a:r>
              <a:rPr lang="fr-FR" b="1" i="1" dirty="0" err="1">
                <a:solidFill>
                  <a:schemeClr val="accent2"/>
                </a:solidFill>
                <a:latin typeface="Verdana" pitchFamily="34" charset="0"/>
              </a:rPr>
              <a:t>gliofilaments</a:t>
            </a:r>
            <a:r>
              <a:rPr lang="fr-FR" dirty="0">
                <a:latin typeface="Verdana" pitchFamily="34" charset="0"/>
              </a:rPr>
              <a:t> des cellules gliales,</a:t>
            </a:r>
          </a:p>
          <a:p>
            <a:pPr>
              <a:buFontTx/>
              <a:buChar char="•"/>
            </a:pPr>
            <a:r>
              <a:rPr lang="fr-FR" dirty="0">
                <a:latin typeface="Verdana" pitchFamily="34" charset="0"/>
              </a:rPr>
              <a:t>la </a:t>
            </a:r>
            <a:r>
              <a:rPr lang="fr-FR" b="1" i="1" dirty="0" err="1">
                <a:solidFill>
                  <a:schemeClr val="accent2"/>
                </a:solidFill>
                <a:latin typeface="Verdana" pitchFamily="34" charset="0"/>
              </a:rPr>
              <a:t>desmine</a:t>
            </a:r>
            <a:r>
              <a:rPr lang="fr-FR" dirty="0">
                <a:latin typeface="Verdana" pitchFamily="34" charset="0"/>
              </a:rPr>
              <a:t> des cellules musculaires.</a:t>
            </a:r>
          </a:p>
          <a:p>
            <a:endParaRPr lang="fr-FR" dirty="0">
              <a:latin typeface="Verdana" pitchFamily="34" charset="0"/>
            </a:endParaRPr>
          </a:p>
          <a:p>
            <a:r>
              <a:rPr lang="fr-FR" b="1" i="1" dirty="0">
                <a:solidFill>
                  <a:srgbClr val="FF0000"/>
                </a:solidFill>
                <a:latin typeface="Verdana" pitchFamily="34" charset="0"/>
              </a:rPr>
              <a:t>Forment des filaments de 8 à </a:t>
            </a:r>
            <a:r>
              <a:rPr lang="fr-FR" b="1" i="1" dirty="0" smtClean="0">
                <a:solidFill>
                  <a:srgbClr val="FF0000"/>
                </a:solidFill>
                <a:latin typeface="Verdana" pitchFamily="34" charset="0"/>
              </a:rPr>
              <a:t>11 </a:t>
            </a:r>
            <a:r>
              <a:rPr lang="fr-FR" b="1" i="1" dirty="0">
                <a:solidFill>
                  <a:srgbClr val="FF0000"/>
                </a:solidFill>
                <a:latin typeface="Verdana" pitchFamily="34" charset="0"/>
              </a:rPr>
              <a:t>nm de diamètre.</a:t>
            </a:r>
            <a:endParaRPr lang="fr-FR" sz="1800" b="1" i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fr-FR" dirty="0">
                <a:latin typeface="Verdana" pitchFamily="34" charset="0"/>
              </a:rPr>
              <a:t>Ils servent principalement à la </a:t>
            </a:r>
            <a:r>
              <a:rPr lang="fr-FR" b="1" dirty="0">
                <a:solidFill>
                  <a:schemeClr val="accent2"/>
                </a:solidFill>
                <a:latin typeface="Verdana" pitchFamily="34" charset="0"/>
              </a:rPr>
              <a:t>structure de la cellule et au maintien de sa forme</a:t>
            </a:r>
            <a:r>
              <a:rPr lang="fr-FR" dirty="0">
                <a:latin typeface="Verdana" pitchFamily="34" charset="0"/>
              </a:rPr>
              <a:t> ainsi qu'à l'ancrage des organites. </a:t>
            </a:r>
          </a:p>
          <a:p>
            <a:r>
              <a:rPr lang="fr-FR" dirty="0">
                <a:latin typeface="Verdana" pitchFamily="34" charset="0"/>
              </a:rPr>
              <a:t>Ils ne sont pas capables de mouvement et sont très stables. </a:t>
            </a:r>
          </a:p>
          <a:p>
            <a:endParaRPr lang="fr-FR" dirty="0">
              <a:latin typeface="Verdana" pitchFamily="34" charset="0"/>
            </a:endParaRPr>
          </a:p>
          <a:p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786322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/>
              <a:t>Ils sont formés de </a:t>
            </a:r>
            <a:r>
              <a:rPr lang="fr-FR" sz="2800" dirty="0" err="1"/>
              <a:t>protofilaments</a:t>
            </a:r>
            <a:r>
              <a:rPr lang="fr-FR" sz="2800" dirty="0"/>
              <a:t> ; chaque </a:t>
            </a:r>
            <a:r>
              <a:rPr lang="fr-FR" sz="2800" dirty="0" err="1"/>
              <a:t>protofilament</a:t>
            </a:r>
            <a:r>
              <a:rPr lang="fr-FR" sz="2800" dirty="0"/>
              <a:t> est un assemblage d’unités </a:t>
            </a:r>
            <a:r>
              <a:rPr lang="fr-FR" sz="2800" dirty="0" err="1"/>
              <a:t>tétramèriques</a:t>
            </a:r>
            <a:r>
              <a:rPr lang="fr-FR" sz="2800" dirty="0"/>
              <a:t>, formée chacune de 4 monomères fibreux.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20" y="217468"/>
            <a:ext cx="8575705" cy="6354804"/>
            <a:chOff x="178" y="576"/>
            <a:chExt cx="3902" cy="4896"/>
          </a:xfrm>
        </p:grpSpPr>
        <p:pic>
          <p:nvPicPr>
            <p:cNvPr id="3" name="Picture 2" descr="fila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" y="576"/>
              <a:ext cx="3326" cy="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 descr="microfilaments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6" y="1680"/>
              <a:ext cx="1997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microfilaments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3" y="2688"/>
              <a:ext cx="2695" cy="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microfilaments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4" y="4032"/>
              <a:ext cx="3146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9388" y="8610600"/>
            <a:ext cx="441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Une hélice de 10 nm de diamètre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http://www.facbio.com/content/images/stories/bio/Cytosquelette/FBC_FILAM_INTERM_ASSEMB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85720" y="214290"/>
          <a:ext cx="8644000" cy="630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6"/>
                <a:gridCol w="2643206"/>
                <a:gridCol w="2357454"/>
                <a:gridCol w="2357454"/>
              </a:tblGrid>
              <a:tr h="572194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Propriétés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Microfilaments</a:t>
                      </a:r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 (filaments d’Actine)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Filaments intermédiaires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Microtubules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1020411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Structure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Deux filaments d’actines</a:t>
                      </a: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jumelés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Protéines filamenteuses super-enroulées dans des filaments épais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Tubes creux, dont les parois consistent</a:t>
                      </a: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en 13 colonnes de molécules de tubuline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572194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diamètre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7 nm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8-12 nm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25 nm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787174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Sous-unités protéiques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Actine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Une des différentes protéines de la famille de la kératine 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Tubuline (a et b tubuline)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119542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Principales fonctions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- Maintien de la forme cellulaire</a:t>
                      </a:r>
                    </a:p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(tension)</a:t>
                      </a:r>
                    </a:p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- Changement de forme de la cellule</a:t>
                      </a:r>
                    </a:p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- Contraction musculaire</a:t>
                      </a:r>
                    </a:p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- Mouvement cytoplasmique continu</a:t>
                      </a:r>
                    </a:p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- Motilité cellulaire (pseudopodes)</a:t>
                      </a:r>
                    </a:p>
                    <a:p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- Division</a:t>
                      </a: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cellulaire (formation du sillon de clivage)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Maintien de la forme cellulaire (tension)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ancrage du noyau et de certains organites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formation de la lamina nucléaire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- Maintien de la forme cellulaire (compression)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Motilité cellulaire (cils et flagelles)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1" dirty="0" smtClean="0">
                          <a:latin typeface="+mn-lt"/>
                          <a:cs typeface="Arial" pitchFamily="34" charset="0"/>
                        </a:rPr>
                        <a:t> mouvements des</a:t>
                      </a: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chromosomes durant la division cellulaire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1" baseline="0" dirty="0" smtClean="0">
                          <a:latin typeface="+mn-lt"/>
                          <a:cs typeface="Arial" pitchFamily="34" charset="0"/>
                        </a:rPr>
                        <a:t> mouvements des organites</a:t>
                      </a:r>
                      <a:endParaRPr lang="fr-F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</a:t>
            </a:r>
            <a:r>
              <a:rPr lang="fr-F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cytosquelette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est un système dynamique, s’assemblant et se désassemblant constamment. Chacune des fibres du cytosquelette se construit par polymérisation, des sous-unités protéiques identiques s’attirant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s’assemblant spontanément en longues chaînes. C’est de la même manière que ces fibres se dissocient, leurs sous-unités se libèrent les unes après les autres d’une des extrémités de la chaîne.</a:t>
            </a:r>
          </a:p>
          <a:p>
            <a:pPr algn="just" eaLnBrk="0">
              <a:lnSpc>
                <a:spcPct val="150000"/>
              </a:lnSpc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cytosquelette peut comporter trois types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 eaLnBrk="0">
              <a:lnSpc>
                <a:spcPct val="150000"/>
              </a:lnSpc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Microfilaments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2-Microtubules                     3-Filaments intermédiaires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 eaLnBrk="0">
              <a:lnSpc>
                <a:spcPct val="150000"/>
              </a:lnSpc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eaLnBrk="0">
              <a:lnSpc>
                <a:spcPct val="150000"/>
              </a:lnSpc>
            </a:pPr>
            <a:r>
              <a:rPr lang="fr-FR" dirty="0"/>
              <a:t> 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Espace réservé du contenu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571876"/>
            <a:ext cx="9143999" cy="328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525" y="620713"/>
            <a:ext cx="4008895" cy="5857162"/>
            <a:chOff x="0" y="300"/>
            <a:chExt cx="2613" cy="3621"/>
          </a:xfrm>
        </p:grpSpPr>
        <p:pic>
          <p:nvPicPr>
            <p:cNvPr id="410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00"/>
              <a:ext cx="256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" y="1506"/>
              <a:ext cx="2562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" y="2787"/>
              <a:ext cx="256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6"/>
            <p:cNvSpPr txBox="1">
              <a:spLocks noChangeArrowheads="1"/>
            </p:cNvSpPr>
            <p:nvPr/>
          </p:nvSpPr>
          <p:spPr bwMode="auto">
            <a:xfrm>
              <a:off x="0" y="3644"/>
              <a:ext cx="179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accent2"/>
                  </a:solidFill>
                  <a:latin typeface="Arial" charset="0"/>
                </a:rPr>
                <a:t>Filament intermédiaires</a:t>
              </a:r>
            </a:p>
          </p:txBody>
        </p:sp>
        <p:sp>
          <p:nvSpPr>
            <p:cNvPr id="4107" name="Text Box 7"/>
            <p:cNvSpPr txBox="1">
              <a:spLocks noChangeArrowheads="1"/>
            </p:cNvSpPr>
            <p:nvPr/>
          </p:nvSpPr>
          <p:spPr bwMode="auto">
            <a:xfrm>
              <a:off x="0" y="2325"/>
              <a:ext cx="179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800" b="1">
                  <a:solidFill>
                    <a:srgbClr val="006600"/>
                  </a:solidFill>
                  <a:latin typeface="Arial" charset="0"/>
                </a:rPr>
                <a:t>Microtubules</a:t>
              </a:r>
            </a:p>
          </p:txBody>
        </p:sp>
        <p:sp>
          <p:nvSpPr>
            <p:cNvPr id="4108" name="Text Box 8"/>
            <p:cNvSpPr txBox="1">
              <a:spLocks noChangeArrowheads="1"/>
            </p:cNvSpPr>
            <p:nvPr/>
          </p:nvSpPr>
          <p:spPr bwMode="auto">
            <a:xfrm>
              <a:off x="0" y="901"/>
              <a:ext cx="174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800" b="1">
                  <a:solidFill>
                    <a:srgbClr val="CC0000"/>
                  </a:solidFill>
                  <a:latin typeface="Arial" charset="0"/>
                </a:rPr>
                <a:t>Filaments  d’actine</a:t>
              </a:r>
            </a:p>
          </p:txBody>
        </p:sp>
      </p:grp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4211638" y="620713"/>
            <a:ext cx="4932362" cy="112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fr-FR" b="1" dirty="0">
                <a:solidFill>
                  <a:srgbClr val="CC0000"/>
                </a:solidFill>
                <a:latin typeface="Arial" charset="0"/>
                <a:cs typeface="Arial" charset="0"/>
              </a:rPr>
              <a:t>♣ Filaments  d’actine: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fr-FR" dirty="0">
                <a:latin typeface="Arial" charset="0"/>
                <a:cs typeface="Arial" charset="0"/>
              </a:rPr>
              <a:t>Double brin de protéines d’</a:t>
            </a:r>
            <a:r>
              <a:rPr lang="fr-FR" b="1" dirty="0">
                <a:solidFill>
                  <a:srgbClr val="CC0000"/>
                </a:solidFill>
                <a:latin typeface="Arial" charset="0"/>
                <a:cs typeface="Arial" charset="0"/>
              </a:rPr>
              <a:t>actines</a:t>
            </a:r>
            <a:r>
              <a:rPr lang="fr-FR" dirty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b="1" dirty="0">
                <a:solidFill>
                  <a:srgbClr val="FF3300"/>
                </a:solidFill>
                <a:latin typeface="Arial" charset="0"/>
                <a:cs typeface="Arial" charset="0"/>
              </a:rPr>
              <a:t>6 à 7 </a:t>
            </a:r>
            <a:r>
              <a:rPr lang="fr-F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nm. </a:t>
            </a:r>
            <a:endParaRPr lang="fr-FR" dirty="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192088" y="0"/>
            <a:ext cx="895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>
                <a:solidFill>
                  <a:srgbClr val="663300"/>
                </a:solidFill>
                <a:latin typeface="Arial" charset="0"/>
                <a:cs typeface="Arial" charset="0"/>
              </a:rPr>
              <a:t>Types de filaments protéiques du cytosquelette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4140200" y="2636838"/>
            <a:ext cx="5003800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6600"/>
                </a:solidFill>
                <a:latin typeface="Arial" charset="0"/>
                <a:cs typeface="Arial" charset="0"/>
              </a:rPr>
              <a:t>♣ Microtubules :</a:t>
            </a:r>
            <a:endParaRPr lang="fr-FR" dirty="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Arial" charset="0"/>
                <a:cs typeface="Arial" charset="0"/>
              </a:rPr>
              <a:t>Tubes creux et rigides d’environ </a:t>
            </a:r>
            <a:r>
              <a:rPr lang="fr-FR" b="1" dirty="0">
                <a:solidFill>
                  <a:srgbClr val="FF0000"/>
                </a:solidFill>
                <a:latin typeface="Arial" charset="0"/>
                <a:cs typeface="Arial" charset="0"/>
              </a:rPr>
              <a:t>25 </a:t>
            </a:r>
            <a:r>
              <a:rPr lang="fr-F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nm</a:t>
            </a:r>
            <a:r>
              <a:rPr lang="fr-FR" dirty="0" smtClean="0">
                <a:latin typeface="Arial" charset="0"/>
                <a:cs typeface="Arial" charset="0"/>
              </a:rPr>
              <a:t>, est </a:t>
            </a:r>
            <a:r>
              <a:rPr lang="fr-FR" dirty="0">
                <a:latin typeface="Arial" charset="0"/>
                <a:cs typeface="Arial" charset="0"/>
              </a:rPr>
              <a:t>constituée de Polymères de protéines </a:t>
            </a:r>
            <a:r>
              <a:rPr lang="fr-FR" b="1" dirty="0">
                <a:solidFill>
                  <a:srgbClr val="006600"/>
                </a:solidFill>
                <a:latin typeface="Arial" charset="0"/>
                <a:cs typeface="Arial" charset="0"/>
              </a:rPr>
              <a:t>Tubuline. 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211638" y="4643446"/>
            <a:ext cx="493236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fr-FR" b="1" dirty="0">
                <a:solidFill>
                  <a:schemeClr val="accent2"/>
                </a:solidFill>
                <a:latin typeface="Arial" charset="0"/>
                <a:cs typeface="Arial" charset="0"/>
              </a:rPr>
              <a:t>♣ Filament intermédiaires: </a:t>
            </a:r>
            <a:r>
              <a:rPr lang="fr-FR" dirty="0">
                <a:latin typeface="Arial" charset="0"/>
                <a:cs typeface="Arial" charset="0"/>
              </a:rPr>
              <a:t>constitués de protéines </a:t>
            </a:r>
            <a:r>
              <a:rPr lang="fr-FR" b="1" dirty="0">
                <a:solidFill>
                  <a:schemeClr val="accent2"/>
                </a:solidFill>
                <a:latin typeface="Arial" charset="0"/>
                <a:cs typeface="Arial" charset="0"/>
              </a:rPr>
              <a:t>hétérogènes</a:t>
            </a:r>
            <a:r>
              <a:rPr lang="fr-FR" dirty="0">
                <a:latin typeface="Arial" charset="0"/>
                <a:cs typeface="Arial" charset="0"/>
              </a:rPr>
              <a:t>, de</a:t>
            </a:r>
            <a:r>
              <a:rPr lang="fr-FR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fr-FR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8 </a:t>
            </a:r>
            <a:r>
              <a:rPr lang="fr-FR" b="1" dirty="0">
                <a:solidFill>
                  <a:schemeClr val="accent2"/>
                </a:solidFill>
                <a:latin typeface="Arial" charset="0"/>
                <a:cs typeface="Arial" charset="0"/>
              </a:rPr>
              <a:t>à </a:t>
            </a:r>
            <a:r>
              <a:rPr lang="fr-FR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12 nm</a:t>
            </a:r>
            <a:r>
              <a:rPr lang="en-US" dirty="0" smtClean="0">
                <a:latin typeface="Arial" charset="0"/>
                <a:cs typeface="Arial" charset="0"/>
              </a:rPr>
              <a:t>. 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6537720"/>
            <a:ext cx="8501090" cy="345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 u="sng" dirty="0" smtClean="0">
                <a:solidFill>
                  <a:srgbClr val="FF0000"/>
                </a:solidFill>
                <a:latin typeface="Book Antiqua" pitchFamily="18" charset="0"/>
              </a:rPr>
              <a:t>Structure dynamique par  polymérisation/ dépolymérisation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87487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latin typeface="Arial" charset="0"/>
                <a:cs typeface="Arial" charset="0"/>
              </a:rPr>
              <a:t>Fonctions du cytosquelette :</a:t>
            </a:r>
          </a:p>
          <a:p>
            <a:endParaRPr lang="fr-FR" sz="2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FR" sz="2000" dirty="0">
                <a:latin typeface="Arial" charset="0"/>
                <a:cs typeface="Arial" charset="0"/>
              </a:rPr>
              <a:t> </a:t>
            </a:r>
            <a:r>
              <a:rPr lang="fr-FR" sz="2000" b="1" dirty="0">
                <a:latin typeface="Arial" charset="0"/>
                <a:cs typeface="Arial" charset="0"/>
              </a:rPr>
              <a:t>Forme cellulaire 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Invaginations membranaires </a:t>
            </a:r>
            <a:r>
              <a:rPr lang="fr-FR" sz="2000" b="1" dirty="0" smtClean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FR" sz="2000" b="1" kern="0" dirty="0" smtClean="0">
                <a:solidFill>
                  <a:srgbClr val="002060"/>
                </a:solidFill>
              </a:rPr>
              <a:t>Protection de la membrane plasmique;</a:t>
            </a:r>
            <a:endParaRPr lang="fr-FR" sz="20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Evaginations (lorsque la cellule émet des pseudopodes) </a:t>
            </a:r>
            <a:r>
              <a:rPr lang="fr-FR" sz="2000" b="1" dirty="0" smtClean="0">
                <a:latin typeface="Arial" charset="0"/>
                <a:cs typeface="Arial" charset="0"/>
              </a:rPr>
              <a:t>;</a:t>
            </a:r>
            <a:endParaRPr lang="fr-FR" sz="20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FR" sz="2000" b="1" dirty="0" smtClean="0">
                <a:latin typeface="Arial" charset="0"/>
                <a:cs typeface="Arial" charset="0"/>
              </a:rPr>
              <a:t>Mouvement: </a:t>
            </a:r>
            <a:endParaRPr lang="fr-FR" sz="2000" b="1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18" y="3214686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Char char="•"/>
            </a:pPr>
            <a:r>
              <a:rPr lang="fr-FR" sz="2000" b="1" dirty="0" err="1" smtClean="0"/>
              <a:t>Intra-cellulaires</a:t>
            </a:r>
            <a:r>
              <a:rPr lang="fr-FR" sz="2000" b="1" dirty="0" smtClean="0"/>
              <a:t>: organites, vésicules,  </a:t>
            </a:r>
            <a:r>
              <a:rPr lang="fr-FR" sz="2000" b="1" dirty="0" smtClean="0">
                <a:latin typeface="+mj-lt"/>
              </a:rPr>
              <a:t>m</a:t>
            </a:r>
            <a:r>
              <a:rPr lang="fr-FR" sz="2000" b="1" dirty="0" smtClean="0">
                <a:latin typeface="+mj-lt"/>
                <a:cs typeface="Arial" charset="0"/>
              </a:rPr>
              <a:t>ouvement des chromosomes lors de la division cellulaire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etc</a:t>
            </a:r>
            <a:endParaRPr lang="fr-FR" sz="2000" b="1" dirty="0" smtClean="0"/>
          </a:p>
          <a:p>
            <a:pPr marL="914400" lvl="1" indent="-457200"/>
            <a:endParaRPr lang="fr-FR" sz="2000" b="1" dirty="0" smtClean="0"/>
          </a:p>
          <a:p>
            <a:pPr marL="914400" lvl="1" indent="-457200">
              <a:buFontTx/>
              <a:buChar char="•"/>
            </a:pPr>
            <a:r>
              <a:rPr lang="fr-FR" sz="2000" b="1" dirty="0" smtClean="0"/>
              <a:t>Cellulaires: </a:t>
            </a:r>
          </a:p>
          <a:p>
            <a:pPr marL="914400" lvl="1" indent="-457200"/>
            <a:r>
              <a:rPr lang="fr-FR" sz="2000" b="1" i="1" dirty="0" err="1" smtClean="0"/>
              <a:t>Endocytose</a:t>
            </a:r>
            <a:r>
              <a:rPr lang="fr-FR" sz="2000" b="1" dirty="0" smtClean="0"/>
              <a:t>, pseudopodes de phagocytose,  contraction musculaire, mobilité  flagellaire et vibratile (cils), migrations Cellulaires, </a:t>
            </a:r>
            <a:r>
              <a:rPr lang="fr-FR" sz="2000" b="1" dirty="0" err="1" smtClean="0"/>
              <a:t>etc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8675687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fr-FR" b="1" dirty="0">
                <a:latin typeface="Arial" charset="0"/>
                <a:cs typeface="Arial" charset="0"/>
              </a:rPr>
              <a:t>1. Les </a:t>
            </a:r>
            <a:r>
              <a:rPr lang="fr-FR" b="1" dirty="0" err="1" smtClean="0">
                <a:latin typeface="Arial" charset="0"/>
                <a:cs typeface="Arial" charset="0"/>
              </a:rPr>
              <a:t>microfilaments</a:t>
            </a:r>
            <a:r>
              <a:rPr lang="fr-FR" b="1" dirty="0" smtClean="0">
                <a:latin typeface="Arial" charset="0"/>
                <a:cs typeface="Arial" charset="0"/>
              </a:rPr>
              <a:t> d’actine</a:t>
            </a:r>
            <a:r>
              <a:rPr lang="fr-FR" b="1" dirty="0">
                <a:latin typeface="Arial" charset="0"/>
                <a:cs typeface="Arial" charset="0"/>
              </a:rPr>
              <a:t> :</a:t>
            </a:r>
          </a:p>
          <a:p>
            <a:pPr>
              <a:lnSpc>
                <a:spcPct val="135000"/>
              </a:lnSpc>
            </a:pPr>
            <a:r>
              <a:rPr lang="fr-FR" dirty="0">
                <a:latin typeface="Arial" charset="0"/>
                <a:cs typeface="Arial" charset="0"/>
              </a:rPr>
              <a:t>Les </a:t>
            </a:r>
            <a:r>
              <a:rPr lang="fr-FR" dirty="0" err="1">
                <a:latin typeface="Arial" charset="0"/>
                <a:cs typeface="Arial" charset="0"/>
              </a:rPr>
              <a:t>microfilaments</a:t>
            </a:r>
            <a:r>
              <a:rPr lang="fr-FR" dirty="0">
                <a:latin typeface="Arial" charset="0"/>
                <a:cs typeface="Arial" charset="0"/>
              </a:rPr>
              <a:t> ont été localisés dans plusieurs types de cellules</a:t>
            </a:r>
            <a:r>
              <a:rPr lang="fr-FR" b="1" dirty="0">
                <a:latin typeface="Arial" charset="0"/>
                <a:cs typeface="Arial" charset="0"/>
              </a:rPr>
              <a:t> :</a:t>
            </a:r>
            <a:r>
              <a:rPr lang="fr-FR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282" y="785794"/>
            <a:ext cx="8497887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fr-FR" dirty="0">
                <a:latin typeface="Arial" charset="0"/>
                <a:cs typeface="Arial" charset="0"/>
              </a:rPr>
              <a:t>  Les </a:t>
            </a:r>
            <a:r>
              <a:rPr lang="fr-FR" dirty="0">
                <a:solidFill>
                  <a:srgbClr val="FF3300"/>
                </a:solidFill>
                <a:latin typeface="Arial" charset="0"/>
                <a:cs typeface="Arial" charset="0"/>
              </a:rPr>
              <a:t>filaments d’actine</a:t>
            </a:r>
            <a:r>
              <a:rPr lang="fr-FR" dirty="0">
                <a:latin typeface="Arial" charset="0"/>
                <a:cs typeface="Arial" charset="0"/>
              </a:rPr>
              <a:t> déterminent la </a:t>
            </a:r>
            <a:r>
              <a:rPr lang="fr-FR" dirty="0">
                <a:solidFill>
                  <a:srgbClr val="FF3300"/>
                </a:solidFill>
                <a:latin typeface="Arial" charset="0"/>
                <a:cs typeface="Arial" charset="0"/>
              </a:rPr>
              <a:t>forme</a:t>
            </a:r>
            <a:r>
              <a:rPr lang="fr-FR" dirty="0">
                <a:latin typeface="Arial" charset="0"/>
                <a:cs typeface="Arial" charset="0"/>
              </a:rPr>
              <a:t> de la 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>
                <a:latin typeface="Arial" charset="0"/>
                <a:cs typeface="Arial" charset="0"/>
              </a:rPr>
              <a:t>membrane plasmique.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001156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7148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L'actine est la protéine intracellulaire prépondérante dans la cellule eucaryote.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Cette protéine se présente dans la cellule soit sous forme de monomère globulaire (actine G) soit sous forme de polymère (actine F). Le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microfilament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d'actine F, d'un diamètre de 6 à 7 nm, est une structure polaire, avec une extrémité à croissance rapide "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+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" et une extrémité à croissance lente "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". La polymérisation de l'actine G en micro filaments d'actine F est amorcée par l'ajout d'ions Mg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2+,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K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+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ou Na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+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NewRomanPSMT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45679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Le réseau d'actine est localisé d'une part juste sous la membrane plasmique, où il constitue un maillage associé à la membrane, et au sein de la cellule, où il constitue un réseau conférant un aspect gélatineux au cytosol.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cortex cellulaire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C’est un réseau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microfilaments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d’actine situé sous la membrane plasmique à laquelle il est fixé par de nombreux points d’ancrage.  Ce cortex est responsable des mouvements d’expansion et de rétraction cellulaire et de déplacement des cellules sur leur support.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intervient également dans les mouvements de la membrane plasmique pendant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exocytose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endocytose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pendant la formation des pseudopodes dans les macrophages.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L’appareil contractile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sarcomères qui représentent les unités de contraction musculaire.  Le sarcomère résulte de l’assemblage hautement organisé de l’actine, de la myosine et de protéines associées.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88" y="0"/>
            <a:ext cx="3324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2-Microtubules 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-357222" y="642918"/>
            <a:ext cx="5000660" cy="471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>
              <a:lnSpc>
                <a:spcPct val="150000"/>
              </a:lnSpc>
            </a:pP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Microtubules 25nm </a:t>
            </a:r>
          </a:p>
          <a:p>
            <a:pPr marL="411480">
              <a:lnSpc>
                <a:spcPct val="150000"/>
              </a:lnSpc>
            </a:pP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Fibres</a:t>
            </a:r>
            <a:r>
              <a:rPr lang="fr-FR" b="1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creuses composées de tubuline. </a:t>
            </a:r>
            <a:r>
              <a:rPr lang="fr-FR" b="1" dirty="0" smtClean="0">
                <a:solidFill>
                  <a:srgbClr val="000000"/>
                </a:solidFill>
                <a:latin typeface="Arial" panose="22635452340000000000" pitchFamily="2"/>
              </a:rPr>
              <a:t>C’est une protéine globulaire . </a:t>
            </a:r>
            <a:r>
              <a:rPr lang="fr-FR" b="1" spc="-5" dirty="0" smtClean="0">
                <a:solidFill>
                  <a:srgbClr val="000000"/>
                </a:solidFill>
                <a:latin typeface="Arial" panose="22635452340000000000" pitchFamily="2"/>
              </a:rPr>
              <a:t>Il existe deux types de tubuline très </a:t>
            </a: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similaires:</a:t>
            </a:r>
          </a:p>
          <a:p>
            <a:pPr>
              <a:lnSpc>
                <a:spcPct val="150000"/>
              </a:lnSpc>
            </a:pPr>
            <a:r>
              <a:rPr lang="fr-FR" b="1" spc="50" dirty="0" smtClean="0">
                <a:solidFill>
                  <a:srgbClr val="000000"/>
                </a:solidFill>
                <a:latin typeface="Arial" panose="22635452340000000000" pitchFamily="2"/>
              </a:rPr>
              <a:t>         </a:t>
            </a:r>
            <a:r>
              <a:rPr lang="el-GR" b="1" spc="50" dirty="0" smtClean="0">
                <a:solidFill>
                  <a:srgbClr val="000000"/>
                </a:solidFill>
                <a:latin typeface="Arial" panose="22635452340000000000" pitchFamily="2"/>
              </a:rPr>
              <a:t>α</a:t>
            </a:r>
            <a:r>
              <a:rPr lang="fr-FR" b="1" spc="50" dirty="0" smtClean="0">
                <a:solidFill>
                  <a:srgbClr val="000000"/>
                </a:solidFill>
                <a:latin typeface="Arial" panose="22635452340000000000" pitchFamily="2"/>
              </a:rPr>
              <a:t>-tubuline</a:t>
            </a:r>
          </a:p>
          <a:p>
            <a:pPr indent="228600">
              <a:lnSpc>
                <a:spcPct val="150000"/>
              </a:lnSpc>
            </a:pPr>
            <a:r>
              <a:rPr lang="fr-FR" b="1" spc="-1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fr-FR" b="1" spc="-10" dirty="0" smtClean="0">
                <a:solidFill>
                  <a:srgbClr val="000000"/>
                </a:solidFill>
                <a:latin typeface="Arial" panose="22635452340000000000" pitchFamily="2"/>
              </a:rPr>
              <a:t>      </a:t>
            </a:r>
            <a:r>
              <a:rPr lang="el-GR" b="1" spc="-10" dirty="0" smtClean="0">
                <a:solidFill>
                  <a:srgbClr val="000000"/>
                </a:solidFill>
                <a:latin typeface="Arial" panose="22635452340000000000" pitchFamily="2"/>
              </a:rPr>
              <a:t>β</a:t>
            </a:r>
            <a:r>
              <a:rPr lang="fr-FR" b="1" spc="-10" dirty="0" smtClean="0">
                <a:solidFill>
                  <a:srgbClr val="000000"/>
                </a:solidFill>
                <a:latin typeface="Arial" panose="22635452340000000000" pitchFamily="2"/>
              </a:rPr>
              <a:t> –tubuline </a:t>
            </a:r>
          </a:p>
          <a:p>
            <a:pPr indent="228600">
              <a:lnSpc>
                <a:spcPct val="150000"/>
              </a:lnSpc>
            </a:pPr>
            <a:r>
              <a:rPr lang="fr-FR" b="1" spc="-10" dirty="0" smtClean="0">
                <a:solidFill>
                  <a:srgbClr val="000000"/>
                </a:solidFill>
                <a:latin typeface="Arial" panose="22635452340000000000" pitchFamily="2"/>
                <a:cs typeface="Arial" pitchFamily="34" charset="0"/>
              </a:rPr>
              <a:t>    </a:t>
            </a:r>
            <a:r>
              <a:rPr lang="fr-FR" b="1" spc="3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L'</a:t>
            </a:r>
            <a:r>
              <a:rPr lang="el-GR" b="1" spc="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α</a:t>
            </a:r>
            <a:r>
              <a:rPr lang="fr-FR" b="1" spc="3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et la </a:t>
            </a:r>
            <a:r>
              <a:rPr lang="fr-FR" sz="2400" spc="-1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spc="-1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fr-FR" sz="2400" spc="3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spc="3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tubuline s'associent en</a:t>
            </a:r>
          </a:p>
          <a:p>
            <a:pPr>
              <a:lnSpc>
                <a:spcPct val="150000"/>
              </a:lnSpc>
            </a:pPr>
            <a:r>
              <a:rPr lang="fr-FR" b="1" spc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dimères qui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spc="3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Induit une polarité des</a:t>
            </a:r>
          </a:p>
          <a:p>
            <a:pPr>
              <a:lnSpc>
                <a:spcPct val="150000"/>
              </a:lnSpc>
              <a:spcAft>
                <a:spcPts val="540"/>
              </a:spcAft>
            </a:pPr>
            <a:r>
              <a:rPr lang="fr-FR" b="1" spc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microtubules.</a:t>
            </a:r>
          </a:p>
          <a:p>
            <a:pPr>
              <a:lnSpc>
                <a:spcPct val="95999"/>
              </a:lnSpc>
            </a:pP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  <a:p>
            <a:pPr marL="411480">
              <a:lnSpc>
                <a:spcPct val="150000"/>
              </a:lnSpc>
            </a:pPr>
            <a:endParaRPr lang="fr-FR" b="1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7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44291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042118"/>
            <a:ext cx="72866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Rôles des microtubules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Les microtubules participent au maintien de la forme cellulaire.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Ils interviennent également dans des phénomènes moteurs :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déplacement des cellules pourvues de flagelles.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Transport des vésicules d’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endocytose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phagocytose, pinocytose.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déplacement des organites.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migration des chromosomes au cours de la mitose.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6" y="142852"/>
            <a:ext cx="3360104" cy="3000396"/>
          </a:xfrm>
          <a:prstGeom prst="rect">
            <a:avLst/>
          </a:prstGeom>
        </p:spPr>
      </p:pic>
      <p:sp>
        <p:nvSpPr>
          <p:cNvPr id="5" name="Espace réservé du texte 51"/>
          <p:cNvSpPr txBox="1">
            <a:spLocks/>
          </p:cNvSpPr>
          <p:nvPr/>
        </p:nvSpPr>
        <p:spPr>
          <a:xfrm>
            <a:off x="5643570" y="3143248"/>
            <a:ext cx="3145790" cy="409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marL="685800" marR="0" lvl="0" indent="0" algn="l" defTabSz="914400" rtl="0" eaLnBrk="1" fontAlgn="auto" latinLnBrk="0" hangingPunct="1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Bookman Old Style" panose="22635452340000000000" pitchFamily="2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83519"/>
              </a:lnSpc>
              <a:spcBef>
                <a:spcPts val="360"/>
              </a:spcBef>
              <a:spcAft>
                <a:spcPts val="18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Protofilament</a:t>
            </a:r>
            <a:endParaRPr kumimoji="0" lang="fr-FR" sz="1750" b="1" i="0" u="none" strike="noStrike" kern="1200" cap="none" spc="0" normalizeH="0" baseline="0" noProof="0" dirty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Arial" panose="22635452340000000000" pitchFamily="2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07206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Ce sont des fibres cylindriques </a:t>
            </a:r>
            <a:r>
              <a:rPr lang="fr-FR" b="1" spc="15" dirty="0" smtClean="0">
                <a:solidFill>
                  <a:srgbClr val="000000"/>
                </a:solidFill>
                <a:latin typeface="Arial" panose="22635452340000000000" pitchFamily="2"/>
              </a:rPr>
              <a:t>creuses obtenues par assemblage </a:t>
            </a:r>
            <a:r>
              <a:rPr lang="fr-FR" b="1" spc="40" dirty="0" smtClean="0">
                <a:solidFill>
                  <a:srgbClr val="000000"/>
                </a:solidFill>
                <a:latin typeface="Arial" panose="22635452340000000000" pitchFamily="2"/>
              </a:rPr>
              <a:t>de 13 </a:t>
            </a:r>
            <a:r>
              <a:rPr lang="fr-FR" b="1" spc="40" dirty="0" err="1" smtClean="0">
                <a:solidFill>
                  <a:srgbClr val="000000"/>
                </a:solidFill>
                <a:latin typeface="Arial" panose="22635452340000000000" pitchFamily="2"/>
              </a:rPr>
              <a:t>protofilaments</a:t>
            </a:r>
            <a:r>
              <a:rPr lang="fr-FR" b="1" spc="40" dirty="0" smtClean="0">
                <a:solidFill>
                  <a:srgbClr val="000000"/>
                </a:solidFill>
                <a:latin typeface="Arial" panose="22635452340000000000" pitchFamily="2"/>
              </a:rPr>
              <a:t> eux même </a:t>
            </a:r>
            <a:r>
              <a:rPr lang="fr-FR" b="1" spc="0" dirty="0" smtClean="0">
                <a:solidFill>
                  <a:srgbClr val="000000"/>
                </a:solidFill>
                <a:latin typeface="Arial" panose="22635452340000000000" pitchFamily="2"/>
              </a:rPr>
              <a:t>composés d'un empilement de dimères de tubuline</a:t>
            </a:r>
            <a:endParaRPr lang="fr-FR" b="1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71810"/>
            <a:ext cx="5448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L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 polymérisation des microtubules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s1.e-monsite.com/2009/01/07/08/34996031fbc-dynam-polymer-microtubules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714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 err="1" smtClean="0">
                <a:solidFill>
                  <a:schemeClr val="accent2"/>
                </a:solidFill>
                <a:latin typeface="Book Antiqua" pitchFamily="18" charset="0"/>
              </a:rPr>
              <a:t>Protofilament</a:t>
            </a:r>
            <a:r>
              <a:rPr lang="fr-FR" b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fr-FR" b="1" dirty="0" smtClean="0">
                <a:latin typeface="Book Antiqua" pitchFamily="18" charset="0"/>
              </a:rPr>
              <a:t>= Doublets </a:t>
            </a:r>
            <a:r>
              <a:rPr lang="fr-FR" b="1" dirty="0" smtClean="0">
                <a:latin typeface="Symbol" pitchFamily="18" charset="2"/>
              </a:rPr>
              <a:t>a</a:t>
            </a:r>
            <a:r>
              <a:rPr lang="fr-FR" b="1" dirty="0" smtClean="0">
                <a:latin typeface="Book Antiqua" pitchFamily="18" charset="0"/>
              </a:rPr>
              <a:t> et </a:t>
            </a:r>
            <a:r>
              <a:rPr lang="fr-FR" b="1" dirty="0" smtClean="0">
                <a:latin typeface="Symbol" pitchFamily="18" charset="2"/>
              </a:rPr>
              <a:t>b</a:t>
            </a:r>
            <a:endParaRPr lang="fr-FR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fr-FR" b="1" u="sng" dirty="0" smtClean="0">
                <a:solidFill>
                  <a:srgbClr val="FF0000"/>
                </a:solidFill>
                <a:latin typeface="Book Antiqua" pitchFamily="18" charset="0"/>
              </a:rPr>
              <a:t>1 microtubule </a:t>
            </a:r>
            <a:r>
              <a:rPr lang="fr-FR" b="1" dirty="0" smtClean="0">
                <a:latin typeface="Book Antiqua" pitchFamily="18" charset="0"/>
              </a:rPr>
              <a:t>= 13 </a:t>
            </a:r>
            <a:r>
              <a:rPr lang="fr-FR" b="1" dirty="0" err="1" smtClean="0">
                <a:latin typeface="Book Antiqua" pitchFamily="18" charset="0"/>
              </a:rPr>
              <a:t>protofilaments</a:t>
            </a:r>
            <a:endParaRPr lang="fr-FR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14313" y="0"/>
            <a:ext cx="728662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Protéines motrices interagissant avec les microtubules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57232"/>
            <a:ext cx="9001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fr-FR" b="1" dirty="0">
                <a:cs typeface="Times New Roman" pitchFamily="18" charset="0"/>
              </a:rPr>
              <a:t>Deux familles de protéines « motrices » interagissent avec </a:t>
            </a:r>
            <a:r>
              <a:rPr lang="fr-FR" b="1" dirty="0" smtClean="0">
                <a:cs typeface="Times New Roman" pitchFamily="18" charset="0"/>
              </a:rPr>
              <a:t>les </a:t>
            </a:r>
            <a:r>
              <a:rPr lang="fr-FR" b="1" dirty="0">
                <a:cs typeface="Times New Roman" pitchFamily="18" charset="0"/>
              </a:rPr>
              <a:t>microtubules, </a:t>
            </a:r>
            <a:r>
              <a:rPr lang="fr-FR" b="1" u="sng" dirty="0">
                <a:solidFill>
                  <a:srgbClr val="FF0000"/>
                </a:solidFill>
                <a:cs typeface="Times New Roman" pitchFamily="18" charset="0"/>
              </a:rPr>
              <a:t>les </a:t>
            </a:r>
            <a:r>
              <a:rPr lang="fr-FR" b="1" u="sng" dirty="0" err="1">
                <a:solidFill>
                  <a:srgbClr val="FF0000"/>
                </a:solidFill>
                <a:cs typeface="Times New Roman" pitchFamily="18" charset="0"/>
              </a:rPr>
              <a:t>kinésines</a:t>
            </a:r>
            <a:r>
              <a:rPr lang="fr-FR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b="1" dirty="0">
                <a:cs typeface="Times New Roman" pitchFamily="18" charset="0"/>
              </a:rPr>
              <a:t>(130 </a:t>
            </a:r>
            <a:r>
              <a:rPr lang="fr-FR" b="1" dirty="0" err="1">
                <a:cs typeface="Times New Roman" pitchFamily="18" charset="0"/>
              </a:rPr>
              <a:t>kDa</a:t>
            </a:r>
            <a:r>
              <a:rPr lang="fr-FR" b="1" dirty="0">
                <a:cs typeface="Times New Roman" pitchFamily="18" charset="0"/>
              </a:rPr>
              <a:t>) </a:t>
            </a:r>
            <a:r>
              <a:rPr lang="fr-FR" b="1" dirty="0" smtClean="0">
                <a:cs typeface="Times New Roman" pitchFamily="18" charset="0"/>
              </a:rPr>
              <a:t> qui </a:t>
            </a:r>
            <a:r>
              <a:rPr lang="fr-FR" b="1" dirty="0">
                <a:cs typeface="Times New Roman" pitchFamily="18" charset="0"/>
              </a:rPr>
              <a:t>se déplacent vers l'extrémité </a:t>
            </a:r>
            <a:r>
              <a:rPr lang="fr-FR" b="1" dirty="0" smtClean="0">
                <a:cs typeface="Times New Roman" pitchFamily="18" charset="0"/>
              </a:rPr>
              <a:t>plus (+) </a:t>
            </a:r>
            <a:r>
              <a:rPr lang="fr-FR" b="1" dirty="0">
                <a:cs typeface="Times New Roman" pitchFamily="18" charset="0"/>
              </a:rPr>
              <a:t>du microtubule et </a:t>
            </a:r>
            <a:r>
              <a:rPr lang="fr-FR" b="1" u="sng" dirty="0" smtClean="0">
                <a:solidFill>
                  <a:srgbClr val="FF0000"/>
                </a:solidFill>
                <a:cs typeface="Times New Roman" pitchFamily="18" charset="0"/>
              </a:rPr>
              <a:t>les </a:t>
            </a:r>
            <a:r>
              <a:rPr lang="fr-FR" b="1" u="sng" dirty="0" err="1">
                <a:solidFill>
                  <a:srgbClr val="FF0000"/>
                </a:solidFill>
                <a:cs typeface="Times New Roman" pitchFamily="18" charset="0"/>
              </a:rPr>
              <a:t>dynéines</a:t>
            </a:r>
            <a:r>
              <a:rPr lang="fr-FR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b="1" dirty="0">
                <a:cs typeface="Times New Roman" pitchFamily="18" charset="0"/>
              </a:rPr>
              <a:t>(540 </a:t>
            </a:r>
            <a:r>
              <a:rPr lang="fr-FR" b="1" dirty="0" err="1">
                <a:cs typeface="Times New Roman" pitchFamily="18" charset="0"/>
              </a:rPr>
              <a:t>kDa</a:t>
            </a:r>
            <a:r>
              <a:rPr lang="fr-FR" b="1" dirty="0">
                <a:cs typeface="Times New Roman" pitchFamily="18" charset="0"/>
              </a:rPr>
              <a:t>), qui se déplacent vers l'extrémité moins </a:t>
            </a:r>
            <a:r>
              <a:rPr lang="fr-FR" b="1" dirty="0" smtClean="0">
                <a:cs typeface="Times New Roman" pitchFamily="18" charset="0"/>
              </a:rPr>
              <a:t>(-) (</a:t>
            </a:r>
            <a:r>
              <a:rPr lang="fr-FR" b="1" dirty="0">
                <a:cs typeface="Times New Roman" pitchFamily="18" charset="0"/>
              </a:rPr>
              <a:t>en direction du centrosome) . </a:t>
            </a:r>
          </a:p>
          <a:p>
            <a:pPr algn="just" eaLnBrk="0" hangingPunct="0">
              <a:lnSpc>
                <a:spcPct val="150000"/>
              </a:lnSpc>
            </a:pPr>
            <a:endParaRPr lang="fr-FR" b="1" dirty="0"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fr-FR" b="1" dirty="0">
                <a:cs typeface="Times New Roman" pitchFamily="18" charset="0"/>
              </a:rPr>
              <a:t>Ces protéines motrices sont toujours associées à d'autres </a:t>
            </a:r>
            <a:r>
              <a:rPr lang="fr-FR" b="1" dirty="0" smtClean="0">
                <a:cs typeface="Times New Roman" pitchFamily="18" charset="0"/>
              </a:rPr>
              <a:t>protéines:</a:t>
            </a:r>
            <a:endParaRPr lang="fr-FR" b="1" dirty="0"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fr-FR" b="1" dirty="0">
                <a:cs typeface="Times New Roman" pitchFamily="18" charset="0"/>
              </a:rPr>
              <a:t> </a:t>
            </a:r>
            <a:r>
              <a:rPr lang="fr-FR" b="1" u="sng" dirty="0">
                <a:cs typeface="Times New Roman" pitchFamily="18" charset="0"/>
              </a:rPr>
              <a:t>La </a:t>
            </a:r>
            <a:r>
              <a:rPr lang="fr-FR" b="1" u="sng" dirty="0" err="1">
                <a:cs typeface="Times New Roman" pitchFamily="18" charset="0"/>
              </a:rPr>
              <a:t>kinésine</a:t>
            </a:r>
            <a:r>
              <a:rPr lang="fr-FR" b="1" u="sng" dirty="0">
                <a:cs typeface="Times New Roman" pitchFamily="18" charset="0"/>
              </a:rPr>
              <a:t> </a:t>
            </a:r>
            <a:r>
              <a:rPr lang="fr-FR" b="1" dirty="0">
                <a:cs typeface="Times New Roman" pitchFamily="18" charset="0"/>
              </a:rPr>
              <a:t>est associée à une chaîne protéique légère (de 64 </a:t>
            </a:r>
            <a:r>
              <a:rPr lang="fr-FR" b="1" dirty="0" err="1">
                <a:cs typeface="Times New Roman" pitchFamily="18" charset="0"/>
              </a:rPr>
              <a:t>kDa</a:t>
            </a:r>
            <a:r>
              <a:rPr lang="fr-FR" b="1" dirty="0">
                <a:cs typeface="Times New Roman" pitchFamily="18" charset="0"/>
              </a:rPr>
              <a:t>) </a:t>
            </a:r>
            <a:r>
              <a:rPr lang="fr-FR" b="1" dirty="0" smtClean="0">
                <a:cs typeface="Times New Roman" pitchFamily="18" charset="0"/>
              </a:rPr>
              <a:t> qui </a:t>
            </a:r>
            <a:r>
              <a:rPr lang="fr-FR" b="1" dirty="0">
                <a:cs typeface="Times New Roman" pitchFamily="18" charset="0"/>
              </a:rPr>
              <a:t>lui permet de fixer les organites cellulaires à </a:t>
            </a:r>
            <a:r>
              <a:rPr lang="fr-FR" b="1" dirty="0" smtClean="0">
                <a:cs typeface="Times New Roman" pitchFamily="18" charset="0"/>
              </a:rPr>
              <a:t>transporter. </a:t>
            </a:r>
            <a:endParaRPr lang="fr-FR" b="1" dirty="0"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fr-FR" b="1" u="sng" dirty="0">
                <a:cs typeface="Times New Roman" pitchFamily="18" charset="0"/>
              </a:rPr>
              <a:t> La </a:t>
            </a:r>
            <a:r>
              <a:rPr lang="fr-FR" b="1" u="sng" dirty="0" err="1">
                <a:cs typeface="Times New Roman" pitchFamily="18" charset="0"/>
              </a:rPr>
              <a:t>dynéine</a:t>
            </a:r>
            <a:r>
              <a:rPr lang="fr-FR" b="1" u="sng" dirty="0">
                <a:cs typeface="Times New Roman" pitchFamily="18" charset="0"/>
              </a:rPr>
              <a:t> </a:t>
            </a:r>
            <a:r>
              <a:rPr lang="fr-FR" b="1" dirty="0">
                <a:cs typeface="Times New Roman" pitchFamily="18" charset="0"/>
              </a:rPr>
              <a:t>est emballée dans un complexe protéique </a:t>
            </a:r>
            <a:r>
              <a:rPr lang="fr-FR" b="1" dirty="0" smtClean="0">
                <a:cs typeface="Times New Roman" pitchFamily="18" charset="0"/>
              </a:rPr>
              <a:t>constitué de </a:t>
            </a:r>
            <a:r>
              <a:rPr lang="fr-FR" b="1" dirty="0">
                <a:cs typeface="Times New Roman" pitchFamily="18" charset="0"/>
              </a:rPr>
              <a:t>six chaînes intermédiaires (de 53 à 80 </a:t>
            </a:r>
            <a:r>
              <a:rPr lang="fr-FR" b="1" dirty="0" err="1">
                <a:cs typeface="Times New Roman" pitchFamily="18" charset="0"/>
              </a:rPr>
              <a:t>kDa</a:t>
            </a:r>
            <a:r>
              <a:rPr lang="fr-FR" b="1" dirty="0">
                <a:cs typeface="Times New Roman" pitchFamily="18" charset="0"/>
              </a:rPr>
              <a:t>) et </a:t>
            </a:r>
            <a:r>
              <a:rPr lang="fr-FR" b="1" dirty="0" smtClean="0">
                <a:cs typeface="Times New Roman" pitchFamily="18" charset="0"/>
              </a:rPr>
              <a:t> de </a:t>
            </a:r>
            <a:r>
              <a:rPr lang="fr-FR" b="1" dirty="0">
                <a:cs typeface="Times New Roman" pitchFamily="18" charset="0"/>
              </a:rPr>
              <a:t>six chaînes légères (de 8 à 22 </a:t>
            </a:r>
            <a:r>
              <a:rPr lang="fr-FR" b="1" dirty="0" err="1">
                <a:cs typeface="Times New Roman" pitchFamily="18" charset="0"/>
              </a:rPr>
              <a:t>kDa</a:t>
            </a:r>
            <a:r>
              <a:rPr lang="fr-FR" b="1" dirty="0">
                <a:cs typeface="Times New Roman" pitchFamily="18" charset="0"/>
              </a:rPr>
              <a:t>).</a:t>
            </a:r>
          </a:p>
          <a:p>
            <a:pPr algn="just" eaLnBrk="0" hangingPunct="0">
              <a:lnSpc>
                <a:spcPct val="150000"/>
              </a:lnSpc>
            </a:pPr>
            <a:r>
              <a:rPr lang="fr-FR" b="1" dirty="0">
                <a:cs typeface="Times New Roman" pitchFamily="18" charset="0"/>
              </a:rPr>
              <a:t> Ce complexe permet aussi de fixer les organites. </a:t>
            </a:r>
            <a:r>
              <a:rPr lang="fr-FR" b="1" dirty="0" smtClean="0">
                <a:cs typeface="Times New Roman" pitchFamily="18" charset="0"/>
              </a:rPr>
              <a:t> Comme </a:t>
            </a:r>
            <a:r>
              <a:rPr lang="fr-FR" b="1" dirty="0">
                <a:cs typeface="Times New Roman" pitchFamily="18" charset="0"/>
              </a:rPr>
              <a:t>la myosine-II, les protéines motrices utilisent </a:t>
            </a:r>
            <a:r>
              <a:rPr lang="fr-FR" b="1" dirty="0" smtClean="0">
                <a:cs typeface="Times New Roman" pitchFamily="18" charset="0"/>
              </a:rPr>
              <a:t> l'énergie </a:t>
            </a:r>
            <a:r>
              <a:rPr lang="fr-FR" b="1" dirty="0">
                <a:cs typeface="Times New Roman" pitchFamily="18" charset="0"/>
              </a:rPr>
              <a:t>dérivée de cycles </a:t>
            </a:r>
            <a:r>
              <a:rPr lang="fr-FR" b="1" dirty="0" smtClean="0">
                <a:cs typeface="Times New Roman" pitchFamily="18" charset="0"/>
              </a:rPr>
              <a:t>répétés d'hydrolyse </a:t>
            </a:r>
            <a:r>
              <a:rPr lang="fr-FR" b="1" dirty="0">
                <a:cs typeface="Times New Roman" pitchFamily="18" charset="0"/>
              </a:rPr>
              <a:t>de </a:t>
            </a:r>
            <a:r>
              <a:rPr lang="fr-FR" b="1" dirty="0" smtClean="0">
                <a:cs typeface="Times New Roman" pitchFamily="18" charset="0"/>
              </a:rPr>
              <a:t>l'ATP pour </a:t>
            </a:r>
            <a:r>
              <a:rPr lang="fr-FR" b="1" dirty="0">
                <a:cs typeface="Times New Roman" pitchFamily="18" charset="0"/>
              </a:rPr>
              <a:t>se déplacer le long du microtubule.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960</Words>
  <Application>Microsoft Office PowerPoint</Application>
  <PresentationFormat>Affichage à l'écran (4:3)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103</cp:revision>
  <dcterms:created xsi:type="dcterms:W3CDTF">2014-03-17T15:15:08Z</dcterms:created>
  <dcterms:modified xsi:type="dcterms:W3CDTF">2021-03-08T08:52:51Z</dcterms:modified>
</cp:coreProperties>
</file>