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95" r:id="rId2"/>
    <p:sldId id="300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296" r:id="rId12"/>
    <p:sldId id="298" r:id="rId13"/>
    <p:sldId id="297" r:id="rId14"/>
  </p:sldIdLst>
  <p:sldSz cx="9144000" cy="6858000" type="screen4x3"/>
  <p:notesSz cx="7104063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960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1404D-2F18-477C-B87F-42EEE269965D}" type="datetimeFigureOut">
              <a:rPr lang="fr-FR" smtClean="0"/>
              <a:t>15/04/2024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786E9-170C-4E16-A4DC-885219E84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25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86E9-170C-4E16-A4DC-885219E84A5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6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15/04/2024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8000" b="1" dirty="0" smtClean="0">
                <a:solidFill>
                  <a:srgbClr val="0070C0"/>
                </a:solidFill>
              </a:rPr>
              <a:t>Pointers</a:t>
            </a:r>
            <a:endParaRPr lang="fr-FR" sz="8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/>
              <a:t>Operators *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pPr algn="just"/>
            <a:r>
              <a:rPr lang="en" sz="2800" dirty="0" smtClean="0"/>
              <a:t>A </a:t>
            </a:r>
            <a:r>
              <a:rPr lang="en" sz="2800" dirty="0"/>
              <a:t>pointer contains an address in memory, and using the * operator, we can access the value contained at this address (either to modify it or to examine it) </a:t>
            </a:r>
            <a:r>
              <a:rPr lang="en" sz="2800" dirty="0" smtClean="0"/>
              <a:t>:</a:t>
            </a:r>
          </a:p>
          <a:p>
            <a:pPr marL="0" indent="0">
              <a:buNone/>
            </a:pPr>
            <a:r>
              <a:rPr lang="en" sz="2800" dirty="0" smtClean="0"/>
              <a:t>     </a:t>
            </a:r>
          </a:p>
          <a:p>
            <a:pPr marL="0" indent="0">
              <a:buNone/>
            </a:pPr>
            <a:r>
              <a:rPr lang="en" sz="2800" b="1" dirty="0" smtClean="0"/>
              <a:t>     Example:</a:t>
            </a:r>
            <a:endParaRPr lang="fr-FR" sz="2800" b="1" dirty="0"/>
          </a:p>
          <a:p>
            <a:pPr marL="0" indent="0">
              <a:buNone/>
            </a:pPr>
            <a:r>
              <a:rPr lang="en" sz="2800" dirty="0" smtClean="0"/>
              <a:t> 	</a:t>
            </a:r>
            <a:r>
              <a:rPr lang="en" sz="2800" b="1" dirty="0" smtClean="0">
                <a:solidFill>
                  <a:srgbClr val="0070C0"/>
                </a:solidFill>
              </a:rPr>
              <a:t>int</a:t>
            </a:r>
            <a:r>
              <a:rPr lang="en" sz="2800" dirty="0" smtClean="0"/>
              <a:t> </a:t>
            </a:r>
            <a:r>
              <a:rPr lang="en" sz="2800" dirty="0"/>
              <a:t>var = 5 </a:t>
            </a:r>
            <a:r>
              <a:rPr lang="en" sz="2800" dirty="0" smtClean="0"/>
              <a:t>;</a:t>
            </a:r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smtClean="0"/>
              <a:t>	</a:t>
            </a:r>
            <a:r>
              <a:rPr lang="en" sz="2800" b="1" dirty="0" smtClean="0">
                <a:solidFill>
                  <a:srgbClr val="0070C0"/>
                </a:solidFill>
              </a:rPr>
              <a:t>int</a:t>
            </a:r>
            <a:r>
              <a:rPr lang="en" sz="2800" dirty="0" smtClean="0"/>
              <a:t> </a:t>
            </a:r>
            <a:r>
              <a:rPr lang="en" sz="2800" dirty="0"/>
              <a:t>*p </a:t>
            </a:r>
            <a:r>
              <a:rPr lang="en" sz="2800" dirty="0" smtClean="0"/>
              <a:t>;</a:t>
            </a:r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smtClean="0"/>
              <a:t>	p </a:t>
            </a:r>
            <a:r>
              <a:rPr lang="en" sz="2800" dirty="0"/>
              <a:t>= &amp;var </a:t>
            </a:r>
            <a:r>
              <a:rPr lang="en" sz="2800" dirty="0" smtClean="0"/>
              <a:t>;</a:t>
            </a:r>
          </a:p>
          <a:p>
            <a:pPr marL="0" indent="0">
              <a:buNone/>
            </a:pPr>
            <a:r>
              <a:rPr lang="en" sz="2800" dirty="0" smtClean="0"/>
              <a:t>           cout </a:t>
            </a:r>
            <a:r>
              <a:rPr lang="en" sz="2800" dirty="0"/>
              <a:t>&lt;&lt;"The value of 'var' is: "&lt;&lt;* </a:t>
            </a:r>
            <a:r>
              <a:rPr lang="en" sz="2800" dirty="0" smtClean="0"/>
              <a:t>p</a:t>
            </a:r>
            <a:endParaRPr lang="fr-FR" sz="2600" dirty="0" smtClean="0"/>
          </a:p>
        </p:txBody>
      </p:sp>
    </p:spTree>
    <p:extLst>
      <p:ext uri="{BB962C8B-B14F-4D97-AF65-F5344CB8AC3E}">
        <p14:creationId xmlns:p14="http://schemas.microsoft.com/office/powerpoint/2010/main" val="40079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678768" cy="5929354"/>
          </a:xfrm>
        </p:spPr>
        <p:txBody>
          <a:bodyPr>
            <a:normAutofit/>
          </a:bodyPr>
          <a:lstStyle/>
          <a:p>
            <a:pPr algn="just"/>
            <a:r>
              <a:rPr lang="en" sz="2800" b="1" dirty="0" smtClean="0"/>
              <a:t>Instruction </a:t>
            </a:r>
            <a:r>
              <a:rPr lang="en" sz="2800" b="1" dirty="0" smtClean="0">
                <a:solidFill>
                  <a:srgbClr val="FF0000"/>
                </a:solidFill>
              </a:rPr>
              <a:t>P </a:t>
            </a:r>
            <a:r>
              <a:rPr lang="en" sz="2800" b="1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" sz="2800" b="1" dirty="0" smtClean="0">
                <a:solidFill>
                  <a:srgbClr val="FF0000"/>
                </a:solidFill>
              </a:rPr>
              <a:t>Allocate (type): </a:t>
            </a:r>
            <a:r>
              <a:rPr lang="en" sz="2800" dirty="0" smtClean="0"/>
              <a:t>allocation of a space of size specified by the type of P. The address of this space is rendered in the </a:t>
            </a:r>
            <a:r>
              <a:rPr lang="en" sz="2800" dirty="0"/>
              <a:t>variable type </a:t>
            </a:r>
            <a:r>
              <a:rPr lang="en" sz="2800" dirty="0" smtClean="0"/>
              <a:t>Pointer P.</a:t>
            </a:r>
          </a:p>
          <a:p>
            <a:pPr marL="355600" indent="0" algn="just">
              <a:spcBef>
                <a:spcPts val="1800"/>
              </a:spcBef>
              <a:buNone/>
            </a:pPr>
            <a:r>
              <a:rPr lang="en" sz="2600" b="1" dirty="0" smtClean="0"/>
              <a:t>Example: </a:t>
            </a:r>
            <a:r>
              <a:rPr lang="en" sz="2600" dirty="0" smtClean="0"/>
              <a:t>allocation of a memory space for an integer</a:t>
            </a:r>
          </a:p>
          <a:p>
            <a:pPr marL="355600" indent="0" algn="just">
              <a:buNone/>
            </a:pPr>
            <a:r>
              <a:rPr lang="en" sz="2600" dirty="0" smtClean="0"/>
              <a:t>   P: * integer</a:t>
            </a:r>
          </a:p>
          <a:p>
            <a:pPr marL="355600" indent="0" algn="just">
              <a:buNone/>
            </a:pPr>
            <a:r>
              <a:rPr lang="en" sz="2600" dirty="0" smtClean="0"/>
              <a:t>   P </a:t>
            </a:r>
            <a:r>
              <a:rPr lang="en" sz="2600" dirty="0" smtClean="0">
                <a:sym typeface="Wingdings" pitchFamily="2" charset="2"/>
              </a:rPr>
              <a:t> Allocate (integer)</a:t>
            </a:r>
            <a:endParaRPr lang="fr-FR" sz="2600" dirty="0" smtClean="0"/>
          </a:p>
          <a:p>
            <a:pPr algn="just">
              <a:buNone/>
            </a:pPr>
            <a:r>
              <a:rPr lang="en" sz="2800" dirty="0" smtClean="0"/>
              <a:t>    </a:t>
            </a:r>
          </a:p>
          <a:p>
            <a:pPr algn="just"/>
            <a:r>
              <a:rPr lang="en" sz="2800" b="1" dirty="0" smtClean="0"/>
              <a:t>In c++: </a:t>
            </a:r>
            <a:r>
              <a:rPr lang="en" sz="2800" dirty="0" smtClean="0"/>
              <a:t>we use the </a:t>
            </a:r>
            <a:r>
              <a:rPr lang="en" sz="2800" b="1" dirty="0" smtClean="0">
                <a:solidFill>
                  <a:srgbClr val="0070C0"/>
                </a:solidFill>
              </a:rPr>
              <a:t>new</a:t>
            </a:r>
            <a:r>
              <a:rPr lang="en" sz="2800" dirty="0" smtClean="0"/>
              <a:t> operator </a:t>
            </a:r>
            <a:r>
              <a:rPr lang="en" sz="2800" b="1" dirty="0" smtClean="0"/>
              <a:t>( </a:t>
            </a:r>
            <a:r>
              <a:rPr lang="en" sz="2800" dirty="0" smtClean="0"/>
              <a:t>p = </a:t>
            </a:r>
            <a:r>
              <a:rPr lang="en" sz="2800" b="1" dirty="0" smtClean="0">
                <a:solidFill>
                  <a:srgbClr val="0070C0"/>
                </a:solidFill>
              </a:rPr>
              <a:t>new</a:t>
            </a:r>
            <a:r>
              <a:rPr lang="en" sz="2800" dirty="0" smtClean="0">
                <a:solidFill>
                  <a:srgbClr val="0070C0"/>
                </a:solidFill>
              </a:rPr>
              <a:t> </a:t>
            </a:r>
            <a:r>
              <a:rPr lang="en" sz="2800" dirty="0" smtClean="0"/>
              <a:t>type; )</a:t>
            </a:r>
          </a:p>
          <a:p>
            <a:pPr marL="0" indent="0">
              <a:buNone/>
            </a:pPr>
            <a:r>
              <a:rPr lang="en" sz="2600" b="1" dirty="0" smtClean="0"/>
              <a:t>     Example </a:t>
            </a:r>
            <a:r>
              <a:rPr lang="en" sz="2600" b="1" dirty="0"/>
              <a:t>: </a:t>
            </a:r>
            <a:r>
              <a:rPr lang="en" sz="2600" dirty="0"/>
              <a:t>allocation of a memory </a:t>
            </a:r>
            <a:r>
              <a:rPr lang="en" sz="2600" dirty="0" smtClean="0"/>
              <a:t>space for </a:t>
            </a:r>
            <a:r>
              <a:rPr lang="en" sz="2600" dirty="0"/>
              <a:t>an </a:t>
            </a:r>
            <a:r>
              <a:rPr lang="en" sz="2600" dirty="0" smtClean="0"/>
              <a:t>integer</a:t>
            </a:r>
            <a:endParaRPr lang="fr-FR" sz="2600" b="1" dirty="0" smtClean="0"/>
          </a:p>
          <a:p>
            <a:pPr marL="0" indent="0">
              <a:buNone/>
            </a:pPr>
            <a:r>
              <a:rPr lang="en" sz="2600" b="1" dirty="0"/>
              <a:t> </a:t>
            </a:r>
            <a:r>
              <a:rPr lang="en" sz="2600" b="1" dirty="0" smtClean="0"/>
              <a:t>    </a:t>
            </a:r>
            <a:r>
              <a:rPr lang="en" sz="2600" b="1" dirty="0" err="1" smtClean="0">
                <a:solidFill>
                  <a:srgbClr val="0070C0"/>
                </a:solidFill>
              </a:rPr>
              <a:t>int</a:t>
            </a:r>
            <a:r>
              <a:rPr lang="en" sz="2600" b="1" dirty="0" err="1" smtClean="0"/>
              <a:t> </a:t>
            </a:r>
            <a:r>
              <a:rPr lang="en" sz="2600" b="1" dirty="0" smtClean="0"/>
              <a:t>*p;</a:t>
            </a:r>
          </a:p>
          <a:p>
            <a:pPr marL="0" indent="0">
              <a:buNone/>
            </a:pPr>
            <a:r>
              <a:rPr lang="en" sz="2600" b="1" dirty="0" smtClean="0"/>
              <a:t>     p= </a:t>
            </a:r>
            <a:r>
              <a:rPr lang="en" sz="2600" b="1" dirty="0" smtClean="0">
                <a:solidFill>
                  <a:srgbClr val="00B050"/>
                </a:solidFill>
              </a:rPr>
              <a:t>new</a:t>
            </a:r>
            <a:r>
              <a:rPr lang="en" sz="2600" b="1" dirty="0" smtClean="0"/>
              <a:t> </a:t>
            </a:r>
            <a:r>
              <a:rPr lang="en" sz="2600" b="1" dirty="0" smtClean="0">
                <a:solidFill>
                  <a:srgbClr val="00B0F0"/>
                </a:solidFill>
              </a:rPr>
              <a:t>int</a:t>
            </a:r>
            <a:r>
              <a:rPr lang="en" sz="2600" b="1" dirty="0" smtClean="0"/>
              <a:t> ;</a:t>
            </a:r>
          </a:p>
          <a:p>
            <a:pPr>
              <a:buNone/>
            </a:pPr>
            <a:endParaRPr lang="fr-FR" sz="2800" dirty="0" smtClean="0"/>
          </a:p>
          <a:p>
            <a:endParaRPr lang="fr-FR" sz="28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>
                <a:solidFill>
                  <a:schemeClr val="accent1">
                    <a:lumMod val="50000"/>
                  </a:schemeClr>
                </a:solidFill>
              </a:rPr>
              <a:t>Dynamic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858280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600" b="1" u="sng" dirty="0" smtClean="0"/>
              <a:t>Freeing up memory space</a:t>
            </a:r>
          </a:p>
          <a:p>
            <a:pPr marL="0" indent="0">
              <a:buNone/>
            </a:pPr>
            <a:r>
              <a:rPr lang="en-ZA" sz="2800" b="1" dirty="0" err="1" smtClean="0">
                <a:solidFill>
                  <a:srgbClr val="00B050"/>
                </a:solidFill>
              </a:rPr>
              <a:t>Deallocate</a:t>
            </a:r>
            <a:r>
              <a:rPr lang="en" sz="2800" b="1" dirty="0" smtClean="0">
                <a:solidFill>
                  <a:srgbClr val="00B050"/>
                </a:solidFill>
              </a:rPr>
              <a:t> </a:t>
            </a:r>
            <a:r>
              <a:rPr lang="en" sz="2800" b="1" dirty="0">
                <a:solidFill>
                  <a:srgbClr val="FF0000"/>
                </a:solidFill>
              </a:rPr>
              <a:t>(p) </a:t>
            </a:r>
            <a:r>
              <a:rPr lang="en" sz="2800" b="1" dirty="0" smtClean="0"/>
              <a:t>instruction : </a:t>
            </a:r>
            <a:r>
              <a:rPr lang="en" sz="2800" dirty="0"/>
              <a:t>frees the space pointed to by </a:t>
            </a:r>
            <a:r>
              <a:rPr lang="en" sz="2800" dirty="0" smtClean="0"/>
              <a:t>P.</a:t>
            </a:r>
          </a:p>
          <a:p>
            <a:pPr marL="0" indent="0" algn="just">
              <a:buNone/>
            </a:pPr>
            <a:endParaRPr lang="en" sz="2800" b="1" dirty="0" smtClean="0"/>
          </a:p>
          <a:p>
            <a:pPr marL="0" indent="0" algn="just">
              <a:buNone/>
            </a:pPr>
            <a:r>
              <a:rPr lang="en" sz="2800" b="1" dirty="0" smtClean="0"/>
              <a:t>Example</a:t>
            </a:r>
            <a:r>
              <a:rPr lang="en" sz="2800" b="1" dirty="0"/>
              <a:t>:</a:t>
            </a:r>
          </a:p>
          <a:p>
            <a:pPr marL="0" indent="0" algn="just">
              <a:buNone/>
            </a:pPr>
            <a:r>
              <a:rPr lang="en" sz="2800" dirty="0" smtClean="0"/>
              <a:t> 	P</a:t>
            </a:r>
            <a:r>
              <a:rPr lang="en" sz="2800" dirty="0"/>
              <a:t>: * </a:t>
            </a:r>
            <a:r>
              <a:rPr lang="en" sz="2800" dirty="0" smtClean="0"/>
              <a:t>real</a:t>
            </a:r>
            <a:endParaRPr lang="fr-FR" sz="2800" dirty="0"/>
          </a:p>
          <a:p>
            <a:pPr marL="0" indent="0" algn="just">
              <a:buNone/>
            </a:pPr>
            <a:r>
              <a:rPr lang="en" sz="2800" dirty="0" smtClean="0"/>
              <a:t>	P </a:t>
            </a:r>
            <a:r>
              <a:rPr lang="en" sz="2800" dirty="0">
                <a:sym typeface="Wingdings" pitchFamily="2" charset="2"/>
              </a:rPr>
              <a:t> Allocate </a:t>
            </a:r>
            <a:r>
              <a:rPr lang="en" sz="2800" dirty="0" smtClean="0">
                <a:sym typeface="Wingdings" pitchFamily="2" charset="2"/>
              </a:rPr>
              <a:t>(real)</a:t>
            </a:r>
            <a:endParaRPr lang="fr-FR" sz="2800" dirty="0"/>
          </a:p>
          <a:p>
            <a:pPr marL="0" indent="0">
              <a:buNone/>
            </a:pPr>
            <a:r>
              <a:rPr lang="en" sz="2800" dirty="0" smtClean="0"/>
              <a:t>	*P </a:t>
            </a:r>
            <a:r>
              <a:rPr lang="en" sz="2800" dirty="0" smtClean="0">
                <a:sym typeface="Wingdings" pitchFamily="2" charset="2"/>
              </a:rPr>
              <a:t> 15.5</a:t>
            </a:r>
          </a:p>
          <a:p>
            <a:pPr marL="0" indent="0">
              <a:buNone/>
            </a:pPr>
            <a:r>
              <a:rPr lang="en" sz="2800" dirty="0" smtClean="0">
                <a:sym typeface="Wingdings" pitchFamily="2" charset="2"/>
              </a:rPr>
              <a:t>	Write (*P)</a:t>
            </a:r>
          </a:p>
          <a:p>
            <a:pPr marL="0" indent="0">
              <a:buNone/>
            </a:pPr>
            <a:r>
              <a:rPr lang="en" sz="2800" b="1" dirty="0" smtClean="0">
                <a:sym typeface="Wingdings" pitchFamily="2" charset="2"/>
              </a:rPr>
              <a:t>	</a:t>
            </a:r>
            <a:r>
              <a:rPr lang="en-ZA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ZA" sz="2800" b="1" dirty="0" err="1">
                <a:solidFill>
                  <a:srgbClr val="00B050"/>
                </a:solidFill>
              </a:rPr>
              <a:t>Deallocate</a:t>
            </a:r>
            <a:r>
              <a:rPr lang="en" sz="2800" b="1" dirty="0">
                <a:solidFill>
                  <a:srgbClr val="FF0000"/>
                </a:solidFill>
              </a:rPr>
              <a:t> </a:t>
            </a:r>
            <a:r>
              <a:rPr lang="en" sz="2800" dirty="0" smtClean="0">
                <a:sym typeface="Wingdings" pitchFamily="2" charset="2"/>
              </a:rPr>
              <a:t>(P);</a:t>
            </a:r>
          </a:p>
          <a:p>
            <a:pPr algn="just">
              <a:buNone/>
            </a:pPr>
            <a:r>
              <a:rPr lang="en" sz="2800" b="1" dirty="0" smtClean="0"/>
              <a:t>In </a:t>
            </a:r>
            <a:r>
              <a:rPr lang="en" sz="2800" b="1" dirty="0"/>
              <a:t>c++: </a:t>
            </a:r>
            <a:r>
              <a:rPr lang="en" sz="2800" dirty="0"/>
              <a:t>we use the </a:t>
            </a:r>
            <a:r>
              <a:rPr lang="en" sz="2800" dirty="0" smtClean="0"/>
              <a:t>delete operator ( </a:t>
            </a:r>
            <a:r>
              <a:rPr lang="en" sz="2800" b="1" dirty="0" smtClean="0">
                <a:solidFill>
                  <a:srgbClr val="0070C0"/>
                </a:solidFill>
              </a:rPr>
              <a:t>delete</a:t>
            </a:r>
            <a:r>
              <a:rPr lang="en" sz="2800" dirty="0" smtClean="0">
                <a:solidFill>
                  <a:srgbClr val="0070C0"/>
                </a:solidFill>
              </a:rPr>
              <a:t> </a:t>
            </a:r>
            <a:r>
              <a:rPr lang="en" sz="2800" dirty="0"/>
              <a:t>p </a:t>
            </a:r>
            <a:r>
              <a:rPr lang="en" sz="2800" dirty="0" smtClean="0"/>
              <a:t>;)</a:t>
            </a:r>
            <a:endParaRPr lang="fr-FR" sz="2800" dirty="0"/>
          </a:p>
          <a:p>
            <a:pPr marL="0" indent="0">
              <a:buNone/>
            </a:pPr>
            <a:endParaRPr lang="fr-FR" sz="2400" b="1" dirty="0" smtClean="0"/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ZA" b="1" dirty="0" err="1" smtClean="0">
                <a:solidFill>
                  <a:schemeClr val="accent1">
                    <a:lumMod val="50000"/>
                  </a:schemeClr>
                </a:solidFill>
              </a:rPr>
              <a:t>Deallocation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memory space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00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429684" cy="59293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" sz="2600" b="1" u="sng" dirty="0" smtClean="0">
                <a:solidFill>
                  <a:schemeClr val="accent6">
                    <a:lumMod val="50000"/>
                  </a:schemeClr>
                </a:solidFill>
              </a:rPr>
              <a:t>Structure pointed to by a pointer P:</a:t>
            </a:r>
            <a:r>
              <a:rPr lang="en" sz="2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" sz="2600" dirty="0" smtClean="0"/>
              <a:t>To access a field of a record pointed by a pointer we use the “ </a:t>
            </a:r>
            <a:r>
              <a:rPr lang="en" sz="2600" b="1" dirty="0" smtClean="0">
                <a:solidFill>
                  <a:srgbClr val="FF0000"/>
                </a:solidFill>
              </a:rPr>
              <a:t>-&gt;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  <a:r>
              <a:rPr lang="en" sz="2600" dirty="0" smtClean="0"/>
              <a:t>” operator: </a:t>
            </a:r>
            <a:r>
              <a:rPr lang="en" sz="2600" b="1" dirty="0" smtClean="0"/>
              <a:t>P </a:t>
            </a:r>
            <a:r>
              <a:rPr lang="en" sz="2600" b="1" dirty="0" smtClean="0">
                <a:solidFill>
                  <a:srgbClr val="FF0000"/>
                </a:solidFill>
              </a:rPr>
              <a:t>-&gt; </a:t>
            </a:r>
            <a:r>
              <a:rPr lang="en" sz="2600" b="1" dirty="0" smtClean="0"/>
              <a:t>“field”</a:t>
            </a:r>
          </a:p>
          <a:p>
            <a:pPr>
              <a:buNone/>
            </a:pPr>
            <a:r>
              <a:rPr lang="en" sz="2400" b="1" u="sng" dirty="0" smtClean="0"/>
              <a:t>Example:</a:t>
            </a:r>
          </a:p>
          <a:p>
            <a:pPr>
              <a:buNone/>
            </a:pPr>
            <a:r>
              <a:rPr lang="en" sz="2000" b="1" dirty="0" smtClean="0"/>
              <a:t>Example algorithm</a:t>
            </a:r>
          </a:p>
          <a:p>
            <a:pPr marL="725488">
              <a:buNone/>
              <a:tabLst>
                <a:tab pos="723900" algn="l"/>
              </a:tabLst>
            </a:pPr>
            <a:r>
              <a:rPr lang="en" sz="2000" b="1" dirty="0" smtClean="0"/>
              <a:t>Type structure Point</a:t>
            </a:r>
          </a:p>
          <a:p>
            <a:pPr marL="725488">
              <a:buNone/>
              <a:tabLst>
                <a:tab pos="723900" algn="l"/>
              </a:tabLst>
            </a:pPr>
            <a:r>
              <a:rPr lang="en" sz="2000" b="1" dirty="0" smtClean="0"/>
              <a:t>     x: real </a:t>
            </a:r>
            <a:r>
              <a:rPr lang="en" sz="2000" dirty="0" smtClean="0"/>
              <a:t>;</a:t>
            </a:r>
            <a:endParaRPr lang="fr-FR" sz="1600" dirty="0" smtClean="0"/>
          </a:p>
          <a:p>
            <a:pPr marL="725488">
              <a:spcBef>
                <a:spcPts val="0"/>
              </a:spcBef>
              <a:buNone/>
              <a:tabLst>
                <a:tab pos="723900" algn="l"/>
              </a:tabLst>
            </a:pPr>
            <a:r>
              <a:rPr lang="en" sz="2000" b="1" dirty="0" smtClean="0"/>
              <a:t>     y: real;</a:t>
            </a:r>
            <a:endParaRPr lang="fr-FR" sz="1600" dirty="0" smtClean="0"/>
          </a:p>
          <a:p>
            <a:pPr marL="725488">
              <a:buNone/>
              <a:tabLst>
                <a:tab pos="723900" algn="l"/>
              </a:tabLst>
            </a:pPr>
            <a:r>
              <a:rPr lang="en" sz="2000" b="1" dirty="0" smtClean="0"/>
              <a:t>End Structure;</a:t>
            </a:r>
          </a:p>
          <a:p>
            <a:pPr marL="725488">
              <a:buNone/>
              <a:tabLst>
                <a:tab pos="723900" algn="l"/>
              </a:tabLst>
            </a:pPr>
            <a:r>
              <a:rPr lang="en" sz="2000" dirty="0" smtClean="0"/>
              <a:t>P: * </a:t>
            </a:r>
            <a:r>
              <a:rPr lang="en" sz="2000" b="1" dirty="0" smtClean="0"/>
              <a:t>Point</a:t>
            </a:r>
            <a:r>
              <a:rPr lang="en" sz="2000" dirty="0" smtClean="0"/>
              <a:t>;</a:t>
            </a:r>
          </a:p>
          <a:p>
            <a:pPr>
              <a:buNone/>
            </a:pPr>
            <a:r>
              <a:rPr lang="en" sz="2000" b="1" dirty="0" smtClean="0"/>
              <a:t>Begin</a:t>
            </a:r>
            <a:endParaRPr lang="en" sz="2000" dirty="0" smtClean="0"/>
          </a:p>
          <a:p>
            <a:pPr>
              <a:buNone/>
            </a:pPr>
            <a:r>
              <a:rPr lang="en" sz="2000" dirty="0" smtClean="0"/>
              <a:t>   </a:t>
            </a:r>
            <a:r>
              <a:rPr lang="en" sz="2000" b="1" dirty="0" smtClean="0"/>
              <a:t>P </a:t>
            </a:r>
            <a:r>
              <a:rPr lang="en" sz="2000" dirty="0" smtClean="0">
                <a:sym typeface="Wingdings" pitchFamily="2" charset="2"/>
              </a:rPr>
              <a:t> </a:t>
            </a:r>
            <a:r>
              <a:rPr lang="en" sz="2000" b="1" dirty="0" smtClean="0"/>
              <a:t>Allocate (point) </a:t>
            </a:r>
            <a:r>
              <a:rPr lang="en" sz="2000" dirty="0" smtClean="0"/>
              <a:t>; // memory space allocation</a:t>
            </a:r>
          </a:p>
          <a:p>
            <a:pPr>
              <a:buNone/>
            </a:pPr>
            <a:r>
              <a:rPr lang="en" sz="2000" b="1" dirty="0" smtClean="0"/>
              <a:t>   P </a:t>
            </a:r>
            <a:r>
              <a:rPr lang="en" sz="2000" b="1" dirty="0" smtClean="0">
                <a:solidFill>
                  <a:srgbClr val="FF0000"/>
                </a:solidFill>
              </a:rPr>
              <a:t>-&gt; </a:t>
            </a:r>
            <a:r>
              <a:rPr lang="en" sz="2000" dirty="0" smtClean="0"/>
              <a:t>x </a:t>
            </a:r>
            <a:r>
              <a:rPr lang="en" sz="2000" dirty="0" smtClean="0">
                <a:sym typeface="Wingdings" pitchFamily="2" charset="2"/>
              </a:rPr>
              <a:t> </a:t>
            </a:r>
            <a:r>
              <a:rPr lang="en" sz="2000" dirty="0" smtClean="0"/>
              <a:t>10.8;</a:t>
            </a:r>
          </a:p>
          <a:p>
            <a:pPr>
              <a:buNone/>
            </a:pPr>
            <a:r>
              <a:rPr lang="en" sz="2000" dirty="0"/>
              <a:t> </a:t>
            </a:r>
            <a:r>
              <a:rPr lang="en" sz="2000" dirty="0" smtClean="0"/>
              <a:t>  </a:t>
            </a:r>
            <a:r>
              <a:rPr lang="en" sz="2000" b="1" dirty="0" smtClean="0"/>
              <a:t>P</a:t>
            </a:r>
            <a:r>
              <a:rPr lang="en" sz="2000" dirty="0" smtClean="0"/>
              <a:t> </a:t>
            </a:r>
            <a:r>
              <a:rPr lang="en" sz="2000" b="1" dirty="0" smtClean="0">
                <a:solidFill>
                  <a:srgbClr val="FF0000"/>
                </a:solidFill>
              </a:rPr>
              <a:t>-&gt; </a:t>
            </a:r>
            <a:r>
              <a:rPr lang="en" sz="2000" dirty="0" smtClean="0"/>
              <a:t>y </a:t>
            </a:r>
            <a:r>
              <a:rPr lang="en" sz="2000" dirty="0" smtClean="0">
                <a:sym typeface="Wingdings" pitchFamily="2" charset="2"/>
              </a:rPr>
              <a:t> </a:t>
            </a:r>
            <a:r>
              <a:rPr lang="en" sz="2000" dirty="0" smtClean="0"/>
              <a:t>12.5;</a:t>
            </a:r>
          </a:p>
          <a:p>
            <a:pPr>
              <a:buNone/>
            </a:pPr>
            <a:r>
              <a:rPr lang="en" sz="2000" dirty="0" smtClean="0"/>
              <a:t>   Write (p -&gt; x); // displays 10.8</a:t>
            </a:r>
            <a:endParaRPr lang="fr-FR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" sz="2000" dirty="0" smtClean="0"/>
              <a:t>   </a:t>
            </a:r>
            <a:r>
              <a:rPr lang="en" sz="2000" b="1" dirty="0" smtClean="0"/>
              <a:t>Deallocate (p); </a:t>
            </a:r>
            <a:r>
              <a:rPr lang="en" sz="2000" dirty="0" smtClean="0"/>
              <a:t>//freeing up memory space</a:t>
            </a:r>
            <a:endParaRPr lang="fr-FR" sz="2000" b="1" dirty="0" smtClean="0"/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7000892" y="6215082"/>
            <a:ext cx="100013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10.5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0760" y="5429264"/>
            <a:ext cx="57150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@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357950" y="628652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6072992" y="5999974"/>
            <a:ext cx="57150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001024" y="6215082"/>
            <a:ext cx="100013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12.5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01024" y="5929330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86446" y="5072074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00892" y="5929330"/>
            <a:ext cx="100013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Pointers for structures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832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" sz="2800" dirty="0" smtClean="0"/>
              <a:t>Memory </a:t>
            </a:r>
            <a:r>
              <a:rPr lang="en" sz="2800" dirty="0"/>
              <a:t>is made up of a very large number of bytes.</a:t>
            </a:r>
          </a:p>
          <a:p>
            <a:pPr algn="just"/>
            <a:r>
              <a:rPr lang="en" sz="2800" dirty="0" smtClean="0"/>
              <a:t>Each </a:t>
            </a:r>
            <a:r>
              <a:rPr lang="en" sz="2800" dirty="0"/>
              <a:t>byte is identified by a number called </a:t>
            </a:r>
            <a:r>
              <a:rPr lang="en" sz="2800" dirty="0" smtClean="0"/>
              <a:t>address.</a:t>
            </a:r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algn="just"/>
            <a:endParaRPr lang="fr-FR" sz="2800" dirty="0"/>
          </a:p>
          <a:p>
            <a:pPr algn="just"/>
            <a:endParaRPr lang="fr-FR" sz="2800" dirty="0" smtClean="0"/>
          </a:p>
          <a:p>
            <a:pPr algn="just"/>
            <a:endParaRPr lang="fr-FR" sz="2800" dirty="0"/>
          </a:p>
          <a:p>
            <a:pPr marL="0" indent="0" algn="just">
              <a:buNone/>
            </a:pPr>
            <a:endParaRPr lang="fr-FR" sz="28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fr-FR" sz="2800" b="1" dirty="0">
              <a:solidFill>
                <a:srgbClr val="00B050"/>
              </a:solidFill>
            </a:endParaRPr>
          </a:p>
          <a:p>
            <a:pPr algn="just"/>
            <a:r>
              <a:rPr lang="en" sz="2800" b="1" dirty="0" smtClean="0">
                <a:solidFill>
                  <a:srgbClr val="00B050"/>
                </a:solidFill>
              </a:rPr>
              <a:t>Each </a:t>
            </a:r>
            <a:r>
              <a:rPr lang="en" sz="2800" b="1" dirty="0">
                <a:solidFill>
                  <a:srgbClr val="00B050"/>
                </a:solidFill>
              </a:rPr>
              <a:t>variable in memory occupies contiguous bytes, that is, bytes that follow one </a:t>
            </a:r>
            <a:r>
              <a:rPr lang="en" sz="2800" b="1" dirty="0" smtClean="0">
                <a:solidFill>
                  <a:srgbClr val="00B050"/>
                </a:solidFill>
              </a:rPr>
              <a:t>another.</a:t>
            </a:r>
            <a:endParaRPr lang="fr-FR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45190"/>
              </p:ext>
            </p:extLst>
          </p:nvPr>
        </p:nvGraphicFramePr>
        <p:xfrm>
          <a:off x="5316760" y="2492896"/>
          <a:ext cx="3503712" cy="29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964"/>
                <a:gridCol w="437964"/>
                <a:gridCol w="437964"/>
                <a:gridCol w="437964"/>
                <a:gridCol w="437964"/>
                <a:gridCol w="437964"/>
                <a:gridCol w="437964"/>
                <a:gridCol w="437964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20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688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20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652120" y="3834690"/>
            <a:ext cx="2852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 smtClean="0">
                <a:solidFill>
                  <a:srgbClr val="FF0000"/>
                </a:solidFill>
              </a:rPr>
              <a:t>Central memory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6308" y="2060848"/>
            <a:ext cx="1699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000" b="1" dirty="0">
                <a:solidFill>
                  <a:srgbClr val="FF0000"/>
                </a:solidFill>
              </a:rPr>
              <a:t>08 </a:t>
            </a:r>
            <a:r>
              <a:rPr lang="en" sz="2000" b="1" dirty="0" smtClean="0">
                <a:solidFill>
                  <a:srgbClr val="FF0000"/>
                </a:solidFill>
              </a:rPr>
              <a:t>Bits (Byte)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62065" y="2060848"/>
            <a:ext cx="1133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000" b="1" dirty="0">
                <a:solidFill>
                  <a:srgbClr val="FF0000"/>
                </a:solidFill>
              </a:rPr>
              <a:t>Addresses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29047" y="2483352"/>
            <a:ext cx="133480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" b="1" dirty="0" smtClean="0"/>
              <a:t>@ </a:t>
            </a:r>
            <a:r>
              <a:rPr lang="en" sz="2000" b="1" dirty="0" smtClean="0"/>
              <a:t>0</a:t>
            </a:r>
            <a:endParaRPr lang="fr-FR" sz="2000" b="1" dirty="0"/>
          </a:p>
          <a:p>
            <a:pPr>
              <a:spcAft>
                <a:spcPts val="600"/>
              </a:spcAft>
            </a:pPr>
            <a:r>
              <a:rPr lang="en" b="1" dirty="0" smtClean="0"/>
              <a:t>@ </a:t>
            </a:r>
            <a:r>
              <a:rPr lang="en" sz="2000" b="1" dirty="0" smtClean="0"/>
              <a:t>1</a:t>
            </a:r>
          </a:p>
          <a:p>
            <a:pPr>
              <a:spcAft>
                <a:spcPts val="600"/>
              </a:spcAft>
            </a:pPr>
            <a:r>
              <a:rPr lang="en" b="1" dirty="0" smtClean="0"/>
              <a:t>@ </a:t>
            </a:r>
            <a:r>
              <a:rPr lang="en" sz="2000" b="1" dirty="0" smtClean="0"/>
              <a:t>2</a:t>
            </a:r>
            <a:endParaRPr lang="fr-FR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4529046" y="4639784"/>
            <a:ext cx="133480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" b="1" dirty="0">
                <a:solidFill>
                  <a:prstClr val="black"/>
                </a:solidFill>
              </a:rPr>
              <a:t>@ </a:t>
            </a:r>
            <a:r>
              <a:rPr lang="en" sz="2000" b="1" dirty="0" smtClean="0"/>
              <a:t>n-2</a:t>
            </a:r>
            <a:endParaRPr lang="fr-FR" sz="2000" b="1" dirty="0"/>
          </a:p>
          <a:p>
            <a:pPr>
              <a:spcAft>
                <a:spcPts val="600"/>
              </a:spcAft>
            </a:pPr>
            <a:r>
              <a:rPr lang="en" sz="2000" b="1" dirty="0"/>
              <a:t>@ </a:t>
            </a:r>
            <a:r>
              <a:rPr lang="en" sz="2000" b="1" dirty="0" smtClean="0"/>
              <a:t>n-1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0845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  <a:r>
              <a:rPr lang="en" dirty="0"/>
              <a:t> </a:t>
            </a:r>
            <a:r>
              <a:rPr lang="en" dirty="0" smtClean="0"/>
              <a:t>( </a:t>
            </a:r>
            <a:r>
              <a:rPr lang="en" b="1" dirty="0" smtClean="0"/>
              <a:t>Example)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94928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en" sz="2800" dirty="0" err="1" smtClean="0"/>
              <a:t>float</a:t>
            </a:r>
            <a:r>
              <a:rPr lang="en" sz="2800" dirty="0" smtClean="0"/>
              <a:t> </a:t>
            </a:r>
            <a:r>
              <a:rPr lang="en" sz="2800" b="1" dirty="0" smtClean="0">
                <a:solidFill>
                  <a:srgbClr val="0070C0"/>
                </a:solidFill>
              </a:rPr>
              <a:t>x;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In </a:t>
            </a:r>
            <a:r>
              <a:rPr lang="en" sz="2800" dirty="0"/>
              <a:t>C++ </a:t>
            </a:r>
            <a:r>
              <a:rPr lang="en" sz="2800" dirty="0" smtClean="0"/>
              <a:t>a </a:t>
            </a:r>
            <a:r>
              <a:rPr lang="en" sz="2800" dirty="0" err="1"/>
              <a:t>float </a:t>
            </a:r>
            <a:r>
              <a:rPr lang="en" sz="2800" dirty="0"/>
              <a:t>occupies 4 consecutive bytes </a:t>
            </a:r>
            <a:r>
              <a:rPr lang="en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The address </a:t>
            </a:r>
            <a:r>
              <a:rPr lang="en" sz="2800" dirty="0"/>
              <a:t>of the variable </a:t>
            </a:r>
            <a:r>
              <a:rPr lang="en" sz="2800" dirty="0" smtClean="0"/>
              <a:t>is the address </a:t>
            </a:r>
            <a:r>
              <a:rPr lang="en" sz="2800" b="1" dirty="0"/>
              <a:t>of its first byte </a:t>
            </a:r>
            <a:r>
              <a:rPr lang="en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" sz="2800" dirty="0" smtClean="0"/>
              <a:t>We </a:t>
            </a:r>
            <a:r>
              <a:rPr lang="en" sz="2800" dirty="0"/>
              <a:t>can know the address </a:t>
            </a:r>
            <a:r>
              <a:rPr lang="en" sz="2800" dirty="0" smtClean="0"/>
              <a:t>of a variable using the </a:t>
            </a:r>
            <a:r>
              <a:rPr lang="en" sz="2800" b="1" dirty="0" smtClean="0"/>
              <a:t>&amp; operator </a:t>
            </a:r>
            <a:r>
              <a:rPr lang="en" sz="2800" dirty="0" smtClean="0"/>
              <a:t>.</a:t>
            </a:r>
          </a:p>
          <a:p>
            <a:pPr marL="0" indent="0" algn="just">
              <a:buNone/>
            </a:pPr>
            <a:r>
              <a:rPr lang="en" sz="2800" dirty="0" smtClean="0"/>
              <a:t>    </a:t>
            </a:r>
            <a:r>
              <a:rPr lang="en" sz="2800" b="1" dirty="0" smtClean="0"/>
              <a:t>Example</a:t>
            </a:r>
          </a:p>
          <a:p>
            <a:pPr marL="0" indent="0" algn="just">
              <a:buNone/>
            </a:pPr>
            <a:r>
              <a:rPr lang="en" sz="2800" dirty="0" smtClean="0"/>
              <a:t>    </a:t>
            </a:r>
            <a:r>
              <a:rPr lang="en" sz="2600" dirty="0" err="1" smtClean="0"/>
              <a:t>float</a:t>
            </a:r>
            <a:r>
              <a:rPr lang="en" sz="2600" dirty="0" smtClean="0"/>
              <a:t> </a:t>
            </a:r>
            <a:r>
              <a:rPr lang="en" sz="2600" dirty="0"/>
              <a:t>x ;</a:t>
            </a:r>
          </a:p>
          <a:p>
            <a:pPr marL="1787525" indent="-1787525" algn="just">
              <a:spcAft>
                <a:spcPts val="1200"/>
              </a:spcAft>
              <a:buNone/>
            </a:pPr>
            <a:r>
              <a:rPr lang="en" sz="2800" dirty="0" smtClean="0"/>
              <a:t>    p </a:t>
            </a:r>
            <a:r>
              <a:rPr lang="en" sz="2800" dirty="0"/>
              <a:t>= </a:t>
            </a:r>
            <a:r>
              <a:rPr lang="en" sz="2800" b="1" dirty="0">
                <a:solidFill>
                  <a:srgbClr val="0070C0"/>
                </a:solidFill>
              </a:rPr>
              <a:t>&amp; </a:t>
            </a:r>
            <a:r>
              <a:rPr lang="en" sz="2800" dirty="0" smtClean="0"/>
              <a:t>x; </a:t>
            </a:r>
            <a:r>
              <a:rPr lang="en" sz="2600" dirty="0" smtClean="0"/>
              <a:t>//the address of the variable x: address of its first byte</a:t>
            </a:r>
          </a:p>
          <a:p>
            <a:pPr marL="1787525" indent="-1787525" algn="just">
              <a:spcAft>
                <a:spcPts val="1200"/>
              </a:spcAft>
              <a:buNone/>
            </a:pPr>
            <a:endParaRPr lang="en" sz="2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787525" indent="-1787525" algn="just">
              <a:spcAft>
                <a:spcPts val="1200"/>
              </a:spcAft>
              <a:buNone/>
            </a:pPr>
            <a:r>
              <a:rPr lang="en" sz="2800" b="1" dirty="0" smtClean="0">
                <a:solidFill>
                  <a:schemeClr val="accent4">
                    <a:lumMod val="50000"/>
                  </a:schemeClr>
                </a:solidFill>
              </a:rPr>
              <a:t>The variable p contains a value which is the address of the variable x.</a:t>
            </a:r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4806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/>
              <a:t>Memory allocation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328592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en" sz="2800" dirty="0" smtClean="0"/>
              <a:t>Algorithms </a:t>
            </a:r>
            <a:r>
              <a:rPr lang="en" sz="2800" dirty="0"/>
              <a:t>(programs) essentially consume </a:t>
            </a:r>
            <a:r>
              <a:rPr lang="en" sz="2800" dirty="0" smtClean="0"/>
              <a:t>two resources </a:t>
            </a:r>
            <a:r>
              <a:rPr lang="en" sz="2800" dirty="0"/>
              <a:t>:</a:t>
            </a:r>
          </a:p>
          <a:p>
            <a:pPr lvl="1">
              <a:spcAft>
                <a:spcPts val="1200"/>
              </a:spcAft>
            </a:pPr>
            <a:r>
              <a:rPr lang="en" b="1" dirty="0"/>
              <a:t>Execution time </a:t>
            </a:r>
            <a:r>
              <a:rPr lang="en" b="1" dirty="0" smtClean="0"/>
              <a:t>.</a:t>
            </a:r>
          </a:p>
          <a:p>
            <a:pPr lvl="1">
              <a:spcAft>
                <a:spcPts val="1200"/>
              </a:spcAft>
            </a:pPr>
            <a:r>
              <a:rPr lang="en" b="1" dirty="0"/>
              <a:t>Reserved memory </a:t>
            </a:r>
            <a:r>
              <a:rPr lang="en" b="1" dirty="0" smtClean="0"/>
              <a:t>space .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fr-FR" b="1" dirty="0"/>
          </a:p>
          <a:p>
            <a:pPr>
              <a:spcAft>
                <a:spcPts val="1200"/>
              </a:spcAft>
            </a:pPr>
            <a:r>
              <a:rPr lang="en" sz="2800" dirty="0" smtClean="0"/>
              <a:t>There </a:t>
            </a:r>
            <a:r>
              <a:rPr lang="en" sz="2800" dirty="0"/>
              <a:t>are two types of allocation </a:t>
            </a:r>
            <a:r>
              <a:rPr lang="en" sz="2800" dirty="0" smtClean="0"/>
              <a:t>(reservation) </a:t>
            </a:r>
            <a:r>
              <a:rPr lang="en" sz="2800" dirty="0"/>
              <a:t>of </a:t>
            </a:r>
            <a:r>
              <a:rPr lang="en" sz="2800" dirty="0" smtClean="0"/>
              <a:t>memory space </a:t>
            </a:r>
            <a:r>
              <a:rPr lang="en" sz="2800" dirty="0"/>
              <a:t>:</a:t>
            </a:r>
          </a:p>
          <a:p>
            <a:pPr lvl="1">
              <a:spcAft>
                <a:spcPts val="1200"/>
              </a:spcAft>
            </a:pPr>
            <a:r>
              <a:rPr lang="en" b="1" dirty="0" smtClean="0"/>
              <a:t>Static allocation</a:t>
            </a:r>
          </a:p>
          <a:p>
            <a:pPr lvl="1">
              <a:spcAft>
                <a:spcPts val="1200"/>
              </a:spcAft>
            </a:pPr>
            <a:r>
              <a:rPr lang="en" b="1" dirty="0"/>
              <a:t>Dynamic </a:t>
            </a:r>
            <a:r>
              <a:rPr lang="en" b="1" dirty="0" smtClean="0"/>
              <a:t>allocation .</a:t>
            </a:r>
            <a:endParaRPr lang="fr-FR" b="1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0884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/>
              <a:t>Static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800" b="1" dirty="0" smtClean="0"/>
              <a:t>Static allocation </a:t>
            </a:r>
            <a:r>
              <a:rPr lang="en" sz="2800" dirty="0" smtClean="0"/>
              <a:t>:</a:t>
            </a:r>
            <a:endParaRPr lang="fr-FR" sz="2800" dirty="0"/>
          </a:p>
          <a:p>
            <a:pPr algn="just"/>
            <a:r>
              <a:rPr lang="en" sz="2800" dirty="0" smtClean="0"/>
              <a:t>The allocation </a:t>
            </a:r>
            <a:r>
              <a:rPr lang="en" sz="2800" dirty="0"/>
              <a:t>of memory space is done </a:t>
            </a:r>
            <a:r>
              <a:rPr lang="en" sz="2800" b="1" dirty="0"/>
              <a:t>before the execution </a:t>
            </a:r>
            <a:r>
              <a:rPr lang="en" sz="2800" dirty="0" smtClean="0"/>
              <a:t>of the program, </a:t>
            </a:r>
            <a:r>
              <a:rPr lang="en" sz="2800" dirty="0"/>
              <a:t>that is to say </a:t>
            </a:r>
            <a:r>
              <a:rPr lang="en" sz="2800" b="1" dirty="0"/>
              <a:t>after compilation </a:t>
            </a:r>
            <a:r>
              <a:rPr lang="en" sz="2800" dirty="0"/>
              <a:t>.</a:t>
            </a:r>
          </a:p>
          <a:p>
            <a:pPr algn="just"/>
            <a:r>
              <a:rPr lang="en" sz="2800" dirty="0" smtClean="0"/>
              <a:t>The </a:t>
            </a:r>
            <a:r>
              <a:rPr lang="en" sz="2800" dirty="0"/>
              <a:t>case of </a:t>
            </a:r>
            <a:r>
              <a:rPr lang="en" sz="2800" dirty="0" smtClean="0"/>
              <a:t>simple variables </a:t>
            </a:r>
            <a:r>
              <a:rPr lang="en" sz="2800" dirty="0"/>
              <a:t>and </a:t>
            </a:r>
            <a:r>
              <a:rPr lang="en" sz="2800" dirty="0" smtClean="0"/>
              <a:t>arrays.</a:t>
            </a:r>
          </a:p>
          <a:p>
            <a:pPr marL="0" indent="0" algn="just">
              <a:buNone/>
            </a:pPr>
            <a:r>
              <a:rPr lang="en" sz="2800" b="1" u="sng" dirty="0" smtClean="0"/>
              <a:t>Example: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" sz="2800" dirty="0" err="1" smtClean="0"/>
              <a:t>int </a:t>
            </a:r>
            <a:r>
              <a:rPr lang="en" sz="2800" dirty="0" smtClean="0"/>
              <a:t>x;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" sz="2800" dirty="0" smtClean="0"/>
              <a:t>char S[20];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" sz="2800" dirty="0" err="1" smtClean="0"/>
              <a:t>float</a:t>
            </a:r>
            <a:r>
              <a:rPr lang="en" sz="2800" dirty="0" smtClean="0"/>
              <a:t> </a:t>
            </a:r>
            <a:r>
              <a:rPr lang="en" sz="2800" dirty="0"/>
              <a:t>T[100];</a:t>
            </a: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/>
          </a:p>
          <a:p>
            <a:pPr algn="just"/>
            <a:endParaRPr lang="fr-FR" sz="2800" dirty="0" smtClean="0"/>
          </a:p>
          <a:p>
            <a:pPr marL="0" indent="0" algn="just">
              <a:buNone/>
            </a:pPr>
            <a:endParaRPr lang="fr-FR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53276" y="3970254"/>
            <a:ext cx="1719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dirty="0"/>
              <a:t>// </a:t>
            </a:r>
            <a:r>
              <a:rPr lang="en" sz="2800" b="1" dirty="0">
                <a:solidFill>
                  <a:srgbClr val="FF0000"/>
                </a:solidFill>
              </a:rPr>
              <a:t>4 bytes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2411760" y="4705980"/>
            <a:ext cx="1902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dirty="0"/>
              <a:t>// </a:t>
            </a:r>
            <a:r>
              <a:rPr lang="en" sz="2800" b="1" dirty="0">
                <a:solidFill>
                  <a:srgbClr val="FF0000"/>
                </a:solidFill>
              </a:rPr>
              <a:t>20 bytes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2500274" y="5445224"/>
            <a:ext cx="2640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/>
              <a:t>// </a:t>
            </a:r>
            <a:r>
              <a:rPr lang="en" sz="2800" b="1" dirty="0">
                <a:solidFill>
                  <a:srgbClr val="FF0000"/>
                </a:solidFill>
              </a:rPr>
              <a:t>4 </a:t>
            </a:r>
            <a:r>
              <a:rPr lang="en" sz="2800" b="1" dirty="0" smtClean="0">
                <a:solidFill>
                  <a:srgbClr val="FF0000"/>
                </a:solidFill>
              </a:rPr>
              <a:t>* 100 bytes</a:t>
            </a:r>
            <a:endParaRPr lang="fr-FR" sz="2800" b="1" dirty="0"/>
          </a:p>
        </p:txBody>
      </p:sp>
      <p:sp>
        <p:nvSpPr>
          <p:cNvPr id="7" name="Accolade fermante 6"/>
          <p:cNvSpPr/>
          <p:nvPr/>
        </p:nvSpPr>
        <p:spPr>
          <a:xfrm>
            <a:off x="5292080" y="3986694"/>
            <a:ext cx="432048" cy="199788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5508104" y="4231864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b="1" dirty="0" smtClean="0"/>
              <a:t>Reserving 124 bytes before starting execution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372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/>
              <a:t>Dynamic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43914" cy="5400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" sz="2800" dirty="0" smtClean="0"/>
              <a:t>Space is allocated as the program is executed.</a:t>
            </a:r>
          </a:p>
          <a:p>
            <a:pPr>
              <a:spcAft>
                <a:spcPts val="1200"/>
              </a:spcAft>
            </a:pPr>
            <a:r>
              <a:rPr lang="en" sz="2800" dirty="0" smtClean="0"/>
              <a:t>To </a:t>
            </a:r>
            <a:r>
              <a:rPr lang="en" sz="2800" dirty="0"/>
              <a:t>be able to make this type of allocation, the user must have </a:t>
            </a:r>
            <a:r>
              <a:rPr lang="en" sz="2800" dirty="0" smtClean="0"/>
              <a:t>both </a:t>
            </a:r>
            <a:r>
              <a:rPr lang="en" sz="2800" dirty="0"/>
              <a:t>operations: </a:t>
            </a:r>
            <a:r>
              <a:rPr lang="en" sz="2800" b="1" i="1" dirty="0"/>
              <a:t>allocation </a:t>
            </a:r>
            <a:r>
              <a:rPr lang="en" sz="2800" dirty="0"/>
              <a:t>and </a:t>
            </a:r>
            <a:r>
              <a:rPr lang="en" sz="2800" b="1" i="1" dirty="0"/>
              <a:t>release </a:t>
            </a:r>
            <a:r>
              <a:rPr lang="en" sz="2800" dirty="0"/>
              <a:t>of space.</a:t>
            </a:r>
          </a:p>
          <a:p>
            <a:pPr>
              <a:spcAft>
                <a:spcPts val="1200"/>
              </a:spcAft>
            </a:pPr>
            <a:r>
              <a:rPr lang="en" sz="2800" dirty="0" smtClean="0"/>
              <a:t>The </a:t>
            </a:r>
            <a:r>
              <a:rPr lang="en" sz="2800" dirty="0"/>
              <a:t>majority of programming languages offer this possibility </a:t>
            </a:r>
            <a:r>
              <a:rPr lang="en" sz="28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" sz="2800" dirty="0" smtClean="0"/>
              <a:t>The operating system provides a part of the </a:t>
            </a:r>
            <a:r>
              <a:rPr lang="en" sz="2800" dirty="0"/>
              <a:t>CM </a:t>
            </a:r>
            <a:r>
              <a:rPr lang="en" sz="2800" dirty="0" smtClean="0"/>
              <a:t>for this purpose called the TAS (table allocation system).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  <a:p>
            <a:pPr algn="just">
              <a:spcAft>
                <a:spcPts val="1200"/>
              </a:spcAft>
            </a:pP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2010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Pointers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643602"/>
          </a:xfrm>
        </p:spPr>
        <p:txBody>
          <a:bodyPr>
            <a:normAutofit/>
          </a:bodyPr>
          <a:lstStyle/>
          <a:p>
            <a:pPr algn="just"/>
            <a:r>
              <a:rPr lang="en" sz="2400" b="1" dirty="0" smtClean="0">
                <a:solidFill>
                  <a:schemeClr val="accent2"/>
                </a:solidFill>
              </a:rPr>
              <a:t>Definition </a:t>
            </a:r>
            <a:r>
              <a:rPr lang="en" sz="2400" dirty="0" smtClean="0">
                <a:solidFill>
                  <a:schemeClr val="accent2"/>
                </a:solidFill>
              </a:rPr>
              <a:t>: </a:t>
            </a:r>
            <a:r>
              <a:rPr lang="en" sz="2400" b="1" dirty="0" smtClean="0"/>
              <a:t>a pointer is a variable that stores a memory address as a value </a:t>
            </a:r>
            <a:r>
              <a:rPr lang="en" sz="2400" dirty="0" smtClean="0"/>
              <a:t>.</a:t>
            </a:r>
          </a:p>
          <a:p>
            <a:pPr algn="just">
              <a:buNone/>
            </a:pPr>
            <a:r>
              <a:rPr lang="en" sz="2400" dirty="0" smtClean="0"/>
              <a:t> </a:t>
            </a:r>
          </a:p>
          <a:p>
            <a:pPr algn="just">
              <a:buNone/>
            </a:pPr>
            <a:r>
              <a:rPr lang="en" sz="2400" b="1" dirty="0"/>
              <a:t> </a:t>
            </a:r>
            <a:r>
              <a:rPr lang="en" sz="2400" b="1" dirty="0" smtClean="0"/>
              <a:t>    Example:</a:t>
            </a:r>
            <a:r>
              <a:rPr lang="en" sz="2400" dirty="0" smtClean="0"/>
              <a:t> </a:t>
            </a:r>
          </a:p>
          <a:p>
            <a:pPr lvl="1" algn="just">
              <a:buNone/>
            </a:pPr>
            <a:r>
              <a:rPr lang="en" sz="2400" dirty="0" smtClean="0"/>
              <a:t>x=17</a:t>
            </a:r>
          </a:p>
          <a:p>
            <a:pPr lvl="1" algn="just">
              <a:buNone/>
            </a:pPr>
            <a:r>
              <a:rPr lang="en" sz="2400" dirty="0" smtClean="0"/>
              <a:t>P a pointer containing the address of x in memory</a:t>
            </a:r>
          </a:p>
          <a:p>
            <a:pPr lvl="1" algn="just">
              <a:buNone/>
            </a:pPr>
            <a:r>
              <a:rPr lang="en" sz="2400" dirty="0" smtClean="0"/>
              <a:t>P= </a:t>
            </a:r>
            <a:r>
              <a:rPr lang="en" sz="2400" b="1" dirty="0" smtClean="0">
                <a:solidFill>
                  <a:srgbClr val="FF0000"/>
                </a:solidFill>
              </a:rPr>
              <a:t>1000</a:t>
            </a:r>
          </a:p>
          <a:p>
            <a:pPr algn="just"/>
            <a:endParaRPr lang="fr-FR" sz="2400" dirty="0" smtClean="0"/>
          </a:p>
          <a:p>
            <a:pPr algn="just"/>
            <a:endParaRPr lang="en-US" sz="2400" dirty="0" smtClean="0"/>
          </a:p>
          <a:p>
            <a:pPr algn="just"/>
            <a:endParaRPr lang="fr-FR" sz="2400" dirty="0" smtClean="0"/>
          </a:p>
          <a:p>
            <a:pPr algn="just">
              <a:buNone/>
            </a:pPr>
            <a:endParaRPr lang="fr-FR" sz="24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36565"/>
              </p:ext>
            </p:extLst>
          </p:nvPr>
        </p:nvGraphicFramePr>
        <p:xfrm>
          <a:off x="6289572" y="3996448"/>
          <a:ext cx="928694" cy="2105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</a:tblGrid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" sz="1600" b="1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pPr algn="ctr"/>
                      <a:r>
                        <a:rPr lang="en" sz="1400" dirty="0" smtClean="0"/>
                        <a:t>17</a:t>
                      </a:r>
                      <a:endParaRPr lang="fr-FR" sz="14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  <a:tr h="24415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289704" y="5237368"/>
            <a:ext cx="124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b="1" dirty="0" smtClean="0">
                <a:solidFill>
                  <a:srgbClr val="FF0000"/>
                </a:solidFill>
              </a:rPr>
              <a:t>@=1000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78044" y="528296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b="1" dirty="0" smtClean="0"/>
              <a:t>X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878044" y="44815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 smtClean="0"/>
              <a:t>P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306672" y="4886960"/>
            <a:ext cx="900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218134" y="3645024"/>
            <a:ext cx="2170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b="1" dirty="0" smtClean="0"/>
              <a:t>Central memory</a:t>
            </a:r>
            <a:endParaRPr lang="fr-FR" sz="1600" b="1" dirty="0"/>
          </a:p>
        </p:txBody>
      </p:sp>
      <p:sp>
        <p:nvSpPr>
          <p:cNvPr id="14" name="Forme libre 13"/>
          <p:cNvSpPr/>
          <p:nvPr/>
        </p:nvSpPr>
        <p:spPr>
          <a:xfrm>
            <a:off x="7137282" y="4620201"/>
            <a:ext cx="406780" cy="849447"/>
          </a:xfrm>
          <a:custGeom>
            <a:avLst/>
            <a:gdLst>
              <a:gd name="connsiteX0" fmla="*/ 47625 w 406780"/>
              <a:gd name="connsiteY0" fmla="*/ 39822 h 849447"/>
              <a:gd name="connsiteX1" fmla="*/ 304800 w 406780"/>
              <a:gd name="connsiteY1" fmla="*/ 58872 h 849447"/>
              <a:gd name="connsiteX2" fmla="*/ 390525 w 406780"/>
              <a:gd name="connsiteY2" fmla="*/ 601797 h 849447"/>
              <a:gd name="connsiteX3" fmla="*/ 0 w 406780"/>
              <a:gd name="connsiteY3" fmla="*/ 849447 h 849447"/>
              <a:gd name="connsiteX4" fmla="*/ 0 w 406780"/>
              <a:gd name="connsiteY4" fmla="*/ 849447 h 84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780" h="849447">
                <a:moveTo>
                  <a:pt x="47625" y="39822"/>
                </a:moveTo>
                <a:cubicBezTo>
                  <a:pt x="147637" y="2515"/>
                  <a:pt x="247650" y="-34791"/>
                  <a:pt x="304800" y="58872"/>
                </a:cubicBezTo>
                <a:cubicBezTo>
                  <a:pt x="361950" y="152535"/>
                  <a:pt x="441325" y="470034"/>
                  <a:pt x="390525" y="601797"/>
                </a:cubicBezTo>
                <a:cubicBezTo>
                  <a:pt x="339725" y="733560"/>
                  <a:pt x="0" y="849447"/>
                  <a:pt x="0" y="849447"/>
                </a:cubicBezTo>
                <a:lnTo>
                  <a:pt x="0" y="849447"/>
                </a:ln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4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>
                <a:solidFill>
                  <a:schemeClr val="accent1">
                    <a:lumMod val="50000"/>
                  </a:schemeClr>
                </a:solidFill>
              </a:rPr>
              <a:t>Pointers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n" sz="2800" b="1" u="sng" dirty="0" smtClean="0">
                <a:solidFill>
                  <a:schemeClr val="accent2"/>
                </a:solidFill>
              </a:rPr>
              <a:t>Declaration:</a:t>
            </a:r>
          </a:p>
          <a:p>
            <a:pPr algn="just">
              <a:spcBef>
                <a:spcPts val="1200"/>
              </a:spcBef>
            </a:pPr>
            <a:r>
              <a:rPr lang="en" sz="2600" b="1" dirty="0" smtClean="0"/>
              <a:t>We declare a pointer of a given type by adding the </a:t>
            </a:r>
            <a:r>
              <a:rPr lang="en" sz="2600" b="1" dirty="0" smtClean="0">
                <a:solidFill>
                  <a:srgbClr val="FF0000"/>
                </a:solidFill>
              </a:rPr>
              <a:t>* </a:t>
            </a:r>
            <a:r>
              <a:rPr lang="en" sz="2600" b="1" dirty="0" smtClean="0"/>
              <a:t>or </a:t>
            </a:r>
            <a:r>
              <a:rPr lang="en" sz="2600" b="1" dirty="0" smtClean="0">
                <a:solidFill>
                  <a:srgbClr val="FF0000"/>
                </a:solidFill>
              </a:rPr>
              <a:t>^ </a:t>
            </a:r>
            <a:r>
              <a:rPr lang="en" sz="2600" b="1" dirty="0" smtClean="0"/>
              <a:t>sign or the keyword </a:t>
            </a:r>
            <a:r>
              <a:rPr lang="en" sz="2600" b="1" dirty="0" smtClean="0">
                <a:solidFill>
                  <a:srgbClr val="FF0000"/>
                </a:solidFill>
              </a:rPr>
              <a:t>pointer</a:t>
            </a:r>
            <a:r>
              <a:rPr lang="en" sz="2600" b="1" dirty="0" smtClean="0"/>
              <a:t> before the pointer type: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" sz="2600" b="1" i="1" dirty="0" smtClean="0"/>
              <a:t> 	</a:t>
            </a:r>
            <a:r>
              <a:rPr lang="en" sz="2600" b="1" i="1" dirty="0" smtClean="0">
                <a:solidFill>
                  <a:srgbClr val="00B050"/>
                </a:solidFill>
              </a:rPr>
              <a:t>&lt; </a:t>
            </a:r>
            <a:r>
              <a:rPr lang="en" sz="2600" b="1" i="1" dirty="0">
                <a:solidFill>
                  <a:srgbClr val="00B050"/>
                </a:solidFill>
              </a:rPr>
              <a:t>Variable name&gt;: * </a:t>
            </a:r>
            <a:r>
              <a:rPr lang="en" sz="2600" b="1" i="1" dirty="0" smtClean="0">
                <a:solidFill>
                  <a:srgbClr val="00B050"/>
                </a:solidFill>
              </a:rPr>
              <a:t>Type;</a:t>
            </a:r>
            <a:endParaRPr lang="fr-FR" sz="2600" b="1" dirty="0" smtClean="0">
              <a:solidFill>
                <a:srgbClr val="00B050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en" sz="2600" b="1" dirty="0" smtClean="0"/>
              <a:t>Example: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600" dirty="0" smtClean="0"/>
              <a:t>   </a:t>
            </a:r>
            <a:r>
              <a:rPr lang="en" sz="2600" b="1" dirty="0" smtClean="0"/>
              <a:t>P: </a:t>
            </a:r>
            <a:r>
              <a:rPr lang="en" sz="2600" b="1" dirty="0" smtClean="0">
                <a:solidFill>
                  <a:srgbClr val="FF0000"/>
                </a:solidFill>
              </a:rPr>
              <a:t>* </a:t>
            </a:r>
            <a:r>
              <a:rPr lang="en" sz="2600" b="1" dirty="0" smtClean="0"/>
              <a:t>int;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600" dirty="0"/>
              <a:t> </a:t>
            </a:r>
            <a:r>
              <a:rPr lang="en" sz="2600" dirty="0" smtClean="0"/>
              <a:t> </a:t>
            </a:r>
            <a:r>
              <a:rPr lang="en" sz="2600" b="1" dirty="0" smtClean="0"/>
              <a:t>Q: </a:t>
            </a:r>
            <a:r>
              <a:rPr lang="en" sz="2600" b="1" dirty="0" smtClean="0">
                <a:solidFill>
                  <a:srgbClr val="FF0000"/>
                </a:solidFill>
              </a:rPr>
              <a:t>* </a:t>
            </a:r>
            <a:r>
              <a:rPr lang="en" sz="2600" b="1" dirty="0" smtClean="0"/>
              <a:t>real;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" sz="2600" b="1" u="sng" dirty="0" smtClean="0"/>
              <a:t>In c or c++: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" sz="2600" b="1" i="1" dirty="0"/>
              <a:t>	</a:t>
            </a:r>
            <a:r>
              <a:rPr lang="en" sz="2600" b="1" i="1" dirty="0" smtClean="0">
                <a:solidFill>
                  <a:srgbClr val="00B050"/>
                </a:solidFill>
              </a:rPr>
              <a:t>Type * </a:t>
            </a:r>
            <a:r>
              <a:rPr lang="en" sz="2600" b="1" i="1" dirty="0">
                <a:solidFill>
                  <a:srgbClr val="00B050"/>
                </a:solidFill>
              </a:rPr>
              <a:t>&lt;Variable name&gt;;</a:t>
            </a:r>
            <a:endParaRPr lang="fr-FR" sz="2600" b="1" dirty="0" smtClean="0">
              <a:solidFill>
                <a:srgbClr val="00B050"/>
              </a:solidFill>
            </a:endParaRPr>
          </a:p>
          <a:p>
            <a:pPr algn="just">
              <a:spcBef>
                <a:spcPts val="1200"/>
              </a:spcBef>
              <a:buNone/>
            </a:pPr>
            <a:r>
              <a:rPr lang="en" sz="2600" dirty="0" smtClean="0"/>
              <a:t>  </a:t>
            </a:r>
            <a:r>
              <a:rPr lang="en" sz="2600" b="1" dirty="0" smtClean="0">
                <a:solidFill>
                  <a:srgbClr val="0070C0"/>
                </a:solidFill>
              </a:rPr>
              <a:t>int</a:t>
            </a:r>
            <a:r>
              <a:rPr lang="en" sz="2600" dirty="0" smtClean="0"/>
              <a:t> *P;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600" dirty="0"/>
              <a:t> </a:t>
            </a:r>
            <a:r>
              <a:rPr lang="en" sz="2600" dirty="0" smtClean="0"/>
              <a:t> </a:t>
            </a:r>
            <a:r>
              <a:rPr lang="en" sz="2600" b="1" dirty="0" smtClean="0">
                <a:solidFill>
                  <a:srgbClr val="0070C0"/>
                </a:solidFill>
              </a:rPr>
              <a:t>float</a:t>
            </a:r>
            <a:r>
              <a:rPr lang="en" sz="2600" dirty="0" smtClean="0"/>
              <a:t> *Q;</a:t>
            </a:r>
          </a:p>
          <a:p>
            <a:pPr algn="just">
              <a:spcBef>
                <a:spcPts val="1200"/>
              </a:spcBef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95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b="1" dirty="0" smtClean="0"/>
              <a:t>Operators &amp;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750"/>
            <a:ext cx="8443914" cy="5904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800" dirty="0" smtClean="0"/>
              <a:t>The </a:t>
            </a:r>
            <a:r>
              <a:rPr lang="en" sz="2800" b="1" dirty="0">
                <a:solidFill>
                  <a:srgbClr val="0070C0"/>
                </a:solidFill>
              </a:rPr>
              <a:t>&amp;</a:t>
            </a:r>
            <a:r>
              <a:rPr lang="en" sz="2800" dirty="0"/>
              <a:t> operator is used to retrieve the memory address of a variable.</a:t>
            </a:r>
            <a:endParaRPr lang="fr-FR" sz="2800" dirty="0" smtClean="0"/>
          </a:p>
          <a:p>
            <a:pPr marL="0" indent="0">
              <a:buNone/>
            </a:pPr>
            <a:r>
              <a:rPr lang="en" sz="2800" dirty="0" smtClean="0"/>
              <a:t> </a:t>
            </a:r>
            <a:r>
              <a:rPr lang="en" sz="2800" dirty="0" err="1" smtClean="0"/>
              <a:t>int</a:t>
            </a:r>
            <a:r>
              <a:rPr lang="en" sz="2800" dirty="0" smtClean="0"/>
              <a:t> </a:t>
            </a:r>
            <a:r>
              <a:rPr lang="en" sz="2800" dirty="0"/>
              <a:t>var = 4 </a:t>
            </a:r>
            <a:r>
              <a:rPr lang="en" sz="2800" dirty="0" smtClean="0"/>
              <a:t>;</a:t>
            </a:r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err="1" smtClean="0"/>
              <a:t>int</a:t>
            </a:r>
            <a:r>
              <a:rPr lang="en" sz="2800" dirty="0" smtClean="0"/>
              <a:t> </a:t>
            </a:r>
            <a:r>
              <a:rPr lang="en" sz="2800" dirty="0"/>
              <a:t>* </a:t>
            </a:r>
            <a:r>
              <a:rPr lang="en" sz="2800" dirty="0" err="1"/>
              <a:t>ptr </a:t>
            </a:r>
            <a:r>
              <a:rPr lang="en" sz="2800" dirty="0"/>
              <a:t>;</a:t>
            </a:r>
            <a:endParaRPr lang="fr-FR" sz="2800" dirty="0" smtClean="0"/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err="1" smtClean="0"/>
              <a:t>ptr</a:t>
            </a:r>
            <a:r>
              <a:rPr lang="en" sz="2800" dirty="0" smtClean="0"/>
              <a:t> </a:t>
            </a:r>
            <a:r>
              <a:rPr lang="en" sz="2800" dirty="0"/>
              <a:t>= &amp;var;</a:t>
            </a:r>
            <a:endParaRPr lang="fr-FR" sz="2800" dirty="0" smtClean="0"/>
          </a:p>
          <a:p>
            <a:pPr marL="0" indent="0">
              <a:buNone/>
            </a:pPr>
            <a:r>
              <a:rPr lang="en" sz="2800" dirty="0"/>
              <a:t> </a:t>
            </a:r>
            <a:r>
              <a:rPr lang="en" sz="2800" dirty="0" smtClean="0"/>
              <a:t>cout </a:t>
            </a:r>
            <a:r>
              <a:rPr lang="en" sz="2800" dirty="0"/>
              <a:t>&lt;&lt;"The address of 'var' is:", </a:t>
            </a:r>
            <a:r>
              <a:rPr lang="en" sz="2800" dirty="0" err="1"/>
              <a:t>ptr </a:t>
            </a:r>
            <a:r>
              <a:rPr lang="en" sz="2800" dirty="0"/>
              <a:t>);</a:t>
            </a:r>
            <a:endParaRPr lang="fr-FR" sz="2800" dirty="0" smtClean="0"/>
          </a:p>
          <a:p>
            <a:pPr marL="0" indent="0">
              <a:buNone/>
            </a:pPr>
            <a:endParaRPr lang="fr-FR" sz="2600" dirty="0" smtClean="0"/>
          </a:p>
          <a:p>
            <a:pPr algn="just">
              <a:spcBef>
                <a:spcPts val="1200"/>
              </a:spcBef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4060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696</Words>
  <Application>Microsoft Office PowerPoint</Application>
  <PresentationFormat>Affichage à l'écran (4:3)</PresentationFormat>
  <Paragraphs>158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Pointers</vt:lpstr>
      <vt:lpstr>Introduction</vt:lpstr>
      <vt:lpstr>Introduction ( Example)</vt:lpstr>
      <vt:lpstr>Memory allocation</vt:lpstr>
      <vt:lpstr>Static </vt:lpstr>
      <vt:lpstr>Dynamic </vt:lpstr>
      <vt:lpstr>Pointers</vt:lpstr>
      <vt:lpstr>Pointers</vt:lpstr>
      <vt:lpstr>Operators &amp;</vt:lpstr>
      <vt:lpstr>Operators *</vt:lpstr>
      <vt:lpstr>Dynamic allocation</vt:lpstr>
      <vt:lpstr>Deallocation of memory space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797</cp:revision>
  <dcterms:created xsi:type="dcterms:W3CDTF">2012-10-16T09:31:24Z</dcterms:created>
  <dcterms:modified xsi:type="dcterms:W3CDTF">2024-04-15T12:31:07Z</dcterms:modified>
</cp:coreProperties>
</file>