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3" r:id="rId18"/>
    <p:sldId id="274" r:id="rId19"/>
    <p:sldId id="276" r:id="rId20"/>
    <p:sldId id="277" r:id="rId21"/>
    <p:sldId id="278" r:id="rId22"/>
    <p:sldId id="279" r:id="rId23"/>
    <p:sldId id="282"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CBE36-3788-4849-9880-26B68CB64DDF}" type="datetimeFigureOut">
              <a:rPr lang="fr-FR" smtClean="0"/>
              <a:pPr/>
              <a:t>24/11/2023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44792-E7F8-4F1A-B217-3EABB94F809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5</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C3097CA-7621-4994-869F-D8744789BB7E}" type="datetimeFigureOut">
              <a:rPr lang="fr-FR" smtClean="0"/>
              <a:pPr/>
              <a:t>24/11/2023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20520-082D-4309-A960-9D4513F9502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97CA-7621-4994-869F-D8744789BB7E}" type="datetimeFigureOut">
              <a:rPr lang="fr-FR" smtClean="0"/>
              <a:pPr/>
              <a:t>24/11/2023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20520-082D-4309-A960-9D4513F9502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flipH="1">
            <a:off x="0" y="0"/>
            <a:ext cx="9144000" cy="6929462"/>
          </a:xfrm>
          <a:prstGeom prst="rect">
            <a:avLst/>
          </a:prstGeom>
          <a:noFill/>
          <a:ln w="9525">
            <a:noFill/>
            <a:miter lim="800000"/>
            <a:headEnd/>
            <a:tailEnd/>
          </a:ln>
          <a:effectLst/>
        </p:spPr>
      </p:pic>
      <p:sp>
        <p:nvSpPr>
          <p:cNvPr id="5" name="ZoneTexte 4"/>
          <p:cNvSpPr txBox="1"/>
          <p:nvPr/>
        </p:nvSpPr>
        <p:spPr>
          <a:xfrm>
            <a:off x="428596" y="928670"/>
            <a:ext cx="8072494" cy="3354765"/>
          </a:xfrm>
          <a:prstGeom prst="rect">
            <a:avLst/>
          </a:prstGeom>
          <a:noFill/>
        </p:spPr>
        <p:txBody>
          <a:bodyPr wrap="square" rtlCol="0">
            <a:spAutoFit/>
          </a:bodyPr>
          <a:lstStyle/>
          <a:p>
            <a:r>
              <a:rPr lang="fr-FR" sz="3600" b="1" dirty="0" smtClean="0">
                <a:solidFill>
                  <a:schemeClr val="bg1"/>
                </a:solidFill>
                <a:effectLst>
                  <a:outerShdw blurRad="38100" dist="38100" dir="2700000" algn="tl">
                    <a:srgbClr val="000000">
                      <a:alpha val="43137"/>
                    </a:srgbClr>
                  </a:outerShdw>
                </a:effectLst>
                <a:latin typeface="Bahnschrift Condensed" pitchFamily="34" charset="0"/>
              </a:rPr>
              <a:t>Chapitre 3</a:t>
            </a:r>
          </a:p>
          <a:p>
            <a:endParaRPr lang="fr-FR" sz="7200" b="1" dirty="0">
              <a:solidFill>
                <a:schemeClr val="bg1"/>
              </a:solidFill>
              <a:effectLst>
                <a:outerShdw blurRad="38100" dist="38100" dir="2700000" algn="tl">
                  <a:srgbClr val="000000">
                    <a:alpha val="43137"/>
                  </a:srgbClr>
                </a:outerShdw>
              </a:effectLst>
            </a:endParaRPr>
          </a:p>
          <a:p>
            <a:r>
              <a:rPr lang="fr-FR" sz="9600" b="1" dirty="0" smtClean="0">
                <a:solidFill>
                  <a:schemeClr val="bg1"/>
                </a:solidFill>
                <a:effectLst>
                  <a:outerShdw blurRad="38100" dist="38100" dir="2700000" algn="tl">
                    <a:srgbClr val="000000">
                      <a:alpha val="43137"/>
                    </a:srgbClr>
                  </a:outerShdw>
                </a:effectLst>
                <a:latin typeface="Bahnschrift Condensed" pitchFamily="34" charset="0"/>
              </a:rPr>
              <a:t>Réplication virale</a:t>
            </a:r>
            <a:endParaRPr lang="fr-FR" sz="9600" b="1" dirty="0">
              <a:solidFill>
                <a:schemeClr val="bg1"/>
              </a:solidFill>
              <a:effectLst>
                <a:outerShdw blurRad="38100" dist="38100" dir="2700000" algn="tl">
                  <a:srgbClr val="000000">
                    <a:alpha val="43137"/>
                  </a:srgbClr>
                </a:outerShdw>
              </a:effectLst>
              <a:latin typeface="Bahnschrift Condense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285752" y="2000240"/>
            <a:ext cx="878684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2" algn="just">
              <a:lnSpc>
                <a:spcPct val="150000"/>
              </a:lnSpc>
            </a:pPr>
            <a:r>
              <a:rPr lang="fr-FR" sz="2000" dirty="0" smtClean="0">
                <a:cs typeface="Times New Roman" pitchFamily="18" charset="0"/>
              </a:rPr>
              <a:t>Le pH faible de l’</a:t>
            </a:r>
            <a:r>
              <a:rPr lang="fr-FR" sz="2000" dirty="0" err="1" smtClean="0">
                <a:cs typeface="Times New Roman" pitchFamily="18" charset="0"/>
              </a:rPr>
              <a:t>endosome</a:t>
            </a:r>
            <a:r>
              <a:rPr lang="fr-FR" sz="2000" dirty="0" smtClean="0">
                <a:cs typeface="Times New Roman" pitchFamily="18" charset="0"/>
              </a:rPr>
              <a:t> provoque un changement de conformation du HA, ce qui révèle un peptide de fusion </a:t>
            </a:r>
          </a:p>
          <a:p>
            <a:pPr marL="173038" lvl="2" algn="just">
              <a:lnSpc>
                <a:spcPct val="150000"/>
              </a:lnSpc>
            </a:pPr>
            <a:r>
              <a:rPr lang="fr-FR" sz="2000" dirty="0" smtClean="0">
                <a:cs typeface="Times New Roman" pitchFamily="18" charset="0"/>
              </a:rPr>
              <a:t>-Ce peptide rapproche et fusionne l’enveloppe virale et celle de la membrane </a:t>
            </a:r>
            <a:r>
              <a:rPr lang="fr-FR" sz="2000" dirty="0" err="1" smtClean="0">
                <a:cs typeface="Times New Roman" pitchFamily="18" charset="0"/>
              </a:rPr>
              <a:t>endosomale</a:t>
            </a:r>
            <a:r>
              <a:rPr lang="fr-FR" sz="2000" dirty="0" smtClean="0">
                <a:cs typeface="Times New Roman" pitchFamily="18" charset="0"/>
              </a:rPr>
              <a:t>.</a:t>
            </a:r>
          </a:p>
          <a:p>
            <a:pPr marL="173038" lvl="2" algn="just">
              <a:lnSpc>
                <a:spcPct val="150000"/>
              </a:lnSpc>
            </a:pPr>
            <a:r>
              <a:rPr lang="fr-FR" sz="2000" dirty="0" smtClean="0">
                <a:cs typeface="Times New Roman" pitchFamily="18" charset="0"/>
              </a:rPr>
              <a:t>-Libération du génome</a:t>
            </a:r>
          </a:p>
          <a:p>
            <a:pPr marL="173038" lvl="1" algn="just">
              <a:lnSpc>
                <a:spcPct val="150000"/>
              </a:lnSpc>
            </a:pPr>
            <a:r>
              <a:rPr lang="fr-FR" sz="2000" b="1" dirty="0" smtClean="0">
                <a:solidFill>
                  <a:schemeClr val="accent6">
                    <a:lumMod val="50000"/>
                  </a:schemeClr>
                </a:solidFill>
                <a:cs typeface="Times New Roman" pitchFamily="18" charset="0"/>
              </a:rPr>
              <a:t>c. Pas de pénétration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 Poliovirus qui ne pénètre pas dans la cellule :</a:t>
            </a:r>
          </a:p>
          <a:p>
            <a:pPr marL="173038" lvl="2" algn="just">
              <a:lnSpc>
                <a:spcPct val="150000"/>
              </a:lnSpc>
            </a:pPr>
            <a:r>
              <a:rPr lang="fr-FR" sz="2000" dirty="0" smtClean="0">
                <a:cs typeface="Times New Roman" pitchFamily="18" charset="0"/>
              </a:rPr>
              <a:t>- Liaison de la capside au récepteur de surface</a:t>
            </a:r>
          </a:p>
          <a:p>
            <a:pPr marL="173038" lvl="2" algn="just">
              <a:lnSpc>
                <a:spcPct val="150000"/>
              </a:lnSpc>
            </a:pPr>
            <a:r>
              <a:rPr lang="fr-FR" sz="2000" dirty="0" smtClean="0">
                <a:cs typeface="Times New Roman" pitchFamily="18" charset="0"/>
              </a:rPr>
              <a:t>- Changement </a:t>
            </a:r>
            <a:r>
              <a:rPr lang="fr-FR" sz="2000" dirty="0" err="1" smtClean="0">
                <a:cs typeface="Times New Roman" pitchFamily="18" charset="0"/>
              </a:rPr>
              <a:t>conformationnel</a:t>
            </a:r>
            <a:r>
              <a:rPr lang="fr-FR" sz="2000" dirty="0" smtClean="0">
                <a:cs typeface="Times New Roman" pitchFamily="18" charset="0"/>
              </a:rPr>
              <a:t> et création de pores dans la membrane cellulaire </a:t>
            </a:r>
          </a:p>
          <a:p>
            <a:pPr marL="173038" lvl="2" algn="just">
              <a:lnSpc>
                <a:spcPct val="150000"/>
              </a:lnSpc>
              <a:buFontTx/>
              <a:buChar char="-"/>
            </a:pPr>
            <a:r>
              <a:rPr lang="fr-FR" sz="2000" dirty="0" smtClean="0">
                <a:cs typeface="Times New Roman" pitchFamily="18" charset="0"/>
              </a:rPr>
              <a:t>Libération du génome (ARN)</a:t>
            </a: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I.3</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D</a:t>
            </a:r>
            <a:r>
              <a:rPr lang="fr-FR" sz="2400" b="1" dirty="0" smtClean="0"/>
              <a:t>écapsidation</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214282" y="2285992"/>
            <a:ext cx="878684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1" algn="just">
              <a:lnSpc>
                <a:spcPct val="150000"/>
              </a:lnSpc>
            </a:pPr>
            <a:r>
              <a:rPr lang="fr-FR" sz="2000" b="1" dirty="0" smtClean="0">
                <a:solidFill>
                  <a:schemeClr val="accent6">
                    <a:lumMod val="50000"/>
                  </a:schemeClr>
                </a:solidFill>
                <a:cs typeface="Times New Roman" pitchFamily="18" charset="0"/>
              </a:rPr>
              <a:t>d. Home-base for réplication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a:t>
            </a:r>
            <a:r>
              <a:rPr lang="fr-FR" sz="2000" dirty="0" err="1" smtClean="0">
                <a:cs typeface="Times New Roman" pitchFamily="18" charset="0"/>
              </a:rPr>
              <a:t>réovirus</a:t>
            </a:r>
            <a:r>
              <a:rPr lang="fr-FR" sz="2000" dirty="0" smtClean="0">
                <a:cs typeface="Times New Roman" pitchFamily="18" charset="0"/>
              </a:rPr>
              <a:t>, après pénétration, le virus reste intact et ne se détache pas complètement du cytoplasme formant une base pour la réplication.</a:t>
            </a:r>
          </a:p>
          <a:p>
            <a:pPr marL="173038" lvl="1" algn="just">
              <a:lnSpc>
                <a:spcPct val="150000"/>
              </a:lnSpc>
            </a:pPr>
            <a:r>
              <a:rPr lang="fr-FR" sz="2000" b="1" dirty="0" smtClean="0">
                <a:solidFill>
                  <a:schemeClr val="accent6">
                    <a:lumMod val="50000"/>
                  </a:schemeClr>
                </a:solidFill>
                <a:cs typeface="Times New Roman" pitchFamily="18" charset="0"/>
              </a:rPr>
              <a:t>e. Entrée intacte:</a:t>
            </a:r>
          </a:p>
          <a:p>
            <a:pPr marL="173038" lvl="1" algn="just">
              <a:lnSpc>
                <a:spcPct val="150000"/>
              </a:lnSpc>
            </a:pPr>
            <a:r>
              <a:rPr lang="fr-FR" sz="2000" dirty="0" smtClean="0">
                <a:cs typeface="Times New Roman" pitchFamily="18" charset="0"/>
              </a:rPr>
              <a:t>Après fusion de l’enveloppe virale avec la membrane plasmique, les nucléocapsides intactes sont transportées le long des microtubules jusqu’au noyau.</a:t>
            </a:r>
            <a:endParaRPr lang="fr-FR" sz="2000" b="1" dirty="0" smtClean="0">
              <a:cs typeface="Times New Roman" pitchFamily="18"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I.3</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D</a:t>
            </a:r>
            <a:r>
              <a:rPr lang="fr-FR" sz="2400" b="1" dirty="0" smtClean="0"/>
              <a:t>écapsidation</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I.3</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D</a:t>
            </a:r>
            <a:r>
              <a:rPr lang="fr-FR" sz="2400" b="1" dirty="0" smtClean="0"/>
              <a:t>écapsidation</a:t>
            </a:r>
            <a:endParaRPr lang="fr-FR" dirty="0"/>
          </a:p>
        </p:txBody>
      </p:sp>
      <p:pic>
        <p:nvPicPr>
          <p:cNvPr id="6" name="Image 5"/>
          <p:cNvPicPr/>
          <p:nvPr/>
        </p:nvPicPr>
        <p:blipFill>
          <a:blip r:embed="rId3">
            <a:clrChange>
              <a:clrFrom>
                <a:srgbClr val="FFFFFF"/>
              </a:clrFrom>
              <a:clrTo>
                <a:srgbClr val="FFFFFF">
                  <a:alpha val="0"/>
                </a:srgbClr>
              </a:clrTo>
            </a:clrChange>
          </a:blip>
          <a:srcRect b="34057"/>
          <a:stretch>
            <a:fillRect/>
          </a:stretch>
        </p:blipFill>
        <p:spPr bwMode="auto">
          <a:xfrm>
            <a:off x="1500166" y="2000240"/>
            <a:ext cx="6429420" cy="4500594"/>
          </a:xfrm>
          <a:prstGeom prst="rect">
            <a:avLst/>
          </a:prstGeom>
          <a:noFill/>
          <a:ln w="9525">
            <a:noFill/>
            <a:miter lim="800000"/>
            <a:headEnd/>
            <a:tailEnd/>
          </a:ln>
        </p:spPr>
      </p:pic>
      <p:sp>
        <p:nvSpPr>
          <p:cNvPr id="7" name="ZoneTexte 6"/>
          <p:cNvSpPr txBox="1"/>
          <p:nvPr/>
        </p:nvSpPr>
        <p:spPr>
          <a:xfrm>
            <a:off x="1214414" y="6457914"/>
            <a:ext cx="6643734" cy="400110"/>
          </a:xfrm>
          <a:prstGeom prst="rect">
            <a:avLst/>
          </a:prstGeom>
          <a:noFill/>
        </p:spPr>
        <p:txBody>
          <a:bodyPr wrap="square" rtlCol="0">
            <a:spAutoFit/>
          </a:bodyPr>
          <a:lstStyle/>
          <a:p>
            <a:pPr algn="ctr"/>
            <a:r>
              <a:rPr lang="fr-FR" sz="2000" b="1" dirty="0" err="1" smtClean="0">
                <a:latin typeface="Times New Roman" pitchFamily="18" charset="0"/>
                <a:cs typeface="Times New Roman" pitchFamily="18" charset="0"/>
              </a:rPr>
              <a:t>Fig</a:t>
            </a:r>
            <a:r>
              <a:rPr lang="fr-FR" sz="2000" b="1" dirty="0" smtClean="0">
                <a:latin typeface="Times New Roman" pitchFamily="18" charset="0"/>
                <a:cs typeface="Times New Roman" pitchFamily="18" charset="0"/>
              </a:rPr>
              <a:t> 2. Mécanismes </a:t>
            </a:r>
            <a:r>
              <a:rPr lang="fr-FR" sz="2000" b="1" dirty="0">
                <a:latin typeface="Times New Roman" pitchFamily="18" charset="0"/>
                <a:cs typeface="Times New Roman" pitchFamily="18" charset="0"/>
              </a:rPr>
              <a:t>de </a:t>
            </a:r>
            <a:r>
              <a:rPr lang="fr-FR" sz="2000" b="1" dirty="0" smtClean="0">
                <a:latin typeface="Times New Roman" pitchFamily="18" charset="0"/>
                <a:cs typeface="Times New Roman" pitchFamily="18" charset="0"/>
              </a:rPr>
              <a:t>décapsidation</a:t>
            </a:r>
            <a:r>
              <a:rPr lang="fr-FR" sz="2000" b="1" dirty="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hat-when-how.com/wp-content/uploads/2011/05/tmp24102_thumb1_thumb1.jpg"/>
          <p:cNvPicPr>
            <a:picLocks noChangeAspect="1" noChangeArrowheads="1"/>
          </p:cNvPicPr>
          <p:nvPr/>
        </p:nvPicPr>
        <p:blipFill>
          <a:blip r:embed="rId2"/>
          <a:srcRect l="2377" r="3803"/>
          <a:stretch>
            <a:fillRect/>
          </a:stretch>
        </p:blipFill>
        <p:spPr bwMode="auto">
          <a:xfrm>
            <a:off x="3857620" y="0"/>
            <a:ext cx="5286412" cy="6858000"/>
          </a:xfrm>
          <a:prstGeom prst="rect">
            <a:avLst/>
          </a:prstGeom>
          <a:noFill/>
        </p:spPr>
      </p:pic>
      <p:sp>
        <p:nvSpPr>
          <p:cNvPr id="1027" name="Rectangle 3"/>
          <p:cNvSpPr>
            <a:spLocks noChangeArrowheads="1"/>
          </p:cNvSpPr>
          <p:nvPr/>
        </p:nvSpPr>
        <p:spPr bwMode="auto">
          <a:xfrm>
            <a:off x="0" y="428604"/>
            <a:ext cx="378618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accent6">
                    <a:lumMod val="50000"/>
                  </a:schemeClr>
                </a:solidFill>
                <a:effectLst/>
                <a:ea typeface="Calibri" pitchFamily="34" charset="0"/>
                <a:cs typeface="Times New Roman" pitchFamily="18" charset="0"/>
              </a:rPr>
              <a:t>Lentivirus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 </a:t>
            </a:r>
            <a:r>
              <a:rPr kumimoji="0" lang="fr-FR" b="0" i="0" u="none" strike="noStrike" cap="none" normalizeH="0" baseline="0" dirty="0" smtClean="0">
                <a:ln>
                  <a:noFill/>
                </a:ln>
                <a:solidFill>
                  <a:schemeClr val="tx1"/>
                </a:solidFill>
                <a:effectLst/>
                <a:ea typeface="Calibri" pitchFamily="34" charset="0"/>
                <a:cs typeface="Times New Roman" pitchFamily="18" charset="0"/>
              </a:rPr>
              <a:t>Suite au désassemblage dans le cytoplasme, l'ARN subit une </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rétrotranscription</a:t>
            </a:r>
            <a:r>
              <a:rPr kumimoji="0" lang="fr-FR" b="0" i="0" u="none" strike="noStrike" cap="none" normalizeH="0" baseline="0" dirty="0" smtClean="0">
                <a:ln>
                  <a:noFill/>
                </a:ln>
                <a:solidFill>
                  <a:schemeClr val="tx1"/>
                </a:solidFill>
                <a:effectLst/>
                <a:ea typeface="Calibri" pitchFamily="34" charset="0"/>
                <a:cs typeface="Times New Roman" pitchFamily="18" charset="0"/>
              </a:rPr>
              <a:t> en ADN double brin. Le complexe [ADN - protéines virales], connu sous le nom de complexe de pré-intégration, facilite l'acheminement de l'ADN viral vers le noyau en interagissant avec les protéines du complexe de pores nucléaires (CPN), ensuite, l'ADN viral s'intègre dans le chromosome de l'hôte.</a:t>
            </a:r>
            <a:endParaRPr kumimoji="0" lang="fr-FR" sz="1050" b="0" i="0" u="none" strike="noStrike" cap="none" normalizeH="0" baseline="0" dirty="0" smtClean="0">
              <a:ln>
                <a:noFill/>
              </a:ln>
              <a:solidFill>
                <a:schemeClr val="tx1"/>
              </a:solidFill>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accent6">
                    <a:lumMod val="50000"/>
                  </a:schemeClr>
                </a:solidFill>
                <a:effectLst/>
                <a:ea typeface="Calibri" pitchFamily="34" charset="0"/>
                <a:cs typeface="Times New Roman" pitchFamily="18" charset="0"/>
              </a:rPr>
              <a:t>Orthomyxovirus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Les </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ribonucléoprotéines</a:t>
            </a:r>
            <a:r>
              <a:rPr kumimoji="0" lang="fr-FR" b="0" i="0" u="none" strike="noStrike" cap="none" normalizeH="0" baseline="0" dirty="0" smtClean="0">
                <a:ln>
                  <a:noFill/>
                </a:ln>
                <a:solidFill>
                  <a:schemeClr val="tx1"/>
                </a:solidFill>
                <a:effectLst/>
                <a:ea typeface="Calibri" pitchFamily="34" charset="0"/>
                <a:cs typeface="Times New Roman" pitchFamily="18" charset="0"/>
              </a:rPr>
              <a:t> sont libérées de l’</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endosomae</a:t>
            </a:r>
            <a:r>
              <a:rPr kumimoji="0" lang="fr-FR" b="0" i="0" u="none" strike="noStrike" cap="none" normalizeH="0" baseline="0" dirty="0" smtClean="0">
                <a:ln>
                  <a:noFill/>
                </a:ln>
                <a:solidFill>
                  <a:schemeClr val="tx1"/>
                </a:solidFill>
                <a:effectLst/>
                <a:ea typeface="Calibri" pitchFamily="34" charset="0"/>
                <a:cs typeface="Times New Roman" pitchFamily="18" charset="0"/>
              </a:rPr>
              <a:t> dans le cytoplasme suite à la fusion de l'enveloppe virale avec la membrane de l'</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endosome</a:t>
            </a:r>
            <a:r>
              <a:rPr kumimoji="0" lang="fr-FR" b="0" i="0" u="none" strike="noStrike" cap="none" normalizeH="0" baseline="0" dirty="0" smtClean="0">
                <a:ln>
                  <a:noFill/>
                </a:ln>
                <a:solidFill>
                  <a:schemeClr val="tx1"/>
                </a:solidFill>
                <a:effectLst/>
                <a:ea typeface="Calibri" pitchFamily="34" charset="0"/>
                <a:cs typeface="Times New Roman" pitchFamily="18" charset="0"/>
              </a:rPr>
              <a:t>. Ces </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ribonucléoprotéines</a:t>
            </a:r>
            <a:r>
              <a:rPr kumimoji="0" lang="fr-FR" b="0" i="0" u="none" strike="noStrike" cap="none" normalizeH="0" baseline="0" dirty="0" smtClean="0">
                <a:ln>
                  <a:noFill/>
                </a:ln>
                <a:solidFill>
                  <a:schemeClr val="tx1"/>
                </a:solidFill>
                <a:effectLst/>
                <a:ea typeface="Calibri" pitchFamily="34" charset="0"/>
                <a:cs typeface="Times New Roman" pitchFamily="18" charset="0"/>
              </a:rPr>
              <a:t> se dispersent en direction du complexe de pores nucléaires, pénétrant dans le noyau via un mécanisme de transport actif</a:t>
            </a:r>
            <a:endParaRPr kumimoji="0" lang="fr-FR" sz="1050" b="0" i="0" u="none" strike="noStrike" cap="none" normalizeH="0" baseline="0" dirty="0" smtClean="0">
              <a:ln>
                <a:noFill/>
              </a:ln>
              <a:solidFill>
                <a:schemeClr val="tx1"/>
              </a:solidFill>
              <a:effectLst/>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71462"/>
            <a:ext cx="3786182"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accent6">
                    <a:lumMod val="50000"/>
                  </a:schemeClr>
                </a:solidFill>
                <a:effectLst/>
                <a:ea typeface="Calibri" pitchFamily="34" charset="0"/>
                <a:cs typeface="Times New Roman" pitchFamily="18" charset="0"/>
              </a:rPr>
              <a:t>Adénovirus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a:t>
            </a:r>
            <a:r>
              <a:rPr kumimoji="0" lang="fr-FR" b="0" i="0" u="none" strike="noStrike" cap="none" normalizeH="0" baseline="0" dirty="0" smtClean="0">
                <a:ln>
                  <a:noFill/>
                </a:ln>
                <a:solidFill>
                  <a:schemeClr val="tx1"/>
                </a:solidFill>
                <a:effectLst/>
                <a:ea typeface="Calibri" pitchFamily="34" charset="0"/>
                <a:cs typeface="Times New Roman" pitchFamily="18" charset="0"/>
              </a:rPr>
              <a:t> la capside de l'adénovirus se fixe au complexe de pores nucléaires. Les moteurs moléculaires perturbent la capside, libérant ainsi l'ADN viral dans le noyau.</a:t>
            </a:r>
            <a:endParaRPr kumimoji="0" lang="fr-FR" sz="1050" b="0" i="0" u="none" strike="noStrike" cap="none" normalizeH="0" baseline="0" dirty="0" smtClean="0">
              <a:ln>
                <a:noFill/>
              </a:ln>
              <a:solidFill>
                <a:schemeClr val="tx1"/>
              </a:solidFill>
              <a:effectLst/>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accent6">
                    <a:lumMod val="50000"/>
                  </a:schemeClr>
                </a:solidFill>
                <a:effectLst/>
                <a:ea typeface="Calibri" pitchFamily="34" charset="0"/>
                <a:cs typeface="Times New Roman" pitchFamily="18" charset="0"/>
              </a:rPr>
              <a:t>Herpesvirus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 </a:t>
            </a:r>
            <a:r>
              <a:rPr kumimoji="0" lang="fr-FR" b="0" i="0" u="none" strike="noStrike" cap="none" normalizeH="0" baseline="0" dirty="0" smtClean="0">
                <a:ln>
                  <a:noFill/>
                </a:ln>
                <a:solidFill>
                  <a:schemeClr val="tx1"/>
                </a:solidFill>
                <a:effectLst/>
                <a:ea typeface="Calibri" pitchFamily="34" charset="0"/>
                <a:cs typeface="Times New Roman" pitchFamily="18" charset="0"/>
              </a:rPr>
              <a:t>la capside atteint le complexe du pore nucléaire, après un changement de conformation et ouverture de l'anneau "portail" au sommet de la capside, l'ADN est éjecté dans le noyau.</a:t>
            </a:r>
            <a:endParaRPr kumimoji="0" lang="fr-FR" sz="1050" b="0" i="0" u="none" strike="noStrike" cap="none" normalizeH="0" baseline="0" dirty="0" smtClean="0">
              <a:ln>
                <a:noFill/>
              </a:ln>
              <a:solidFill>
                <a:schemeClr val="tx1"/>
              </a:solidFill>
              <a:effectLst/>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accent6">
                    <a:lumMod val="50000"/>
                  </a:schemeClr>
                </a:solidFill>
                <a:effectLst/>
                <a:ea typeface="Calibri" pitchFamily="34" charset="0"/>
                <a:cs typeface="Times New Roman" pitchFamily="18" charset="0"/>
              </a:rPr>
              <a:t>Hépadnavirus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 </a:t>
            </a:r>
            <a:r>
              <a:rPr kumimoji="0" lang="fr-FR" b="0" i="0" u="none" strike="noStrike" cap="none" normalizeH="0" baseline="0" dirty="0" smtClean="0">
                <a:ln>
                  <a:noFill/>
                </a:ln>
                <a:solidFill>
                  <a:schemeClr val="tx1"/>
                </a:solidFill>
                <a:effectLst/>
                <a:ea typeface="Calibri" pitchFamily="34" charset="0"/>
                <a:cs typeface="Times New Roman" pitchFamily="18" charset="0"/>
              </a:rPr>
              <a:t>Les capsides pénètrent dans les pores nucléaires, mais en raison de leur taille volumineuse, elles ne peuvent traverser les filaments disposés en panier. Par conséquent, les capsides matures, contenant l'ADN, subissent un désassemblage dans le panier, libérant ainsi le génome viral circulaire dans le </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nucléoplasme</a:t>
            </a:r>
            <a:r>
              <a:rPr kumimoji="0" lang="fr-FR" b="0" i="0" u="none" strike="noStrike" cap="none" normalizeH="0" baseline="0" dirty="0" smtClean="0">
                <a:ln>
                  <a:noFill/>
                </a:ln>
                <a:solidFill>
                  <a:schemeClr val="tx1"/>
                </a:solidFill>
                <a:effectLst/>
                <a:ea typeface="Calibri" pitchFamily="34" charset="0"/>
                <a:cs typeface="Times New Roman" pitchFamily="18" charset="0"/>
              </a:rPr>
              <a:t>.</a:t>
            </a:r>
            <a:endParaRPr kumimoji="0" lang="fr-FR" sz="1050" b="0" i="0" u="none" strike="noStrike" cap="none" normalizeH="0" baseline="0" dirty="0" smtClean="0">
              <a:ln>
                <a:noFill/>
              </a:ln>
              <a:solidFill>
                <a:schemeClr val="tx1"/>
              </a:solidFill>
              <a:effectLst/>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accent6">
                    <a:lumMod val="50000"/>
                  </a:schemeClr>
                </a:solidFill>
                <a:effectLst/>
                <a:ea typeface="Calibri" pitchFamily="34" charset="0"/>
                <a:cs typeface="Times New Roman" pitchFamily="18" charset="0"/>
              </a:rPr>
              <a:t>Parvovirus</a:t>
            </a:r>
            <a:r>
              <a:rPr kumimoji="0" lang="fr-FR" b="0" i="0" u="none" strike="noStrike" cap="none" normalizeH="0" baseline="0" dirty="0" smtClean="0">
                <a:ln>
                  <a:noFill/>
                </a:ln>
                <a:solidFill>
                  <a:schemeClr val="accent6">
                    <a:lumMod val="50000"/>
                  </a:schemeClr>
                </a:solidFill>
                <a:effectLst/>
                <a:ea typeface="Calibri" pitchFamily="34" charset="0"/>
                <a:cs typeface="Times New Roman" pitchFamily="18" charset="0"/>
              </a:rPr>
              <a:t> : </a:t>
            </a:r>
            <a:r>
              <a:rPr kumimoji="0" lang="fr-FR" b="0" i="0" u="none" strike="noStrike" cap="none" normalizeH="0" baseline="0" dirty="0" smtClean="0">
                <a:ln>
                  <a:noFill/>
                </a:ln>
                <a:solidFill>
                  <a:schemeClr val="tx1"/>
                </a:solidFill>
                <a:effectLst/>
                <a:ea typeface="Calibri" pitchFamily="34" charset="0"/>
                <a:cs typeface="Times New Roman" pitchFamily="18" charset="0"/>
              </a:rPr>
              <a:t>les capsides pénètrent intactes dans le noyau. </a:t>
            </a:r>
            <a:endParaRPr kumimoji="0" lang="fr-FR" sz="2800" b="0" i="0" u="none" strike="noStrike" cap="none" normalizeH="0" baseline="0" dirty="0" smtClean="0">
              <a:ln>
                <a:noFill/>
              </a:ln>
              <a:solidFill>
                <a:schemeClr val="tx1"/>
              </a:solidFill>
              <a:effectLst/>
              <a:cs typeface="Times New Roman" pitchFamily="18" charset="0"/>
            </a:endParaRPr>
          </a:p>
        </p:txBody>
      </p:sp>
      <p:pic>
        <p:nvPicPr>
          <p:cNvPr id="4" name="Picture 2" descr="http://what-when-how.com/wp-content/uploads/2011/05/tmp24102_thumb1_thumb1.jpg"/>
          <p:cNvPicPr>
            <a:picLocks noChangeAspect="1" noChangeArrowheads="1"/>
          </p:cNvPicPr>
          <p:nvPr/>
        </p:nvPicPr>
        <p:blipFill>
          <a:blip r:embed="rId2"/>
          <a:srcRect l="2377" r="3803"/>
          <a:stretch>
            <a:fillRect/>
          </a:stretch>
        </p:blipFill>
        <p:spPr bwMode="auto">
          <a:xfrm>
            <a:off x="3857620" y="0"/>
            <a:ext cx="5286412"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I.4</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cs typeface="Times New Roman" pitchFamily="18" charset="0"/>
              </a:rPr>
              <a:t>Transport viral à travers le cytosquelette</a:t>
            </a:r>
          </a:p>
        </p:txBody>
      </p:sp>
      <p:pic>
        <p:nvPicPr>
          <p:cNvPr id="8" name="Picture 2"/>
          <p:cNvPicPr>
            <a:picLocks noChangeAspect="1" noChangeArrowheads="1"/>
          </p:cNvPicPr>
          <p:nvPr/>
        </p:nvPicPr>
        <p:blipFill>
          <a:blip r:embed="rId3"/>
          <a:srcRect/>
          <a:stretch>
            <a:fillRect/>
          </a:stretch>
        </p:blipFill>
        <p:spPr bwMode="auto">
          <a:xfrm>
            <a:off x="3500430" y="2571744"/>
            <a:ext cx="5662626" cy="3373243"/>
          </a:xfrm>
          <a:prstGeom prst="rect">
            <a:avLst/>
          </a:prstGeom>
          <a:noFill/>
          <a:ln w="9525">
            <a:noFill/>
            <a:miter lim="800000"/>
            <a:headEnd/>
            <a:tailEnd/>
          </a:ln>
          <a:effectLst/>
        </p:spPr>
      </p:pic>
      <p:sp>
        <p:nvSpPr>
          <p:cNvPr id="9" name="Rectangle 8"/>
          <p:cNvSpPr/>
          <p:nvPr/>
        </p:nvSpPr>
        <p:spPr>
          <a:xfrm>
            <a:off x="142876" y="2571744"/>
            <a:ext cx="3571868" cy="3170099"/>
          </a:xfrm>
          <a:prstGeom prst="rect">
            <a:avLst/>
          </a:prstGeom>
        </p:spPr>
        <p:txBody>
          <a:bodyPr wrap="square">
            <a:spAutoFit/>
          </a:bodyPr>
          <a:lstStyle/>
          <a:p>
            <a:pPr algn="just"/>
            <a:r>
              <a:rPr lang="fr-FR" sz="2000" dirty="0" smtClean="0">
                <a:cs typeface="Times New Roman" pitchFamily="18" charset="0"/>
              </a:rPr>
              <a:t>Le cytosquelette est composé de trois types de filaments protéiques : les microfilaments d'actine, les microtubules et les filaments intermédiaires.</a:t>
            </a:r>
          </a:p>
          <a:p>
            <a:pPr algn="just"/>
            <a:endParaRPr lang="fr-FR" sz="2000" dirty="0" smtClean="0">
              <a:cs typeface="Times New Roman" pitchFamily="18" charset="0"/>
            </a:endParaRPr>
          </a:p>
          <a:p>
            <a:pPr algn="just"/>
            <a:r>
              <a:rPr lang="fr-FR" sz="2000" dirty="0" smtClean="0">
                <a:cs typeface="Times New Roman" pitchFamily="18" charset="0"/>
              </a:rPr>
              <a:t>Le transport dépendant des </a:t>
            </a:r>
            <a:r>
              <a:rPr lang="fr-FR" sz="2000" dirty="0" smtClean="0">
                <a:solidFill>
                  <a:schemeClr val="tx2"/>
                </a:solidFill>
                <a:cs typeface="Times New Roman" pitchFamily="18" charset="0"/>
              </a:rPr>
              <a:t>microtubules</a:t>
            </a:r>
            <a:r>
              <a:rPr lang="fr-FR" sz="2000" dirty="0" smtClean="0">
                <a:cs typeface="Times New Roman" pitchFamily="18" charset="0"/>
              </a:rPr>
              <a:t> semble être impliqué dans les déplacements à </a:t>
            </a:r>
            <a:r>
              <a:rPr lang="fr-FR" sz="2000" dirty="0" smtClean="0">
                <a:solidFill>
                  <a:schemeClr val="tx2"/>
                </a:solidFill>
                <a:cs typeface="Times New Roman" pitchFamily="18" charset="0"/>
              </a:rPr>
              <a:t>longue </a:t>
            </a:r>
            <a:r>
              <a:rPr lang="fr-FR" sz="2000" dirty="0" smtClean="0">
                <a:solidFill>
                  <a:schemeClr val="tx2"/>
                </a:solidFill>
                <a:cs typeface="Times New Roman" pitchFamily="18" charset="0"/>
              </a:rPr>
              <a:t>distance</a:t>
            </a:r>
            <a:endParaRPr lang="fr-FR" sz="2000" dirty="0" smtClean="0">
              <a:cs typeface="Times New Roman" pitchFamily="18" charset="0"/>
            </a:endParaRPr>
          </a:p>
        </p:txBody>
      </p:sp>
      <p:sp>
        <p:nvSpPr>
          <p:cNvPr id="10" name="Rectangle 9"/>
          <p:cNvSpPr/>
          <p:nvPr/>
        </p:nvSpPr>
        <p:spPr>
          <a:xfrm>
            <a:off x="4929190" y="6143644"/>
            <a:ext cx="3604513" cy="369332"/>
          </a:xfrm>
          <a:prstGeom prst="rect">
            <a:avLst/>
          </a:prstGeom>
        </p:spPr>
        <p:txBody>
          <a:bodyPr wrap="none">
            <a:spAutoFit/>
          </a:bodyPr>
          <a:lstStyle/>
          <a:p>
            <a:r>
              <a:rPr lang="fr-FR" b="1" dirty="0" err="1" smtClean="0">
                <a:latin typeface="Times New Roman" pitchFamily="18" charset="0"/>
                <a:cs typeface="Times New Roman" pitchFamily="18" charset="0"/>
              </a:rPr>
              <a:t>Fig</a:t>
            </a:r>
            <a:r>
              <a:rPr lang="fr-FR" b="1" dirty="0" smtClean="0">
                <a:latin typeface="Times New Roman" pitchFamily="18" charset="0"/>
                <a:cs typeface="Times New Roman" pitchFamily="18" charset="0"/>
              </a:rPr>
              <a:t> 3. Structure de la cytosquelette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I.4</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cs typeface="Times New Roman" pitchFamily="18" charset="0"/>
              </a:rPr>
              <a:t>Transport viral à travers le cytosquelette</a:t>
            </a:r>
          </a:p>
        </p:txBody>
      </p:sp>
      <p:sp>
        <p:nvSpPr>
          <p:cNvPr id="9" name="Rectangle 8"/>
          <p:cNvSpPr/>
          <p:nvPr/>
        </p:nvSpPr>
        <p:spPr>
          <a:xfrm>
            <a:off x="-32" y="1857364"/>
            <a:ext cx="5929322" cy="4247317"/>
          </a:xfrm>
          <a:prstGeom prst="rect">
            <a:avLst/>
          </a:prstGeom>
        </p:spPr>
        <p:txBody>
          <a:bodyPr wrap="square">
            <a:spAutoFit/>
          </a:bodyPr>
          <a:lstStyle/>
          <a:p>
            <a:pPr algn="just">
              <a:lnSpc>
                <a:spcPct val="150000"/>
              </a:lnSpc>
            </a:pPr>
            <a:r>
              <a:rPr lang="fr-FR" b="1" dirty="0" smtClean="0">
                <a:solidFill>
                  <a:srgbClr val="00B050"/>
                </a:solidFill>
                <a:cs typeface="Times New Roman" pitchFamily="18" charset="0"/>
              </a:rPr>
              <a:t>a. Les microtubules:</a:t>
            </a:r>
          </a:p>
          <a:p>
            <a:pPr algn="just">
              <a:lnSpc>
                <a:spcPct val="150000"/>
              </a:lnSpc>
            </a:pPr>
            <a:r>
              <a:rPr lang="fr-FR" dirty="0" smtClean="0">
                <a:cs typeface="Times New Roman" pitchFamily="18" charset="0"/>
              </a:rPr>
              <a:t>Cylindres de 25 nm de diamètre composés de dimères de tubuline alpha et beta, </a:t>
            </a:r>
          </a:p>
          <a:p>
            <a:pPr algn="just">
              <a:lnSpc>
                <a:spcPct val="150000"/>
              </a:lnSpc>
            </a:pPr>
            <a:r>
              <a:rPr lang="fr-FR" dirty="0" smtClean="0">
                <a:cs typeface="Times New Roman" pitchFamily="18" charset="0"/>
              </a:rPr>
              <a:t>Le pôle positif, à la périphérie </a:t>
            </a:r>
            <a:r>
              <a:rPr lang="fr-FR" dirty="0" smtClean="0">
                <a:cs typeface="Times New Roman" pitchFamily="18" charset="0"/>
              </a:rPr>
              <a:t>cellulaire</a:t>
            </a:r>
            <a:r>
              <a:rPr lang="ar-DZ" dirty="0" smtClean="0">
                <a:cs typeface="Times New Roman" pitchFamily="18" charset="0"/>
              </a:rPr>
              <a:t> </a:t>
            </a:r>
            <a:r>
              <a:rPr lang="fr-FR" dirty="0" smtClean="0">
                <a:cs typeface="Times New Roman" pitchFamily="18" charset="0"/>
              </a:rPr>
              <a:t>, </a:t>
            </a:r>
            <a:r>
              <a:rPr lang="fr-FR" dirty="0" smtClean="0">
                <a:cs typeface="Times New Roman" pitchFamily="18" charset="0"/>
              </a:rPr>
              <a:t>tandis que le pôle négatif est </a:t>
            </a:r>
            <a:r>
              <a:rPr lang="fr-FR" dirty="0" smtClean="0">
                <a:cs typeface="Times New Roman" pitchFamily="18" charset="0"/>
              </a:rPr>
              <a:t>situé au centrosome. </a:t>
            </a:r>
            <a:endParaRPr lang="fr-FR" dirty="0" smtClean="0">
              <a:cs typeface="Times New Roman" pitchFamily="18" charset="0"/>
            </a:endParaRPr>
          </a:p>
          <a:p>
            <a:pPr algn="just">
              <a:lnSpc>
                <a:spcPct val="150000"/>
              </a:lnSpc>
            </a:pPr>
            <a:r>
              <a:rPr lang="fr-FR" dirty="0" smtClean="0">
                <a:cs typeface="Times New Roman" pitchFamily="18" charset="0"/>
              </a:rPr>
              <a:t>Des protéines moteurs </a:t>
            </a:r>
            <a:r>
              <a:rPr lang="fr-FR" dirty="0" smtClean="0">
                <a:cs typeface="Times New Roman" pitchFamily="18" charset="0"/>
              </a:rPr>
              <a:t>sont </a:t>
            </a:r>
            <a:r>
              <a:rPr lang="fr-FR" dirty="0" smtClean="0">
                <a:cs typeface="Times New Roman" pitchFamily="18" charset="0"/>
              </a:rPr>
              <a:t>associées aux microtubules: </a:t>
            </a:r>
            <a:r>
              <a:rPr lang="fr-FR" dirty="0" smtClean="0">
                <a:cs typeface="Times New Roman" pitchFamily="18" charset="0"/>
              </a:rPr>
              <a:t> les </a:t>
            </a:r>
            <a:r>
              <a:rPr lang="fr-FR" dirty="0" err="1" smtClean="0">
                <a:cs typeface="Times New Roman" pitchFamily="18" charset="0"/>
              </a:rPr>
              <a:t>kinésines</a:t>
            </a:r>
            <a:r>
              <a:rPr lang="fr-FR" dirty="0" smtClean="0">
                <a:cs typeface="Times New Roman" pitchFamily="18" charset="0"/>
              </a:rPr>
              <a:t> (pour le transport antérograde) et les </a:t>
            </a:r>
            <a:r>
              <a:rPr lang="fr-FR" dirty="0" err="1" smtClean="0">
                <a:cs typeface="Times New Roman" pitchFamily="18" charset="0"/>
              </a:rPr>
              <a:t>dynéines</a:t>
            </a:r>
            <a:r>
              <a:rPr lang="fr-FR" dirty="0" smtClean="0">
                <a:cs typeface="Times New Roman" pitchFamily="18" charset="0"/>
              </a:rPr>
              <a:t> (pour le transport rétrograde</a:t>
            </a:r>
            <a:r>
              <a:rPr lang="fr-FR" dirty="0" smtClean="0">
                <a:cs typeface="Times New Roman" pitchFamily="18" charset="0"/>
              </a:rPr>
              <a:t>)</a:t>
            </a:r>
            <a:endParaRPr lang="fr-FR" dirty="0" smtClean="0">
              <a:cs typeface="Times New Roman" pitchFamily="18" charset="0"/>
            </a:endParaRPr>
          </a:p>
          <a:p>
            <a:pPr algn="just">
              <a:lnSpc>
                <a:spcPct val="150000"/>
              </a:lnSpc>
            </a:pPr>
            <a:r>
              <a:rPr lang="fr-FR" dirty="0" smtClean="0">
                <a:cs typeface="Times New Roman" pitchFamily="18" charset="0"/>
              </a:rPr>
              <a:t>Les </a:t>
            </a:r>
            <a:r>
              <a:rPr lang="fr-FR" dirty="0" err="1" smtClean="0">
                <a:cs typeface="Times New Roman" pitchFamily="18" charset="0"/>
              </a:rPr>
              <a:t>dynéines</a:t>
            </a:r>
            <a:r>
              <a:rPr lang="fr-FR" dirty="0" smtClean="0">
                <a:cs typeface="Times New Roman" pitchFamily="18" charset="0"/>
              </a:rPr>
              <a:t> nécessitent la présence de la </a:t>
            </a:r>
            <a:r>
              <a:rPr lang="fr-FR" dirty="0" err="1" smtClean="0">
                <a:cs typeface="Times New Roman" pitchFamily="18" charset="0"/>
              </a:rPr>
              <a:t>dynactine</a:t>
            </a:r>
            <a:r>
              <a:rPr lang="fr-FR" dirty="0" smtClean="0">
                <a:cs typeface="Times New Roman" pitchFamily="18" charset="0"/>
              </a:rPr>
              <a:t> comme </a:t>
            </a:r>
            <a:r>
              <a:rPr lang="fr-FR" dirty="0" err="1" smtClean="0">
                <a:cs typeface="Times New Roman" pitchFamily="18" charset="0"/>
              </a:rPr>
              <a:t>co-facteur</a:t>
            </a:r>
            <a:r>
              <a:rPr lang="fr-FR" dirty="0" smtClean="0">
                <a:cs typeface="Times New Roman" pitchFamily="18" charset="0"/>
              </a:rPr>
              <a:t>.</a:t>
            </a:r>
            <a:endParaRPr lang="fr-FR" dirty="0">
              <a:cs typeface="Times New Roman" pitchFamily="18" charset="0"/>
            </a:endParaRPr>
          </a:p>
        </p:txBody>
      </p:sp>
      <p:pic>
        <p:nvPicPr>
          <p:cNvPr id="17410" name="Picture 2" descr="Microtubule — Wikipédia"/>
          <p:cNvPicPr>
            <a:picLocks noChangeAspect="1" noChangeArrowheads="1"/>
          </p:cNvPicPr>
          <p:nvPr/>
        </p:nvPicPr>
        <p:blipFill>
          <a:blip r:embed="rId3"/>
          <a:srcRect/>
          <a:stretch>
            <a:fillRect/>
          </a:stretch>
        </p:blipFill>
        <p:spPr bwMode="auto">
          <a:xfrm>
            <a:off x="6000760" y="3143248"/>
            <a:ext cx="3109459" cy="2190755"/>
          </a:xfrm>
          <a:prstGeom prst="rect">
            <a:avLst/>
          </a:prstGeom>
          <a:noFill/>
        </p:spPr>
      </p:pic>
      <p:sp>
        <p:nvSpPr>
          <p:cNvPr id="11" name="Rectangle 10"/>
          <p:cNvSpPr/>
          <p:nvPr/>
        </p:nvSpPr>
        <p:spPr>
          <a:xfrm>
            <a:off x="6072199" y="5572140"/>
            <a:ext cx="2786082" cy="646331"/>
          </a:xfrm>
          <a:prstGeom prst="rect">
            <a:avLst/>
          </a:prstGeom>
        </p:spPr>
        <p:txBody>
          <a:bodyPr wrap="square">
            <a:spAutoFit/>
          </a:bodyPr>
          <a:lstStyle/>
          <a:p>
            <a:pPr algn="ctr"/>
            <a:r>
              <a:rPr lang="fr-FR" b="1" dirty="0" err="1" smtClean="0">
                <a:latin typeface="Times New Roman" pitchFamily="18" charset="0"/>
                <a:cs typeface="Times New Roman" pitchFamily="18" charset="0"/>
              </a:rPr>
              <a:t>Fig</a:t>
            </a:r>
            <a:r>
              <a:rPr lang="fr-FR" b="1" dirty="0" smtClean="0">
                <a:latin typeface="Times New Roman" pitchFamily="18" charset="0"/>
                <a:cs typeface="Times New Roman" pitchFamily="18" charset="0"/>
              </a:rPr>
              <a:t> 4. Structure de la </a:t>
            </a:r>
            <a:r>
              <a:rPr lang="fr-FR" b="1" dirty="0" err="1" smtClean="0">
                <a:latin typeface="Times New Roman" pitchFamily="18" charset="0"/>
                <a:cs typeface="Times New Roman" pitchFamily="18" charset="0"/>
              </a:rPr>
              <a:t>microbtubule</a:t>
            </a:r>
            <a:endParaRPr lang="fr-FR" b="1"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146658"/>
            <a:ext cx="9144000" cy="1754326"/>
          </a:xfrm>
          <a:prstGeom prst="rect">
            <a:avLst/>
          </a:prstGeom>
        </p:spPr>
        <p:txBody>
          <a:bodyPr wrap="square">
            <a:spAutoFit/>
          </a:bodyPr>
          <a:lstStyle/>
          <a:p>
            <a:pPr algn="just">
              <a:lnSpc>
                <a:spcPct val="150000"/>
              </a:lnSpc>
            </a:pPr>
            <a:r>
              <a:rPr lang="fr-FR" b="1" dirty="0" smtClean="0">
                <a:solidFill>
                  <a:schemeClr val="accent6">
                    <a:lumMod val="50000"/>
                  </a:schemeClr>
                </a:solidFill>
                <a:cs typeface="Times New Roman" pitchFamily="18" charset="0"/>
              </a:rPr>
              <a:t>Transport viral rétrograde: </a:t>
            </a:r>
            <a:r>
              <a:rPr lang="fr-FR" dirty="0" smtClean="0">
                <a:cs typeface="Times New Roman" pitchFamily="18" charset="0"/>
              </a:rPr>
              <a:t>le virus introduit à la cellule (dans des vésicules </a:t>
            </a:r>
            <a:r>
              <a:rPr lang="fr-FR" dirty="0" err="1" smtClean="0">
                <a:cs typeface="Times New Roman" pitchFamily="18" charset="0"/>
              </a:rPr>
              <a:t>endocytiques</a:t>
            </a:r>
            <a:r>
              <a:rPr lang="fr-FR" dirty="0" smtClean="0">
                <a:cs typeface="Times New Roman" pitchFamily="18" charset="0"/>
              </a:rPr>
              <a:t> ou en tant que virus libre) traversent le cortex d'actine pour être transportés par la </a:t>
            </a:r>
            <a:r>
              <a:rPr lang="fr-FR" dirty="0" err="1" smtClean="0">
                <a:cs typeface="Times New Roman" pitchFamily="18" charset="0"/>
              </a:rPr>
              <a:t>dynéine</a:t>
            </a:r>
            <a:r>
              <a:rPr lang="fr-FR" dirty="0" smtClean="0">
                <a:cs typeface="Times New Roman" pitchFamily="18" charset="0"/>
              </a:rPr>
              <a:t>/</a:t>
            </a:r>
            <a:r>
              <a:rPr lang="fr-FR" dirty="0" err="1" smtClean="0">
                <a:cs typeface="Times New Roman" pitchFamily="18" charset="0"/>
              </a:rPr>
              <a:t>dynactine</a:t>
            </a:r>
            <a:r>
              <a:rPr lang="fr-FR" dirty="0" smtClean="0">
                <a:cs typeface="Times New Roman" pitchFamily="18" charset="0"/>
              </a:rPr>
              <a:t> le long des microtubules vers le centre organisateur </a:t>
            </a:r>
            <a:r>
              <a:rPr lang="fr-FR" dirty="0" err="1" smtClean="0">
                <a:cs typeface="Times New Roman" pitchFamily="18" charset="0"/>
              </a:rPr>
              <a:t>microtubulaire</a:t>
            </a:r>
            <a:r>
              <a:rPr lang="fr-FR" dirty="0" smtClean="0">
                <a:cs typeface="Times New Roman" pitchFamily="18" charset="0"/>
              </a:rPr>
              <a:t> de la cellule, puis les virus peuvent être acheminés vers le noyau.</a:t>
            </a:r>
          </a:p>
        </p:txBody>
      </p:sp>
      <p:pic>
        <p:nvPicPr>
          <p:cNvPr id="4098" name="Picture 2"/>
          <p:cNvPicPr>
            <a:picLocks noChangeAspect="1" noChangeArrowheads="1"/>
          </p:cNvPicPr>
          <p:nvPr/>
        </p:nvPicPr>
        <p:blipFill>
          <a:blip r:embed="rId2">
            <a:clrChange>
              <a:clrFrom>
                <a:srgbClr val="D9DAEC"/>
              </a:clrFrom>
              <a:clrTo>
                <a:srgbClr val="D9DAEC">
                  <a:alpha val="0"/>
                </a:srgbClr>
              </a:clrTo>
            </a:clrChange>
            <a:lum contrast="30000"/>
          </a:blip>
          <a:srcRect/>
          <a:stretch>
            <a:fillRect/>
          </a:stretch>
        </p:blipFill>
        <p:spPr bwMode="auto">
          <a:xfrm>
            <a:off x="1643042" y="2170628"/>
            <a:ext cx="5786478" cy="312692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t="2127" r="50000"/>
          <a:stretch>
            <a:fillRect/>
          </a:stretch>
        </p:blipFill>
        <p:spPr bwMode="auto">
          <a:xfrm>
            <a:off x="214282" y="3214686"/>
            <a:ext cx="1000132" cy="99294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l="49640"/>
          <a:stretch>
            <a:fillRect/>
          </a:stretch>
        </p:blipFill>
        <p:spPr bwMode="auto">
          <a:xfrm>
            <a:off x="7786710" y="3214686"/>
            <a:ext cx="978843" cy="985835"/>
          </a:xfrm>
          <a:prstGeom prst="rect">
            <a:avLst/>
          </a:prstGeom>
          <a:noFill/>
          <a:ln w="9525">
            <a:noFill/>
            <a:miter lim="800000"/>
            <a:headEnd/>
            <a:tailEnd/>
          </a:ln>
          <a:effectLst/>
        </p:spPr>
      </p:pic>
      <p:sp>
        <p:nvSpPr>
          <p:cNvPr id="9" name="Rectangle 8"/>
          <p:cNvSpPr/>
          <p:nvPr/>
        </p:nvSpPr>
        <p:spPr>
          <a:xfrm>
            <a:off x="6715140" y="2357430"/>
            <a:ext cx="2428860" cy="923330"/>
          </a:xfrm>
          <a:prstGeom prst="rect">
            <a:avLst/>
          </a:prstGeom>
        </p:spPr>
        <p:txBody>
          <a:bodyPr wrap="square">
            <a:spAutoFit/>
          </a:bodyPr>
          <a:lstStyle/>
          <a:p>
            <a:pPr algn="ctr"/>
            <a:r>
              <a:rPr lang="fr-FR" b="1" dirty="0" smtClean="0">
                <a:solidFill>
                  <a:srgbClr val="FF0000"/>
                </a:solidFill>
                <a:latin typeface="Times New Roman" pitchFamily="18" charset="0"/>
                <a:cs typeface="Times New Roman" pitchFamily="18" charset="0"/>
              </a:rPr>
              <a:t>Transport antérograde </a:t>
            </a:r>
          </a:p>
          <a:p>
            <a:pPr algn="ctr"/>
            <a:r>
              <a:rPr lang="fr-FR" b="1" dirty="0" smtClean="0">
                <a:latin typeface="Times New Roman" pitchFamily="18" charset="0"/>
                <a:cs typeface="Times New Roman" pitchFamily="18" charset="0"/>
              </a:rPr>
              <a:t> Du centre de la cellule vers la membrane</a:t>
            </a:r>
            <a:endParaRPr lang="fr-FR" dirty="0">
              <a:latin typeface="Times New Roman" pitchFamily="18" charset="0"/>
              <a:cs typeface="Times New Roman" pitchFamily="18" charset="0"/>
            </a:endParaRPr>
          </a:p>
        </p:txBody>
      </p:sp>
      <p:sp>
        <p:nvSpPr>
          <p:cNvPr id="10" name="Rectangle 9"/>
          <p:cNvSpPr/>
          <p:nvPr/>
        </p:nvSpPr>
        <p:spPr>
          <a:xfrm>
            <a:off x="0" y="2214554"/>
            <a:ext cx="2428860" cy="923330"/>
          </a:xfrm>
          <a:prstGeom prst="rect">
            <a:avLst/>
          </a:prstGeom>
        </p:spPr>
        <p:txBody>
          <a:bodyPr wrap="square">
            <a:spAutoFit/>
          </a:bodyPr>
          <a:lstStyle/>
          <a:p>
            <a:pPr algn="ctr"/>
            <a:r>
              <a:rPr lang="fr-FR" b="1" dirty="0" smtClean="0">
                <a:solidFill>
                  <a:srgbClr val="00B050"/>
                </a:solidFill>
                <a:latin typeface="Times New Roman" pitchFamily="18" charset="0"/>
                <a:cs typeface="Times New Roman" pitchFamily="18" charset="0"/>
              </a:rPr>
              <a:t>Transport rétrograde </a:t>
            </a:r>
          </a:p>
          <a:p>
            <a:pPr algn="ctr"/>
            <a:r>
              <a:rPr lang="fr-FR" b="1" dirty="0" smtClean="0">
                <a:latin typeface="Times New Roman" pitchFamily="18" charset="0"/>
                <a:cs typeface="Times New Roman" pitchFamily="18" charset="0"/>
              </a:rPr>
              <a:t> Déplacement vers le noyau</a:t>
            </a:r>
            <a:endParaRPr lang="fr-FR" dirty="0">
              <a:latin typeface="Times New Roman" pitchFamily="18" charset="0"/>
              <a:cs typeface="Times New Roman" pitchFamily="18" charset="0"/>
            </a:endParaRPr>
          </a:p>
        </p:txBody>
      </p:sp>
      <p:sp>
        <p:nvSpPr>
          <p:cNvPr id="11" name="Rectangle 10"/>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12" name="Rectangle 11"/>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I.4</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cs typeface="Times New Roman" pitchFamily="18" charset="0"/>
              </a:rPr>
              <a:t>Transport viral à travers le cytosquelette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34246"/>
            <a:ext cx="9144000" cy="1661993"/>
          </a:xfrm>
          <a:prstGeom prst="rect">
            <a:avLst/>
          </a:prstGeom>
        </p:spPr>
        <p:txBody>
          <a:bodyPr wrap="square">
            <a:spAutoFit/>
          </a:bodyPr>
          <a:lstStyle/>
          <a:p>
            <a:pPr algn="just">
              <a:lnSpc>
                <a:spcPct val="150000"/>
              </a:lnSpc>
            </a:pPr>
            <a:r>
              <a:rPr lang="fr-FR" sz="2000" b="1" dirty="0" smtClean="0">
                <a:solidFill>
                  <a:schemeClr val="accent6">
                    <a:lumMod val="50000"/>
                  </a:schemeClr>
                </a:solidFill>
                <a:cs typeface="Times New Roman" pitchFamily="18" charset="0"/>
              </a:rPr>
              <a:t>Transport viral antérograde: </a:t>
            </a:r>
            <a:r>
              <a:rPr lang="fr-FR" sz="1600" dirty="0" smtClean="0">
                <a:cs typeface="Times New Roman" pitchFamily="18" charset="0"/>
              </a:rPr>
              <a:t>Dans le cas du bourgeonnement viral à la membrane plasmique, le réseau </a:t>
            </a:r>
            <a:r>
              <a:rPr lang="fr-FR" sz="1600" dirty="0" err="1" smtClean="0">
                <a:cs typeface="Times New Roman" pitchFamily="18" charset="0"/>
              </a:rPr>
              <a:t>microtubulaire</a:t>
            </a:r>
            <a:r>
              <a:rPr lang="fr-FR" sz="1600" dirty="0" smtClean="0">
                <a:cs typeface="Times New Roman" pitchFamily="18" charset="0"/>
              </a:rPr>
              <a:t> reliant le centrosome à la périphérie est utilisé, grâce aux moteurs du transport antérograde de la famille des </a:t>
            </a:r>
            <a:r>
              <a:rPr lang="fr-FR" sz="1600" dirty="0" err="1" smtClean="0">
                <a:cs typeface="Times New Roman" pitchFamily="18" charset="0"/>
              </a:rPr>
              <a:t>kinésines</a:t>
            </a:r>
            <a:r>
              <a:rPr lang="fr-FR" sz="1600" dirty="0" smtClean="0">
                <a:cs typeface="Times New Roman" pitchFamily="18" charset="0"/>
              </a:rPr>
              <a:t>. le HIV et le SIV, utilisent la protéine structurale Gag pour se lier à des moteurs de type </a:t>
            </a:r>
            <a:r>
              <a:rPr lang="fr-FR" sz="1600" dirty="0" err="1" smtClean="0">
                <a:cs typeface="Times New Roman" pitchFamily="18" charset="0"/>
              </a:rPr>
              <a:t>kinésine</a:t>
            </a:r>
            <a:r>
              <a:rPr lang="fr-FR" sz="1600" dirty="0" smtClean="0">
                <a:cs typeface="Times New Roman" pitchFamily="18" charset="0"/>
              </a:rPr>
              <a:t>, permettant le transport le long des microtubules.</a:t>
            </a:r>
          </a:p>
        </p:txBody>
      </p:sp>
      <p:pic>
        <p:nvPicPr>
          <p:cNvPr id="11" name="Picture 2"/>
          <p:cNvPicPr>
            <a:picLocks noChangeAspect="1" noChangeArrowheads="1"/>
          </p:cNvPicPr>
          <p:nvPr/>
        </p:nvPicPr>
        <p:blipFill>
          <a:blip r:embed="rId2">
            <a:clrChange>
              <a:clrFrom>
                <a:srgbClr val="D9DAEC"/>
              </a:clrFrom>
              <a:clrTo>
                <a:srgbClr val="D9DAEC">
                  <a:alpha val="0"/>
                </a:srgbClr>
              </a:clrTo>
            </a:clrChange>
            <a:lum contrast="30000"/>
          </a:blip>
          <a:srcRect/>
          <a:stretch>
            <a:fillRect/>
          </a:stretch>
        </p:blipFill>
        <p:spPr bwMode="auto">
          <a:xfrm>
            <a:off x="1643042" y="2170628"/>
            <a:ext cx="5786478" cy="3126923"/>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t="2127" r="50000"/>
          <a:stretch>
            <a:fillRect/>
          </a:stretch>
        </p:blipFill>
        <p:spPr bwMode="auto">
          <a:xfrm>
            <a:off x="214282" y="3214686"/>
            <a:ext cx="1000132" cy="992940"/>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l="49640"/>
          <a:stretch>
            <a:fillRect/>
          </a:stretch>
        </p:blipFill>
        <p:spPr bwMode="auto">
          <a:xfrm>
            <a:off x="7786710" y="3214686"/>
            <a:ext cx="978843" cy="985835"/>
          </a:xfrm>
          <a:prstGeom prst="rect">
            <a:avLst/>
          </a:prstGeom>
          <a:noFill/>
          <a:ln w="9525">
            <a:noFill/>
            <a:miter lim="800000"/>
            <a:headEnd/>
            <a:tailEnd/>
          </a:ln>
          <a:effectLst/>
        </p:spPr>
      </p:pic>
      <p:sp>
        <p:nvSpPr>
          <p:cNvPr id="14" name="Rectangle 13"/>
          <p:cNvSpPr/>
          <p:nvPr/>
        </p:nvSpPr>
        <p:spPr>
          <a:xfrm>
            <a:off x="6715140" y="2357430"/>
            <a:ext cx="2428860" cy="923330"/>
          </a:xfrm>
          <a:prstGeom prst="rect">
            <a:avLst/>
          </a:prstGeom>
        </p:spPr>
        <p:txBody>
          <a:bodyPr wrap="square">
            <a:spAutoFit/>
          </a:bodyPr>
          <a:lstStyle/>
          <a:p>
            <a:pPr algn="ctr"/>
            <a:r>
              <a:rPr lang="fr-FR" b="1" dirty="0" smtClean="0">
                <a:solidFill>
                  <a:srgbClr val="FF0000"/>
                </a:solidFill>
                <a:latin typeface="Times New Roman" pitchFamily="18" charset="0"/>
                <a:cs typeface="Times New Roman" pitchFamily="18" charset="0"/>
              </a:rPr>
              <a:t>Transport antérograde </a:t>
            </a:r>
          </a:p>
          <a:p>
            <a:pPr algn="ctr"/>
            <a:r>
              <a:rPr lang="fr-FR" b="1" dirty="0" smtClean="0">
                <a:latin typeface="Times New Roman" pitchFamily="18" charset="0"/>
                <a:cs typeface="Times New Roman" pitchFamily="18" charset="0"/>
              </a:rPr>
              <a:t> Du centre de la cellule vers la membrane</a:t>
            </a:r>
            <a:endParaRPr lang="fr-FR" dirty="0">
              <a:latin typeface="Times New Roman" pitchFamily="18" charset="0"/>
              <a:cs typeface="Times New Roman" pitchFamily="18" charset="0"/>
            </a:endParaRPr>
          </a:p>
        </p:txBody>
      </p:sp>
      <p:sp>
        <p:nvSpPr>
          <p:cNvPr id="15" name="Rectangle 14"/>
          <p:cNvSpPr/>
          <p:nvPr/>
        </p:nvSpPr>
        <p:spPr>
          <a:xfrm>
            <a:off x="0" y="2214554"/>
            <a:ext cx="2428860" cy="923330"/>
          </a:xfrm>
          <a:prstGeom prst="rect">
            <a:avLst/>
          </a:prstGeom>
        </p:spPr>
        <p:txBody>
          <a:bodyPr wrap="square">
            <a:spAutoFit/>
          </a:bodyPr>
          <a:lstStyle/>
          <a:p>
            <a:pPr algn="ctr"/>
            <a:r>
              <a:rPr lang="fr-FR" b="1" dirty="0" smtClean="0">
                <a:solidFill>
                  <a:srgbClr val="00B050"/>
                </a:solidFill>
                <a:latin typeface="Times New Roman" pitchFamily="18" charset="0"/>
                <a:cs typeface="Times New Roman" pitchFamily="18" charset="0"/>
              </a:rPr>
              <a:t>Transport rétrograde </a:t>
            </a:r>
          </a:p>
          <a:p>
            <a:pPr algn="ctr"/>
            <a:r>
              <a:rPr lang="fr-FR" b="1" dirty="0" smtClean="0">
                <a:latin typeface="Times New Roman" pitchFamily="18" charset="0"/>
                <a:cs typeface="Times New Roman" pitchFamily="18" charset="0"/>
              </a:rPr>
              <a:t> Déplacement vers le noyau</a:t>
            </a:r>
            <a:endParaRPr lang="fr-FR" dirty="0">
              <a:latin typeface="Times New Roman" pitchFamily="18" charset="0"/>
              <a:cs typeface="Times New Roman" pitchFamily="18" charset="0"/>
            </a:endParaRPr>
          </a:p>
        </p:txBody>
      </p:sp>
      <p:sp>
        <p:nvSpPr>
          <p:cNvPr id="16" name="Rectangle 15"/>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17" name="Rectangle 16"/>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I.4</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cs typeface="Times New Roman" pitchFamily="18" charset="0"/>
              </a:rPr>
              <a:t>Transport viral à travers le cytosquelette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I.4</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cs typeface="Times New Roman" pitchFamily="18" charset="0"/>
              </a:rPr>
              <a:t>Transport viral à travers le cytosquelette</a:t>
            </a:r>
          </a:p>
        </p:txBody>
      </p:sp>
      <p:sp>
        <p:nvSpPr>
          <p:cNvPr id="11" name="Rectangle 10"/>
          <p:cNvSpPr/>
          <p:nvPr/>
        </p:nvSpPr>
        <p:spPr>
          <a:xfrm>
            <a:off x="6072199" y="5572140"/>
            <a:ext cx="2786082" cy="646331"/>
          </a:xfrm>
          <a:prstGeom prst="rect">
            <a:avLst/>
          </a:prstGeom>
        </p:spPr>
        <p:txBody>
          <a:bodyPr wrap="square">
            <a:spAutoFit/>
          </a:bodyPr>
          <a:lstStyle/>
          <a:p>
            <a:pPr algn="ctr"/>
            <a:r>
              <a:rPr lang="fr-FR" b="1" dirty="0" err="1" smtClean="0">
                <a:latin typeface="Times New Roman" pitchFamily="18" charset="0"/>
                <a:cs typeface="Times New Roman" pitchFamily="18" charset="0"/>
              </a:rPr>
              <a:t>Fig</a:t>
            </a:r>
            <a:r>
              <a:rPr lang="fr-FR" b="1" dirty="0" smtClean="0">
                <a:latin typeface="Times New Roman" pitchFamily="18" charset="0"/>
                <a:cs typeface="Times New Roman" pitchFamily="18" charset="0"/>
              </a:rPr>
              <a:t> 5. Structure des microfilaments d’actine</a:t>
            </a:r>
          </a:p>
        </p:txBody>
      </p:sp>
      <p:sp>
        <p:nvSpPr>
          <p:cNvPr id="7" name="Rectangle 6"/>
          <p:cNvSpPr/>
          <p:nvPr/>
        </p:nvSpPr>
        <p:spPr>
          <a:xfrm>
            <a:off x="0" y="1928802"/>
            <a:ext cx="9144000" cy="1754326"/>
          </a:xfrm>
          <a:prstGeom prst="rect">
            <a:avLst/>
          </a:prstGeom>
        </p:spPr>
        <p:txBody>
          <a:bodyPr wrap="square">
            <a:spAutoFit/>
          </a:bodyPr>
          <a:lstStyle/>
          <a:p>
            <a:pPr algn="just">
              <a:lnSpc>
                <a:spcPct val="150000"/>
              </a:lnSpc>
            </a:pPr>
            <a:r>
              <a:rPr lang="fr-FR" b="1" dirty="0" smtClean="0">
                <a:solidFill>
                  <a:srgbClr val="00B050"/>
                </a:solidFill>
                <a:cs typeface="Times New Roman" pitchFamily="18" charset="0"/>
              </a:rPr>
              <a:t>Les</a:t>
            </a:r>
            <a:r>
              <a:rPr lang="fr-FR" b="1" dirty="0" smtClean="0">
                <a:cs typeface="Times New Roman" pitchFamily="18" charset="0"/>
              </a:rPr>
              <a:t> </a:t>
            </a:r>
            <a:r>
              <a:rPr lang="fr-FR" b="1" dirty="0" smtClean="0">
                <a:solidFill>
                  <a:srgbClr val="00B050"/>
                </a:solidFill>
                <a:cs typeface="Times New Roman" pitchFamily="18" charset="0"/>
              </a:rPr>
              <a:t>microfilaments d'actine: </a:t>
            </a:r>
          </a:p>
          <a:p>
            <a:pPr algn="just">
              <a:lnSpc>
                <a:spcPct val="150000"/>
              </a:lnSpc>
            </a:pPr>
            <a:r>
              <a:rPr lang="fr-FR" dirty="0" smtClean="0">
                <a:cs typeface="Times New Roman" pitchFamily="18" charset="0"/>
              </a:rPr>
              <a:t>Ils </a:t>
            </a:r>
            <a:r>
              <a:rPr lang="fr-FR" dirty="0" smtClean="0">
                <a:cs typeface="Times New Roman" pitchFamily="18" charset="0"/>
              </a:rPr>
              <a:t>sont composés de polymères </a:t>
            </a:r>
            <a:r>
              <a:rPr lang="fr-FR" dirty="0" smtClean="0">
                <a:cs typeface="Times New Roman" pitchFamily="18" charset="0"/>
              </a:rPr>
              <a:t>de </a:t>
            </a:r>
            <a:r>
              <a:rPr lang="fr-FR" dirty="0" smtClean="0">
                <a:cs typeface="Times New Roman" pitchFamily="18" charset="0"/>
              </a:rPr>
              <a:t>molécules </a:t>
            </a:r>
            <a:r>
              <a:rPr lang="fr-FR" dirty="0" smtClean="0">
                <a:cs typeface="Times New Roman" pitchFamily="18" charset="0"/>
              </a:rPr>
              <a:t>d'actine, la </a:t>
            </a:r>
            <a:r>
              <a:rPr lang="fr-FR" dirty="0" smtClean="0">
                <a:cs typeface="Times New Roman" pitchFamily="18" charset="0"/>
              </a:rPr>
              <a:t>polymérisation ou la rétraction des </a:t>
            </a:r>
            <a:r>
              <a:rPr lang="fr-FR" dirty="0" smtClean="0">
                <a:cs typeface="Times New Roman" pitchFamily="18" charset="0"/>
              </a:rPr>
              <a:t>filaments assurent, le transport cellulaire, </a:t>
            </a:r>
            <a:r>
              <a:rPr lang="fr-FR" dirty="0" smtClean="0">
                <a:cs typeface="Times New Roman" pitchFamily="18" charset="0"/>
              </a:rPr>
              <a:t>les mouvements, la phagocytose… </a:t>
            </a:r>
            <a:endParaRPr lang="fr-FR" dirty="0" smtClean="0">
              <a:cs typeface="Times New Roman" pitchFamily="18" charset="0"/>
            </a:endParaRPr>
          </a:p>
          <a:p>
            <a:pPr algn="just">
              <a:lnSpc>
                <a:spcPct val="150000"/>
              </a:lnSpc>
            </a:pPr>
            <a:r>
              <a:rPr lang="fr-FR" dirty="0" smtClean="0">
                <a:cs typeface="Times New Roman" pitchFamily="18" charset="0"/>
              </a:rPr>
              <a:t>le réseau d'actine intervient pour le bourgeonnement des virus près de la membrane plasmique</a:t>
            </a:r>
            <a:endParaRPr lang="fr-FR" sz="1400" dirty="0" smtClean="0">
              <a:cs typeface="Times New Roman" pitchFamily="18" charset="0"/>
            </a:endParaRPr>
          </a:p>
        </p:txBody>
      </p:sp>
      <p:pic>
        <p:nvPicPr>
          <p:cNvPr id="3993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108" y="4238649"/>
            <a:ext cx="4229100" cy="26193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 Généralités</a:t>
            </a:r>
            <a:endParaRPr lang="fr-FR" sz="4000" b="1" dirty="0">
              <a:latin typeface="Bahnschrift Condensed" pitchFamily="34" charset="0"/>
            </a:endParaRPr>
          </a:p>
        </p:txBody>
      </p:sp>
      <p:sp>
        <p:nvSpPr>
          <p:cNvPr id="3073" name="Rectangle 1"/>
          <p:cNvSpPr>
            <a:spLocks noChangeArrowheads="1"/>
          </p:cNvSpPr>
          <p:nvPr/>
        </p:nvSpPr>
        <p:spPr bwMode="auto">
          <a:xfrm>
            <a:off x="357158" y="1285860"/>
            <a:ext cx="8358214"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ea typeface="Calibri" pitchFamily="34" charset="0"/>
                <a:cs typeface="Times New Roman" pitchFamily="18" charset="0"/>
              </a:rPr>
              <a:t>	Le processus d'infection d'une cellule par un virus peut être subdivisé en trois grandes étapes distinctes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 L'attachement, la pénétration et la décapsidation </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qui mènent à l'internalisation du matériel génétique viral dans la cellule hôte.</a:t>
            </a:r>
            <a:endParaRPr kumimoji="0" lang="fr-FR"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L'expression des gènes et la réplication </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qui engendrent respectivement la synthèse des protéines codées par le génome viral et la multiplication de ce dernier.</a:t>
            </a:r>
            <a:endParaRPr kumimoji="0" lang="fr-FR"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L'assemblage et la libération </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qui aboutissent à la production et à la libération de particules virales infectieuses, prêtes à propager l'infection vers d'autres cellules.</a:t>
            </a:r>
            <a:endParaRPr kumimoji="0" lang="fr-FR" sz="3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143512"/>
            <a:ext cx="9144000" cy="1714488"/>
          </a:xfrm>
        </p:spPr>
        <p:txBody>
          <a:bodyPr>
            <a:normAutofit fontScale="85000" lnSpcReduction="10000"/>
          </a:bodyPr>
          <a:lstStyle/>
          <a:p>
            <a:pPr algn="just">
              <a:lnSpc>
                <a:spcPct val="220000"/>
              </a:lnSpc>
            </a:pPr>
            <a:r>
              <a:rPr lang="fr-FR" sz="1800" b="1" dirty="0" smtClean="0">
                <a:latin typeface="Times New Roman" pitchFamily="18" charset="0"/>
                <a:cs typeface="Times New Roman" pitchFamily="18" charset="0"/>
              </a:rPr>
              <a:t>Entrée du virus et cytosquelette</a:t>
            </a:r>
            <a:r>
              <a:rPr lang="fr-FR" sz="1800" dirty="0" smtClean="0">
                <a:latin typeface="Times New Roman" pitchFamily="18" charset="0"/>
                <a:cs typeface="Times New Roman" pitchFamily="18" charset="0"/>
              </a:rPr>
              <a:t>: Les virus entrants peuvent pénétrer dans les cellules par </a:t>
            </a:r>
            <a:r>
              <a:rPr lang="fr-FR" sz="1800" b="1" dirty="0" err="1" smtClean="0">
                <a:latin typeface="Times New Roman" pitchFamily="18" charset="0"/>
                <a:cs typeface="Times New Roman" pitchFamily="18" charset="0"/>
              </a:rPr>
              <a:t>endocytose</a:t>
            </a:r>
            <a:r>
              <a:rPr lang="fr-FR" sz="1800" dirty="0" smtClean="0">
                <a:latin typeface="Times New Roman" pitchFamily="18" charset="0"/>
                <a:cs typeface="Times New Roman" pitchFamily="18" charset="0"/>
              </a:rPr>
              <a:t> ; par exemple, (a) le virus de la stomatite vésiculaire et (b) l'adénovirus, ou (c) par </a:t>
            </a:r>
            <a:r>
              <a:rPr lang="fr-FR" sz="1800" b="1" dirty="0" smtClean="0">
                <a:latin typeface="Times New Roman" pitchFamily="18" charset="0"/>
                <a:cs typeface="Times New Roman" pitchFamily="18" charset="0"/>
              </a:rPr>
              <a:t>fusion</a:t>
            </a:r>
            <a:r>
              <a:rPr lang="fr-FR" sz="1800" dirty="0" smtClean="0">
                <a:latin typeface="Times New Roman" pitchFamily="18" charset="0"/>
                <a:cs typeface="Times New Roman" pitchFamily="18" charset="0"/>
              </a:rPr>
              <a:t> directe de la membrane virale (verte) avec la membrane plasmique (PM) comme le virus de l'herpès simplex. </a:t>
            </a:r>
          </a:p>
        </p:txBody>
      </p:sp>
      <p:pic>
        <p:nvPicPr>
          <p:cNvPr id="1026" name="Picture 2"/>
          <p:cNvPicPr>
            <a:picLocks noChangeAspect="1" noChangeArrowheads="1"/>
          </p:cNvPicPr>
          <p:nvPr/>
        </p:nvPicPr>
        <p:blipFill>
          <a:blip r:embed="rId2"/>
          <a:srcRect/>
          <a:stretch>
            <a:fillRect/>
          </a:stretch>
        </p:blipFill>
        <p:spPr bwMode="auto">
          <a:xfrm>
            <a:off x="1142976" y="785794"/>
            <a:ext cx="6858048" cy="4416617"/>
          </a:xfrm>
          <a:prstGeom prst="rect">
            <a:avLst/>
          </a:prstGeom>
          <a:noFill/>
          <a:ln w="9525">
            <a:noFill/>
            <a:miter lim="800000"/>
            <a:headEnd/>
            <a:tailEnd/>
          </a:ln>
          <a:effectLst/>
        </p:spPr>
      </p:pic>
      <p:sp>
        <p:nvSpPr>
          <p:cNvPr id="5" name="Rectangle 4"/>
          <p:cNvSpPr/>
          <p:nvPr/>
        </p:nvSpPr>
        <p:spPr>
          <a:xfrm>
            <a:off x="0" y="0"/>
            <a:ext cx="9144000" cy="7143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Transport viral à travers le cytosquelette</a:t>
            </a:r>
            <a:endParaRPr lang="fr-FR" sz="28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72074"/>
            <a:ext cx="9144000" cy="1785926"/>
          </a:xfrm>
        </p:spPr>
        <p:txBody>
          <a:bodyPr>
            <a:normAutofit fontScale="55000" lnSpcReduction="20000"/>
          </a:bodyPr>
          <a:lstStyle/>
          <a:p>
            <a:pPr algn="just">
              <a:lnSpc>
                <a:spcPct val="220000"/>
              </a:lnSpc>
            </a:pPr>
            <a:r>
              <a:rPr lang="fr-FR" dirty="0" smtClean="0">
                <a:latin typeface="Times New Roman" pitchFamily="18" charset="0"/>
                <a:cs typeface="Times New Roman" pitchFamily="18" charset="0"/>
              </a:rPr>
              <a:t>La vésicule </a:t>
            </a:r>
            <a:r>
              <a:rPr lang="fr-FR" dirty="0" err="1" smtClean="0">
                <a:latin typeface="Times New Roman" pitchFamily="18" charset="0"/>
                <a:cs typeface="Times New Roman" pitchFamily="18" charset="0"/>
              </a:rPr>
              <a:t>endocytaire</a:t>
            </a:r>
            <a:r>
              <a:rPr lang="fr-FR" dirty="0" smtClean="0">
                <a:latin typeface="Times New Roman" pitchFamily="18" charset="0"/>
                <a:cs typeface="Times New Roman" pitchFamily="18" charset="0"/>
              </a:rPr>
              <a:t> et certaines capsides virales (rouges) peuvent pénétrer dans le cortex d'actine (gris) sous-jacent à la membrane, puis utiliser la </a:t>
            </a:r>
            <a:r>
              <a:rPr lang="fr-FR" dirty="0" err="1" smtClean="0">
                <a:latin typeface="Times New Roman" pitchFamily="18" charset="0"/>
                <a:cs typeface="Times New Roman" pitchFamily="18" charset="0"/>
              </a:rPr>
              <a:t>dynéine</a:t>
            </a:r>
            <a:r>
              <a:rPr lang="fr-FR" dirty="0" smtClean="0">
                <a:latin typeface="Times New Roman" pitchFamily="18" charset="0"/>
                <a:cs typeface="Times New Roman" pitchFamily="18" charset="0"/>
              </a:rPr>
              <a:t> pour se déplacer vers les extrémités négatives des microtubules (MT). </a:t>
            </a:r>
          </a:p>
        </p:txBody>
      </p:sp>
      <p:pic>
        <p:nvPicPr>
          <p:cNvPr id="4" name="Picture 2"/>
          <p:cNvPicPr>
            <a:picLocks noChangeAspect="1" noChangeArrowheads="1"/>
          </p:cNvPicPr>
          <p:nvPr/>
        </p:nvPicPr>
        <p:blipFill>
          <a:blip r:embed="rId2"/>
          <a:srcRect/>
          <a:stretch>
            <a:fillRect/>
          </a:stretch>
        </p:blipFill>
        <p:spPr bwMode="auto">
          <a:xfrm>
            <a:off x="1142976" y="785794"/>
            <a:ext cx="6858048" cy="4416617"/>
          </a:xfrm>
          <a:prstGeom prst="rect">
            <a:avLst/>
          </a:prstGeom>
          <a:noFill/>
          <a:ln w="9525">
            <a:noFill/>
            <a:miter lim="800000"/>
            <a:headEnd/>
            <a:tailEnd/>
          </a:ln>
          <a:effectLst/>
        </p:spPr>
      </p:pic>
      <p:sp>
        <p:nvSpPr>
          <p:cNvPr id="5" name="Rectangle 4"/>
          <p:cNvSpPr/>
          <p:nvPr/>
        </p:nvSpPr>
        <p:spPr>
          <a:xfrm>
            <a:off x="0" y="0"/>
            <a:ext cx="9144000" cy="7143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Transport viral à travers le cytosquelette</a:t>
            </a:r>
            <a:endParaRPr lang="fr-FR" sz="28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72074"/>
            <a:ext cx="9144000" cy="2000264"/>
          </a:xfrm>
        </p:spPr>
        <p:txBody>
          <a:bodyPr>
            <a:normAutofit fontScale="47500" lnSpcReduction="20000"/>
          </a:bodyPr>
          <a:lstStyle/>
          <a:p>
            <a:pPr algn="just">
              <a:lnSpc>
                <a:spcPct val="220000"/>
              </a:lnSpc>
            </a:pPr>
            <a:r>
              <a:rPr lang="fr-FR" dirty="0" smtClean="0">
                <a:latin typeface="Times New Roman" pitchFamily="18" charset="0"/>
                <a:cs typeface="Times New Roman" pitchFamily="18" charset="0"/>
              </a:rPr>
              <a:t>Le virus peut également lyser ou fusionner avec la membrane </a:t>
            </a:r>
            <a:r>
              <a:rPr lang="fr-FR" dirty="0" err="1" smtClean="0">
                <a:latin typeface="Times New Roman" pitchFamily="18" charset="0"/>
                <a:cs typeface="Times New Roman" pitchFamily="18" charset="0"/>
              </a:rPr>
              <a:t>endocytaire</a:t>
            </a:r>
            <a:r>
              <a:rPr lang="fr-FR" dirty="0" smtClean="0">
                <a:latin typeface="Times New Roman" pitchFamily="18" charset="0"/>
                <a:cs typeface="Times New Roman" pitchFamily="18" charset="0"/>
              </a:rPr>
              <a:t> (b), libérant la capside dans le cytosol. Soit la membrane </a:t>
            </a:r>
            <a:r>
              <a:rPr lang="fr-FR" dirty="0" err="1" smtClean="0">
                <a:latin typeface="Times New Roman" pitchFamily="18" charset="0"/>
                <a:cs typeface="Times New Roman" pitchFamily="18" charset="0"/>
              </a:rPr>
              <a:t>endocytaire</a:t>
            </a:r>
            <a:r>
              <a:rPr lang="fr-FR" dirty="0" smtClean="0">
                <a:latin typeface="Times New Roman" pitchFamily="18" charset="0"/>
                <a:cs typeface="Times New Roman" pitchFamily="18" charset="0"/>
              </a:rPr>
              <a:t> de l'hôte interagit avec le cytosquelette [(a) et (b)], soit une structure sous-virale, telle que la capside, interagit directement avec le cytosquelette [(b)1 (c)].</a:t>
            </a:r>
          </a:p>
        </p:txBody>
      </p:sp>
      <p:pic>
        <p:nvPicPr>
          <p:cNvPr id="4" name="Picture 2"/>
          <p:cNvPicPr>
            <a:picLocks noChangeAspect="1" noChangeArrowheads="1"/>
          </p:cNvPicPr>
          <p:nvPr/>
        </p:nvPicPr>
        <p:blipFill>
          <a:blip r:embed="rId2"/>
          <a:srcRect/>
          <a:stretch>
            <a:fillRect/>
          </a:stretch>
        </p:blipFill>
        <p:spPr bwMode="auto">
          <a:xfrm>
            <a:off x="1142976" y="785794"/>
            <a:ext cx="6858048" cy="4416617"/>
          </a:xfrm>
          <a:prstGeom prst="rect">
            <a:avLst/>
          </a:prstGeom>
          <a:noFill/>
          <a:ln w="9525">
            <a:noFill/>
            <a:miter lim="800000"/>
            <a:headEnd/>
            <a:tailEnd/>
          </a:ln>
          <a:effectLst/>
        </p:spPr>
      </p:pic>
      <p:sp>
        <p:nvSpPr>
          <p:cNvPr id="5" name="Rectangle 4"/>
          <p:cNvSpPr/>
          <p:nvPr/>
        </p:nvSpPr>
        <p:spPr>
          <a:xfrm>
            <a:off x="0" y="0"/>
            <a:ext cx="9144000" cy="7143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Transport viral à travers le cytosquelette</a:t>
            </a:r>
            <a:endParaRPr lang="fr-FR" sz="28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86430"/>
            <a:ext cx="9144000" cy="1071570"/>
          </a:xfrm>
        </p:spPr>
        <p:txBody>
          <a:bodyPr>
            <a:normAutofit/>
          </a:bodyPr>
          <a:lstStyle/>
          <a:p>
            <a:pPr algn="ctr">
              <a:lnSpc>
                <a:spcPct val="220000"/>
              </a:lnSpc>
              <a:buNone/>
            </a:pPr>
            <a:r>
              <a:rPr lang="fr-FR" sz="2400" b="1" dirty="0" err="1" smtClean="0">
                <a:latin typeface="Times New Roman" pitchFamily="18" charset="0"/>
                <a:cs typeface="Times New Roman" pitchFamily="18" charset="0"/>
              </a:rPr>
              <a:t>Fig</a:t>
            </a:r>
            <a:r>
              <a:rPr lang="fr-FR" sz="2400" b="1" dirty="0" smtClean="0">
                <a:latin typeface="Times New Roman" pitchFamily="18" charset="0"/>
                <a:cs typeface="Times New Roman" pitchFamily="18" charset="0"/>
              </a:rPr>
              <a:t> 5. Etapes </a:t>
            </a:r>
            <a:r>
              <a:rPr lang="fr-FR" sz="2400" b="1" dirty="0">
                <a:latin typeface="Times New Roman" pitchFamily="18" charset="0"/>
                <a:cs typeface="Times New Roman" pitchFamily="18" charset="0"/>
              </a:rPr>
              <a:t>du transport viral </a:t>
            </a:r>
            <a:r>
              <a:rPr lang="fr-FR" sz="2400" b="1" dirty="0" smtClean="0">
                <a:latin typeface="Times New Roman" pitchFamily="18" charset="0"/>
                <a:cs typeface="Times New Roman" pitchFamily="18" charset="0"/>
              </a:rPr>
              <a:t>intracellulaire</a:t>
            </a:r>
          </a:p>
        </p:txBody>
      </p:sp>
      <p:sp>
        <p:nvSpPr>
          <p:cNvPr id="5" name="Rectangle 4"/>
          <p:cNvSpPr/>
          <p:nvPr/>
        </p:nvSpPr>
        <p:spPr>
          <a:xfrm>
            <a:off x="0" y="0"/>
            <a:ext cx="9144000" cy="7143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Transport viral à travers le cytosquelette</a:t>
            </a:r>
            <a:endParaRPr lang="fr-FR" sz="2800" b="1" dirty="0">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srcRect/>
          <a:stretch>
            <a:fillRect/>
          </a:stretch>
        </p:blipFill>
        <p:spPr bwMode="auto">
          <a:xfrm>
            <a:off x="119627" y="857232"/>
            <a:ext cx="8781069" cy="50720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357158" y="2006167"/>
            <a:ext cx="835821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 typeface="Arial" pitchFamily="34" charset="0"/>
              <a:buChar char="•"/>
            </a:pPr>
            <a:r>
              <a:rPr lang="fr-FR" sz="2000" dirty="0" smtClean="0"/>
              <a:t>Le </a:t>
            </a:r>
            <a:r>
              <a:rPr lang="fr-FR" sz="2000" dirty="0"/>
              <a:t>début du processus d'infection commence par la rencontre entre le virus et la cellule cible, ce qui est appelé </a:t>
            </a:r>
            <a:r>
              <a:rPr lang="fr-FR" sz="2000" b="1" dirty="0"/>
              <a:t>l'adsorption</a:t>
            </a:r>
            <a:r>
              <a:rPr lang="fr-FR" sz="2000" dirty="0"/>
              <a:t>. </a:t>
            </a:r>
            <a:endParaRPr lang="fr-FR" sz="2000" dirty="0" smtClean="0"/>
          </a:p>
          <a:p>
            <a:pPr algn="just">
              <a:lnSpc>
                <a:spcPct val="150000"/>
              </a:lnSpc>
              <a:buFont typeface="Arial" pitchFamily="34" charset="0"/>
              <a:buChar char="•"/>
            </a:pPr>
            <a:r>
              <a:rPr lang="fr-FR" sz="2000" dirty="0" smtClean="0"/>
              <a:t>Cela </a:t>
            </a:r>
            <a:r>
              <a:rPr lang="fr-FR" sz="2000" dirty="0"/>
              <a:t>se produit lorsque le virus se lie à un récepteur spécifique situé à la surface de la cellule cible. </a:t>
            </a:r>
            <a:endParaRPr lang="fr-FR" sz="2000" dirty="0" smtClean="0"/>
          </a:p>
          <a:p>
            <a:pPr algn="just">
              <a:lnSpc>
                <a:spcPct val="150000"/>
              </a:lnSpc>
              <a:buFont typeface="Arial" pitchFamily="34" charset="0"/>
              <a:buChar char="•"/>
            </a:pPr>
            <a:r>
              <a:rPr lang="fr-FR" sz="2000" dirty="0" smtClean="0"/>
              <a:t>Cette </a:t>
            </a:r>
            <a:r>
              <a:rPr lang="fr-FR" sz="2000" dirty="0"/>
              <a:t>reconnaissance est généralement effectuée par une protéine de surface de la cellule hôte, dont l'expression est souvent restreinte à certains types de cellules ou de tissus. </a:t>
            </a:r>
            <a:endParaRPr lang="fr-FR" sz="2000" dirty="0" smtClean="0"/>
          </a:p>
          <a:p>
            <a:pPr algn="just">
              <a:lnSpc>
                <a:spcPct val="150000"/>
              </a:lnSpc>
              <a:buFont typeface="Arial" pitchFamily="34" charset="0"/>
              <a:buChar char="•"/>
            </a:pPr>
            <a:r>
              <a:rPr lang="fr-FR" sz="2000" dirty="0" smtClean="0"/>
              <a:t>Il </a:t>
            </a:r>
            <a:r>
              <a:rPr lang="fr-FR" sz="2000" dirty="0"/>
              <a:t>peut s'agir d'une protéine membranaire (le plus souvent), d'un glucide (souvent lié à une protéine), de </a:t>
            </a:r>
            <a:r>
              <a:rPr lang="fr-FR" sz="2000" dirty="0" err="1"/>
              <a:t>protéoglycanes</a:t>
            </a:r>
            <a:r>
              <a:rPr lang="fr-FR" sz="2000" dirty="0"/>
              <a:t> ou d'un </a:t>
            </a:r>
            <a:r>
              <a:rPr lang="fr-FR" sz="2000" dirty="0" err="1"/>
              <a:t>glycosaminoglycane</a:t>
            </a:r>
            <a:r>
              <a:rPr lang="fr-FR" sz="2000" dirty="0"/>
              <a:t> </a:t>
            </a:r>
            <a:r>
              <a:rPr lang="ar-DZ" sz="2000" dirty="0" smtClean="0"/>
              <a:t>,,,</a:t>
            </a:r>
            <a:endParaRPr lang="fr-FR" sz="2000" dirty="0"/>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I.1</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t>Attachement</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357158" y="2143116"/>
            <a:ext cx="835821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 typeface="Arial" pitchFamily="34" charset="0"/>
              <a:buChar char="•"/>
            </a:pPr>
            <a:r>
              <a:rPr lang="fr-FR" sz="2000" dirty="0"/>
              <a:t>L</a:t>
            </a:r>
            <a:r>
              <a:rPr lang="fr-FR" sz="2000" dirty="0" smtClean="0"/>
              <a:t>a </a:t>
            </a:r>
            <a:r>
              <a:rPr lang="fr-FR" sz="2000" dirty="0"/>
              <a:t>reconnaissance du récepteur cellulaire est effectuée par un composant externe du virion. </a:t>
            </a:r>
            <a:endParaRPr lang="fr-FR" sz="2000" dirty="0" smtClean="0"/>
          </a:p>
          <a:p>
            <a:pPr algn="just">
              <a:lnSpc>
                <a:spcPct val="150000"/>
              </a:lnSpc>
              <a:buFont typeface="Arial" pitchFamily="34" charset="0"/>
              <a:buChar char="•"/>
            </a:pPr>
            <a:r>
              <a:rPr lang="fr-FR" sz="2000" dirty="0" smtClean="0"/>
              <a:t>Pour </a:t>
            </a:r>
            <a:r>
              <a:rPr lang="fr-FR" sz="2000" dirty="0">
                <a:solidFill>
                  <a:srgbClr val="FF0000"/>
                </a:solidFill>
              </a:rPr>
              <a:t>les </a:t>
            </a:r>
            <a:r>
              <a:rPr lang="fr-FR" sz="2000" u="sng" dirty="0">
                <a:solidFill>
                  <a:srgbClr val="FF0000"/>
                </a:solidFill>
              </a:rPr>
              <a:t>virus enveloppés</a:t>
            </a:r>
            <a:r>
              <a:rPr lang="fr-FR" sz="2000" dirty="0"/>
              <a:t>, ce sont les glycoprotéines de l'enveloppe virale qui assurent cette reconnaissance du récepteur sur la cellule à infecter. </a:t>
            </a:r>
            <a:endParaRPr lang="fr-FR" sz="2000" dirty="0" smtClean="0"/>
          </a:p>
          <a:p>
            <a:pPr algn="just">
              <a:lnSpc>
                <a:spcPct val="150000"/>
              </a:lnSpc>
              <a:buFont typeface="Arial" pitchFamily="34" charset="0"/>
              <a:buChar char="•"/>
            </a:pPr>
            <a:r>
              <a:rPr lang="fr-FR" sz="2000" dirty="0" smtClean="0"/>
              <a:t>Pour </a:t>
            </a:r>
            <a:r>
              <a:rPr lang="fr-FR" sz="2000" u="sng" dirty="0">
                <a:solidFill>
                  <a:srgbClr val="FF0000"/>
                </a:solidFill>
              </a:rPr>
              <a:t>les virus nus</a:t>
            </a:r>
            <a:r>
              <a:rPr lang="fr-FR" sz="2000" dirty="0">
                <a:solidFill>
                  <a:srgbClr val="FF0000"/>
                </a:solidFill>
              </a:rPr>
              <a:t>, </a:t>
            </a:r>
            <a:r>
              <a:rPr lang="fr-FR" sz="2000" dirty="0"/>
              <a:t>cette interaction se produit par l'intermédiaire des protéines de la capside.</a:t>
            </a:r>
          </a:p>
          <a:p>
            <a:pPr algn="just">
              <a:lnSpc>
                <a:spcPct val="150000"/>
              </a:lnSpc>
              <a:buFont typeface="Arial" pitchFamily="34" charset="0"/>
              <a:buChar char="•"/>
            </a:pPr>
            <a:r>
              <a:rPr lang="fr-FR" sz="2000" dirty="0"/>
              <a:t>L'interaction entre le virion et le récepteur constitue une liaison </a:t>
            </a:r>
            <a:r>
              <a:rPr lang="fr-FR" sz="2000" dirty="0" smtClean="0"/>
              <a:t>physique dont la </a:t>
            </a:r>
            <a:r>
              <a:rPr lang="fr-FR" sz="2000" dirty="0"/>
              <a:t>formation de ponts hydrogènes, des liaisons électrostatiques </a:t>
            </a:r>
            <a:r>
              <a:rPr lang="fr-FR" sz="2000" dirty="0" smtClean="0"/>
              <a:t>et </a:t>
            </a:r>
            <a:r>
              <a:rPr lang="fr-FR" sz="2000" dirty="0"/>
              <a:t>l'interaction de domaines hydrophobes. </a:t>
            </a: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I.1</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t>Attachement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357158" y="1928802"/>
            <a:ext cx="85725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sz="2000" dirty="0" smtClean="0"/>
              <a:t>L’attachement </a:t>
            </a:r>
            <a:r>
              <a:rPr lang="fr-FR" sz="2000" dirty="0"/>
              <a:t>est suivi d’une pénétration rapide dans la cellule, pour éviter tous type de stress extracellulaire pouvant affecter le virion (exemple : flux de mucus), cette étape nécessite de l’énergie ; </a:t>
            </a:r>
            <a:r>
              <a:rPr lang="fr-FR" sz="2000" dirty="0" smtClean="0"/>
              <a:t>elle peut se faire selon plusieurs mécanismes:</a:t>
            </a:r>
          </a:p>
          <a:p>
            <a:pPr lvl="0" algn="just">
              <a:lnSpc>
                <a:spcPct val="150000"/>
              </a:lnSpc>
            </a:pPr>
            <a:r>
              <a:rPr lang="fr-FR" sz="2000" b="1" dirty="0" smtClean="0">
                <a:solidFill>
                  <a:schemeClr val="accent6">
                    <a:lumMod val="50000"/>
                  </a:schemeClr>
                </a:solidFill>
              </a:rPr>
              <a:t>a. </a:t>
            </a:r>
            <a:r>
              <a:rPr lang="fr-FR" sz="2000" b="1" dirty="0" err="1" smtClean="0">
                <a:solidFill>
                  <a:schemeClr val="accent6">
                    <a:lumMod val="50000"/>
                  </a:schemeClr>
                </a:solidFill>
              </a:rPr>
              <a:t>Endocytose</a:t>
            </a:r>
            <a:r>
              <a:rPr lang="fr-FR" sz="2000" b="1" dirty="0" smtClean="0">
                <a:solidFill>
                  <a:schemeClr val="accent6">
                    <a:lumMod val="50000"/>
                  </a:schemeClr>
                </a:solidFill>
              </a:rPr>
              <a:t> </a:t>
            </a:r>
            <a:r>
              <a:rPr lang="fr-FR" sz="2000" b="1" dirty="0" err="1">
                <a:solidFill>
                  <a:schemeClr val="accent6">
                    <a:lumMod val="50000"/>
                  </a:schemeClr>
                </a:solidFill>
              </a:rPr>
              <a:t>médiée</a:t>
            </a:r>
            <a:r>
              <a:rPr lang="fr-FR" sz="2000" b="1" dirty="0">
                <a:solidFill>
                  <a:schemeClr val="accent6">
                    <a:lumMod val="50000"/>
                  </a:schemeClr>
                </a:solidFill>
              </a:rPr>
              <a:t> par les récepteurs de surface</a:t>
            </a:r>
            <a:r>
              <a:rPr lang="fr-FR" sz="2000" dirty="0">
                <a:solidFill>
                  <a:schemeClr val="accent6">
                    <a:lumMod val="50000"/>
                  </a:schemeClr>
                </a:solidFill>
              </a:rPr>
              <a:t> : </a:t>
            </a:r>
            <a:r>
              <a:rPr lang="fr-FR" sz="2000" dirty="0"/>
              <a:t>les virus qui se lient par des ligands sont introduits dans des </a:t>
            </a:r>
            <a:r>
              <a:rPr lang="fr-FR" sz="2000" dirty="0" err="1"/>
              <a:t>cavéoles</a:t>
            </a:r>
            <a:r>
              <a:rPr lang="fr-FR" sz="2000" dirty="0"/>
              <a:t> recouvertes de </a:t>
            </a:r>
            <a:r>
              <a:rPr lang="fr-FR" sz="2000" dirty="0" err="1"/>
              <a:t>clathrine</a:t>
            </a:r>
            <a:r>
              <a:rPr lang="fr-FR" sz="2000" dirty="0"/>
              <a:t> ou bien de </a:t>
            </a:r>
            <a:r>
              <a:rPr lang="fr-FR" sz="2000" dirty="0" err="1"/>
              <a:t>cavéoline</a:t>
            </a:r>
            <a:r>
              <a:rPr lang="fr-FR" sz="2000" dirty="0"/>
              <a:t> et deviennent des vésicules </a:t>
            </a:r>
            <a:r>
              <a:rPr lang="fr-FR" sz="2000" dirty="0" err="1"/>
              <a:t>endocytaires</a:t>
            </a:r>
            <a:r>
              <a:rPr lang="fr-FR" sz="2000" dirty="0"/>
              <a:t>. </a:t>
            </a:r>
            <a:r>
              <a:rPr lang="fr-FR" sz="2000" dirty="0" smtClean="0"/>
              <a:t> Ces </a:t>
            </a:r>
            <a:r>
              <a:rPr lang="fr-FR" sz="2000" dirty="0"/>
              <a:t>vésicules </a:t>
            </a:r>
            <a:r>
              <a:rPr lang="fr-FR" sz="2000" dirty="0" err="1"/>
              <a:t>endocytaires</a:t>
            </a:r>
            <a:r>
              <a:rPr lang="fr-FR" sz="2000" dirty="0"/>
              <a:t> vont par la suite perdre leur</a:t>
            </a:r>
            <a:r>
              <a:rPr lang="fr-FR" sz="2000" b="1" dirty="0"/>
              <a:t> </a:t>
            </a:r>
            <a:r>
              <a:rPr lang="fr-FR" sz="2000" dirty="0"/>
              <a:t>revêtement</a:t>
            </a:r>
            <a:r>
              <a:rPr lang="fr-FR" sz="2000" b="1" dirty="0"/>
              <a:t> </a:t>
            </a:r>
            <a:r>
              <a:rPr lang="fr-FR" sz="2000" dirty="0" err="1"/>
              <a:t>clathrine</a:t>
            </a:r>
            <a:r>
              <a:rPr lang="fr-FR" sz="2000" dirty="0"/>
              <a:t> ou bien de </a:t>
            </a:r>
            <a:r>
              <a:rPr lang="fr-FR" sz="2000" dirty="0" err="1"/>
              <a:t>cavéoline</a:t>
            </a:r>
            <a:r>
              <a:rPr lang="fr-FR" sz="2000" dirty="0"/>
              <a:t> et fusionnent avec des « </a:t>
            </a:r>
            <a:r>
              <a:rPr lang="fr-FR" sz="2000" dirty="0" err="1"/>
              <a:t>endosomes</a:t>
            </a:r>
            <a:r>
              <a:rPr lang="fr-FR" sz="2000" dirty="0"/>
              <a:t> précoces » (vésicules acides de pH 6-6.5) et qui deviennent ensuite des « </a:t>
            </a:r>
            <a:r>
              <a:rPr lang="fr-FR" sz="2000" dirty="0" err="1"/>
              <a:t>endosomes</a:t>
            </a:r>
            <a:r>
              <a:rPr lang="fr-FR" sz="2000" dirty="0"/>
              <a:t> tardifs » (pH : 5-6). Ces dernières fournissent les matériaux aux lysosomes </a:t>
            </a:r>
            <a:r>
              <a:rPr lang="fr-FR" sz="2000" dirty="0" smtClean="0"/>
              <a:t>(riches </a:t>
            </a:r>
            <a:r>
              <a:rPr lang="fr-FR" sz="2000" dirty="0"/>
              <a:t>en enzymes digestives). </a:t>
            </a: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I.2</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t>Pénétration</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285752" y="2000240"/>
            <a:ext cx="878684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sz="2000" b="1" dirty="0">
                <a:solidFill>
                  <a:schemeClr val="accent6">
                    <a:lumMod val="50000"/>
                  </a:schemeClr>
                </a:solidFill>
              </a:rPr>
              <a:t>b- </a:t>
            </a:r>
            <a:r>
              <a:rPr lang="fr-FR" sz="2000" b="1" dirty="0" err="1">
                <a:solidFill>
                  <a:schemeClr val="accent6">
                    <a:lumMod val="50000"/>
                  </a:schemeClr>
                </a:solidFill>
              </a:rPr>
              <a:t>Endocytose</a:t>
            </a:r>
            <a:r>
              <a:rPr lang="fr-FR" sz="2000" b="1" dirty="0">
                <a:solidFill>
                  <a:schemeClr val="accent6">
                    <a:lumMod val="50000"/>
                  </a:schemeClr>
                </a:solidFill>
              </a:rPr>
              <a:t> </a:t>
            </a:r>
            <a:r>
              <a:rPr lang="fr-FR" sz="2000" b="1" dirty="0" err="1">
                <a:solidFill>
                  <a:schemeClr val="accent6">
                    <a:lumMod val="50000"/>
                  </a:schemeClr>
                </a:solidFill>
              </a:rPr>
              <a:t>médiée</a:t>
            </a:r>
            <a:r>
              <a:rPr lang="fr-FR" sz="2000" b="1" dirty="0">
                <a:solidFill>
                  <a:schemeClr val="accent6">
                    <a:lumMod val="50000"/>
                  </a:schemeClr>
                </a:solidFill>
              </a:rPr>
              <a:t> par les récepteurs de surface</a:t>
            </a:r>
            <a:r>
              <a:rPr lang="fr-FR" sz="2000" dirty="0"/>
              <a:t> indépendante de </a:t>
            </a:r>
            <a:r>
              <a:rPr lang="fr-FR" sz="2000" dirty="0" err="1"/>
              <a:t>clathrine</a:t>
            </a:r>
            <a:r>
              <a:rPr lang="fr-FR" sz="2000" dirty="0"/>
              <a:t>-</a:t>
            </a:r>
            <a:r>
              <a:rPr lang="fr-FR" sz="2000" dirty="0" err="1"/>
              <a:t>cavéoline</a:t>
            </a:r>
            <a:r>
              <a:rPr lang="fr-FR" sz="2000" dirty="0"/>
              <a:t>.</a:t>
            </a:r>
          </a:p>
          <a:p>
            <a:pPr algn="just">
              <a:lnSpc>
                <a:spcPct val="150000"/>
              </a:lnSpc>
            </a:pPr>
            <a:r>
              <a:rPr lang="fr-FR" sz="2000" b="1" dirty="0">
                <a:solidFill>
                  <a:schemeClr val="accent6">
                    <a:lumMod val="50000"/>
                  </a:schemeClr>
                </a:solidFill>
              </a:rPr>
              <a:t>c- </a:t>
            </a:r>
            <a:r>
              <a:rPr lang="fr-FR" sz="2000" b="1" dirty="0" err="1">
                <a:solidFill>
                  <a:schemeClr val="accent6">
                    <a:lumMod val="50000"/>
                  </a:schemeClr>
                </a:solidFill>
              </a:rPr>
              <a:t>Endocytose</a:t>
            </a:r>
            <a:r>
              <a:rPr lang="fr-FR" sz="2000" b="1" dirty="0">
                <a:solidFill>
                  <a:schemeClr val="accent6">
                    <a:lumMod val="50000"/>
                  </a:schemeClr>
                </a:solidFill>
              </a:rPr>
              <a:t> en masse massive :</a:t>
            </a:r>
            <a:r>
              <a:rPr lang="fr-FR" sz="2000" dirty="0">
                <a:solidFill>
                  <a:schemeClr val="accent6">
                    <a:lumMod val="50000"/>
                  </a:schemeClr>
                </a:solidFill>
              </a:rPr>
              <a:t> </a:t>
            </a:r>
            <a:r>
              <a:rPr lang="fr-FR" sz="2000" dirty="0"/>
              <a:t>il y a une formation d’une vésicule qui engloutit toutes les molécules présentes dans le liquide extracellulaire y compris le virus</a:t>
            </a:r>
          </a:p>
          <a:p>
            <a:pPr algn="just">
              <a:lnSpc>
                <a:spcPct val="150000"/>
              </a:lnSpc>
            </a:pPr>
            <a:r>
              <a:rPr lang="fr-FR" sz="2000" b="1" dirty="0">
                <a:solidFill>
                  <a:schemeClr val="accent6">
                    <a:lumMod val="50000"/>
                  </a:schemeClr>
                </a:solidFill>
              </a:rPr>
              <a:t>d- Phagocytose : </a:t>
            </a:r>
            <a:r>
              <a:rPr lang="fr-FR" sz="2000" dirty="0"/>
              <a:t>c’est une forme d’</a:t>
            </a:r>
            <a:r>
              <a:rPr lang="fr-FR" sz="2000" dirty="0" err="1"/>
              <a:t>endocytose</a:t>
            </a:r>
            <a:r>
              <a:rPr lang="fr-FR" sz="2000" dirty="0"/>
              <a:t> </a:t>
            </a:r>
            <a:r>
              <a:rPr lang="fr-FR" sz="2000" dirty="0" err="1"/>
              <a:t>médiée</a:t>
            </a:r>
            <a:r>
              <a:rPr lang="fr-FR" sz="2000" dirty="0"/>
              <a:t> par les récepteurs qui est utilisée par quelques cellules spécialisées pou engloutir des cellules entières (exemple le </a:t>
            </a:r>
            <a:r>
              <a:rPr lang="fr-FR" sz="2000" dirty="0" err="1"/>
              <a:t>mimivirus</a:t>
            </a:r>
            <a:r>
              <a:rPr lang="fr-FR" sz="2000" dirty="0"/>
              <a:t>).</a:t>
            </a:r>
          </a:p>
          <a:p>
            <a:pPr algn="just">
              <a:lnSpc>
                <a:spcPct val="150000"/>
              </a:lnSpc>
            </a:pPr>
            <a:r>
              <a:rPr lang="fr-FR" sz="2000" b="1" dirty="0">
                <a:solidFill>
                  <a:schemeClr val="accent6">
                    <a:lumMod val="50000"/>
                  </a:schemeClr>
                </a:solidFill>
              </a:rPr>
              <a:t>e- F</a:t>
            </a:r>
            <a:r>
              <a:rPr lang="fr-FR" sz="2000" b="1" dirty="0" smtClean="0">
                <a:solidFill>
                  <a:schemeClr val="accent6">
                    <a:lumMod val="50000"/>
                  </a:schemeClr>
                </a:solidFill>
              </a:rPr>
              <a:t>usion</a:t>
            </a:r>
            <a:r>
              <a:rPr lang="fr-FR" sz="2000" b="1" dirty="0">
                <a:solidFill>
                  <a:schemeClr val="accent6">
                    <a:lumMod val="50000"/>
                  </a:schemeClr>
                </a:solidFill>
              </a:rPr>
              <a:t> : </a:t>
            </a:r>
            <a:r>
              <a:rPr lang="fr-FR" sz="2000" i="1" dirty="0"/>
              <a:t>utilisée exclusivement par les virus enveloppés</a:t>
            </a:r>
            <a:r>
              <a:rPr lang="fr-FR" sz="2000" dirty="0"/>
              <a:t> :</a:t>
            </a:r>
            <a:r>
              <a:rPr lang="fr-FR" sz="2000" b="1" dirty="0"/>
              <a:t> </a:t>
            </a:r>
            <a:r>
              <a:rPr lang="fr-FR" sz="2000" dirty="0"/>
              <a:t>La fusion de l'enveloppe virale peut se produire au niveau de la membrane cellulaire ou dans des vésicules </a:t>
            </a:r>
            <a:r>
              <a:rPr lang="fr-FR" sz="2000" dirty="0" err="1"/>
              <a:t>endocytosées</a:t>
            </a:r>
            <a:r>
              <a:rPr lang="fr-FR" sz="2000" dirty="0"/>
              <a:t>.</a:t>
            </a: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I.2</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smtClean="0"/>
              <a:t>Pénétration</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3125"/>
          <a:stretch>
            <a:fillRect/>
          </a:stretch>
        </p:blipFill>
        <p:spPr bwMode="auto">
          <a:xfrm>
            <a:off x="1214414" y="1285860"/>
            <a:ext cx="6643734" cy="5143512"/>
          </a:xfrm>
          <a:prstGeom prst="rect">
            <a:avLst/>
          </a:prstGeom>
          <a:noFill/>
          <a:ln w="9525">
            <a:noFill/>
            <a:miter lim="800000"/>
            <a:headEnd/>
            <a:tailEnd/>
          </a:ln>
        </p:spPr>
      </p:pic>
      <p:sp>
        <p:nvSpPr>
          <p:cNvPr id="4" name="ZoneTexte 3"/>
          <p:cNvSpPr txBox="1"/>
          <p:nvPr/>
        </p:nvSpPr>
        <p:spPr>
          <a:xfrm>
            <a:off x="1214414" y="6457914"/>
            <a:ext cx="6643734" cy="400110"/>
          </a:xfrm>
          <a:prstGeom prst="rect">
            <a:avLst/>
          </a:prstGeom>
          <a:noFill/>
        </p:spPr>
        <p:txBody>
          <a:bodyPr wrap="square" rtlCol="0">
            <a:spAutoFit/>
          </a:bodyPr>
          <a:lstStyle/>
          <a:p>
            <a:pPr algn="ctr"/>
            <a:r>
              <a:rPr lang="fr-FR" sz="2000" b="1" dirty="0" err="1" smtClean="0">
                <a:latin typeface="Times New Roman" pitchFamily="18" charset="0"/>
                <a:cs typeface="Times New Roman" pitchFamily="18" charset="0"/>
              </a:rPr>
              <a:t>Fig</a:t>
            </a:r>
            <a:r>
              <a:rPr lang="fr-FR" sz="2000" b="1" dirty="0" smtClean="0">
                <a:latin typeface="Times New Roman" pitchFamily="18" charset="0"/>
                <a:cs typeface="Times New Roman" pitchFamily="18" charset="0"/>
              </a:rPr>
              <a:t> 1. Mécanismes </a:t>
            </a:r>
            <a:r>
              <a:rPr lang="fr-FR" sz="2000" b="1" dirty="0">
                <a:latin typeface="Times New Roman" pitchFamily="18" charset="0"/>
                <a:cs typeface="Times New Roman" pitchFamily="18" charset="0"/>
              </a:rPr>
              <a:t>de pénétration </a:t>
            </a:r>
            <a:r>
              <a:rPr lang="fr-FR" sz="2000" b="1" dirty="0" smtClean="0">
                <a:latin typeface="Times New Roman" pitchFamily="18" charset="0"/>
                <a:cs typeface="Times New Roman" pitchFamily="18" charset="0"/>
              </a:rPr>
              <a:t>des différents virus</a:t>
            </a:r>
            <a:endParaRPr lang="fr-FR" sz="2000" b="1" dirty="0">
              <a:latin typeface="Times New Roman" pitchFamily="18" charset="0"/>
              <a:cs typeface="Times New Roman" pitchFamily="18" charset="0"/>
            </a:endParaRPr>
          </a:p>
        </p:txBody>
      </p:sp>
      <p:sp>
        <p:nvSpPr>
          <p:cNvPr id="5" name="Rectangle 4"/>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285752" y="2000240"/>
            <a:ext cx="8786842"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sz="2000" dirty="0" smtClean="0">
                <a:cs typeface="Times New Roman" pitchFamily="18" charset="0"/>
              </a:rPr>
              <a:t>C’est la dégradation de la capside qui mène à la libération du génome du virus dans la cellule. Elle se fait par:</a:t>
            </a:r>
            <a:endParaRPr lang="fr-FR" dirty="0" smtClean="0">
              <a:cs typeface="Times New Roman" pitchFamily="18" charset="0"/>
            </a:endParaRPr>
          </a:p>
          <a:p>
            <a:pPr marL="533400" lvl="1" indent="-342900" algn="just">
              <a:lnSpc>
                <a:spcPct val="150000"/>
              </a:lnSpc>
              <a:buFont typeface="+mj-lt"/>
              <a:buAutoNum type="alphaLcPeriod"/>
            </a:pPr>
            <a:r>
              <a:rPr lang="fr-FR" sz="2000" b="1" dirty="0" smtClean="0">
                <a:solidFill>
                  <a:schemeClr val="accent6">
                    <a:lumMod val="50000"/>
                  </a:schemeClr>
                </a:solidFill>
                <a:cs typeface="Times New Roman" pitchFamily="18" charset="0"/>
              </a:rPr>
              <a:t>Formation de pores dans l’</a:t>
            </a:r>
            <a:r>
              <a:rPr lang="fr-FR" sz="2000" b="1" dirty="0" err="1" smtClean="0">
                <a:solidFill>
                  <a:schemeClr val="accent6">
                    <a:lumMod val="50000"/>
                  </a:schemeClr>
                </a:solidFill>
                <a:cs typeface="Times New Roman" pitchFamily="18" charset="0"/>
              </a:rPr>
              <a:t>endosome</a:t>
            </a:r>
            <a:r>
              <a:rPr lang="fr-FR" sz="2000" b="1" dirty="0" smtClean="0">
                <a:solidFill>
                  <a:schemeClr val="accent6">
                    <a:lumMod val="50000"/>
                  </a:schemeClr>
                </a:solidFill>
                <a:cs typeface="Times New Roman" pitchFamily="18" charset="0"/>
              </a:rPr>
              <a:t>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rhinovirus qui entre par </a:t>
            </a:r>
            <a:r>
              <a:rPr lang="fr-FR" sz="2000" dirty="0" err="1" smtClean="0">
                <a:cs typeface="Times New Roman" pitchFamily="18" charset="0"/>
              </a:rPr>
              <a:t>endocytose</a:t>
            </a:r>
            <a:r>
              <a:rPr lang="fr-FR" sz="2000" dirty="0" smtClean="0">
                <a:cs typeface="Times New Roman" pitchFamily="18" charset="0"/>
              </a:rPr>
              <a:t> </a:t>
            </a:r>
            <a:r>
              <a:rPr lang="fr-FR" sz="2000" dirty="0" err="1" smtClean="0">
                <a:cs typeface="Times New Roman" pitchFamily="18" charset="0"/>
              </a:rPr>
              <a:t>médiée</a:t>
            </a:r>
            <a:r>
              <a:rPr lang="fr-FR" sz="2000" dirty="0" smtClean="0">
                <a:cs typeface="Times New Roman" pitchFamily="18" charset="0"/>
              </a:rPr>
              <a:t> par des récepteurs dans des vésicules recouvertes de </a:t>
            </a:r>
            <a:r>
              <a:rPr lang="fr-FR" sz="2000" dirty="0" err="1" smtClean="0">
                <a:cs typeface="Times New Roman" pitchFamily="18" charset="0"/>
              </a:rPr>
              <a:t>clathrine</a:t>
            </a:r>
            <a:r>
              <a:rPr lang="fr-FR" sz="2000" dirty="0" smtClean="0">
                <a:cs typeface="Times New Roman" pitchFamily="18" charset="0"/>
              </a:rPr>
              <a:t> : Dans l’</a:t>
            </a:r>
            <a:r>
              <a:rPr lang="fr-FR" sz="2000" dirty="0" err="1" smtClean="0">
                <a:cs typeface="Times New Roman" pitchFamily="18" charset="0"/>
              </a:rPr>
              <a:t>endosome</a:t>
            </a:r>
            <a:r>
              <a:rPr lang="fr-FR" sz="2000" dirty="0" smtClean="0">
                <a:cs typeface="Times New Roman" pitchFamily="18" charset="0"/>
              </a:rPr>
              <a:t> acide, le virus grossit de 4%</a:t>
            </a:r>
            <a:r>
              <a:rPr lang="fr-FR" dirty="0" smtClean="0">
                <a:cs typeface="Times New Roman" pitchFamily="18" charset="0"/>
              </a:rPr>
              <a:t>, et u</a:t>
            </a:r>
            <a:r>
              <a:rPr lang="fr-FR" sz="2000" dirty="0" smtClean="0">
                <a:cs typeface="Times New Roman" pitchFamily="18" charset="0"/>
              </a:rPr>
              <a:t>ne protéine virale VP1 forme des pores dans l’</a:t>
            </a:r>
            <a:r>
              <a:rPr lang="fr-FR" sz="2000" dirty="0" err="1" smtClean="0">
                <a:cs typeface="Times New Roman" pitchFamily="18" charset="0"/>
              </a:rPr>
              <a:t>endosome</a:t>
            </a:r>
            <a:r>
              <a:rPr lang="fr-FR" sz="2000" dirty="0" smtClean="0">
                <a:cs typeface="Times New Roman" pitchFamily="18" charset="0"/>
              </a:rPr>
              <a:t>, qui mène à la libération du génome.</a:t>
            </a:r>
          </a:p>
          <a:p>
            <a:pPr marL="533400" lvl="1" indent="-342900" algn="just">
              <a:lnSpc>
                <a:spcPct val="150000"/>
              </a:lnSpc>
              <a:buFont typeface="+mj-lt"/>
              <a:buAutoNum type="alphaLcPeriod"/>
            </a:pPr>
            <a:endParaRPr lang="fr-FR" dirty="0" smtClean="0">
              <a:cs typeface="Times New Roman" pitchFamily="18" charset="0"/>
            </a:endParaRPr>
          </a:p>
          <a:p>
            <a:pPr lvl="1" algn="just">
              <a:lnSpc>
                <a:spcPct val="150000"/>
              </a:lnSpc>
            </a:pPr>
            <a:r>
              <a:rPr lang="fr-FR" sz="2000" b="1" dirty="0" smtClean="0">
                <a:solidFill>
                  <a:schemeClr val="accent6">
                    <a:lumMod val="50000"/>
                  </a:schemeClr>
                </a:solidFill>
                <a:cs typeface="Times New Roman" pitchFamily="18" charset="0"/>
              </a:rPr>
              <a:t>b. Décapsidation par HA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virus de la grippe : il possède une protéine virale HA (</a:t>
            </a:r>
            <a:r>
              <a:rPr lang="fr-FR" sz="2000" dirty="0" err="1" smtClean="0">
                <a:cs typeface="Times New Roman" pitchFamily="18" charset="0"/>
              </a:rPr>
              <a:t>hémmaglutinine</a:t>
            </a:r>
            <a:r>
              <a:rPr lang="fr-FR" sz="2000" dirty="0" smtClean="0">
                <a:cs typeface="Times New Roman" pitchFamily="18" charset="0"/>
              </a:rPr>
              <a:t>) qui est intégrée dans l’enveloppe du virus :</a:t>
            </a:r>
            <a:endParaRPr lang="fr-FR" dirty="0" smtClean="0">
              <a:cs typeface="Times New Roman" pitchFamily="18"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I.3</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D</a:t>
            </a:r>
            <a:r>
              <a:rPr lang="fr-FR" sz="2400" b="1" dirty="0" smtClean="0"/>
              <a:t>écapsidation</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II. Etapes</a:t>
            </a:r>
            <a:endParaRPr lang="fr-FR" sz="4000" b="1" dirty="0">
              <a:latin typeface="Bahnschrift Condensed" pitchFamily="34" charset="0"/>
            </a:endParaRPr>
          </a:p>
        </p:txBody>
      </p:sp>
      <p:sp>
        <p:nvSpPr>
          <p:cNvPr id="3073" name="Rectangle 1"/>
          <p:cNvSpPr>
            <a:spLocks noChangeArrowheads="1"/>
          </p:cNvSpPr>
          <p:nvPr/>
        </p:nvSpPr>
        <p:spPr bwMode="auto">
          <a:xfrm>
            <a:off x="285752" y="2000240"/>
            <a:ext cx="8786842" cy="5216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sz="2000" dirty="0" smtClean="0">
                <a:cs typeface="Times New Roman" pitchFamily="18" charset="0"/>
              </a:rPr>
              <a:t>C’est la dégradation de la capside qui mène à la libération du génome du virus dans la cellule. Elle se fait par:</a:t>
            </a:r>
            <a:endParaRPr lang="fr-FR" dirty="0" smtClean="0">
              <a:cs typeface="Times New Roman" pitchFamily="18" charset="0"/>
            </a:endParaRPr>
          </a:p>
          <a:p>
            <a:pPr marL="533400" lvl="1" indent="-342900" algn="just">
              <a:lnSpc>
                <a:spcPct val="150000"/>
              </a:lnSpc>
              <a:buFont typeface="+mj-lt"/>
              <a:buAutoNum type="alphaLcPeriod"/>
            </a:pPr>
            <a:r>
              <a:rPr lang="fr-FR" sz="2000" b="1" dirty="0" smtClean="0">
                <a:solidFill>
                  <a:schemeClr val="accent6">
                    <a:lumMod val="50000"/>
                  </a:schemeClr>
                </a:solidFill>
                <a:cs typeface="Times New Roman" pitchFamily="18" charset="0"/>
              </a:rPr>
              <a:t>Formation de pores dans l’</a:t>
            </a:r>
            <a:r>
              <a:rPr lang="fr-FR" sz="2000" b="1" dirty="0" err="1" smtClean="0">
                <a:solidFill>
                  <a:schemeClr val="accent6">
                    <a:lumMod val="50000"/>
                  </a:schemeClr>
                </a:solidFill>
                <a:cs typeface="Times New Roman" pitchFamily="18" charset="0"/>
              </a:rPr>
              <a:t>endosome</a:t>
            </a:r>
            <a:r>
              <a:rPr lang="fr-FR" sz="2000" b="1" dirty="0" smtClean="0">
                <a:solidFill>
                  <a:schemeClr val="accent6">
                    <a:lumMod val="50000"/>
                  </a:schemeClr>
                </a:solidFill>
                <a:cs typeface="Times New Roman" pitchFamily="18" charset="0"/>
              </a:rPr>
              <a:t>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rhinovirus qui entre par </a:t>
            </a:r>
            <a:r>
              <a:rPr lang="fr-FR" sz="2000" dirty="0" err="1" smtClean="0">
                <a:cs typeface="Times New Roman" pitchFamily="18" charset="0"/>
              </a:rPr>
              <a:t>endocytose</a:t>
            </a:r>
            <a:r>
              <a:rPr lang="fr-FR" sz="2000" dirty="0" smtClean="0">
                <a:cs typeface="Times New Roman" pitchFamily="18" charset="0"/>
              </a:rPr>
              <a:t> </a:t>
            </a:r>
            <a:r>
              <a:rPr lang="fr-FR" sz="2000" dirty="0" err="1" smtClean="0">
                <a:cs typeface="Times New Roman" pitchFamily="18" charset="0"/>
              </a:rPr>
              <a:t>médiée</a:t>
            </a:r>
            <a:r>
              <a:rPr lang="fr-FR" sz="2000" dirty="0" smtClean="0">
                <a:cs typeface="Times New Roman" pitchFamily="18" charset="0"/>
              </a:rPr>
              <a:t> par des récepteurs dans des vésicules recouvertes de </a:t>
            </a:r>
            <a:r>
              <a:rPr lang="fr-FR" sz="2000" dirty="0" err="1" smtClean="0">
                <a:cs typeface="Times New Roman" pitchFamily="18" charset="0"/>
              </a:rPr>
              <a:t>clathrine</a:t>
            </a:r>
            <a:r>
              <a:rPr lang="fr-FR" sz="2000" dirty="0" smtClean="0">
                <a:cs typeface="Times New Roman" pitchFamily="18" charset="0"/>
              </a:rPr>
              <a:t> : Dans l’</a:t>
            </a:r>
            <a:r>
              <a:rPr lang="fr-FR" sz="2000" dirty="0" err="1" smtClean="0">
                <a:cs typeface="Times New Roman" pitchFamily="18" charset="0"/>
              </a:rPr>
              <a:t>endosome</a:t>
            </a:r>
            <a:r>
              <a:rPr lang="fr-FR" sz="2000" dirty="0" smtClean="0">
                <a:cs typeface="Times New Roman" pitchFamily="18" charset="0"/>
              </a:rPr>
              <a:t> acide, le virus grossit de 4%</a:t>
            </a:r>
            <a:r>
              <a:rPr lang="fr-FR" dirty="0" smtClean="0">
                <a:cs typeface="Times New Roman" pitchFamily="18" charset="0"/>
              </a:rPr>
              <a:t>, et u</a:t>
            </a:r>
            <a:r>
              <a:rPr lang="fr-FR" sz="2000" dirty="0" smtClean="0">
                <a:cs typeface="Times New Roman" pitchFamily="18" charset="0"/>
              </a:rPr>
              <a:t>ne protéine virale VP1 forme des pores dans l’</a:t>
            </a:r>
            <a:r>
              <a:rPr lang="fr-FR" sz="2000" dirty="0" err="1" smtClean="0">
                <a:cs typeface="Times New Roman" pitchFamily="18" charset="0"/>
              </a:rPr>
              <a:t>endosome</a:t>
            </a:r>
            <a:r>
              <a:rPr lang="fr-FR" sz="2000" dirty="0" smtClean="0">
                <a:cs typeface="Times New Roman" pitchFamily="18" charset="0"/>
              </a:rPr>
              <a:t>, qui mène à la libération du génome.</a:t>
            </a:r>
            <a:endParaRPr lang="fr-FR" dirty="0" smtClean="0">
              <a:cs typeface="Times New Roman" pitchFamily="18" charset="0"/>
            </a:endParaRPr>
          </a:p>
          <a:p>
            <a:pPr marL="173038" lvl="2" algn="just">
              <a:lnSpc>
                <a:spcPct val="150000"/>
              </a:lnSpc>
            </a:pPr>
            <a:r>
              <a:rPr lang="fr-FR" sz="2000" b="1" dirty="0" smtClean="0">
                <a:solidFill>
                  <a:schemeClr val="accent6">
                    <a:lumMod val="50000"/>
                  </a:schemeClr>
                </a:solidFill>
                <a:cs typeface="Times New Roman" pitchFamily="18" charset="0"/>
              </a:rPr>
              <a:t>b. Décapsidation par HA :</a:t>
            </a:r>
            <a:r>
              <a:rPr lang="fr-FR" sz="2000" dirty="0" smtClean="0">
                <a:solidFill>
                  <a:schemeClr val="accent6">
                    <a:lumMod val="50000"/>
                  </a:schemeClr>
                </a:solidFill>
                <a:cs typeface="Times New Roman" pitchFamily="18" charset="0"/>
              </a:rPr>
              <a:t> </a:t>
            </a:r>
            <a:r>
              <a:rPr lang="fr-FR" sz="2000" dirty="0" smtClean="0">
                <a:cs typeface="Times New Roman" pitchFamily="18" charset="0"/>
              </a:rPr>
              <a:t>exemple virus de la grippe : il possède une protéine virale HA (</a:t>
            </a:r>
            <a:r>
              <a:rPr lang="fr-FR" sz="2000" dirty="0" err="1" smtClean="0">
                <a:cs typeface="Times New Roman" pitchFamily="18" charset="0"/>
              </a:rPr>
              <a:t>hémmaglutinine</a:t>
            </a:r>
            <a:r>
              <a:rPr lang="fr-FR" sz="2000" dirty="0" smtClean="0">
                <a:cs typeface="Times New Roman" pitchFamily="18" charset="0"/>
              </a:rPr>
              <a:t>) qui est intégrée dans l’enveloppe du virus :La HA se lie aux résidus d’acide sialique à la surface des cellules épithéliales respiratoires.</a:t>
            </a:r>
            <a:endParaRPr lang="fr-FR" dirty="0" smtClean="0">
              <a:cs typeface="Times New Roman" pitchFamily="18" charset="0"/>
            </a:endParaRPr>
          </a:p>
          <a:p>
            <a:pPr marL="173038" lvl="2" algn="just">
              <a:lnSpc>
                <a:spcPct val="150000"/>
              </a:lnSpc>
            </a:pPr>
            <a:r>
              <a:rPr lang="fr-FR" sz="2000" dirty="0" smtClean="0">
                <a:cs typeface="Times New Roman" pitchFamily="18" charset="0"/>
              </a:rPr>
              <a:t>-Pénétration par </a:t>
            </a:r>
            <a:r>
              <a:rPr lang="fr-FR" sz="2000" dirty="0" err="1" smtClean="0">
                <a:cs typeface="Times New Roman" pitchFamily="18" charset="0"/>
              </a:rPr>
              <a:t>endocytose</a:t>
            </a:r>
            <a:endParaRPr lang="fr-FR" dirty="0" smtClean="0">
              <a:cs typeface="Times New Roman" pitchFamily="18" charset="0"/>
            </a:endParaRPr>
          </a:p>
          <a:p>
            <a:pPr lvl="1" algn="just">
              <a:lnSpc>
                <a:spcPct val="150000"/>
              </a:lnSpc>
            </a:pPr>
            <a:endParaRPr lang="fr-FR" dirty="0" smtClean="0">
              <a:cs typeface="Times New Roman" pitchFamily="18" charset="0"/>
            </a:endParaRPr>
          </a:p>
        </p:txBody>
      </p:sp>
      <p:sp>
        <p:nvSpPr>
          <p:cNvPr id="5" name="Rectangle 4"/>
          <p:cNvSpPr/>
          <p:nvPr/>
        </p:nvSpPr>
        <p:spPr>
          <a:xfrm>
            <a:off x="0" y="1214422"/>
            <a:ext cx="9144000"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just">
              <a:lnSpc>
                <a:spcPct val="150000"/>
              </a:lnSpc>
            </a:pPr>
            <a:r>
              <a:rPr kumimoji="0" lang="fr-FR"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I.3</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D</a:t>
            </a:r>
            <a:r>
              <a:rPr lang="fr-FR" sz="2400" b="1" dirty="0" smtClean="0"/>
              <a:t>écapsidation</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878</Words>
  <Application>Microsoft Office PowerPoint</Application>
  <PresentationFormat>Affichage à l'écran (4:3)</PresentationFormat>
  <Paragraphs>121</Paragraphs>
  <Slides>23</Slides>
  <Notes>10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PMS</dc:creator>
  <cp:lastModifiedBy>PMS</cp:lastModifiedBy>
  <cp:revision>22</cp:revision>
  <dcterms:created xsi:type="dcterms:W3CDTF">2023-11-21T21:54:16Z</dcterms:created>
  <dcterms:modified xsi:type="dcterms:W3CDTF">2023-11-24T05:32:58Z</dcterms:modified>
</cp:coreProperties>
</file>