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66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8E4F0B-8351-49D2-BA5B-4F31A81D708D}" type="datetimeFigureOut">
              <a:rPr lang="fr-FR" smtClean="0"/>
              <a:t>23/04/2024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0D4F72-8565-4F9A-AED2-A99ECE51148E}"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8F0D4F72-8565-4F9A-AED2-A99ECE51148E}" type="slidenum">
              <a:rPr lang="fr-FR" smtClean="0"/>
              <a:t>11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F6C4A882-FB8B-4EA2-8D94-78DBC7C96DB2}" type="datetimeFigureOut">
              <a:rPr lang="fr-FR" smtClean="0"/>
              <a:pPr/>
              <a:t>23/04/2024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9105C8-E9F3-4E88-BC1A-016965447B9D}"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6C4A882-FB8B-4EA2-8D94-78DBC7C96DB2}" type="datetimeFigureOut">
              <a:rPr lang="fr-FR" smtClean="0"/>
              <a:pPr/>
              <a:t>23/04/2024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9105C8-E9F3-4E88-BC1A-016965447B9D}"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6C4A882-FB8B-4EA2-8D94-78DBC7C96DB2}" type="datetimeFigureOut">
              <a:rPr lang="fr-FR" smtClean="0"/>
              <a:pPr/>
              <a:t>23/04/2024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9105C8-E9F3-4E88-BC1A-016965447B9D}"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6C4A882-FB8B-4EA2-8D94-78DBC7C96DB2}" type="datetimeFigureOut">
              <a:rPr lang="fr-FR" smtClean="0"/>
              <a:pPr/>
              <a:t>23/04/2024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9105C8-E9F3-4E88-BC1A-016965447B9D}"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6C4A882-FB8B-4EA2-8D94-78DBC7C96DB2}" type="datetimeFigureOut">
              <a:rPr lang="fr-FR" smtClean="0"/>
              <a:pPr/>
              <a:t>23/04/2024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9105C8-E9F3-4E88-BC1A-016965447B9D}"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6C4A882-FB8B-4EA2-8D94-78DBC7C96DB2}" type="datetimeFigureOut">
              <a:rPr lang="fr-FR" smtClean="0"/>
              <a:pPr/>
              <a:t>23/04/2024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C9105C8-E9F3-4E88-BC1A-016965447B9D}"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6C4A882-FB8B-4EA2-8D94-78DBC7C96DB2}" type="datetimeFigureOut">
              <a:rPr lang="fr-FR" smtClean="0"/>
              <a:pPr/>
              <a:t>23/04/2024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C9105C8-E9F3-4E88-BC1A-016965447B9D}"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F6C4A882-FB8B-4EA2-8D94-78DBC7C96DB2}" type="datetimeFigureOut">
              <a:rPr lang="fr-FR" smtClean="0"/>
              <a:pPr/>
              <a:t>23/04/2024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C9105C8-E9F3-4E88-BC1A-016965447B9D}"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6C4A882-FB8B-4EA2-8D94-78DBC7C96DB2}" type="datetimeFigureOut">
              <a:rPr lang="fr-FR" smtClean="0"/>
              <a:pPr/>
              <a:t>23/04/2024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C9105C8-E9F3-4E88-BC1A-016965447B9D}"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6C4A882-FB8B-4EA2-8D94-78DBC7C96DB2}" type="datetimeFigureOut">
              <a:rPr lang="fr-FR" smtClean="0"/>
              <a:pPr/>
              <a:t>23/04/2024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C9105C8-E9F3-4E88-BC1A-016965447B9D}"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6C4A882-FB8B-4EA2-8D94-78DBC7C96DB2}" type="datetimeFigureOut">
              <a:rPr lang="fr-FR" smtClean="0"/>
              <a:pPr/>
              <a:t>23/04/2024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C9105C8-E9F3-4E88-BC1A-016965447B9D}"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C4A882-FB8B-4EA2-8D94-78DBC7C96DB2}" type="datetimeFigureOut">
              <a:rPr lang="fr-FR" smtClean="0"/>
              <a:pPr/>
              <a:t>23/04/2024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9105C8-E9F3-4E88-BC1A-016965447B9D}"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heses.hal.science/tel-00840860"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57224" y="500042"/>
            <a:ext cx="7772400" cy="1470025"/>
          </a:xfrm>
        </p:spPr>
        <p:txBody>
          <a:bodyPr>
            <a:noAutofit/>
          </a:bodyPr>
          <a:lstStyle/>
          <a:p>
            <a:r>
              <a:rPr lang="fr-FR" sz="5400" b="1" dirty="0">
                <a:solidFill>
                  <a:srgbClr val="0070C0"/>
                </a:solidFill>
                <a:latin typeface="Times New Roman" pitchFamily="18" charset="0"/>
                <a:cs typeface="Times New Roman" pitchFamily="18" charset="0"/>
              </a:rPr>
              <a:t>Plan du cours </a:t>
            </a:r>
            <a:br>
              <a:rPr lang="fr-FR" sz="5400" b="1" dirty="0">
                <a:solidFill>
                  <a:srgbClr val="0070C0"/>
                </a:solidFill>
                <a:latin typeface="Times New Roman" pitchFamily="18" charset="0"/>
                <a:cs typeface="Times New Roman" pitchFamily="18" charset="0"/>
              </a:rPr>
            </a:br>
            <a:endParaRPr lang="fr-FR" sz="5400" b="1" dirty="0">
              <a:solidFill>
                <a:srgbClr val="0070C0"/>
              </a:solidFill>
              <a:latin typeface="Times New Roman" pitchFamily="18" charset="0"/>
              <a:cs typeface="Times New Roman" pitchFamily="18" charset="0"/>
            </a:endParaRPr>
          </a:p>
        </p:txBody>
      </p:sp>
      <p:sp>
        <p:nvSpPr>
          <p:cNvPr id="5" name="Rectangle 4"/>
          <p:cNvSpPr/>
          <p:nvPr/>
        </p:nvSpPr>
        <p:spPr>
          <a:xfrm>
            <a:off x="0" y="1357298"/>
            <a:ext cx="8929718" cy="3539430"/>
          </a:xfrm>
          <a:prstGeom prst="rect">
            <a:avLst/>
          </a:prstGeom>
        </p:spPr>
        <p:txBody>
          <a:bodyPr wrap="square">
            <a:spAutoFit/>
          </a:bodyPr>
          <a:lstStyle/>
          <a:p>
            <a:pPr marL="742950" indent="-742950" algn="just">
              <a:buAutoNum type="arabicPeriod"/>
            </a:pPr>
            <a:r>
              <a:rPr lang="fr-FR" sz="4200" b="1" dirty="0" smtClean="0">
                <a:latin typeface="Times New Roman" pitchFamily="18" charset="0"/>
                <a:cs typeface="Times New Roman" pitchFamily="18" charset="0"/>
              </a:rPr>
              <a:t>L’entretien : </a:t>
            </a:r>
            <a:r>
              <a:rPr lang="fr-FR" sz="4200" b="1" dirty="0" smtClean="0">
                <a:latin typeface="Times New Roman" pitchFamily="18" charset="0"/>
                <a:cs typeface="Times New Roman" pitchFamily="18" charset="0"/>
              </a:rPr>
              <a:t>éléments </a:t>
            </a:r>
            <a:r>
              <a:rPr lang="fr-FR" sz="4200" b="1" dirty="0" smtClean="0">
                <a:latin typeface="Times New Roman" pitchFamily="18" charset="0"/>
                <a:cs typeface="Times New Roman" pitchFamily="18" charset="0"/>
              </a:rPr>
              <a:t>de définition</a:t>
            </a:r>
          </a:p>
          <a:p>
            <a:pPr marL="742950" indent="-742950" algn="just">
              <a:buAutoNum type="arabicPeriod"/>
            </a:pPr>
            <a:r>
              <a:rPr lang="fr-FR" sz="4200" b="1" dirty="0" smtClean="0">
                <a:latin typeface="Times New Roman" pitchFamily="18" charset="0"/>
                <a:cs typeface="Times New Roman" pitchFamily="18" charset="0"/>
              </a:rPr>
              <a:t>Les 3 types d’entretiens </a:t>
            </a:r>
            <a:endParaRPr lang="fr-FR" sz="4400" b="1" dirty="0">
              <a:latin typeface="Times New Roman" pitchFamily="18" charset="0"/>
              <a:cs typeface="Times New Roman" pitchFamily="18" charset="0"/>
            </a:endParaRPr>
          </a:p>
          <a:p>
            <a:pPr marL="742950" indent="-742950" algn="just">
              <a:buFont typeface="Wingdings" pitchFamily="2" charset="2"/>
              <a:buChar char="§"/>
            </a:pPr>
            <a:r>
              <a:rPr lang="fr-FR" sz="3200" dirty="0" smtClean="0">
                <a:latin typeface="Times New Roman" pitchFamily="18" charset="0"/>
                <a:cs typeface="Times New Roman" pitchFamily="18" charset="0"/>
              </a:rPr>
              <a:t>L’entretien directif (ou dirigé) le questionnaire</a:t>
            </a:r>
          </a:p>
          <a:p>
            <a:pPr marL="742950" indent="-742950" algn="just">
              <a:buFont typeface="Wingdings" pitchFamily="2" charset="2"/>
              <a:buChar char="§"/>
            </a:pPr>
            <a:r>
              <a:rPr lang="fr-FR" sz="3200" dirty="0" smtClean="0">
                <a:latin typeface="Times New Roman" pitchFamily="18" charset="0"/>
                <a:cs typeface="Times New Roman" pitchFamily="18" charset="0"/>
              </a:rPr>
              <a:t>L’entretien semi-directif ou semi-dirigé</a:t>
            </a:r>
          </a:p>
          <a:p>
            <a:pPr marL="742950" indent="-742950" algn="just">
              <a:buFont typeface="Wingdings" pitchFamily="2" charset="2"/>
              <a:buChar char="§"/>
            </a:pPr>
            <a:r>
              <a:rPr lang="fr-FR" sz="3200" dirty="0" smtClean="0">
                <a:latin typeface="Times New Roman" pitchFamily="18" charset="0"/>
                <a:cs typeface="Times New Roman" pitchFamily="18" charset="0"/>
              </a:rPr>
              <a:t>L’entretien </a:t>
            </a:r>
            <a:r>
              <a:rPr lang="fr-FR" sz="3200" dirty="0" smtClean="0">
                <a:latin typeface="Times New Roman" pitchFamily="18" charset="0"/>
                <a:cs typeface="Times New Roman" pitchFamily="18" charset="0"/>
              </a:rPr>
              <a:t>non </a:t>
            </a:r>
            <a:r>
              <a:rPr lang="fr-FR" sz="3200" dirty="0" smtClean="0">
                <a:latin typeface="Times New Roman" pitchFamily="18" charset="0"/>
                <a:cs typeface="Times New Roman" pitchFamily="18" charset="0"/>
              </a:rPr>
              <a:t>directif (libre) </a:t>
            </a:r>
            <a:r>
              <a:rPr lang="fr-FR" sz="4400" dirty="0" smtClean="0">
                <a:latin typeface="Times New Roman" pitchFamily="18" charset="0"/>
                <a:cs typeface="Times New Roman" pitchFamily="18" charset="0"/>
              </a:rPr>
              <a:t/>
            </a:r>
            <a:br>
              <a:rPr lang="fr-FR" sz="4400" dirty="0" smtClean="0">
                <a:latin typeface="Times New Roman" pitchFamily="18" charset="0"/>
                <a:cs typeface="Times New Roman" pitchFamily="18" charset="0"/>
              </a:rPr>
            </a:br>
            <a:endParaRPr lang="fr-FR" sz="4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0" y="0"/>
            <a:ext cx="8929718" cy="21852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000" b="1" i="1" u="none" strike="noStrike" cap="none" normalizeH="0" baseline="0" dirty="0" smtClean="0">
                <a:ln>
                  <a:noFill/>
                </a:ln>
                <a:solidFill>
                  <a:schemeClr val="tx1"/>
                </a:solidFill>
                <a:effectLst/>
                <a:latin typeface="Calibri" pitchFamily="34" charset="0"/>
                <a:ea typeface="Calibri" pitchFamily="34" charset="0"/>
                <a:cs typeface="Arial" pitchFamily="34" charset="0"/>
              </a:rPr>
              <a:t>Exemple de guide d’entretien </a:t>
            </a:r>
            <a:endParaRPr kumimoji="0" lang="fr-FR" sz="1200" b="1" i="1" u="none" strike="noStrike" cap="none" normalizeH="0" baseline="0" dirty="0" smtClean="0">
              <a:ln>
                <a:noFill/>
              </a:ln>
              <a:solidFill>
                <a:schemeClr val="tx1"/>
              </a:solidFill>
              <a:effectLst/>
              <a:latin typeface="Arial" pitchFamily="34" charset="0"/>
              <a:cs typeface="Arial" pitchFamily="34" charset="0"/>
            </a:endParaRPr>
          </a:p>
          <a:p>
            <a:pPr eaLnBrk="0" fontAlgn="base" hangingPunct="0">
              <a:spcBef>
                <a:spcPct val="0"/>
              </a:spcBef>
              <a:spcAft>
                <a:spcPct val="0"/>
              </a:spcAft>
            </a:pPr>
            <a:r>
              <a:rPr kumimoji="0" lang="fr-FR" sz="2000" i="1" u="none" strike="noStrike" cap="none" normalizeH="0" baseline="0" dirty="0" smtClean="0">
                <a:ln>
                  <a:noFill/>
                </a:ln>
                <a:solidFill>
                  <a:schemeClr val="tx1"/>
                </a:solidFill>
                <a:effectLst/>
                <a:latin typeface="Calibri" pitchFamily="34" charset="0"/>
                <a:ea typeface="Calibri" pitchFamily="34" charset="0"/>
                <a:cs typeface="Arial" pitchFamily="34" charset="0"/>
              </a:rPr>
              <a:t>« Etude de cas sociolinguistique et ethnographique de quatre familles indiennes immigrantes en Europe : pratiques langagières et politiques linguistiques nationales et familiales »</a:t>
            </a:r>
            <a:r>
              <a:rPr lang="fr-FR" sz="1200" i="1" dirty="0" smtClean="0">
                <a:latin typeface="Arial" pitchFamily="34" charset="0"/>
                <a:ea typeface="Calibri" pitchFamily="34" charset="0"/>
                <a:cs typeface="Arial" pitchFamily="34" charset="0"/>
              </a:rPr>
              <a:t> </a:t>
            </a:r>
            <a:r>
              <a:rPr kumimoji="0" lang="fr-FR" sz="2000" b="1"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Shahzaman</a:t>
            </a:r>
            <a:r>
              <a:rPr kumimoji="0" lang="fr-FR" sz="2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fr-FR" sz="2000" b="1"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Haque</a:t>
            </a:r>
            <a:r>
              <a:rPr kumimoji="0" lang="fr-FR" sz="2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disponible sur : </a:t>
            </a:r>
            <a:r>
              <a:rPr lang="en-US" sz="2000" dirty="0"/>
              <a:t>HAL Id: tel-00840860 </a:t>
            </a:r>
            <a:r>
              <a:rPr lang="en-US" sz="2000" u="sng" dirty="0">
                <a:hlinkClick r:id="rId2"/>
              </a:rPr>
              <a:t>https://theses.hal.science/tel-00840860</a:t>
            </a:r>
            <a:r>
              <a:rPr lang="en-US" sz="2000" dirty="0"/>
              <a:t> </a:t>
            </a:r>
            <a:endParaRPr lang="fr-FR" sz="3600" dirty="0"/>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3600" b="1" i="0" u="none" strike="noStrike" cap="none" normalizeH="0" baseline="0" dirty="0" smtClean="0">
              <a:ln>
                <a:noFill/>
              </a:ln>
              <a:solidFill>
                <a:schemeClr val="tx1"/>
              </a:solidFill>
              <a:effectLst/>
              <a:latin typeface="Arial" pitchFamily="34" charset="0"/>
              <a:cs typeface="Arial" pitchFamily="34" charset="0"/>
            </a:endParaRPr>
          </a:p>
        </p:txBody>
      </p:sp>
      <p:sp>
        <p:nvSpPr>
          <p:cNvPr id="22530" name="Rectangle 2"/>
          <p:cNvSpPr>
            <a:spLocks noChangeArrowheads="1"/>
          </p:cNvSpPr>
          <p:nvPr/>
        </p:nvSpPr>
        <p:spPr bwMode="auto">
          <a:xfrm>
            <a:off x="0" y="1643050"/>
            <a:ext cx="9144000" cy="529375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Lieu : Au magasin de la famille, </a:t>
            </a:r>
            <a:endParaRPr kumimoji="0" lang="fr-FR"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smtClean="0">
                <a:ln>
                  <a:noFill/>
                </a:ln>
                <a:effectLst/>
                <a:latin typeface="Times New Roman" pitchFamily="18" charset="0"/>
                <a:ea typeface="Calibri" pitchFamily="34" charset="0"/>
                <a:cs typeface="Times New Roman" pitchFamily="18" charset="0"/>
              </a:rPr>
              <a:t>Date d’enregistrement : Le 15 octobre 2008.</a:t>
            </a:r>
            <a:endParaRPr kumimoji="0" lang="fr-FR" sz="2000" b="1"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smtClean="0">
                <a:ln>
                  <a:noFill/>
                </a:ln>
                <a:effectLst/>
                <a:latin typeface="Times New Roman" pitchFamily="18" charset="0"/>
                <a:ea typeface="Calibri" pitchFamily="34" charset="0"/>
                <a:cs typeface="Times New Roman" pitchFamily="18" charset="0"/>
              </a:rPr>
              <a:t>Langues d’entretien : Hindi, Pendjabi.</a:t>
            </a:r>
            <a:endParaRPr kumimoji="0" lang="fr-FR" sz="2000" b="1"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smtClean="0">
                <a:ln>
                  <a:noFill/>
                </a:ln>
                <a:effectLst/>
                <a:latin typeface="Times New Roman" pitchFamily="18" charset="0"/>
                <a:ea typeface="Calibri" pitchFamily="34" charset="0"/>
                <a:cs typeface="Times New Roman" pitchFamily="18" charset="0"/>
              </a:rPr>
              <a:t>Participants : KUL, ENQ.</a:t>
            </a:r>
            <a:endParaRPr kumimoji="0" lang="fr-FR" sz="2000" b="1"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smtClean="0">
                <a:ln>
                  <a:noFill/>
                </a:ln>
                <a:effectLst/>
                <a:latin typeface="Times New Roman" pitchFamily="18" charset="0"/>
                <a:ea typeface="Calibri" pitchFamily="34" charset="0"/>
                <a:cs typeface="Times New Roman" pitchFamily="18" charset="0"/>
              </a:rPr>
              <a:t>Q.1.ENQ : Où habitiez-vous pendant votre enfance/adolescence ? Combien de frères/</a:t>
            </a:r>
            <a:r>
              <a:rPr kumimoji="0" lang="fr-FR" sz="2000" b="1" i="0" u="none" strike="noStrike" cap="none" normalizeH="0" baseline="0" dirty="0" err="1" smtClean="0">
                <a:ln>
                  <a:noFill/>
                </a:ln>
                <a:effectLst/>
                <a:latin typeface="Times New Roman" pitchFamily="18" charset="0"/>
                <a:ea typeface="Calibri" pitchFamily="34" charset="0"/>
                <a:cs typeface="Times New Roman" pitchFamily="18" charset="0"/>
              </a:rPr>
              <a:t>soeurs</a:t>
            </a:r>
            <a:r>
              <a:rPr kumimoji="0" lang="fr-FR" sz="2000" b="1" i="0" u="none" strike="noStrike" cap="none" normalizeH="0" baseline="0" dirty="0" smtClean="0">
                <a:ln>
                  <a:noFill/>
                </a:ln>
                <a:effectLst/>
                <a:latin typeface="Times New Roman" pitchFamily="18" charset="0"/>
                <a:ea typeface="Calibri" pitchFamily="34" charset="0"/>
                <a:cs typeface="Times New Roman" pitchFamily="18" charset="0"/>
              </a:rPr>
              <a:t> avez-vous ?</a:t>
            </a:r>
            <a:endParaRPr kumimoji="0" lang="fr-FR" sz="2000" b="1"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smtClean="0">
                <a:ln>
                  <a:noFill/>
                </a:ln>
                <a:effectLst/>
                <a:latin typeface="Times New Roman" pitchFamily="18" charset="0"/>
                <a:ea typeface="Calibri" pitchFamily="34" charset="0"/>
                <a:cs typeface="Times New Roman" pitchFamily="18" charset="0"/>
              </a:rPr>
              <a:t>R.1.KUL : Je suis née à New Delhi et j’y ai vécu. Nous sommes quatre sœurs et quatre frères en tout. Mes parents sont des </a:t>
            </a:r>
            <a:r>
              <a:rPr kumimoji="0" lang="fr-FR" sz="2000" b="1" i="0" u="none" strike="noStrike" cap="none" normalizeH="0" baseline="0" dirty="0" err="1" smtClean="0">
                <a:ln>
                  <a:noFill/>
                </a:ln>
                <a:effectLst/>
                <a:latin typeface="Times New Roman" pitchFamily="18" charset="0"/>
                <a:ea typeface="Calibri" pitchFamily="34" charset="0"/>
                <a:cs typeface="Times New Roman" pitchFamily="18" charset="0"/>
              </a:rPr>
              <a:t>pendjabis</a:t>
            </a:r>
            <a:endParaRPr kumimoji="0" lang="fr-FR" sz="2000" b="1"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smtClean="0">
                <a:ln>
                  <a:noFill/>
                </a:ln>
                <a:effectLst/>
                <a:latin typeface="Times New Roman" pitchFamily="18" charset="0"/>
                <a:ea typeface="Calibri" pitchFamily="34" charset="0"/>
                <a:cs typeface="Times New Roman" pitchFamily="18" charset="0"/>
              </a:rPr>
              <a:t>et tout le monde dans ma famille est pendjabi.</a:t>
            </a:r>
            <a:endParaRPr kumimoji="0" lang="fr-FR" sz="2000" b="1"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smtClean="0">
                <a:ln>
                  <a:noFill/>
                </a:ln>
                <a:effectLst/>
                <a:latin typeface="Times New Roman" pitchFamily="18" charset="0"/>
                <a:ea typeface="Calibri" pitchFamily="34" charset="0"/>
                <a:cs typeface="Times New Roman" pitchFamily="18" charset="0"/>
              </a:rPr>
              <a:t>Q.2.ENQ : Quels étaient les métiers de vos parents ? Travaillaient-ils quand vous étiez enfants ?</a:t>
            </a:r>
            <a:endParaRPr kumimoji="0" lang="fr-FR" sz="2000" b="1"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smtClean="0">
                <a:ln>
                  <a:noFill/>
                </a:ln>
                <a:effectLst/>
                <a:latin typeface="Times New Roman" pitchFamily="18" charset="0"/>
                <a:ea typeface="Calibri" pitchFamily="34" charset="0"/>
                <a:cs typeface="Times New Roman" pitchFamily="18" charset="0"/>
              </a:rPr>
              <a:t>R.2.KUL : Ma mère était une femme au foyer et mon père travaillait dans un commissariat de police.</a:t>
            </a:r>
            <a:endParaRPr kumimoji="0" lang="fr-FR" sz="2000" b="1"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smtClean="0">
                <a:ln>
                  <a:noFill/>
                </a:ln>
                <a:effectLst/>
                <a:latin typeface="Times New Roman" pitchFamily="18" charset="0"/>
                <a:ea typeface="Calibri" pitchFamily="34" charset="0"/>
                <a:cs typeface="Times New Roman" pitchFamily="18" charset="0"/>
              </a:rPr>
              <a:t>Q.3.ENQ : Qui s’occupait de vous (et de vos frères et sœurs) quand vous étiez petits ?</a:t>
            </a:r>
            <a:endParaRPr kumimoji="0" lang="fr-FR" sz="2000" b="1"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smtClean="0">
                <a:ln>
                  <a:noFill/>
                </a:ln>
                <a:effectLst/>
                <a:latin typeface="Times New Roman" pitchFamily="18" charset="0"/>
                <a:ea typeface="Calibri" pitchFamily="34" charset="0"/>
                <a:cs typeface="Times New Roman" pitchFamily="18" charset="0"/>
              </a:rPr>
              <a:t>R.3.KUL : Lorsque j’étais gamine, c’est ma mère et d’autres membres de la famille qui s’occupaient de moi.</a:t>
            </a:r>
            <a:endParaRPr kumimoji="0" lang="fr-FR" sz="1400" b="1" i="0" u="none" strike="noStrike" cap="none" normalizeH="0" baseline="0" dirty="0" smtClean="0">
              <a:ln>
                <a:noFill/>
              </a:ln>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2530"/>
                                        </p:tgtEl>
                                        <p:attrNameLst>
                                          <p:attrName>style.visibility</p:attrName>
                                        </p:attrNameLst>
                                      </p:cBhvr>
                                      <p:to>
                                        <p:strVal val="visible"/>
                                      </p:to>
                                    </p:set>
                                    <p:animEffect transition="in" filter="box(in)">
                                      <p:cBhvr>
                                        <p:cTn id="7" dur="500"/>
                                        <p:tgtEl>
                                          <p:spTgt spid="225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51180"/>
            <a:ext cx="8929718" cy="6232475"/>
          </a:xfrm>
          <a:prstGeom prst="rect">
            <a:avLst/>
          </a:prstGeom>
        </p:spPr>
        <p:txBody>
          <a:bodyPr wrap="square">
            <a:spAutoFit/>
          </a:bodyPr>
          <a:lstStyle/>
          <a:p>
            <a:pPr lvl="0" algn="just" eaLnBrk="0" fontAlgn="base" hangingPunct="0">
              <a:spcBef>
                <a:spcPct val="0"/>
              </a:spcBef>
              <a:spcAft>
                <a:spcPct val="0"/>
              </a:spcAft>
            </a:pPr>
            <a:r>
              <a:rPr kumimoji="0" lang="fr-FR" sz="2500" b="0" i="0" u="none" strike="noStrike" cap="none" normalizeH="0" baseline="0" dirty="0" smtClean="0">
                <a:ln>
                  <a:noFill/>
                </a:ln>
                <a:effectLst/>
                <a:latin typeface="Times New Roman" pitchFamily="18" charset="0"/>
                <a:ea typeface="Calibri" pitchFamily="34" charset="0"/>
                <a:cs typeface="Times New Roman" pitchFamily="18" charset="0"/>
              </a:rPr>
              <a:t>Q.4.ENQ : Quelles langues [S/R] étaient parlées dans votre entourage ? Comment les membres de votre famille vous parlaient-ils, et comment leur parliez-vous ?</a:t>
            </a:r>
            <a:endParaRPr kumimoji="0" lang="fr-FR" sz="2500" b="0" i="0" u="none" strike="noStrike" cap="none" normalizeH="0" baseline="0" dirty="0" smtClean="0">
              <a:ln>
                <a:noFill/>
              </a:ln>
              <a:effectLst/>
              <a:latin typeface="Times New Roman" pitchFamily="18" charset="0"/>
              <a:cs typeface="Times New Roman" pitchFamily="18" charset="0"/>
            </a:endParaRPr>
          </a:p>
          <a:p>
            <a:pPr lvl="0" algn="just" eaLnBrk="0" fontAlgn="base" hangingPunct="0">
              <a:spcBef>
                <a:spcPct val="0"/>
              </a:spcBef>
              <a:spcAft>
                <a:spcPct val="0"/>
              </a:spcAft>
            </a:pPr>
            <a:r>
              <a:rPr kumimoji="0" lang="fr-FR" sz="2500" b="0" i="0" u="none" strike="noStrike" cap="none" normalizeH="0" baseline="0" dirty="0" smtClean="0">
                <a:ln>
                  <a:noFill/>
                </a:ln>
                <a:effectLst/>
                <a:latin typeface="Times New Roman" pitchFamily="18" charset="0"/>
                <a:ea typeface="Calibri" pitchFamily="34" charset="0"/>
                <a:cs typeface="Times New Roman" pitchFamily="18" charset="0"/>
              </a:rPr>
              <a:t>R.4.KUL : Quand j’étais en Inde, je parlais le pendjabi à la maison et je parlais en hindi en dehors de la maison. Je parle avec tout le</a:t>
            </a:r>
            <a:endParaRPr kumimoji="0" lang="fr-FR" sz="2500" b="0" i="0" u="none" strike="noStrike" cap="none" normalizeH="0" baseline="0" dirty="0" smtClean="0">
              <a:ln>
                <a:noFill/>
              </a:ln>
              <a:effectLst/>
              <a:latin typeface="Times New Roman" pitchFamily="18" charset="0"/>
              <a:cs typeface="Times New Roman" pitchFamily="18" charset="0"/>
            </a:endParaRPr>
          </a:p>
          <a:p>
            <a:pPr lvl="0" algn="just" eaLnBrk="0" fontAlgn="base" hangingPunct="0">
              <a:spcBef>
                <a:spcPct val="0"/>
              </a:spcBef>
              <a:spcAft>
                <a:spcPct val="0"/>
              </a:spcAft>
            </a:pPr>
            <a:r>
              <a:rPr kumimoji="0" lang="fr-FR" sz="2500" b="0" i="0" u="none" strike="noStrike" cap="none" normalizeH="0" baseline="0" dirty="0" smtClean="0">
                <a:ln>
                  <a:noFill/>
                </a:ln>
                <a:effectLst/>
                <a:latin typeface="Times New Roman" pitchFamily="18" charset="0"/>
                <a:ea typeface="Calibri" pitchFamily="34" charset="0"/>
                <a:cs typeface="Times New Roman" pitchFamily="18" charset="0"/>
              </a:rPr>
              <a:t>monde dans ma famille en pendjabi, avec mes parents, mes frères, mes sœurs et mes cousins.</a:t>
            </a:r>
            <a:endParaRPr kumimoji="0" lang="fr-FR" sz="2500" b="0" i="0" u="none" strike="noStrike" cap="none" normalizeH="0" baseline="0" dirty="0" smtClean="0">
              <a:ln>
                <a:noFill/>
              </a:ln>
              <a:effectLst/>
              <a:latin typeface="Times New Roman" pitchFamily="18" charset="0"/>
              <a:cs typeface="Times New Roman" pitchFamily="18" charset="0"/>
            </a:endParaRPr>
          </a:p>
          <a:p>
            <a:pPr lvl="0" algn="just" eaLnBrk="0" fontAlgn="base" hangingPunct="0">
              <a:spcBef>
                <a:spcPct val="0"/>
              </a:spcBef>
              <a:spcAft>
                <a:spcPct val="0"/>
              </a:spcAft>
            </a:pPr>
            <a:r>
              <a:rPr kumimoji="0" lang="fr-FR" sz="2500" b="0" i="0" u="none" strike="noStrike" cap="none" normalizeH="0" baseline="0" dirty="0" smtClean="0">
                <a:ln>
                  <a:noFill/>
                </a:ln>
                <a:effectLst/>
                <a:latin typeface="Times New Roman" pitchFamily="18" charset="0"/>
                <a:ea typeface="Calibri" pitchFamily="34" charset="0"/>
                <a:cs typeface="Times New Roman" pitchFamily="18" charset="0"/>
              </a:rPr>
              <a:t>Q.5.ENQ : Quelles autres langues avez-vous entendues et/ou apprises lorsque vous étiez enfant ? Où/comment/de qui ? [école/cours,</a:t>
            </a:r>
            <a:endParaRPr kumimoji="0" lang="fr-FR" sz="2500" b="0" i="0" u="none" strike="noStrike" cap="none" normalizeH="0" baseline="0" dirty="0" smtClean="0">
              <a:ln>
                <a:noFill/>
              </a:ln>
              <a:effectLst/>
              <a:latin typeface="Times New Roman" pitchFamily="18" charset="0"/>
              <a:cs typeface="Times New Roman" pitchFamily="18" charset="0"/>
            </a:endParaRPr>
          </a:p>
          <a:p>
            <a:pPr lvl="0" algn="just" eaLnBrk="0" fontAlgn="base" hangingPunct="0">
              <a:spcBef>
                <a:spcPct val="0"/>
              </a:spcBef>
              <a:spcAft>
                <a:spcPct val="0"/>
              </a:spcAft>
            </a:pPr>
            <a:r>
              <a:rPr kumimoji="0" lang="fr-FR" sz="2500" b="0" i="0" u="none" strike="noStrike" cap="none" normalizeH="0" baseline="0" dirty="0" smtClean="0">
                <a:ln>
                  <a:noFill/>
                </a:ln>
                <a:effectLst/>
                <a:latin typeface="Times New Roman" pitchFamily="18" charset="0"/>
                <a:ea typeface="Calibri" pitchFamily="34" charset="0"/>
                <a:cs typeface="Times New Roman" pitchFamily="18" charset="0"/>
              </a:rPr>
              <a:t>voisins, lieu de prière, vacances, médias, …]</a:t>
            </a:r>
            <a:endParaRPr kumimoji="0" lang="fr-FR" sz="2500" b="0" i="0" u="none" strike="noStrike" cap="none" normalizeH="0" baseline="0" dirty="0" smtClean="0">
              <a:ln>
                <a:noFill/>
              </a:ln>
              <a:effectLst/>
              <a:latin typeface="Times New Roman" pitchFamily="18" charset="0"/>
              <a:cs typeface="Times New Roman" pitchFamily="18" charset="0"/>
            </a:endParaRPr>
          </a:p>
          <a:p>
            <a:pPr lvl="0" algn="just" eaLnBrk="0" fontAlgn="base" hangingPunct="0">
              <a:spcBef>
                <a:spcPct val="0"/>
              </a:spcBef>
              <a:spcAft>
                <a:spcPct val="0"/>
              </a:spcAft>
            </a:pPr>
            <a:r>
              <a:rPr kumimoji="0" lang="fr-FR" sz="2500" b="0" i="0" u="none" strike="noStrike" cap="none" normalizeH="0" baseline="0" dirty="0" smtClean="0">
                <a:ln>
                  <a:noFill/>
                </a:ln>
                <a:effectLst/>
                <a:latin typeface="Times New Roman" pitchFamily="18" charset="0"/>
                <a:ea typeface="Calibri" pitchFamily="34" charset="0"/>
                <a:cs typeface="Times New Roman" pitchFamily="18" charset="0"/>
              </a:rPr>
              <a:t>R.5.KUL : J’ai appris l’hindi et l’anglais à l’école. En Suède, j’ai appris le suédois. Les étrangers ont le droit d’apprendre la langue</a:t>
            </a:r>
            <a:endParaRPr kumimoji="0" lang="fr-FR" sz="2500" b="0" i="0" u="none" strike="noStrike" cap="none" normalizeH="0" baseline="0" dirty="0" smtClean="0">
              <a:ln>
                <a:noFill/>
              </a:ln>
              <a:effectLst/>
              <a:latin typeface="Times New Roman" pitchFamily="18" charset="0"/>
              <a:cs typeface="Times New Roman" pitchFamily="18" charset="0"/>
            </a:endParaRPr>
          </a:p>
          <a:p>
            <a:pPr lvl="0" algn="just" eaLnBrk="0" fontAlgn="base" hangingPunct="0">
              <a:spcBef>
                <a:spcPct val="0"/>
              </a:spcBef>
              <a:spcAft>
                <a:spcPct val="0"/>
              </a:spcAft>
            </a:pPr>
            <a:r>
              <a:rPr kumimoji="0" lang="fr-FR" sz="2500" b="0" i="0" u="none" strike="noStrike" cap="none" normalizeH="0" baseline="0" dirty="0" smtClean="0">
                <a:ln>
                  <a:noFill/>
                </a:ln>
                <a:effectLst/>
                <a:latin typeface="Times New Roman" pitchFamily="18" charset="0"/>
                <a:ea typeface="Calibri" pitchFamily="34" charset="0"/>
                <a:cs typeface="Times New Roman" pitchFamily="18" charset="0"/>
              </a:rPr>
              <a:t>suédoise, donc, il y a un cours de trois ou quatre mois. C’était dans une école gérée par le gouvernement. Le cours était gratuit.</a:t>
            </a:r>
            <a:endParaRPr kumimoji="0" lang="fr-FR" sz="2500" b="0" i="0" u="none" strike="noStrike" cap="none" normalizeH="0" baseline="0" dirty="0" smtClean="0">
              <a:ln>
                <a:noFill/>
              </a:ln>
              <a:effectLst/>
              <a:latin typeface="Times New Roman" pitchFamily="18" charset="0"/>
              <a:cs typeface="Times New Roman" pitchFamily="18" charset="0"/>
            </a:endParaRPr>
          </a:p>
          <a:p>
            <a:pPr lvl="0" eaLnBrk="0" fontAlgn="base" hangingPunct="0">
              <a:spcBef>
                <a:spcPct val="0"/>
              </a:spcBef>
              <a:spcAft>
                <a:spcPct val="0"/>
              </a:spcAft>
            </a:pP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14290"/>
            <a:ext cx="8729634" cy="2043113"/>
          </a:xfrm>
        </p:spPr>
        <p:txBody>
          <a:bodyPr/>
          <a:lstStyle/>
          <a:p>
            <a:pPr algn="just">
              <a:buFont typeface="Wingdings" pitchFamily="2" charset="2"/>
              <a:buChar char="Ø"/>
            </a:pPr>
            <a:r>
              <a:rPr lang="fr-FR" sz="2400" dirty="0">
                <a:latin typeface="Times New Roman" pitchFamily="18" charset="0"/>
                <a:cs typeface="Times New Roman" pitchFamily="18" charset="0"/>
              </a:rPr>
              <a:t>L'entretien en sciences du langage est une méthode de collecte de données qui implique une interaction directe entre un chercheur et un participant. Il vise à recueillir des informations sur les pratiques linguistiques, les attitudes linguistiques, ou d'autres aspects liés au langage. </a:t>
            </a:r>
          </a:p>
          <a:p>
            <a:endParaRPr lang="fr-FR" dirty="0"/>
          </a:p>
        </p:txBody>
      </p:sp>
      <p:sp>
        <p:nvSpPr>
          <p:cNvPr id="4" name="Rectangle 3"/>
          <p:cNvSpPr/>
          <p:nvPr/>
        </p:nvSpPr>
        <p:spPr>
          <a:xfrm>
            <a:off x="0" y="2214554"/>
            <a:ext cx="8929718" cy="830997"/>
          </a:xfrm>
          <a:prstGeom prst="rect">
            <a:avLst/>
          </a:prstGeom>
        </p:spPr>
        <p:txBody>
          <a:bodyPr wrap="square">
            <a:spAutoFit/>
          </a:bodyPr>
          <a:lstStyle/>
          <a:p>
            <a:pPr algn="just">
              <a:buFont typeface="Wingdings" pitchFamily="2" charset="2"/>
              <a:buChar char="Ø"/>
            </a:pPr>
            <a:r>
              <a:rPr lang="fr-FR" sz="2400" dirty="0">
                <a:latin typeface="Times New Roman" pitchFamily="18" charset="0"/>
                <a:cs typeface="Times New Roman" pitchFamily="18" charset="0"/>
              </a:rPr>
              <a:t>L’entretien </a:t>
            </a:r>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est une méthode d’enquête qui est parfois combinée avec la méthode d’observation </a:t>
            </a:r>
          </a:p>
        </p:txBody>
      </p:sp>
      <p:sp>
        <p:nvSpPr>
          <p:cNvPr id="5" name="Rectangle 4"/>
          <p:cNvSpPr/>
          <p:nvPr/>
        </p:nvSpPr>
        <p:spPr>
          <a:xfrm>
            <a:off x="0" y="3214686"/>
            <a:ext cx="9144000" cy="1569660"/>
          </a:xfrm>
          <a:prstGeom prst="rect">
            <a:avLst/>
          </a:prstGeom>
        </p:spPr>
        <p:txBody>
          <a:bodyPr wrap="square">
            <a:spAutoFit/>
          </a:bodyPr>
          <a:lstStyle/>
          <a:p>
            <a:pPr algn="just">
              <a:buFont typeface="Wingdings" pitchFamily="2" charset="2"/>
              <a:buChar char="Ø"/>
            </a:pPr>
            <a:r>
              <a:rPr lang="fr-FR" sz="2400" dirty="0">
                <a:latin typeface="Times New Roman" pitchFamily="18" charset="0"/>
                <a:cs typeface="Times New Roman" pitchFamily="18" charset="0"/>
              </a:rPr>
              <a:t>L’entretien vise à obtenir des informations détaillées, nuancées autour d’un sujet déterminé, avec possibilité de « rétroaction », d’ajustement de reformulation, de changement de l’ordre des questions  et parfois même d’improvisation. </a:t>
            </a:r>
          </a:p>
        </p:txBody>
      </p:sp>
      <p:sp>
        <p:nvSpPr>
          <p:cNvPr id="6" name="Rectangle 5"/>
          <p:cNvSpPr/>
          <p:nvPr/>
        </p:nvSpPr>
        <p:spPr>
          <a:xfrm>
            <a:off x="0" y="4786322"/>
            <a:ext cx="9144000" cy="830997"/>
          </a:xfrm>
          <a:prstGeom prst="rect">
            <a:avLst/>
          </a:prstGeom>
        </p:spPr>
        <p:txBody>
          <a:bodyPr wrap="square">
            <a:spAutoFit/>
          </a:bodyPr>
          <a:lstStyle/>
          <a:p>
            <a:pPr>
              <a:buFont typeface="Wingdings" pitchFamily="2" charset="2"/>
              <a:buChar char="Ø"/>
            </a:pPr>
            <a:r>
              <a:rPr lang="fr-FR" sz="2400" dirty="0">
                <a:latin typeface="Times New Roman" pitchFamily="18" charset="0"/>
                <a:cs typeface="Times New Roman" pitchFamily="18" charset="0"/>
              </a:rPr>
              <a:t>L’entretien est une méthode qui, au début de son utilisation, a visé à appréhender la parole dite « authentique » du sujet </a:t>
            </a:r>
          </a:p>
        </p:txBody>
      </p:sp>
      <p:sp>
        <p:nvSpPr>
          <p:cNvPr id="7" name="Rectangle 6"/>
          <p:cNvSpPr/>
          <p:nvPr/>
        </p:nvSpPr>
        <p:spPr>
          <a:xfrm>
            <a:off x="0" y="5715016"/>
            <a:ext cx="9144000" cy="1200329"/>
          </a:xfrm>
          <a:prstGeom prst="rect">
            <a:avLst/>
          </a:prstGeom>
        </p:spPr>
        <p:txBody>
          <a:bodyPr wrap="square">
            <a:spAutoFit/>
          </a:bodyPr>
          <a:lstStyle/>
          <a:p>
            <a:pPr>
              <a:buFont typeface="Wingdings" pitchFamily="2" charset="2"/>
              <a:buChar char="Ø"/>
            </a:pPr>
            <a:r>
              <a:rPr lang="fr-FR" sz="2400" dirty="0">
                <a:latin typeface="Times New Roman" pitchFamily="18" charset="0"/>
                <a:cs typeface="Times New Roman" pitchFamily="18" charset="0"/>
              </a:rPr>
              <a:t>Avant le début de l’entretien, on procède au relevé des informations concernant les enquêtés ; âge, sexe, lieu de résidence, niveau d’étude, langues pratiquées, métiers exercés, etc.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amond(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amond(in)">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ox(in)">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142852"/>
            <a:ext cx="8643998" cy="830997"/>
          </a:xfrm>
          <a:prstGeom prst="rect">
            <a:avLst/>
          </a:prstGeom>
        </p:spPr>
        <p:txBody>
          <a:bodyPr wrap="square">
            <a:spAutoFit/>
          </a:bodyPr>
          <a:lstStyle/>
          <a:p>
            <a:pPr algn="just">
              <a:buFont typeface="Wingdings" pitchFamily="2" charset="2"/>
              <a:buChar char="Ø"/>
            </a:pPr>
            <a:r>
              <a:rPr lang="fr-FR" sz="2400" dirty="0">
                <a:latin typeface="Times New Roman" pitchFamily="18" charset="0"/>
                <a:cs typeface="Times New Roman" pitchFamily="18" charset="0"/>
              </a:rPr>
              <a:t>L’entretien peut être réalisé par téléphone, vidéoconférence, </a:t>
            </a:r>
            <a:r>
              <a:rPr lang="fr-FR" sz="2400" dirty="0" smtClean="0">
                <a:latin typeface="Times New Roman" pitchFamily="18" charset="0"/>
                <a:cs typeface="Times New Roman" pitchFamily="18" charset="0"/>
              </a:rPr>
              <a:t>RSN, </a:t>
            </a:r>
            <a:r>
              <a:rPr lang="fr-FR" sz="2400" dirty="0">
                <a:latin typeface="Times New Roman" pitchFamily="18" charset="0"/>
                <a:cs typeface="Times New Roman" pitchFamily="18" charset="0"/>
              </a:rPr>
              <a:t>caméra ( réseaux sociaux </a:t>
            </a:r>
            <a:r>
              <a:rPr lang="fr-FR" sz="2400" dirty="0" smtClean="0">
                <a:latin typeface="Times New Roman" pitchFamily="18" charset="0"/>
                <a:cs typeface="Times New Roman" pitchFamily="18" charset="0"/>
              </a:rPr>
              <a:t>numérique), </a:t>
            </a:r>
            <a:r>
              <a:rPr lang="fr-FR" sz="2400" dirty="0">
                <a:latin typeface="Times New Roman" pitchFamily="18" charset="0"/>
                <a:cs typeface="Times New Roman" pitchFamily="18" charset="0"/>
              </a:rPr>
              <a:t>ou face à face </a:t>
            </a:r>
          </a:p>
        </p:txBody>
      </p:sp>
      <p:sp>
        <p:nvSpPr>
          <p:cNvPr id="5" name="Rectangle 4"/>
          <p:cNvSpPr/>
          <p:nvPr/>
        </p:nvSpPr>
        <p:spPr>
          <a:xfrm>
            <a:off x="142844" y="1000108"/>
            <a:ext cx="8715436" cy="1200329"/>
          </a:xfrm>
          <a:prstGeom prst="rect">
            <a:avLst/>
          </a:prstGeom>
        </p:spPr>
        <p:txBody>
          <a:bodyPr wrap="square">
            <a:spAutoFit/>
          </a:bodyPr>
          <a:lstStyle/>
          <a:p>
            <a:pPr algn="just">
              <a:buFont typeface="Wingdings" pitchFamily="2" charset="2"/>
              <a:buChar char="Ø"/>
            </a:pPr>
            <a:r>
              <a:rPr lang="fr-FR" sz="2400" dirty="0">
                <a:latin typeface="Times New Roman" pitchFamily="18" charset="0"/>
                <a:cs typeface="Times New Roman" pitchFamily="18" charset="0"/>
              </a:rPr>
              <a:t>Le recours à cette méthode, tout comme pour les autre recours, nécessite un matériel de conservation des données, (Smartphone, dictaphone, caméra,) </a:t>
            </a:r>
          </a:p>
        </p:txBody>
      </p:sp>
      <p:sp>
        <p:nvSpPr>
          <p:cNvPr id="6" name="Rectangle 5"/>
          <p:cNvSpPr/>
          <p:nvPr/>
        </p:nvSpPr>
        <p:spPr>
          <a:xfrm>
            <a:off x="0" y="2228671"/>
            <a:ext cx="9144000" cy="1200329"/>
          </a:xfrm>
          <a:prstGeom prst="rect">
            <a:avLst/>
          </a:prstGeom>
        </p:spPr>
        <p:txBody>
          <a:bodyPr wrap="square">
            <a:spAutoFit/>
          </a:bodyPr>
          <a:lstStyle/>
          <a:p>
            <a:pPr algn="just">
              <a:buFont typeface="Wingdings" pitchFamily="2" charset="2"/>
              <a:buChar char="Ø"/>
            </a:pPr>
            <a:r>
              <a:rPr lang="fr-FR" sz="2400" dirty="0">
                <a:latin typeface="Times New Roman" pitchFamily="18" charset="0"/>
                <a:cs typeface="Times New Roman" pitchFamily="18" charset="0"/>
              </a:rPr>
              <a:t>L’enregistrement permet uniquement de conserver les données pour les étudier et les faire éventuellement </a:t>
            </a:r>
            <a:r>
              <a:rPr lang="fr-FR" sz="2400" dirty="0" smtClean="0">
                <a:latin typeface="Times New Roman" pitchFamily="18" charset="0"/>
                <a:cs typeface="Times New Roman" pitchFamily="18" charset="0"/>
              </a:rPr>
              <a:t>écouter </a:t>
            </a:r>
            <a:r>
              <a:rPr lang="fr-FR" sz="2400" dirty="0">
                <a:latin typeface="Times New Roman" pitchFamily="18" charset="0"/>
                <a:cs typeface="Times New Roman" pitchFamily="18" charset="0"/>
              </a:rPr>
              <a:t>à des pairs (membre du jury, colloque, séminaire, etc.)</a:t>
            </a:r>
          </a:p>
        </p:txBody>
      </p:sp>
      <p:sp>
        <p:nvSpPr>
          <p:cNvPr id="7" name="Rectangle 6"/>
          <p:cNvSpPr/>
          <p:nvPr/>
        </p:nvSpPr>
        <p:spPr>
          <a:xfrm>
            <a:off x="0" y="3714752"/>
            <a:ext cx="9144000" cy="830997"/>
          </a:xfrm>
          <a:prstGeom prst="rect">
            <a:avLst/>
          </a:prstGeom>
        </p:spPr>
        <p:txBody>
          <a:bodyPr wrap="square">
            <a:spAutoFit/>
          </a:bodyPr>
          <a:lstStyle/>
          <a:p>
            <a:pPr algn="just">
              <a:buFont typeface="Wingdings" pitchFamily="2" charset="2"/>
              <a:buChar char="Ø"/>
            </a:pPr>
            <a:r>
              <a:rPr lang="fr-FR" sz="2400" dirty="0">
                <a:latin typeface="Times New Roman" pitchFamily="18" charset="0"/>
                <a:cs typeface="Times New Roman" pitchFamily="18" charset="0"/>
              </a:rPr>
              <a:t>Des entretiens exploratoires ou préparatoire peuvent être menés dans le cadre de l’exploration du terrain via une pré-enquête par exemple </a:t>
            </a:r>
          </a:p>
        </p:txBody>
      </p:sp>
      <p:sp>
        <p:nvSpPr>
          <p:cNvPr id="8" name="Rectangle 7"/>
          <p:cNvSpPr/>
          <p:nvPr/>
        </p:nvSpPr>
        <p:spPr>
          <a:xfrm>
            <a:off x="0" y="4847594"/>
            <a:ext cx="9144000" cy="1938992"/>
          </a:xfrm>
          <a:prstGeom prst="rect">
            <a:avLst/>
          </a:prstGeom>
        </p:spPr>
        <p:txBody>
          <a:bodyPr wrap="square">
            <a:spAutoFit/>
          </a:bodyPr>
          <a:lstStyle/>
          <a:p>
            <a:pPr algn="just">
              <a:buFont typeface="Wingdings" pitchFamily="2" charset="2"/>
              <a:buChar char="Ø"/>
            </a:pPr>
            <a:r>
              <a:rPr lang="fr-FR" sz="2400" dirty="0">
                <a:latin typeface="Times New Roman" pitchFamily="18" charset="0"/>
                <a:cs typeface="Times New Roman" pitchFamily="18" charset="0"/>
              </a:rPr>
              <a:t>La transcription permet en effet « de faire apparaitre une premier forme d’organisation des données » ( </a:t>
            </a:r>
            <a:r>
              <a:rPr lang="fr-FR" sz="2400" dirty="0" err="1">
                <a:latin typeface="Times New Roman" pitchFamily="18" charset="0"/>
                <a:cs typeface="Times New Roman" pitchFamily="18" charset="0"/>
              </a:rPr>
              <a:t>Mondada</a:t>
            </a:r>
            <a:r>
              <a:rPr lang="fr-FR" sz="2400" dirty="0">
                <a:latin typeface="Times New Roman" pitchFamily="18" charset="0"/>
                <a:cs typeface="Times New Roman" pitchFamily="18" charset="0"/>
              </a:rPr>
              <a:t>, p63)</a:t>
            </a:r>
          </a:p>
          <a:p>
            <a:pPr algn="just">
              <a:buFont typeface="Arial" pitchFamily="34" charset="0"/>
              <a:buChar char="•"/>
            </a:pPr>
            <a:r>
              <a:rPr lang="fr-FR" sz="2400" dirty="0" smtClean="0">
                <a:latin typeface="Times New Roman" pitchFamily="18" charset="0"/>
                <a:cs typeface="Times New Roman" pitchFamily="18" charset="0"/>
              </a:rPr>
              <a:t> La </a:t>
            </a:r>
            <a:r>
              <a:rPr lang="fr-FR" sz="2400" dirty="0">
                <a:latin typeface="Times New Roman" pitchFamily="18" charset="0"/>
                <a:cs typeface="Times New Roman" pitchFamily="18" charset="0"/>
              </a:rPr>
              <a:t>transcription permet de mieux visualiser l’ensemble des échanges, le déroulement, de l’interaction la cohésion les, interruption les moments </a:t>
            </a:r>
            <a:r>
              <a:rPr lang="fr-FR" sz="2400" dirty="0" smtClean="0">
                <a:latin typeface="Times New Roman" pitchFamily="18" charset="0"/>
                <a:cs typeface="Times New Roman" pitchFamily="18" charset="0"/>
              </a:rPr>
              <a:t>forts, </a:t>
            </a:r>
            <a:r>
              <a:rPr lang="fr-FR" sz="2400" dirty="0">
                <a:latin typeface="Times New Roman" pitchFamily="18" charset="0"/>
                <a:cs typeface="Times New Roman" pitchFamily="18" charset="0"/>
              </a:rPr>
              <a:t>l’émergence de sens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ox(i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ox(in)">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720" y="214290"/>
            <a:ext cx="8501122" cy="2185214"/>
          </a:xfrm>
          <a:prstGeom prst="rect">
            <a:avLst/>
          </a:prstGeom>
        </p:spPr>
        <p:txBody>
          <a:bodyPr wrap="square">
            <a:spAutoFit/>
          </a:bodyPr>
          <a:lstStyle/>
          <a:p>
            <a:pPr algn="just"/>
            <a:r>
              <a:rPr lang="fr-FR" sz="2400" i="1" dirty="0">
                <a:latin typeface="Times New Roman" pitchFamily="18" charset="0"/>
                <a:cs typeface="Times New Roman" pitchFamily="18" charset="0"/>
              </a:rPr>
              <a:t>L’entretien relève comme toutes les pratiques langagières de la catégorie des interactions verbales, contrairement aux analystes structuralistes, le model de l’énonciation  n’st pas (A parle) ou (A parle a B) mais bien plutôt (A parle avec B) </a:t>
            </a:r>
            <a:endParaRPr lang="fr-FR" sz="2400" i="1" dirty="0" smtClean="0">
              <a:latin typeface="Times New Roman" pitchFamily="18" charset="0"/>
              <a:cs typeface="Times New Roman" pitchFamily="18" charset="0"/>
            </a:endParaRPr>
          </a:p>
          <a:p>
            <a:pPr algn="just"/>
            <a:r>
              <a:rPr lang="fr-FR" sz="2000" b="1" i="1" dirty="0" err="1" smtClean="0">
                <a:latin typeface="Times New Roman" pitchFamily="18" charset="0"/>
                <a:cs typeface="Times New Roman" pitchFamily="18" charset="0"/>
              </a:rPr>
              <a:t>Bres</a:t>
            </a:r>
            <a:r>
              <a:rPr lang="fr-FR" sz="2000" b="1" i="1" dirty="0" smtClean="0">
                <a:latin typeface="Times New Roman" pitchFamily="18" charset="0"/>
                <a:cs typeface="Times New Roman" pitchFamily="18" charset="0"/>
              </a:rPr>
              <a:t> </a:t>
            </a:r>
            <a:r>
              <a:rPr lang="fr-FR" sz="2000" b="1" i="1" dirty="0">
                <a:latin typeface="Times New Roman" pitchFamily="18" charset="0"/>
                <a:cs typeface="Times New Roman" pitchFamily="18" charset="0"/>
              </a:rPr>
              <a:t>Jacques « l’entretien et ses techniques » dans Calvet L-J et Dumont P, l’enquête sociolinguistique, l’Harmattan, paris </a:t>
            </a:r>
            <a:r>
              <a:rPr lang="fr-FR" sz="2000" b="1" i="1" dirty="0" smtClean="0">
                <a:latin typeface="Times New Roman" pitchFamily="18" charset="0"/>
                <a:cs typeface="Times New Roman" pitchFamily="18" charset="0"/>
              </a:rPr>
              <a:t>p62 </a:t>
            </a:r>
            <a:endParaRPr lang="fr-FR" sz="2000" b="1" i="1" dirty="0">
              <a:latin typeface="Times New Roman" pitchFamily="18" charset="0"/>
              <a:cs typeface="Times New Roman" pitchFamily="18" charset="0"/>
            </a:endParaRPr>
          </a:p>
        </p:txBody>
      </p:sp>
      <p:sp>
        <p:nvSpPr>
          <p:cNvPr id="5" name="Rectangle 4"/>
          <p:cNvSpPr/>
          <p:nvPr/>
        </p:nvSpPr>
        <p:spPr>
          <a:xfrm>
            <a:off x="214282" y="2714620"/>
            <a:ext cx="8643998" cy="1938992"/>
          </a:xfrm>
          <a:prstGeom prst="rect">
            <a:avLst/>
          </a:prstGeom>
        </p:spPr>
        <p:txBody>
          <a:bodyPr wrap="square">
            <a:spAutoFit/>
          </a:bodyPr>
          <a:lstStyle/>
          <a:p>
            <a:pPr algn="just"/>
            <a:r>
              <a:rPr lang="fr-FR" sz="2000"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Laisser </a:t>
            </a:r>
            <a:r>
              <a:rPr lang="fr-FR" sz="2400" dirty="0">
                <a:latin typeface="Times New Roman" pitchFamily="18" charset="0"/>
                <a:cs typeface="Times New Roman" pitchFamily="18" charset="0"/>
              </a:rPr>
              <a:t>aux enquêteurs la liberté de choisir </a:t>
            </a:r>
            <a:r>
              <a:rPr lang="fr-FR" sz="2400" b="1" dirty="0">
                <a:latin typeface="Times New Roman" pitchFamily="18" charset="0"/>
                <a:cs typeface="Times New Roman" pitchFamily="18" charset="0"/>
              </a:rPr>
              <a:t>les enquêtés parmi des gens de connaissance ou des gens auprès de qui ils pourraient être introduits par des gens de connaissance</a:t>
            </a:r>
            <a:r>
              <a:rPr lang="fr-FR" sz="2400" dirty="0">
                <a:latin typeface="Times New Roman" pitchFamily="18" charset="0"/>
                <a:cs typeface="Times New Roman" pitchFamily="18" charset="0"/>
              </a:rPr>
              <a:t>. La proximité sociale et la familiarité assurent en effet deux des conditions principales d’une communication « non violente »  (Bourdieu, 1993, p 1395) </a:t>
            </a:r>
          </a:p>
        </p:txBody>
      </p:sp>
      <p:sp>
        <p:nvSpPr>
          <p:cNvPr id="1025" name="Rectangle 1"/>
          <p:cNvSpPr>
            <a:spLocks noChangeArrowheads="1"/>
          </p:cNvSpPr>
          <p:nvPr/>
        </p:nvSpPr>
        <p:spPr bwMode="auto">
          <a:xfrm>
            <a:off x="0" y="4950939"/>
            <a:ext cx="9144000" cy="169277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3200" b="1"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L'entretien directif  (dirigé)</a:t>
            </a:r>
          </a:p>
          <a:p>
            <a:pPr marL="0" marR="0" lvl="0" indent="0" algn="just"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C’est une méthode de collecte de données qui implique une structure préétablie et des questions spécifiques posées par le chercheur. Voici quelques caractéristiques principales de l'entretien directif : </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025"/>
                                        </p:tgtEl>
                                        <p:attrNameLst>
                                          <p:attrName>style.visibility</p:attrName>
                                        </p:attrNameLst>
                                      </p:cBhvr>
                                      <p:to>
                                        <p:strVal val="visible"/>
                                      </p:to>
                                    </p:set>
                                    <p:animEffect transition="in" filter="box(in)">
                                      <p:cBhvr>
                                        <p:cTn id="12" dur="500"/>
                                        <p:tgtEl>
                                          <p:spTgt spid="10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2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0"/>
            <a:ext cx="8929718" cy="430887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algn="just" defTabSz="914400" rtl="0" eaLnBrk="1" fontAlgn="base" latinLnBrk="0" hangingPunct="1">
              <a:lnSpc>
                <a:spcPct val="100000"/>
              </a:lnSpc>
              <a:spcBef>
                <a:spcPct val="0"/>
              </a:spcBef>
              <a:spcAft>
                <a:spcPct val="0"/>
              </a:spcAft>
              <a:buClrTx/>
              <a:buSzTx/>
              <a:buFontTx/>
              <a:buAutoNum type="arabicPeriod"/>
              <a:tabLst/>
            </a:pP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Structure rigide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L'entretien directif suit un plan prédéfini avec une liste de questions spécifiques que le chercheur pose au participant. Cela garantit une uniformité dans la collecte des données et facilite la comparaison entre les différents participants. </a:t>
            </a:r>
          </a:p>
          <a:p>
            <a:pPr marL="457200" marR="0" lvl="0" indent="-457200" algn="just" defTabSz="914400" rtl="0" eaLnBrk="1" fontAlgn="base" latinLnBrk="0" hangingPunct="1">
              <a:lnSpc>
                <a:spcPct val="100000"/>
              </a:lnSpc>
              <a:spcBef>
                <a:spcPct val="0"/>
              </a:spcBef>
              <a:spcAft>
                <a:spcPct val="0"/>
              </a:spcAft>
              <a:buClrTx/>
              <a:buSzTx/>
              <a:tabLst/>
            </a:pPr>
            <a:endPar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457200" lvl="0" indent="-457200" algn="just" fontAlgn="base">
              <a:spcBef>
                <a:spcPct val="0"/>
              </a:spcBef>
              <a:spcAft>
                <a:spcPct val="0"/>
              </a:spcAft>
            </a:pPr>
            <a:r>
              <a:rPr lang="fr-FR" sz="2200" dirty="0" smtClean="0"/>
              <a:t>	</a:t>
            </a:r>
            <a:r>
              <a:rPr lang="fr-FR" sz="2200" i="1" dirty="0" smtClean="0"/>
              <a:t>«</a:t>
            </a:r>
            <a:r>
              <a:rPr lang="fr-FR" sz="2200" i="1" dirty="0" smtClean="0">
                <a:latin typeface="Times New Roman" pitchFamily="18" charset="0"/>
                <a:cs typeface="Times New Roman" pitchFamily="18" charset="0"/>
              </a:rPr>
              <a:t>L’entretien </a:t>
            </a:r>
            <a:r>
              <a:rPr lang="fr-FR" sz="2200" i="1" dirty="0">
                <a:latin typeface="Times New Roman" pitchFamily="18" charset="0"/>
                <a:cs typeface="Times New Roman" pitchFamily="18" charset="0"/>
              </a:rPr>
              <a:t>dirigé ou directif consiste à interroger les personnes de manière un peu « rigide » à l’aide d’un questionnaire fermé où les réponses attendues ne peuvent se prêter à un grand développement. Les questions qui doivent être exemptes de toutes </a:t>
            </a:r>
            <a:r>
              <a:rPr lang="fr-FR" sz="2200" i="1" dirty="0" err="1">
                <a:latin typeface="Times New Roman" pitchFamily="18" charset="0"/>
                <a:cs typeface="Times New Roman" pitchFamily="18" charset="0"/>
              </a:rPr>
              <a:t>précatégorisations</a:t>
            </a:r>
            <a:r>
              <a:rPr lang="fr-FR" sz="2200" i="1" dirty="0">
                <a:latin typeface="Times New Roman" pitchFamily="18" charset="0"/>
                <a:cs typeface="Times New Roman" pitchFamily="18" charset="0"/>
              </a:rPr>
              <a:t> nécessitent une fine élaboration. Le traitement ici est </a:t>
            </a:r>
            <a:r>
              <a:rPr lang="fr-FR" sz="2200" i="1" dirty="0" smtClean="0">
                <a:latin typeface="Times New Roman" pitchFamily="18" charset="0"/>
                <a:cs typeface="Times New Roman" pitchFamily="18" charset="0"/>
              </a:rPr>
              <a:t>quantitatif </a:t>
            </a:r>
            <a:r>
              <a:rPr lang="fr-FR" sz="2200" dirty="0" smtClean="0">
                <a:latin typeface="Times New Roman" pitchFamily="18" charset="0"/>
                <a:cs typeface="Times New Roman" pitchFamily="18" charset="0"/>
              </a:rPr>
              <a:t>»</a:t>
            </a:r>
          </a:p>
          <a:p>
            <a:pPr marL="457200" lvl="0" indent="-457200" algn="just" fontAlgn="base">
              <a:spcBef>
                <a:spcPct val="0"/>
              </a:spcBef>
              <a:spcAft>
                <a:spcPct val="0"/>
              </a:spcAft>
            </a:pPr>
            <a:r>
              <a:rPr lang="fr-FR" sz="1400" b="1" dirty="0" smtClean="0">
                <a:latin typeface="Times New Roman" pitchFamily="18" charset="0"/>
                <a:cs typeface="Times New Roman" pitchFamily="18" charset="0"/>
              </a:rPr>
              <a:t>Cécile </a:t>
            </a:r>
            <a:r>
              <a:rPr lang="fr-FR" sz="1400" b="1" dirty="0">
                <a:latin typeface="Times New Roman" pitchFamily="18" charset="0"/>
                <a:cs typeface="Times New Roman" pitchFamily="18" charset="0"/>
              </a:rPr>
              <a:t>Canut (2004-2005), sociolinguistique et ethnographie de la communication, guide de l’enquêteur, université Montpellier 2 </a:t>
            </a:r>
            <a:endParaRPr kumimoji="0" lang="fr-FR"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0" y="4054152"/>
            <a:ext cx="9001156" cy="1446550"/>
          </a:xfrm>
          <a:prstGeom prst="rect">
            <a:avLst/>
          </a:prstGeom>
        </p:spPr>
        <p:txBody>
          <a:bodyPr wrap="square">
            <a:spAutoFit/>
          </a:bodyPr>
          <a:lstStyle/>
          <a:p>
            <a:pPr algn="just"/>
            <a:r>
              <a:rPr lang="fr-FR" sz="2200" dirty="0">
                <a:latin typeface="Times New Roman" pitchFamily="18" charset="0"/>
                <a:cs typeface="Times New Roman" pitchFamily="18" charset="0"/>
              </a:rPr>
              <a:t>2. </a:t>
            </a:r>
            <a:r>
              <a:rPr lang="fr-FR" sz="2200" dirty="0" smtClean="0">
                <a:latin typeface="Times New Roman" pitchFamily="18" charset="0"/>
                <a:cs typeface="Times New Roman" pitchFamily="18" charset="0"/>
              </a:rPr>
              <a:t>*</a:t>
            </a:r>
            <a:r>
              <a:rPr lang="fr-FR" sz="2200" b="1" dirty="0" smtClean="0">
                <a:latin typeface="Times New Roman" pitchFamily="18" charset="0"/>
                <a:cs typeface="Times New Roman" pitchFamily="18" charset="0"/>
              </a:rPr>
              <a:t>Objectifs clairs </a:t>
            </a:r>
            <a:r>
              <a:rPr lang="fr-FR" sz="2200" dirty="0" smtClean="0">
                <a:latin typeface="Times New Roman" pitchFamily="18" charset="0"/>
                <a:cs typeface="Times New Roman" pitchFamily="18" charset="0"/>
              </a:rPr>
              <a:t>:* Les questions posées lors d'un entretien directif sont conçues pour atteindre des objectifs de recherche spécifiques. Le chercheur cherche à obtenir des réponses précises sur des sujets ou des thèmes déterminés à l'avance</a:t>
            </a:r>
            <a:endParaRPr lang="fr-FR" sz="2200" dirty="0">
              <a:latin typeface="Times New Roman" pitchFamily="18" charset="0"/>
              <a:cs typeface="Times New Roman" pitchFamily="18" charset="0"/>
            </a:endParaRPr>
          </a:p>
        </p:txBody>
      </p:sp>
      <p:sp>
        <p:nvSpPr>
          <p:cNvPr id="17410" name="Rectangle 2"/>
          <p:cNvSpPr>
            <a:spLocks noChangeArrowheads="1"/>
          </p:cNvSpPr>
          <p:nvPr/>
        </p:nvSpPr>
        <p:spPr bwMode="auto">
          <a:xfrm>
            <a:off x="0" y="5643578"/>
            <a:ext cx="9144000" cy="7694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3. </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*Contrôle du chercheur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Le chercheur dirige la conversation en posant des questions spécifiques et en guidant le participant vers des réponses attendues. </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7410"/>
                                        </p:tgtEl>
                                        <p:attrNameLst>
                                          <p:attrName>style.visibility</p:attrName>
                                        </p:attrNameLst>
                                      </p:cBhvr>
                                      <p:to>
                                        <p:strVal val="visible"/>
                                      </p:to>
                                    </p:set>
                                    <p:animEffect transition="in" filter="box(in)">
                                      <p:cBhvr>
                                        <p:cTn id="12" dur="500"/>
                                        <p:tgtEl>
                                          <p:spTgt spid="174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74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0"/>
            <a:ext cx="9144000" cy="172354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2.L'entretien semi-directif (semi-dirigé)</a:t>
            </a:r>
          </a:p>
          <a:p>
            <a:pPr marL="0" marR="0" lvl="0" indent="0" algn="just" defTabSz="914400" rtl="0" eaLnBrk="1" fontAlgn="base" latinLnBrk="0" hangingPunct="1">
              <a:lnSpc>
                <a:spcPct val="100000"/>
              </a:lnSpc>
              <a:spcBef>
                <a:spcPct val="0"/>
              </a:spcBef>
              <a:spcAft>
                <a:spcPct val="0"/>
              </a:spcAft>
              <a:buClrTx/>
              <a:buSzTx/>
              <a:buFontTx/>
              <a:buNone/>
              <a:tabLst/>
            </a:pPr>
            <a:r>
              <a:rPr lang="fr-FR" sz="2600" dirty="0" smtClean="0">
                <a:solidFill>
                  <a:srgbClr val="1C1E21"/>
                </a:solidFill>
                <a:latin typeface="Times New Roman" pitchFamily="18" charset="0"/>
                <a:ea typeface="Times New Roman" pitchFamily="18" charset="0"/>
                <a:cs typeface="Times New Roman" pitchFamily="18" charset="0"/>
              </a:rPr>
              <a:t>C’</a:t>
            </a:r>
            <a:r>
              <a:rPr kumimoji="0" lang="fr-FR" sz="2600"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 est une méthode de collecte de données qui combine des éléments d'entretien structuré et non-directif. Voici quelques-unes de ses caractéristiques principales : </a:t>
            </a:r>
            <a:endParaRPr kumimoji="0" lang="fr-FR" sz="2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8434" name="Rectangle 2"/>
          <p:cNvSpPr>
            <a:spLocks noChangeArrowheads="1"/>
          </p:cNvSpPr>
          <p:nvPr/>
        </p:nvSpPr>
        <p:spPr bwMode="auto">
          <a:xfrm>
            <a:off x="-71470" y="1714488"/>
            <a:ext cx="9144000" cy="196977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fr-FR" sz="2600" b="1" i="1" dirty="0">
                <a:solidFill>
                  <a:srgbClr val="1C1E21"/>
                </a:solidFill>
                <a:latin typeface="Times New Roman" pitchFamily="18" charset="0"/>
                <a:ea typeface="Times New Roman" pitchFamily="18" charset="0"/>
                <a:cs typeface="Times New Roman" pitchFamily="18" charset="0"/>
              </a:rPr>
              <a:t>« l’entretien semi directif ou semi dirigé est plus souple puisque les question peuvent donner libre court à de large développement. L’ordre des question et leur formulation même peuvent varier » ( Cécile Canut, 2003-2004)</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8435" name="Rectangle 3"/>
          <p:cNvSpPr>
            <a:spLocks noChangeArrowheads="1"/>
          </p:cNvSpPr>
          <p:nvPr/>
        </p:nvSpPr>
        <p:spPr bwMode="auto">
          <a:xfrm>
            <a:off x="0" y="3500438"/>
            <a:ext cx="91440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dirty="0" smtClean="0">
                <a:ln>
                  <a:noFill/>
                </a:ln>
                <a:solidFill>
                  <a:srgbClr val="1C1E21"/>
                </a:solidFill>
                <a:effectLst/>
                <a:latin typeface="inherit"/>
                <a:ea typeface="Times New Roman" pitchFamily="18" charset="0"/>
                <a:cs typeface="Segoe UI" pitchFamily="34" charset="0"/>
              </a:rPr>
              <a:t>1. </a:t>
            </a:r>
            <a:r>
              <a:rPr lang="fr-FR" sz="2400" dirty="0">
                <a:solidFill>
                  <a:srgbClr val="1C1E21"/>
                </a:solidFill>
                <a:latin typeface="Times New Roman" pitchFamily="18" charset="0"/>
                <a:ea typeface="Times New Roman" pitchFamily="18" charset="0"/>
                <a:cs typeface="Times New Roman" pitchFamily="18" charset="0"/>
              </a:rPr>
              <a:t>*</a:t>
            </a:r>
            <a:r>
              <a:rPr lang="fr-FR" sz="2400" b="1" dirty="0">
                <a:solidFill>
                  <a:srgbClr val="1C1E21"/>
                </a:solidFill>
                <a:latin typeface="Times New Roman" pitchFamily="18" charset="0"/>
                <a:ea typeface="Times New Roman" pitchFamily="18" charset="0"/>
                <a:cs typeface="Times New Roman" pitchFamily="18" charset="0"/>
              </a:rPr>
              <a:t>Guidance du chercheur </a:t>
            </a:r>
            <a:r>
              <a:rPr lang="fr-FR" sz="2400" dirty="0">
                <a:solidFill>
                  <a:srgbClr val="1C1E21"/>
                </a:solidFill>
                <a:latin typeface="Times New Roman" pitchFamily="18" charset="0"/>
                <a:ea typeface="Times New Roman" pitchFamily="18" charset="0"/>
                <a:cs typeface="Times New Roman" pitchFamily="18" charset="0"/>
              </a:rPr>
              <a:t>:* Le chercheur guide la discussion en utilisant une liste de questions préétablies. Cependant, il a la flexibilité de poser des questions ouvertes et d'explorer des sujets connexes en fonction des réponses du participant. </a:t>
            </a:r>
            <a:endParaRPr lang="fr-FR" sz="2800" dirty="0">
              <a:solidFill>
                <a:srgbClr val="1C1E21"/>
              </a:solidFill>
              <a:latin typeface="Times New Roman" pitchFamily="18" charset="0"/>
              <a:ea typeface="Times New Roman" pitchFamily="18" charset="0"/>
              <a:cs typeface="Times New Roman" pitchFamily="18" charset="0"/>
            </a:endParaRPr>
          </a:p>
        </p:txBody>
      </p:sp>
      <p:sp>
        <p:nvSpPr>
          <p:cNvPr id="7" name="Rectangle 6"/>
          <p:cNvSpPr/>
          <p:nvPr/>
        </p:nvSpPr>
        <p:spPr>
          <a:xfrm>
            <a:off x="0" y="5000636"/>
            <a:ext cx="9144000" cy="1569660"/>
          </a:xfrm>
          <a:prstGeom prst="rect">
            <a:avLst/>
          </a:prstGeom>
        </p:spPr>
        <p:txBody>
          <a:bodyPr wrap="square">
            <a:spAutoFit/>
          </a:bodyPr>
          <a:lstStyle/>
          <a:p>
            <a:pPr algn="justLow"/>
            <a:r>
              <a:rPr lang="fr-FR" sz="2400" dirty="0"/>
              <a:t>2</a:t>
            </a:r>
            <a:r>
              <a:rPr lang="fr-FR" sz="2400" b="1" dirty="0"/>
              <a:t>. </a:t>
            </a:r>
            <a:r>
              <a:rPr lang="fr-FR" sz="2400" b="1" dirty="0" smtClean="0"/>
              <a:t>*</a:t>
            </a:r>
            <a:r>
              <a:rPr lang="fr-FR" sz="2400" b="1" dirty="0">
                <a:solidFill>
                  <a:srgbClr val="1C1E21"/>
                </a:solidFill>
                <a:latin typeface="Times New Roman" pitchFamily="18" charset="0"/>
                <a:ea typeface="Times New Roman" pitchFamily="18" charset="0"/>
                <a:cs typeface="Times New Roman" pitchFamily="18" charset="0"/>
              </a:rPr>
              <a:t>Flexibilité </a:t>
            </a:r>
            <a:r>
              <a:rPr lang="fr-FR" sz="2400" dirty="0">
                <a:solidFill>
                  <a:srgbClr val="1C1E21"/>
                </a:solidFill>
                <a:latin typeface="Times New Roman" pitchFamily="18" charset="0"/>
                <a:ea typeface="Times New Roman" pitchFamily="18" charset="0"/>
                <a:cs typeface="Times New Roman" pitchFamily="18" charset="0"/>
              </a:rPr>
              <a:t>:* Bien que le chercheur ait une liste de questions à suivre, il peut s'adapter aux réponses et aux besoins du participant. Cela permet d'approfondir certains sujets ou d'explorer des domaines qui pourraient ne pas être couverts par les questions </a:t>
            </a:r>
            <a:r>
              <a:rPr lang="fr-FR" sz="2400" dirty="0" smtClean="0">
                <a:solidFill>
                  <a:srgbClr val="1C1E21"/>
                </a:solidFill>
                <a:latin typeface="Times New Roman" pitchFamily="18" charset="0"/>
                <a:ea typeface="Times New Roman" pitchFamily="18" charset="0"/>
                <a:cs typeface="Times New Roman" pitchFamily="18" charset="0"/>
              </a:rPr>
              <a:t>préétablies.</a:t>
            </a:r>
            <a:endParaRPr lang="fr-FR" sz="2400" dirty="0">
              <a:solidFill>
                <a:srgbClr val="1C1E21"/>
              </a:solidFill>
              <a:latin typeface="Times New Roman" pitchFamily="18" charset="0"/>
              <a:ea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8435"/>
                                        </p:tgtEl>
                                        <p:attrNameLst>
                                          <p:attrName>style.visibility</p:attrName>
                                        </p:attrNameLst>
                                      </p:cBhvr>
                                      <p:to>
                                        <p:strVal val="visible"/>
                                      </p:to>
                                    </p:set>
                                    <p:animEffect transition="in" filter="box(in)">
                                      <p:cBhvr>
                                        <p:cTn id="7" dur="500"/>
                                        <p:tgtEl>
                                          <p:spTgt spid="1843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0" y="0"/>
            <a:ext cx="91440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fr-FR" sz="2800" dirty="0">
                <a:latin typeface="Times New Roman" pitchFamily="18" charset="0"/>
                <a:ea typeface="Calibri" pitchFamily="34" charset="0"/>
                <a:cs typeface="Times New Roman" pitchFamily="18" charset="0"/>
              </a:rPr>
              <a:t>3. *</a:t>
            </a:r>
            <a:r>
              <a:rPr lang="fr-FR" sz="2800" b="1" dirty="0">
                <a:latin typeface="Times New Roman" pitchFamily="18" charset="0"/>
                <a:ea typeface="Calibri" pitchFamily="34" charset="0"/>
                <a:cs typeface="Times New Roman" pitchFamily="18" charset="0"/>
              </a:rPr>
              <a:t>Objectifs clairs </a:t>
            </a:r>
            <a:r>
              <a:rPr lang="fr-FR" sz="2800" dirty="0">
                <a:latin typeface="Times New Roman" pitchFamily="18" charset="0"/>
                <a:ea typeface="Calibri" pitchFamily="34" charset="0"/>
                <a:cs typeface="Times New Roman" pitchFamily="18" charset="0"/>
              </a:rPr>
              <a:t>:* Malgré sa flexibilité, l'entretien semi-directif vise à atteindre des objectifs de recherche spécifiques en abordant des thèmes ou des questions prédéfinis. </a:t>
            </a:r>
          </a:p>
        </p:txBody>
      </p:sp>
      <p:sp>
        <p:nvSpPr>
          <p:cNvPr id="19458" name="Rectangle 2"/>
          <p:cNvSpPr>
            <a:spLocks noChangeArrowheads="1"/>
          </p:cNvSpPr>
          <p:nvPr/>
        </p:nvSpPr>
        <p:spPr bwMode="auto">
          <a:xfrm>
            <a:off x="0" y="1765877"/>
            <a:ext cx="9144000" cy="18774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3200"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4. </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Analyse des données </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Les données recueillies lors d'un entretien semi-directif peuvent être analysées qualitativement pour identifier des motifs, des thèmes ou des tendances dans les réponses des participants. </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9459" name="Rectangle 3"/>
          <p:cNvSpPr>
            <a:spLocks noChangeArrowheads="1"/>
          </p:cNvSpPr>
          <p:nvPr/>
        </p:nvSpPr>
        <p:spPr bwMode="auto">
          <a:xfrm>
            <a:off x="0" y="4286256"/>
            <a:ext cx="914400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3.</a:t>
            </a:r>
            <a:r>
              <a:rPr kumimoji="0" lang="fr-FR" sz="2800" b="1" i="0" u="none" strike="noStrike" cap="none" normalizeH="0" dirty="0" smtClean="0">
                <a:ln>
                  <a:noFill/>
                </a:ln>
                <a:solidFill>
                  <a:srgbClr val="1C1E21"/>
                </a:solidFill>
                <a:effectLst/>
                <a:latin typeface="Times New Roman" pitchFamily="18" charset="0"/>
                <a:ea typeface="Times New Roman" pitchFamily="18" charset="0"/>
                <a:cs typeface="Times New Roman" pitchFamily="18" charset="0"/>
              </a:rPr>
              <a:t> </a:t>
            </a:r>
            <a:r>
              <a:rPr kumimoji="0" lang="fr-FR" sz="2800" b="1"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L'entretien libre</a:t>
            </a:r>
            <a:r>
              <a:rPr kumimoji="0" lang="fr-FR" sz="2800"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 également connu sous le nom d'entretien non-directif, est une méthode de collecte de données qui met l'accent sur la liberté d'expression du participant. Voici ses caractéristiques principales :</a:t>
            </a:r>
            <a:endParaRPr kumimoji="0" lang="fr-FR"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animEffect transition="in" filter="box(in)">
                                      <p:cBhvr>
                                        <p:cTn id="7" dur="500"/>
                                        <p:tgtEl>
                                          <p:spTgt spid="1945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9459"/>
                                        </p:tgtEl>
                                        <p:attrNameLst>
                                          <p:attrName>style.visibility</p:attrName>
                                        </p:attrNameLst>
                                      </p:cBhvr>
                                      <p:to>
                                        <p:strVal val="visible"/>
                                      </p:to>
                                    </p:set>
                                    <p:animEffect transition="in" filter="box(in)">
                                      <p:cBhvr>
                                        <p:cTn id="12" dur="500"/>
                                        <p:tgtEl>
                                          <p:spTgt spid="194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1945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0" y="0"/>
            <a:ext cx="91440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fr-FR" sz="2800" b="1" i="1" dirty="0" smtClean="0">
                <a:latin typeface="Times New Roman" pitchFamily="18" charset="0"/>
                <a:ea typeface="Calibri" pitchFamily="34" charset="0"/>
                <a:cs typeface="Times New Roman" pitchFamily="18" charset="0"/>
              </a:rPr>
              <a:t>« l’entretien </a:t>
            </a:r>
            <a:r>
              <a:rPr lang="fr-FR" sz="2800" b="1" i="1" dirty="0">
                <a:latin typeface="Times New Roman" pitchFamily="18" charset="0"/>
                <a:ea typeface="Calibri" pitchFamily="34" charset="0"/>
                <a:cs typeface="Times New Roman" pitchFamily="18" charset="0"/>
              </a:rPr>
              <a:t>libre permet à l’enquêté de produire du discours sur le sujet de l’entretien, de le problématiser, à sa façon avec ses propres mots et à l’interroger à partir de ses propres préoccupations t </a:t>
            </a:r>
            <a:r>
              <a:rPr lang="fr-FR" sz="2800" b="1" i="1" dirty="0" smtClean="0">
                <a:latin typeface="Times New Roman" pitchFamily="18" charset="0"/>
                <a:ea typeface="Calibri" pitchFamily="34" charset="0"/>
                <a:cs typeface="Times New Roman" pitchFamily="18" charset="0"/>
              </a:rPr>
              <a:t>représentations </a:t>
            </a:r>
            <a:r>
              <a:rPr lang="fr-FR" sz="2800" dirty="0" smtClean="0">
                <a:latin typeface="Times New Roman" pitchFamily="18" charset="0"/>
                <a:ea typeface="Calibri" pitchFamily="34" charset="0"/>
                <a:cs typeface="Times New Roman" pitchFamily="18" charset="0"/>
              </a:rPr>
              <a:t>» Cécile </a:t>
            </a:r>
            <a:r>
              <a:rPr lang="fr-FR" sz="2800" dirty="0">
                <a:latin typeface="Times New Roman" pitchFamily="18" charset="0"/>
                <a:ea typeface="Calibri" pitchFamily="34" charset="0"/>
                <a:cs typeface="Times New Roman" pitchFamily="18" charset="0"/>
              </a:rPr>
              <a:t>Canut, 2003-2004 , p66) </a:t>
            </a:r>
          </a:p>
        </p:txBody>
      </p:sp>
      <p:sp>
        <p:nvSpPr>
          <p:cNvPr id="20482" name="Rectangle 2"/>
          <p:cNvSpPr>
            <a:spLocks noChangeArrowheads="1"/>
          </p:cNvSpPr>
          <p:nvPr/>
        </p:nvSpPr>
        <p:spPr bwMode="auto">
          <a:xfrm>
            <a:off x="0" y="2143116"/>
            <a:ext cx="91440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rgbClr val="1C1E21"/>
                </a:solidFill>
                <a:effectLst/>
                <a:latin typeface="inherit" charset="0"/>
                <a:ea typeface="Times New Roman" pitchFamily="18" charset="0"/>
                <a:cs typeface="Segoe UI" pitchFamily="34" charset="0"/>
              </a:rPr>
              <a:t>1. </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lang="fr-FR" sz="2800" b="1" dirty="0">
                <a:latin typeface="Times New Roman" pitchFamily="18" charset="0"/>
                <a:ea typeface="Calibri" pitchFamily="34" charset="0"/>
                <a:cs typeface="Times New Roman" pitchFamily="18" charset="0"/>
              </a:rPr>
              <a:t>Absence de structure préétablie </a:t>
            </a:r>
            <a:r>
              <a:rPr lang="fr-FR" sz="2800" dirty="0">
                <a:latin typeface="Times New Roman" pitchFamily="18" charset="0"/>
                <a:ea typeface="Calibri" pitchFamily="34" charset="0"/>
                <a:cs typeface="Times New Roman" pitchFamily="18" charset="0"/>
              </a:rPr>
              <a:t>:* Contrairement à d'autres types d'entretiens où le chercheur utilise une liste de questions préétablies, l'entretien libre ne comporte pas de structure rigide. Le participant est encouragé à s'exprimer librement sur le sujet donné sans contrainte de questions spécifiques. </a:t>
            </a:r>
          </a:p>
        </p:txBody>
      </p:sp>
      <p:sp>
        <p:nvSpPr>
          <p:cNvPr id="20483" name="Rectangle 3"/>
          <p:cNvSpPr>
            <a:spLocks noChangeArrowheads="1"/>
          </p:cNvSpPr>
          <p:nvPr/>
        </p:nvSpPr>
        <p:spPr bwMode="auto">
          <a:xfrm>
            <a:off x="0" y="4611231"/>
            <a:ext cx="91440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dirty="0" smtClean="0">
                <a:ln>
                  <a:noFill/>
                </a:ln>
                <a:solidFill>
                  <a:srgbClr val="1C1E21"/>
                </a:solidFill>
                <a:effectLst/>
                <a:latin typeface="inherit" charset="0"/>
                <a:ea typeface="Times New Roman" pitchFamily="18" charset="0"/>
                <a:cs typeface="Segoe UI" pitchFamily="34" charset="0"/>
              </a:rPr>
              <a:t>2. </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Liberté d'expression </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Le participant a la possibilité de choisir les sujets sur lesquels il souhaite s'exprimer et de développer ses idées selon ses propres perspectives. Cela permet d'explorer des aspects qui pourraient ne pas être abordés dans un cadre plus structuré. </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0482"/>
                                        </p:tgtEl>
                                        <p:attrNameLst>
                                          <p:attrName>style.visibility</p:attrName>
                                        </p:attrNameLst>
                                      </p:cBhvr>
                                      <p:to>
                                        <p:strVal val="visible"/>
                                      </p:to>
                                    </p:set>
                                    <p:animEffect transition="in" filter="box(in)">
                                      <p:cBhvr>
                                        <p:cTn id="7" dur="500"/>
                                        <p:tgtEl>
                                          <p:spTgt spid="2048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0483"/>
                                        </p:tgtEl>
                                        <p:attrNameLst>
                                          <p:attrName>style.visibility</p:attrName>
                                        </p:attrNameLst>
                                      </p:cBhvr>
                                      <p:to>
                                        <p:strVal val="visible"/>
                                      </p:to>
                                    </p:set>
                                    <p:animEffect transition="in" filter="box(in)">
                                      <p:cBhvr>
                                        <p:cTn id="12" dur="500"/>
                                        <p:tgtEl>
                                          <p:spTgt spid="204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P spid="2048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85728"/>
            <a:ext cx="8929718" cy="2246769"/>
          </a:xfrm>
          <a:prstGeom prst="rect">
            <a:avLst/>
          </a:prstGeom>
        </p:spPr>
        <p:txBody>
          <a:bodyPr wrap="square">
            <a:spAutoFit/>
          </a:bodyPr>
          <a:lstStyle/>
          <a:p>
            <a:pPr algn="just"/>
            <a:r>
              <a:rPr lang="fr-FR" sz="2800" dirty="0">
                <a:latin typeface="Times New Roman" pitchFamily="18" charset="0"/>
                <a:cs typeface="Times New Roman" pitchFamily="18" charset="0"/>
              </a:rPr>
              <a:t>3. </a:t>
            </a:r>
            <a:r>
              <a:rPr lang="fr-FR" sz="2800" b="1" dirty="0" smtClean="0">
                <a:latin typeface="Times New Roman" pitchFamily="18" charset="0"/>
                <a:cs typeface="Times New Roman" pitchFamily="18" charset="0"/>
              </a:rPr>
              <a:t>*Rôle du chercheur </a:t>
            </a:r>
            <a:r>
              <a:rPr lang="fr-FR" sz="2800" dirty="0" smtClean="0">
                <a:latin typeface="Times New Roman" pitchFamily="18" charset="0"/>
                <a:cs typeface="Times New Roman" pitchFamily="18" charset="0"/>
              </a:rPr>
              <a:t>:* Le chercheur agit davantage comme un auditeur ou un facilitateur dans un entretien libre. Il écoute activement les réponses du participant, pose des questions de clarification si nécessaire, mais ne dirige pas la conversation dans une direction spécifique. </a:t>
            </a:r>
            <a:endParaRPr lang="fr-FR" sz="2800" dirty="0">
              <a:latin typeface="Times New Roman" pitchFamily="18" charset="0"/>
              <a:cs typeface="Times New Roman" pitchFamily="18" charset="0"/>
            </a:endParaRPr>
          </a:p>
        </p:txBody>
      </p:sp>
      <p:sp>
        <p:nvSpPr>
          <p:cNvPr id="21505" name="Rectangle 1"/>
          <p:cNvSpPr>
            <a:spLocks noChangeArrowheads="1"/>
          </p:cNvSpPr>
          <p:nvPr/>
        </p:nvSpPr>
        <p:spPr bwMode="auto">
          <a:xfrm>
            <a:off x="0" y="2928934"/>
            <a:ext cx="9144000" cy="18774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3200"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4. </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*Analyse des données </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Les données recueillies lors d'un entretien libre peuvent être analysées qualitativement pour identifier des thèmes émergents, des modèles de pensée ou des réflexions uniques exprimées par le participant. </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1506" name="Rectangle 2"/>
          <p:cNvSpPr>
            <a:spLocks noChangeArrowheads="1"/>
          </p:cNvSpPr>
          <p:nvPr/>
        </p:nvSpPr>
        <p:spPr bwMode="auto">
          <a:xfrm>
            <a:off x="214282" y="5143512"/>
            <a:ext cx="8929718" cy="9848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Ces caractéristiques peuvent varier en fonction des objectifs de recherche, de la nature des données recherchées et des préférences du cherc</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heur</a:t>
            </a:r>
            <a:endParaRPr kumimoji="0" lang="fr-FR"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TotalTime>
  <Words>1284</Words>
  <Application>Microsoft Office PowerPoint</Application>
  <PresentationFormat>Affichage à l'écran (4:3)</PresentationFormat>
  <Paragraphs>63</Paragraphs>
  <Slides>11</Slides>
  <Notes>1</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Thème Office</vt:lpstr>
      <vt:lpstr>Plan du cours  </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 du cours</dc:title>
  <dc:creator>mr</dc:creator>
  <cp:lastModifiedBy>mr</cp:lastModifiedBy>
  <cp:revision>9</cp:revision>
  <dcterms:created xsi:type="dcterms:W3CDTF">2024-04-22T12:24:44Z</dcterms:created>
  <dcterms:modified xsi:type="dcterms:W3CDTF">2024-04-23T13:00:59Z</dcterms:modified>
</cp:coreProperties>
</file>