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99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40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93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63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6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08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47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3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59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02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21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55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CBAF0-A487-4B09-A6C7-E45D49A06A96}" type="datetimeFigureOut">
              <a:rPr lang="fr-FR" smtClean="0"/>
              <a:t>13/10/2024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18848-3FDE-4AA8-ADB2-7154E7E22E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27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50014" y="2627291"/>
            <a:ext cx="6606865" cy="1171978"/>
          </a:xfrm>
        </p:spPr>
        <p:txBody>
          <a:bodyPr>
            <a:noAutofit/>
          </a:bodyPr>
          <a:lstStyle/>
          <a:p>
            <a:r>
              <a:rPr lang="fr-FR" sz="72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CRYOGENIE</a:t>
            </a:r>
            <a:endParaRPr lang="fr-FR" sz="72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17056" y="528034"/>
            <a:ext cx="32191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i="1" u="sng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CHAPITRE </a:t>
            </a:r>
            <a:r>
              <a:rPr lang="fr-FR" sz="6000" b="1" i="1" u="sng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endParaRPr lang="fr-FR" sz="6000" i="1" u="sng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50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047" y="191287"/>
            <a:ext cx="5210770" cy="30812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27790" y="4239440"/>
                <a:ext cx="4634257" cy="369332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𝒍𝒂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𝒕𝒆𝒎𝒑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𝒓𝒂𝒕𝒖𝒓𝒆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𝒅𝒖𝒇𝒍𝒖𝒊𝒅𝒆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𝒆𝒔𝒕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𝒄𝒐𝒏𝒔𝒕𝒂𝒏𝒕𝒆</m:t>
                      </m:r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790" y="4239440"/>
                <a:ext cx="4634257" cy="369332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17262" y="2405788"/>
                <a:ext cx="3929839" cy="369332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𝒍𝒂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𝒕𝒆𝒎𝒑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𝒓𝒂𝒕𝒖𝒓𝒆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𝒅𝒖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𝒇𝒍𝒖𝒊𝒅𝒆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𝒄𝒓𝒐𝒊𝒕</m:t>
                      </m:r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262" y="2405788"/>
                <a:ext cx="3929839" cy="369332"/>
              </a:xfrm>
              <a:prstGeom prst="rect">
                <a:avLst/>
              </a:prstGeom>
              <a:blipFill>
                <a:blip r:embed="rId4"/>
                <a:stretch>
                  <a:fillRect b="-12903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27790" y="610173"/>
                <a:ext cx="3946080" cy="369332"/>
              </a:xfrm>
              <a:prstGeom prst="rect">
                <a:avLst/>
              </a:prstGeom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𝒍𝒂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𝒕𝒆𝒎𝒑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𝒓𝒂𝒕𝒖𝒓𝒆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𝒅𝒖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𝒇𝒍𝒖𝒊𝒅𝒆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𝒄𝒓𝒐𝒊𝒕</m:t>
                      </m:r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790" y="610173"/>
                <a:ext cx="3946080" cy="369332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3359" y="1040373"/>
                <a:ext cx="1179212" cy="390556"/>
              </a:xfrm>
              <a:prstGeom prst="rect">
                <a:avLst/>
              </a:prstGeom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𝑱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fr-FR" dirty="0" smtClean="0"/>
                  <a:t>  &gt;  0 </a:t>
                </a:r>
                <a:endParaRPr lang="fr-F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59" y="1040373"/>
                <a:ext cx="1179212" cy="390556"/>
              </a:xfrm>
              <a:prstGeom prst="rect">
                <a:avLst/>
              </a:prstGeom>
              <a:blipFill>
                <a:blip r:embed="rId6"/>
                <a:stretch>
                  <a:fillRect t="-6061" b="-18182"/>
                </a:stretch>
              </a:blip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1634" y="2775120"/>
                <a:ext cx="1102661" cy="390556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𝑱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fr-FR" dirty="0" smtClean="0"/>
                  <a:t> &lt; 0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34" y="2775120"/>
                <a:ext cx="1102661" cy="390556"/>
              </a:xfrm>
              <a:prstGeom prst="rect">
                <a:avLst/>
              </a:prstGeom>
              <a:blipFill>
                <a:blip r:embed="rId7"/>
                <a:stretch>
                  <a:fillRect t="-4545" b="-18182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38685" y="4608630"/>
                <a:ext cx="1083886" cy="39055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𝑱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fr-FR" dirty="0" smtClean="0"/>
                  <a:t>  = 0 </a:t>
                </a:r>
                <a:endParaRPr lang="fr-F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85" y="4608630"/>
                <a:ext cx="1083886" cy="390556"/>
              </a:xfrm>
              <a:prstGeom prst="rect">
                <a:avLst/>
              </a:prstGeom>
              <a:blipFill>
                <a:blip r:embed="rId8"/>
                <a:stretch>
                  <a:fillRect t="-4545" r="-3333" b="-18182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 12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549" y="3511677"/>
            <a:ext cx="4923766" cy="297501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2027790" y="1393377"/>
            <a:ext cx="326347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Détente </a:t>
            </a:r>
            <a:r>
              <a:rPr lang="fr-FR" b="1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avec refroidissement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27790" y="3137948"/>
            <a:ext cx="3263472" cy="36933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Détente </a:t>
            </a:r>
            <a:r>
              <a:rPr lang="fr-FR" b="1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avec </a:t>
            </a:r>
            <a:r>
              <a:rPr lang="fr-FR" b="1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Réchauffement</a:t>
            </a:r>
            <a:endParaRPr lang="fr-FR" b="1" i="1" dirty="0"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27790" y="4839246"/>
            <a:ext cx="394608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r-FR" b="1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Détente </a:t>
            </a:r>
            <a:r>
              <a:rPr lang="fr-FR" b="1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 variation de température </a:t>
            </a:r>
            <a:endParaRPr lang="fr-FR" b="1" i="1" dirty="0" smtClean="0"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b="1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b="1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point d’inversion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fr-FR" dirty="0"/>
          </a:p>
        </p:txBody>
      </p:sp>
      <p:cxnSp>
        <p:nvCxnSpPr>
          <p:cNvPr id="20" name="Connecteur droit avec flèche 19"/>
          <p:cNvCxnSpPr>
            <a:stCxn id="10" idx="3"/>
            <a:endCxn id="9" idx="1"/>
          </p:cNvCxnSpPr>
          <p:nvPr/>
        </p:nvCxnSpPr>
        <p:spPr>
          <a:xfrm flipV="1">
            <a:off x="1622571" y="794839"/>
            <a:ext cx="405219" cy="440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0" idx="3"/>
            <a:endCxn id="15" idx="1"/>
          </p:cNvCxnSpPr>
          <p:nvPr/>
        </p:nvCxnSpPr>
        <p:spPr>
          <a:xfrm>
            <a:off x="1622571" y="1235651"/>
            <a:ext cx="405219" cy="342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2" idx="3"/>
            <a:endCxn id="18" idx="1"/>
          </p:cNvCxnSpPr>
          <p:nvPr/>
        </p:nvCxnSpPr>
        <p:spPr>
          <a:xfrm>
            <a:off x="1622571" y="4803908"/>
            <a:ext cx="405219" cy="35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1" idx="3"/>
            <a:endCxn id="16" idx="1"/>
          </p:cNvCxnSpPr>
          <p:nvPr/>
        </p:nvCxnSpPr>
        <p:spPr>
          <a:xfrm>
            <a:off x="1584295" y="2970398"/>
            <a:ext cx="443495" cy="352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2" idx="3"/>
            <a:endCxn id="7" idx="1"/>
          </p:cNvCxnSpPr>
          <p:nvPr/>
        </p:nvCxnSpPr>
        <p:spPr>
          <a:xfrm flipV="1">
            <a:off x="1622571" y="4424106"/>
            <a:ext cx="405219" cy="379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1" idx="3"/>
            <a:endCxn id="8" idx="1"/>
          </p:cNvCxnSpPr>
          <p:nvPr/>
        </p:nvCxnSpPr>
        <p:spPr>
          <a:xfrm flipV="1">
            <a:off x="1584295" y="2590454"/>
            <a:ext cx="432967" cy="379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2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9221" y="1928945"/>
            <a:ext cx="1760035" cy="703821"/>
          </a:xfrm>
          <a:solidFill>
            <a:srgbClr val="FF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100" b="1" dirty="0" smtClean="0"/>
              <a:t>Cryogénie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5" name="Connecteur droit avec flèche 4"/>
          <p:cNvCxnSpPr>
            <a:stCxn id="2" idx="3"/>
          </p:cNvCxnSpPr>
          <p:nvPr/>
        </p:nvCxnSpPr>
        <p:spPr>
          <a:xfrm flipV="1">
            <a:off x="2099256" y="966432"/>
            <a:ext cx="705330" cy="131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re 1"/>
          <p:cNvSpPr txBox="1">
            <a:spLocks/>
          </p:cNvSpPr>
          <p:nvPr/>
        </p:nvSpPr>
        <p:spPr>
          <a:xfrm>
            <a:off x="2829868" y="2815692"/>
            <a:ext cx="1811628" cy="708339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/>
              <a:t>Technique</a:t>
            </a:r>
            <a:r>
              <a:rPr lang="fr-FR" sz="3000" b="1" dirty="0"/>
              <a:t>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817465" y="686984"/>
            <a:ext cx="1895340" cy="739200"/>
          </a:xfrm>
          <a:prstGeom prst="rect">
            <a:avLst/>
          </a:prstGeom>
          <a:solidFill>
            <a:srgbClr val="FF99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Terminologie</a:t>
            </a:r>
            <a:r>
              <a:rPr lang="fr-FR" sz="2000" b="1" dirty="0" smtClean="0"/>
              <a:t>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6000614" y="1172053"/>
            <a:ext cx="930500" cy="6547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/>
              <a:t>Génie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6013493" y="288188"/>
            <a:ext cx="904741" cy="553456"/>
          </a:xfrm>
          <a:prstGeom prst="rect">
            <a:avLst/>
          </a:prstGeom>
          <a:noFill/>
          <a:ln>
            <a:solidFill>
              <a:srgbClr val="FF99CC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/>
              <a:t>Cryo</a:t>
            </a:r>
            <a:endParaRPr lang="fr-FR" dirty="0"/>
          </a:p>
        </p:txBody>
      </p:sp>
      <p:cxnSp>
        <p:nvCxnSpPr>
          <p:cNvPr id="14" name="Connecteur droit avec flèche 13"/>
          <p:cNvCxnSpPr>
            <a:stCxn id="10" idx="3"/>
            <a:endCxn id="12" idx="1"/>
          </p:cNvCxnSpPr>
          <p:nvPr/>
        </p:nvCxnSpPr>
        <p:spPr>
          <a:xfrm flipV="1">
            <a:off x="4712805" y="564916"/>
            <a:ext cx="1300688" cy="491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10" idx="3"/>
            <a:endCxn id="11" idx="1"/>
          </p:cNvCxnSpPr>
          <p:nvPr/>
        </p:nvCxnSpPr>
        <p:spPr>
          <a:xfrm>
            <a:off x="4712805" y="1056584"/>
            <a:ext cx="1287809" cy="442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8151521" y="304058"/>
            <a:ext cx="904741" cy="55345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/>
              <a:t>Froid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141598" y="1236448"/>
            <a:ext cx="1382871" cy="55345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/>
              <a:t>Production </a:t>
            </a:r>
            <a:endParaRPr lang="fr-FR" dirty="0"/>
          </a:p>
        </p:txBody>
      </p:sp>
      <p:cxnSp>
        <p:nvCxnSpPr>
          <p:cNvPr id="24" name="Connecteur droit avec flèche 23"/>
          <p:cNvCxnSpPr>
            <a:stCxn id="12" idx="3"/>
            <a:endCxn id="20" idx="1"/>
          </p:cNvCxnSpPr>
          <p:nvPr/>
        </p:nvCxnSpPr>
        <p:spPr>
          <a:xfrm>
            <a:off x="6918234" y="564916"/>
            <a:ext cx="1233287" cy="15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1" idx="3"/>
            <a:endCxn id="21" idx="1"/>
          </p:cNvCxnSpPr>
          <p:nvPr/>
        </p:nvCxnSpPr>
        <p:spPr>
          <a:xfrm>
            <a:off x="6931114" y="1499419"/>
            <a:ext cx="1210484" cy="13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" idx="3"/>
            <a:endCxn id="9" idx="1"/>
          </p:cNvCxnSpPr>
          <p:nvPr/>
        </p:nvCxnSpPr>
        <p:spPr>
          <a:xfrm>
            <a:off x="2099256" y="2280856"/>
            <a:ext cx="730612" cy="8890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Titre 1"/>
          <p:cNvSpPr txBox="1">
            <a:spLocks/>
          </p:cNvSpPr>
          <p:nvPr/>
        </p:nvSpPr>
        <p:spPr>
          <a:xfrm>
            <a:off x="6241686" y="4725265"/>
            <a:ext cx="4559120" cy="112146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Phénomènes apparaissent à très basses températures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&lt; 120°K 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3" name="Titre 1"/>
          <p:cNvSpPr txBox="1">
            <a:spLocks/>
          </p:cNvSpPr>
          <p:nvPr/>
        </p:nvSpPr>
        <p:spPr>
          <a:xfrm>
            <a:off x="5148193" y="3406551"/>
            <a:ext cx="1704842" cy="70833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Technologie</a:t>
            </a:r>
            <a:r>
              <a:rPr lang="fr-FR" sz="3000" b="1" dirty="0" smtClean="0"/>
              <a:t>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4" name="Titre 1"/>
          <p:cNvSpPr txBox="1">
            <a:spLocks/>
          </p:cNvSpPr>
          <p:nvPr/>
        </p:nvSpPr>
        <p:spPr>
          <a:xfrm>
            <a:off x="7359732" y="2765051"/>
            <a:ext cx="2323028" cy="708339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000" b="1" dirty="0" smtClean="0"/>
              <a:t>Systèmes « ou » Installations 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5" name="Titre 1"/>
          <p:cNvSpPr txBox="1">
            <a:spLocks/>
          </p:cNvSpPr>
          <p:nvPr/>
        </p:nvSpPr>
        <p:spPr>
          <a:xfrm>
            <a:off x="5370242" y="2185837"/>
            <a:ext cx="1266422" cy="70833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Science</a:t>
            </a:r>
            <a:r>
              <a:rPr lang="fr-FR" sz="3000" b="1" dirty="0" smtClean="0"/>
              <a:t>  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57" name="Connecteur droit avec flèche 56"/>
          <p:cNvCxnSpPr>
            <a:stCxn id="54" idx="3"/>
            <a:endCxn id="211" idx="1"/>
          </p:cNvCxnSpPr>
          <p:nvPr/>
        </p:nvCxnSpPr>
        <p:spPr>
          <a:xfrm flipV="1">
            <a:off x="9682760" y="3075622"/>
            <a:ext cx="845605" cy="43599"/>
          </a:xfrm>
          <a:prstGeom prst="straightConnector1">
            <a:avLst/>
          </a:prstGeom>
          <a:ln w="38100" cap="flat" cmpd="sng" algn="ctr">
            <a:solidFill>
              <a:srgbClr val="FF99CC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9" idx="3"/>
            <a:endCxn id="55" idx="1"/>
          </p:cNvCxnSpPr>
          <p:nvPr/>
        </p:nvCxnSpPr>
        <p:spPr>
          <a:xfrm flipV="1">
            <a:off x="4641496" y="2540007"/>
            <a:ext cx="728746" cy="629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stCxn id="9" idx="3"/>
            <a:endCxn id="53" idx="1"/>
          </p:cNvCxnSpPr>
          <p:nvPr/>
        </p:nvCxnSpPr>
        <p:spPr>
          <a:xfrm>
            <a:off x="4641496" y="3169862"/>
            <a:ext cx="506697" cy="590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>
            <a:stCxn id="53" idx="3"/>
            <a:endCxn id="54" idx="1"/>
          </p:cNvCxnSpPr>
          <p:nvPr/>
        </p:nvCxnSpPr>
        <p:spPr>
          <a:xfrm flipV="1">
            <a:off x="6853035" y="3119221"/>
            <a:ext cx="506697" cy="64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itre 1"/>
          <p:cNvSpPr txBox="1">
            <a:spLocks/>
          </p:cNvSpPr>
          <p:nvPr/>
        </p:nvSpPr>
        <p:spPr>
          <a:xfrm>
            <a:off x="10528365" y="2721452"/>
            <a:ext cx="1266422" cy="70833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Etude</a:t>
            </a:r>
            <a:r>
              <a:rPr lang="fr-FR" sz="3000" b="1" dirty="0" smtClean="0"/>
              <a:t>  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99" name="Connecteur en angle 98"/>
          <p:cNvCxnSpPr>
            <a:stCxn id="211" idx="2"/>
            <a:endCxn id="52" idx="3"/>
          </p:cNvCxnSpPr>
          <p:nvPr/>
        </p:nvCxnSpPr>
        <p:spPr>
          <a:xfrm rot="5400000">
            <a:off x="10053087" y="4177510"/>
            <a:ext cx="1856208" cy="36077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55" idx="3"/>
            <a:endCxn id="54" idx="1"/>
          </p:cNvCxnSpPr>
          <p:nvPr/>
        </p:nvCxnSpPr>
        <p:spPr>
          <a:xfrm>
            <a:off x="6636664" y="2540007"/>
            <a:ext cx="723068" cy="579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2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20" grpId="0" animBg="1"/>
      <p:bldP spid="21" grpId="0" animBg="1"/>
      <p:bldP spid="52" grpId="0" animBg="1"/>
      <p:bldP spid="53" grpId="0" animBg="1"/>
      <p:bldP spid="54" grpId="0" animBg="1"/>
      <p:bldP spid="55" grpId="0" animBg="1"/>
      <p:bldP spid="2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8231" y="300731"/>
            <a:ext cx="5226676" cy="1231855"/>
          </a:xfrm>
          <a:ln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TopLef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fr-FR" sz="2800" b="1" dirty="0" smtClean="0">
                <a:latin typeface="Arial Black" panose="020B0A04020102020204" pitchFamily="34" charset="0"/>
              </a:rPr>
              <a:t>Domaines d’application </a:t>
            </a:r>
            <a:br>
              <a:rPr lang="fr-FR" sz="2800" b="1" dirty="0" smtClean="0">
                <a:latin typeface="Arial Black" panose="020B0A04020102020204" pitchFamily="34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//</a:t>
            </a:r>
            <a:r>
              <a:rPr lang="fr-FR" sz="2800" b="1" dirty="0" smtClean="0">
                <a:latin typeface="Arial Black" panose="020B0A04020102020204" pitchFamily="34" charset="0"/>
              </a:rPr>
              <a:t>Phénomènes apparaissent</a:t>
            </a:r>
            <a:r>
              <a:rPr lang="fr-FR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//</a:t>
            </a:r>
            <a:r>
              <a:rPr lang="fr-FR" sz="2800" b="1" dirty="0" smtClean="0">
                <a:latin typeface="Arial Black" panose="020B0A04020102020204" pitchFamily="34" charset="0"/>
              </a:rPr>
              <a:t> </a:t>
            </a:r>
            <a:endParaRPr lang="fr-FR" sz="2800" b="1" dirty="0">
              <a:latin typeface="Arial Black" panose="020B0A04020102020204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3967" y="2833517"/>
            <a:ext cx="2572824" cy="7854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Secteur</a:t>
            </a:r>
          </a:p>
          <a:p>
            <a:pPr algn="ctr"/>
            <a:r>
              <a:rPr lang="fr-FR" sz="2400" b="1" dirty="0" smtClean="0"/>
              <a:t>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Médical</a:t>
            </a:r>
            <a:endParaRPr lang="fr-FR" sz="24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03967" y="1665903"/>
            <a:ext cx="2572824" cy="7854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Secteur Alimentaire </a:t>
            </a:r>
            <a:endParaRPr lang="fr-FR" sz="2400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03967" y="4034236"/>
            <a:ext cx="2572824" cy="7854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Secteur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Electroniqu</a:t>
            </a:r>
            <a:r>
              <a:rPr lang="fr-FR" sz="2400" b="1" dirty="0" smtClean="0"/>
              <a:t>e </a:t>
            </a:r>
            <a:endParaRPr lang="fr-FR" sz="2400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03967" y="5142477"/>
            <a:ext cx="2572824" cy="7854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1" dirty="0" smtClean="0"/>
              <a:t>Secteur</a:t>
            </a:r>
          </a:p>
          <a:p>
            <a:pPr algn="ctr"/>
            <a:r>
              <a:rPr lang="fr-FR" sz="2400" b="1" dirty="0" smtClean="0"/>
              <a:t>Industriel </a:t>
            </a:r>
            <a:endParaRPr lang="fr-FR" sz="2400" dirty="0"/>
          </a:p>
        </p:txBody>
      </p:sp>
      <p:sp>
        <p:nvSpPr>
          <p:cNvPr id="17" name="Rectangle 16"/>
          <p:cNvSpPr/>
          <p:nvPr/>
        </p:nvSpPr>
        <p:spPr>
          <a:xfrm>
            <a:off x="3608231" y="2856076"/>
            <a:ext cx="7916270" cy="75713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2400" b="1" dirty="0">
                <a:solidFill>
                  <a:schemeClr val="dk1"/>
                </a:solidFill>
              </a:rPr>
              <a:t>pour but de suspendre l'évolution des cellules et de pouvoir les remettre en mouvement par la </a:t>
            </a:r>
            <a:r>
              <a:rPr lang="fr-FR" sz="2400" b="1" dirty="0" smtClean="0">
                <a:solidFill>
                  <a:schemeClr val="dk1"/>
                </a:solidFill>
              </a:rPr>
              <a:t>suite.</a:t>
            </a:r>
            <a:endParaRPr lang="fr-FR" sz="2400" b="1" dirty="0">
              <a:solidFill>
                <a:schemeClr val="dk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08232" y="1698604"/>
            <a:ext cx="7916270" cy="75713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2400" b="1" dirty="0">
                <a:solidFill>
                  <a:schemeClr val="dk1"/>
                </a:solidFill>
              </a:rPr>
              <a:t>consiste à conserver les aliments par la surgélation très </a:t>
            </a:r>
            <a:r>
              <a:rPr lang="fr-FR" sz="2400" b="1" dirty="0" smtClean="0">
                <a:solidFill>
                  <a:schemeClr val="dk1"/>
                </a:solidFill>
              </a:rPr>
              <a:t>rapide.</a:t>
            </a:r>
            <a:endParaRPr lang="fr-FR" sz="2400" b="1" dirty="0">
              <a:solidFill>
                <a:schemeClr val="dk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08231" y="4052186"/>
            <a:ext cx="7916270" cy="75713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fr-FR" sz="2400" b="1" dirty="0">
                <a:solidFill>
                  <a:schemeClr val="dk1"/>
                </a:solidFill>
              </a:rPr>
              <a:t>Supraconductivité, caractérisée par l'absence totale de résistance électrique.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608231" y="5276243"/>
            <a:ext cx="7916270" cy="4921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fr-FR" sz="2400" b="1" dirty="0">
                <a:solidFill>
                  <a:srgbClr val="FF0000"/>
                </a:solidFill>
              </a:rPr>
              <a:t>Liquéfaction des gaz</a:t>
            </a:r>
            <a:r>
              <a:rPr lang="fr-FR" sz="2400" b="1" dirty="0">
                <a:solidFill>
                  <a:schemeClr val="dk1"/>
                </a:solidFill>
              </a:rPr>
              <a:t> : Pour but de séparer liquide au gaz</a:t>
            </a:r>
          </a:p>
        </p:txBody>
      </p:sp>
      <p:cxnSp>
        <p:nvCxnSpPr>
          <p:cNvPr id="24" name="Connecteur droit avec flèche 23"/>
          <p:cNvCxnSpPr>
            <a:stCxn id="6" idx="3"/>
            <a:endCxn id="18" idx="1"/>
          </p:cNvCxnSpPr>
          <p:nvPr/>
        </p:nvCxnSpPr>
        <p:spPr>
          <a:xfrm>
            <a:off x="3176791" y="2058610"/>
            <a:ext cx="431441" cy="185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5" idx="3"/>
            <a:endCxn id="17" idx="1"/>
          </p:cNvCxnSpPr>
          <p:nvPr/>
        </p:nvCxnSpPr>
        <p:spPr>
          <a:xfrm>
            <a:off x="3176791" y="3226224"/>
            <a:ext cx="431440" cy="84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endCxn id="20" idx="1"/>
          </p:cNvCxnSpPr>
          <p:nvPr/>
        </p:nvCxnSpPr>
        <p:spPr>
          <a:xfrm>
            <a:off x="3176790" y="4408383"/>
            <a:ext cx="431441" cy="223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9" idx="3"/>
            <a:endCxn id="22" idx="1"/>
          </p:cNvCxnSpPr>
          <p:nvPr/>
        </p:nvCxnSpPr>
        <p:spPr>
          <a:xfrm flipV="1">
            <a:off x="3176791" y="5522304"/>
            <a:ext cx="431440" cy="128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4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9" grpId="0" animBg="1"/>
      <p:bldP spid="17" grpId="0" animBg="1"/>
      <p:bldP spid="18" grpId="0" animBg="1"/>
      <p:bldP spid="20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5523" y="623620"/>
            <a:ext cx="10515600" cy="200367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Un </a:t>
            </a:r>
            <a:r>
              <a:rPr lang="fr-FR" sz="2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objet peut se trouve en trois phases différentes: </a:t>
            </a:r>
            <a:r>
              <a:rPr lang="fr-FR" sz="2400" b="1" i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Solide, Liquide, Gazeux </a:t>
            </a:r>
            <a:r>
              <a:rPr lang="fr-FR" sz="2400" b="1" i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fr-FR" sz="2400" b="1" i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2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La transition d’une phases à l’autre nécessite soit: </a:t>
            </a:r>
            <a:br>
              <a:rPr lang="fr-FR" sz="2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2400" b="1" i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  - Un </a:t>
            </a:r>
            <a:r>
              <a:rPr lang="fr-FR" sz="2400" b="1" i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apport thermique</a:t>
            </a:r>
            <a:br>
              <a:rPr lang="fr-FR" sz="2400" b="1" i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2400" b="1" i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  - Une </a:t>
            </a:r>
            <a:r>
              <a:rPr lang="fr-FR" sz="2400" b="1" i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absence de la chaleur </a:t>
            </a:r>
            <a:r>
              <a:rPr lang="fr-FR" sz="2400" b="1" i="1" dirty="0">
                <a:solidFill>
                  <a:schemeClr val="dk1"/>
                </a:solidFill>
              </a:rPr>
              <a:t/>
            </a:r>
            <a:br>
              <a:rPr lang="fr-FR" sz="2400" b="1" i="1" dirty="0">
                <a:solidFill>
                  <a:schemeClr val="dk1"/>
                </a:solidFill>
              </a:rPr>
            </a:br>
            <a:endParaRPr lang="fr-FR" sz="2400" b="1" i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88" y="2331077"/>
            <a:ext cx="5975798" cy="42011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945523" y="2331077"/>
            <a:ext cx="6794679" cy="1557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400" b="1" i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110" y="2331078"/>
            <a:ext cx="6092245" cy="420119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4291" y="130486"/>
            <a:ext cx="5095744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dk1"/>
                </a:solidFill>
              </a:rPr>
              <a:t>Comportement du fluide </a:t>
            </a:r>
            <a:r>
              <a:rPr lang="fr-FR" sz="2400" b="1" dirty="0">
                <a:solidFill>
                  <a:schemeClr val="dk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487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20571915">
            <a:off x="502276" y="811071"/>
            <a:ext cx="2640168" cy="584775"/>
          </a:xfrm>
          <a:prstGeom prst="rect">
            <a:avLst/>
          </a:prstGeom>
          <a:solidFill>
            <a:srgbClr val="FF99CC"/>
          </a:solidFill>
          <a:ln>
            <a:solidFill>
              <a:srgbClr val="00B05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dk1"/>
                </a:solidFill>
              </a:rPr>
              <a:t>Liquéfaction</a:t>
            </a:r>
            <a:r>
              <a:rPr lang="fr-FR" sz="2400" b="1" dirty="0">
                <a:solidFill>
                  <a:schemeClr val="dk1"/>
                </a:solidFill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871896" y="2281567"/>
            <a:ext cx="10897738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chemeClr val="dk1"/>
                </a:solidFill>
              </a:rPr>
              <a:t>Un </a:t>
            </a:r>
            <a:r>
              <a:rPr lang="fr-FR" sz="2400" b="1" dirty="0">
                <a:solidFill>
                  <a:schemeClr val="dk1"/>
                </a:solidFill>
              </a:rPr>
              <a:t>gaz </a:t>
            </a:r>
            <a:r>
              <a:rPr lang="fr-FR" sz="2400" b="1" dirty="0" smtClean="0">
                <a:solidFill>
                  <a:schemeClr val="dk1"/>
                </a:solidFill>
              </a:rPr>
              <a:t>permanant « </a:t>
            </a:r>
            <a:r>
              <a:rPr lang="fr-FR" sz="2400" b="1" dirty="0" smtClean="0">
                <a:solidFill>
                  <a:srgbClr val="FF0000"/>
                </a:solidFill>
              </a:rPr>
              <a:t>à la température ambiante et sous la pression atmosphérique</a:t>
            </a:r>
            <a:r>
              <a:rPr lang="fr-FR" sz="2400" b="1" dirty="0" smtClean="0">
                <a:solidFill>
                  <a:schemeClr val="dk1"/>
                </a:solidFill>
              </a:rPr>
              <a:t> »</a:t>
            </a:r>
          </a:p>
          <a:p>
            <a:pPr algn="just"/>
            <a:r>
              <a:rPr lang="fr-FR" sz="2400" b="1" dirty="0" smtClean="0">
                <a:solidFill>
                  <a:schemeClr val="dk1"/>
                </a:solidFill>
              </a:rPr>
              <a:t>se liquéfie quand on basse sa température suffisamment </a:t>
            </a:r>
            <a:r>
              <a:rPr lang="fr-FR" sz="2400" b="1" dirty="0" smtClean="0">
                <a:solidFill>
                  <a:srgbClr val="FF0000"/>
                </a:solidFill>
              </a:rPr>
              <a:t>(jusqu’à la température d’ébullition) </a:t>
            </a:r>
            <a:r>
              <a:rPr lang="fr-FR" sz="2400" b="1" dirty="0" smtClean="0">
                <a:solidFill>
                  <a:schemeClr val="dk1"/>
                </a:solidFill>
              </a:rPr>
              <a:t>et maintenir sa pression constante (</a:t>
            </a:r>
            <a:r>
              <a:rPr lang="fr-FR" sz="2400" b="1" dirty="0">
                <a:solidFill>
                  <a:srgbClr val="FF0000"/>
                </a:solidFill>
              </a:rPr>
              <a:t>pression atmosphérique</a:t>
            </a:r>
            <a:r>
              <a:rPr lang="fr-FR" sz="2400" b="1" dirty="0" smtClean="0">
                <a:solidFill>
                  <a:schemeClr val="dk1"/>
                </a:solidFill>
              </a:rPr>
              <a:t>).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5770" y="1478561"/>
            <a:ext cx="6563080" cy="46166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dk1"/>
                </a:solidFill>
              </a:rPr>
              <a:t>C’est la transition de l’état gaz vers l’état liquide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63982" y="3760838"/>
            <a:ext cx="546665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dk1"/>
                </a:solidFill>
              </a:rPr>
              <a:t>Gaz permanents:  O2, H2, He,N2…….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713" y="5467454"/>
            <a:ext cx="5495925" cy="11144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23407" y="4337783"/>
            <a:ext cx="10175964" cy="83099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La </a:t>
            </a:r>
            <a:r>
              <a:rPr lang="fr-FR" sz="2400" b="1" dirty="0">
                <a:solidFill>
                  <a:srgbClr val="FF0000"/>
                </a:solidFill>
              </a:rPr>
              <a:t>température d’ébullition </a:t>
            </a:r>
            <a:r>
              <a:rPr lang="fr-FR" sz="2400" b="1" dirty="0" smtClean="0">
                <a:solidFill>
                  <a:schemeClr val="dk1"/>
                </a:solidFill>
              </a:rPr>
              <a:t>est la température de changement de phase du fluide</a:t>
            </a:r>
          </a:p>
        </p:txBody>
      </p:sp>
    </p:spTree>
    <p:extLst>
      <p:ext uri="{BB962C8B-B14F-4D97-AF65-F5344CB8AC3E}">
        <p14:creationId xmlns:p14="http://schemas.microsoft.com/office/powerpoint/2010/main" val="337322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55105" y="390884"/>
            <a:ext cx="4609563" cy="678064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90900" algn="l"/>
              </a:tabLst>
            </a:pPr>
            <a:r>
              <a:rPr lang="fr-F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Processus de </a:t>
            </a:r>
            <a:r>
              <a:rPr lang="fr-FR" sz="3200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liquéfaction</a:t>
            </a:r>
            <a:endParaRPr lang="fr-F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0913" y="2094789"/>
            <a:ext cx="10612191" cy="217078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90900" algn="l"/>
              </a:tabLst>
            </a:pPr>
            <a:r>
              <a:rPr lang="fr-FR" sz="2400" b="1" dirty="0">
                <a:solidFill>
                  <a:schemeClr val="dk1"/>
                </a:solidFill>
              </a:rPr>
              <a:t>Il y a quatre processus </a:t>
            </a:r>
            <a:r>
              <a:rPr lang="fr-FR" sz="2400" b="1" dirty="0" smtClean="0">
                <a:solidFill>
                  <a:schemeClr val="dk1"/>
                </a:solidFill>
              </a:rPr>
              <a:t>permettant </a:t>
            </a:r>
            <a:r>
              <a:rPr lang="fr-FR" sz="2400" b="1" dirty="0">
                <a:solidFill>
                  <a:schemeClr val="dk1"/>
                </a:solidFill>
              </a:rPr>
              <a:t>de liquéfier le gaz </a:t>
            </a:r>
            <a:r>
              <a:rPr lang="fr-FR" sz="2400" b="1" i="1" u="sng" dirty="0">
                <a:solidFill>
                  <a:schemeClr val="dk1"/>
                </a:solidFill>
              </a:rPr>
              <a:t>à pression </a:t>
            </a:r>
            <a:r>
              <a:rPr lang="fr-FR" sz="2400" b="1" i="1" u="sng" dirty="0" smtClean="0">
                <a:solidFill>
                  <a:schemeClr val="dk1"/>
                </a:solidFill>
              </a:rPr>
              <a:t>atmosphérique</a:t>
            </a:r>
            <a:endParaRPr lang="fr-FR" sz="2400" b="1" i="1" u="sng" dirty="0">
              <a:solidFill>
                <a:schemeClr val="dk1"/>
              </a:solidFill>
            </a:endParaRPr>
          </a:p>
          <a:p>
            <a:pPr marL="1257300" lvl="2" indent="-342900">
              <a:lnSpc>
                <a:spcPct val="107000"/>
              </a:lnSpc>
              <a:buFont typeface="+mj-lt"/>
              <a:buAutoNum type="alphaLcPeriod"/>
              <a:tabLst>
                <a:tab pos="3390900" algn="l"/>
              </a:tabLst>
            </a:pPr>
            <a:r>
              <a:rPr lang="fr-FR" sz="2400" b="1" dirty="0">
                <a:solidFill>
                  <a:schemeClr val="dk1"/>
                </a:solidFill>
              </a:rPr>
              <a:t>Détente </a:t>
            </a:r>
            <a:r>
              <a:rPr lang="fr-FR" sz="2400" b="1" dirty="0" smtClean="0">
                <a:solidFill>
                  <a:srgbClr val="FF0000"/>
                </a:solidFill>
              </a:rPr>
              <a:t>JOULE-THOMSON</a:t>
            </a:r>
            <a:r>
              <a:rPr lang="fr-FR" sz="2400" b="1" dirty="0" smtClean="0">
                <a:solidFill>
                  <a:schemeClr val="dk1"/>
                </a:solidFill>
              </a:rPr>
              <a:t> (ISENTHALPIQUE)</a:t>
            </a:r>
            <a:endParaRPr lang="fr-FR" sz="2400" b="1" dirty="0">
              <a:solidFill>
                <a:schemeClr val="dk1"/>
              </a:solidFill>
            </a:endParaRPr>
          </a:p>
          <a:p>
            <a:pPr marL="1257300" lvl="2" indent="-342900">
              <a:lnSpc>
                <a:spcPct val="107000"/>
              </a:lnSpc>
              <a:buFont typeface="+mj-lt"/>
              <a:buAutoNum type="alphaLcPeriod"/>
              <a:tabLst>
                <a:tab pos="3390900" algn="l"/>
              </a:tabLst>
            </a:pPr>
            <a:r>
              <a:rPr lang="fr-FR" sz="2400" b="1" dirty="0">
                <a:solidFill>
                  <a:schemeClr val="dk1"/>
                </a:solidFill>
              </a:rPr>
              <a:t>Détente </a:t>
            </a:r>
            <a:r>
              <a:rPr lang="fr-FR" sz="2400" b="1" dirty="0" smtClean="0">
                <a:solidFill>
                  <a:srgbClr val="FF0000"/>
                </a:solidFill>
              </a:rPr>
              <a:t>BRAYTON</a:t>
            </a:r>
            <a:r>
              <a:rPr lang="fr-FR" sz="2400" b="1" dirty="0" smtClean="0">
                <a:solidFill>
                  <a:schemeClr val="dk1"/>
                </a:solidFill>
              </a:rPr>
              <a:t> (ISENTROPIQUE)</a:t>
            </a:r>
            <a:endParaRPr lang="fr-FR" sz="2400" b="1" dirty="0">
              <a:solidFill>
                <a:schemeClr val="dk1"/>
              </a:solidFill>
            </a:endParaRPr>
          </a:p>
          <a:p>
            <a:pPr marL="1257300" lvl="2" indent="-342900">
              <a:lnSpc>
                <a:spcPct val="107000"/>
              </a:lnSpc>
              <a:buFont typeface="+mj-lt"/>
              <a:buAutoNum type="alphaLcPeriod"/>
              <a:tabLst>
                <a:tab pos="3390900" algn="l"/>
              </a:tabLst>
            </a:pPr>
            <a:r>
              <a:rPr lang="fr-FR" sz="2400" b="1" dirty="0">
                <a:solidFill>
                  <a:schemeClr val="dk1"/>
                </a:solidFill>
              </a:rPr>
              <a:t>Procédé mixte (combiné) de </a:t>
            </a:r>
            <a:r>
              <a:rPr lang="fr-FR" sz="2400" b="1" u="sng" dirty="0" smtClean="0">
                <a:solidFill>
                  <a:srgbClr val="FF0000"/>
                </a:solidFill>
              </a:rPr>
              <a:t>CLAUDE</a:t>
            </a:r>
            <a:r>
              <a:rPr lang="fr-FR" sz="2400" b="1" dirty="0" smtClean="0">
                <a:solidFill>
                  <a:schemeClr val="dk1"/>
                </a:solidFill>
              </a:rPr>
              <a:t> (ISENTHALPIQUE + ISENTROPIQUE)</a:t>
            </a:r>
            <a:endParaRPr lang="fr-FR" sz="2400" b="1" dirty="0">
              <a:solidFill>
                <a:schemeClr val="dk1"/>
              </a:solidFill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  <a:tabLst>
                <a:tab pos="3390900" algn="l"/>
              </a:tabLst>
            </a:pPr>
            <a:r>
              <a:rPr lang="fr-FR" sz="2400" b="1" dirty="0">
                <a:solidFill>
                  <a:schemeClr val="dk1"/>
                </a:solidFill>
              </a:rPr>
              <a:t>Cascade (multi-étages)</a:t>
            </a:r>
          </a:p>
        </p:txBody>
      </p:sp>
    </p:spTree>
    <p:extLst>
      <p:ext uri="{BB962C8B-B14F-4D97-AF65-F5344CB8AC3E}">
        <p14:creationId xmlns:p14="http://schemas.microsoft.com/office/powerpoint/2010/main" val="134910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555640" y="390885"/>
            <a:ext cx="4609563" cy="678064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90900" algn="l"/>
              </a:tabLst>
            </a:pPr>
            <a:r>
              <a:rPr lang="fr-F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Processus de </a:t>
            </a:r>
            <a:r>
              <a:rPr lang="fr-FR" sz="3200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liquéfaction</a:t>
            </a:r>
            <a:endParaRPr lang="fr-F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5711" y="1295105"/>
            <a:ext cx="3889419" cy="88267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buAutoNum type="arabicPeriod"/>
              <a:tabLst>
                <a:tab pos="3390900" algn="l"/>
              </a:tabLst>
            </a:pPr>
            <a:r>
              <a:rPr lang="fr-FR" sz="2400" b="1" dirty="0" smtClean="0">
                <a:solidFill>
                  <a:schemeClr val="dk1"/>
                </a:solidFill>
              </a:rPr>
              <a:t>Détente </a:t>
            </a:r>
            <a:r>
              <a:rPr lang="fr-FR" sz="2400" b="1" dirty="0">
                <a:solidFill>
                  <a:schemeClr val="dk1"/>
                </a:solidFill>
              </a:rPr>
              <a:t>Joule-Thomson </a:t>
            </a:r>
            <a:endParaRPr lang="fr-FR" sz="2400" b="1" dirty="0" smtClean="0">
              <a:solidFill>
                <a:schemeClr val="dk1"/>
              </a:solidFill>
            </a:endParaRPr>
          </a:p>
          <a:p>
            <a:pPr lvl="1" algn="ctr">
              <a:lnSpc>
                <a:spcPct val="107000"/>
              </a:lnSpc>
              <a:tabLst>
                <a:tab pos="3390900" algn="l"/>
              </a:tabLst>
            </a:pPr>
            <a:r>
              <a:rPr lang="fr-FR" sz="2400" b="1" dirty="0" smtClean="0">
                <a:solidFill>
                  <a:schemeClr val="dk1"/>
                </a:solidFill>
              </a:rPr>
              <a:t>(</a:t>
            </a:r>
            <a:r>
              <a:rPr lang="fr-FR" sz="2400" b="1" i="1" u="sng" dirty="0" smtClean="0">
                <a:solidFill>
                  <a:srgbClr val="FF0000"/>
                </a:solidFill>
              </a:rPr>
              <a:t>ISENTHALPIQUE</a:t>
            </a:r>
            <a:r>
              <a:rPr lang="fr-FR" sz="2400" b="1" dirty="0" smtClean="0">
                <a:solidFill>
                  <a:schemeClr val="dk1"/>
                </a:solidFill>
              </a:rPr>
              <a:t>)</a:t>
            </a:r>
            <a:endParaRPr lang="fr-FR" sz="2400" b="1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5102" y="1840577"/>
            <a:ext cx="2871989" cy="91440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n’y a plus d’échange thermique entre les milieux du travail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6902" y="2472745"/>
            <a:ext cx="1496096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 = 0</a:t>
            </a:r>
            <a:endParaRPr lang="fr-FR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94834" y="2147851"/>
            <a:ext cx="1893195" cy="512175"/>
          </a:xfrm>
          <a:prstGeom prst="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Expérience de JT</a:t>
            </a:r>
            <a:r>
              <a:rPr lang="fr-FR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Imag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01" y="2647035"/>
            <a:ext cx="4406399" cy="157877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cxnSp>
        <p:nvCxnSpPr>
          <p:cNvPr id="12" name="Connecteur droit avec flèche 11"/>
          <p:cNvCxnSpPr>
            <a:stCxn id="8" idx="2"/>
            <a:endCxn id="9" idx="1"/>
          </p:cNvCxnSpPr>
          <p:nvPr/>
        </p:nvCxnSpPr>
        <p:spPr>
          <a:xfrm>
            <a:off x="7341432" y="2660026"/>
            <a:ext cx="444169" cy="776399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25102" y="2901307"/>
            <a:ext cx="2029878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Adiabatique</a:t>
            </a:r>
            <a:endParaRPr lang="fr-FR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263838" y="4228693"/>
                <a:ext cx="4558968" cy="2568287"/>
              </a:xfrm>
              <a:prstGeom prst="rect">
                <a:avLst/>
              </a:prstGeom>
              <a:ln>
                <a:solidFill>
                  <a:srgbClr val="FF66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457200" indent="-457200">
                  <a:lnSpc>
                    <a:spcPct val="107000"/>
                  </a:lnSpc>
                  <a:buFontTx/>
                  <a:buAutoNum type="arabicPeriod"/>
                  <a:tabLst>
                    <a:tab pos="3390900" algn="l"/>
                  </a:tabLst>
                </a:pPr>
                <a:r>
                  <a:rPr lang="fr-FR" dirty="0">
                    <a:ln w="0"/>
                    <a:solidFill>
                      <a:schemeClr val="tx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Système  isolé  Q=0</a:t>
                </a:r>
              </a:p>
              <a:p>
                <a:pPr marL="457200" indent="-457200">
                  <a:lnSpc>
                    <a:spcPct val="107000"/>
                  </a:lnSpc>
                  <a:buFontTx/>
                  <a:buAutoNum type="arabicPeriod"/>
                  <a:tabLst>
                    <a:tab pos="3390900" algn="l"/>
                  </a:tabLst>
                </a:pPr>
                <a:r>
                  <a:rPr lang="fr-FR" dirty="0">
                    <a:ln w="0"/>
                    <a:solidFill>
                      <a:schemeClr val="tx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Travail exercé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>
                        <a:ln w="0"/>
                        <a:solidFill>
                          <a:schemeClr val="tx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W</m:t>
                    </m:r>
                    <m:r>
                      <a:rPr lang="fr-FR">
                        <a:ln w="0"/>
                        <a:solidFill>
                          <a:schemeClr val="tx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−</m:t>
                    </m:r>
                    <m:nary>
                      <m:naryPr>
                        <m:limLoc m:val="subSup"/>
                        <m:ctrlPr>
                          <a:rPr lang="fr-FR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fr-FR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fr-FR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PdV</m:t>
                        </m:r>
                      </m:e>
                    </m:nary>
                  </m:oMath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marL="457200" indent="-457200">
                  <a:lnSpc>
                    <a:spcPct val="107000"/>
                  </a:lnSpc>
                  <a:buFontTx/>
                  <a:buAutoNum type="arabicPeriod"/>
                  <a:tabLst>
                    <a:tab pos="3390900" algn="l"/>
                  </a:tabLst>
                </a:pPr>
                <a:r>
                  <a:rPr lang="fr-FR" dirty="0" smtClean="0">
                    <a:ln w="0"/>
                    <a:solidFill>
                      <a:srgbClr val="FF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1er</a:t>
                </a:r>
                <a:r>
                  <a:rPr lang="fr-FR" dirty="0" smtClean="0">
                    <a:ln w="0"/>
                    <a:solidFill>
                      <a:schemeClr val="tx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</a:t>
                </a:r>
                <a:r>
                  <a:rPr lang="fr-FR" dirty="0">
                    <a:ln w="0"/>
                    <a:solidFill>
                      <a:schemeClr val="tx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Principe thermodynamique </a:t>
                </a:r>
              </a:p>
              <a:p>
                <a:pPr marL="228600">
                  <a:lnSpc>
                    <a:spcPct val="107000"/>
                  </a:lnSpc>
                  <a:spcAft>
                    <a:spcPts val="0"/>
                  </a:spcAft>
                  <a:tabLst>
                    <a:tab pos="33909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marL="228600">
                  <a:lnSpc>
                    <a:spcPct val="107000"/>
                  </a:lnSpc>
                  <a:spcAft>
                    <a:spcPts val="0"/>
                  </a:spcAft>
                  <a:tabLst>
                    <a:tab pos="33909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marL="228600">
                  <a:lnSpc>
                    <a:spcPct val="107000"/>
                  </a:lnSpc>
                  <a:spcAft>
                    <a:spcPts val="0"/>
                  </a:spcAft>
                  <a:tabLst>
                    <a:tab pos="33909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  <a:tabLst>
                    <a:tab pos="33909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  <a:tabLst>
                    <a:tab pos="33909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fr-FR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838" y="4228693"/>
                <a:ext cx="4558968" cy="2568287"/>
              </a:xfrm>
              <a:prstGeom prst="rect">
                <a:avLst/>
              </a:prstGeom>
              <a:blipFill>
                <a:blip r:embed="rId3"/>
                <a:stretch>
                  <a:fillRect l="-1469" t="-10402"/>
                </a:stretch>
              </a:blipFill>
              <a:ln>
                <a:solidFill>
                  <a:srgbClr val="FF66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>
            <a:stCxn id="8" idx="2"/>
            <a:endCxn id="69" idx="0"/>
          </p:cNvCxnSpPr>
          <p:nvPr/>
        </p:nvCxnSpPr>
        <p:spPr>
          <a:xfrm flipH="1">
            <a:off x="4300706" y="2660026"/>
            <a:ext cx="3040726" cy="121228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Image 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1658" y="3872310"/>
            <a:ext cx="5318096" cy="2954597"/>
          </a:xfrm>
          <a:prstGeom prst="rect">
            <a:avLst/>
          </a:prstGeom>
          <a:ln>
            <a:solidFill>
              <a:srgbClr val="C00000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386902" y="4841315"/>
                <a:ext cx="974369" cy="369332"/>
              </a:xfrm>
              <a:prstGeom prst="rect">
                <a:avLst/>
              </a:prstGeom>
              <a:solidFill>
                <a:srgbClr val="CCFFCC"/>
              </a:solidFill>
              <a:ln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02" y="4841315"/>
                <a:ext cx="9743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69091" y="5573000"/>
                <a:ext cx="983987" cy="369332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91" y="5573000"/>
                <a:ext cx="98398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54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20" grpId="0" animBg="1"/>
      <p:bldP spid="21" grpId="0" animBg="1"/>
      <p:bldP spid="79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687654" y="427193"/>
                <a:ext cx="47308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chemeClr val="dk1"/>
                    </a:solidFill>
                  </a:rPr>
                  <a:t>Coefficient ISENTHALPIQUE  </a:t>
                </a:r>
                <a:endParaRPr lang="fr-FR" sz="2400" b="1" dirty="0">
                  <a:solidFill>
                    <a:schemeClr val="dk1"/>
                  </a:solidFill>
                </a:endParaRPr>
              </a:p>
              <a:p>
                <a:pPr algn="ctr"/>
                <a:r>
                  <a:rPr lang="fr-FR" sz="20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fr-FR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Coefficient de joule - Thomson </a:t>
                </a:r>
                <a:r>
                  <a:rPr lang="fr-FR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1" i="1" u="sng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𝝁</m:t>
                        </m:r>
                      </m:e>
                      <m:sub>
                        <m:r>
                          <a:rPr lang="fr-FR" b="1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𝑱</m:t>
                        </m:r>
                        <m:r>
                          <a:rPr lang="fr-FR" b="1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fr-FR" b="1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𝑻</m:t>
                        </m:r>
                      </m:sub>
                    </m:sSub>
                    <m:r>
                      <a:rPr lang="fr-FR" b="1" i="0" u="sng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fr-FR" b="1" u="sng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54" y="427193"/>
                <a:ext cx="4730840" cy="769441"/>
              </a:xfrm>
              <a:prstGeom prst="rect">
                <a:avLst/>
              </a:prstGeom>
              <a:blipFill>
                <a:blip r:embed="rId2"/>
                <a:stretch>
                  <a:fillRect t="-6349" b="-119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36375" y="1392645"/>
                <a:ext cx="9633398" cy="502766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fr-FR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Exprime </a:t>
                </a: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la variation de température par la variation de pression à enthalpie constante et noté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rgbClr val="FF0000"/>
                            </a:solidFill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i="0">
                            <a:solidFill>
                              <a:srgbClr val="FF0000"/>
                            </a:solidFill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i="0">
                            <a:solidFill>
                              <a:srgbClr val="FF0000"/>
                            </a:solidFill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J</m:t>
                        </m:r>
                        <m:r>
                          <a:rPr lang="fr-FR" i="0">
                            <a:solidFill>
                              <a:srgbClr val="FF0000"/>
                            </a:solidFill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FR" i="0">
                            <a:solidFill>
                              <a:srgbClr val="FF0000"/>
                            </a:solidFill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T</m:t>
                        </m:r>
                      </m:sub>
                    </m:sSub>
                  </m:oMath>
                </a14:m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375" y="1392645"/>
                <a:ext cx="9633398" cy="502766"/>
              </a:xfrm>
              <a:prstGeom prst="rect">
                <a:avLst/>
              </a:prstGeom>
              <a:blipFill>
                <a:blip r:embed="rId3"/>
                <a:stretch>
                  <a:fillRect l="-506" b="-11765"/>
                </a:stretch>
              </a:blipFill>
              <a:ln/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36375" y="2285586"/>
                <a:ext cx="9770773" cy="3664721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La détente de joule –Thomson est une détente adiabatique </a:t>
                </a:r>
                <a:r>
                  <a:rPr lang="fr-FR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ISENTHALPIQUE  (H</a:t>
                </a: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:r>
                  <a:rPr lang="fr-FR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Const</a:t>
                </a:r>
                <a:r>
                  <a:rPr lang="fr-FR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342011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:r>
                  <a:rPr lang="fr-FR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420110" algn="l"/>
                  </a:tabLst>
                </a:pPr>
                <a:r>
                  <a:rPr lang="fr-FR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Par </a:t>
                </a: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l’utilisation du dérivé total de l’enthalpie on obtient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𝑑𝐻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𝑑𝐻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𝑑𝑇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𝑑𝑃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 </m:t>
                    </m:r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skw"/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skw"/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fr-FR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𝑱</m:t>
                          </m:r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</m:sSub>
                      <m:r>
                        <a:rPr lang="fr-FR" b="1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𝑻</m:t>
                                  </m:r>
                                </m:num>
                                <m:den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𝑷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fr-FR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375" y="2285586"/>
                <a:ext cx="9770773" cy="3664721"/>
              </a:xfrm>
              <a:prstGeom prst="rect">
                <a:avLst/>
              </a:prstGeom>
              <a:blipFill>
                <a:blip r:embed="rId4"/>
                <a:stretch>
                  <a:fillRect l="-498" t="-8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80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5639" y="504331"/>
            <a:ext cx="4714560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Température 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d'inversion d'un gaz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48720" y="1679373"/>
                <a:ext cx="1749389" cy="75078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𝑱</m:t>
                          </m:r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</m:sSub>
                      <m:r>
                        <a:rPr lang="fr-FR" b="1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𝑻</m:t>
                                  </m:r>
                                </m:num>
                                <m:den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  <m:r>
                                    <a:rPr lang="fr-F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𝑷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fr-F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720" y="1679373"/>
                <a:ext cx="1749389" cy="7507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Imag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404" y="1679374"/>
            <a:ext cx="5813066" cy="4603548"/>
          </a:xfrm>
          <a:prstGeom prst="rect">
            <a:avLst/>
          </a:prstGeom>
          <a:ln>
            <a:solidFill>
              <a:srgbClr val="7030A0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46654" y="2893416"/>
                <a:ext cx="4898265" cy="2809359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∆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∆</m:t>
                                </m:r>
                                <m:r>
                                  <a:rPr lang="fr-FR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fr-FR" sz="2400" i="1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Toujours</a:t>
                </a:r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&lt; 0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=0</a:t>
                </a:r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54" y="2893416"/>
                <a:ext cx="4898265" cy="2809359"/>
              </a:xfrm>
              <a:prstGeom prst="rect">
                <a:avLst/>
              </a:prstGeom>
              <a:blipFill>
                <a:blip r:embed="rId4"/>
                <a:stretch>
                  <a:fillRect l="-248" b="-281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0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287</Words>
  <Application>Microsoft Office PowerPoint</Application>
  <PresentationFormat>Grand écran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Aharoni</vt:lpstr>
      <vt:lpstr>Arial</vt:lpstr>
      <vt:lpstr>Arial Black</vt:lpstr>
      <vt:lpstr>Calibri</vt:lpstr>
      <vt:lpstr>Calibri Light</vt:lpstr>
      <vt:lpstr>Cambria Math</vt:lpstr>
      <vt:lpstr>Times New Roman</vt:lpstr>
      <vt:lpstr>Thème Office</vt:lpstr>
      <vt:lpstr>CRYOGENIE</vt:lpstr>
      <vt:lpstr>Cryogénie </vt:lpstr>
      <vt:lpstr>Domaines d’application  //Phénomènes apparaissent// </vt:lpstr>
      <vt:lpstr>Un objet peut se trouve en trois phases différentes: Solide, Liquide, Gazeux . La transition d’une phases à l’autre nécessite soit:      - Un apport thermique     - Une absence de la chaleur  </vt:lpstr>
      <vt:lpstr>Présentation PowerPoint</vt:lpstr>
      <vt:lpstr>Processus de liquéfaction</vt:lpstr>
      <vt:lpstr>Processus de liquéfaction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CRYOGENIE</dc:title>
  <dc:creator>User</dc:creator>
  <cp:lastModifiedBy>User</cp:lastModifiedBy>
  <cp:revision>97</cp:revision>
  <dcterms:created xsi:type="dcterms:W3CDTF">2024-09-30T08:31:46Z</dcterms:created>
  <dcterms:modified xsi:type="dcterms:W3CDTF">2024-10-13T14:27:05Z</dcterms:modified>
</cp:coreProperties>
</file>