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57" r:id="rId8"/>
    <p:sldId id="273" r:id="rId9"/>
    <p:sldId id="258" r:id="rId10"/>
    <p:sldId id="259" r:id="rId11"/>
    <p:sldId id="260" r:id="rId12"/>
    <p:sldId id="261" r:id="rId13"/>
    <p:sldId id="262" r:id="rId14"/>
    <p:sldId id="264" r:id="rId15"/>
    <p:sldId id="265" r:id="rId16"/>
    <p:sldId id="266" r:id="rId17"/>
    <p:sldId id="267" r:id="rId18"/>
    <p:sldId id="26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29/03/2020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sql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Développement d’applications web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7. </a:t>
            </a:r>
            <a:r>
              <a:rPr lang="fr-FR" sz="3600" dirty="0"/>
              <a:t>Le SGBD MySQL</a:t>
            </a:r>
          </a:p>
        </p:txBody>
      </p:sp>
      <p:sp>
        <p:nvSpPr>
          <p:cNvPr id="4" name="Rectangle 3"/>
          <p:cNvSpPr/>
          <p:nvPr/>
        </p:nvSpPr>
        <p:spPr>
          <a:xfrm>
            <a:off x="4427984" y="54452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r-FR" dirty="0" err="1"/>
              <a:t>Aissa</a:t>
            </a:r>
            <a:r>
              <a:rPr lang="fr-FR" dirty="0"/>
              <a:t> </a:t>
            </a:r>
            <a:r>
              <a:rPr lang="fr-FR" dirty="0" err="1" smtClean="0"/>
              <a:t>Boulmerka</a:t>
            </a:r>
            <a:r>
              <a:rPr lang="fr-FR" dirty="0" smtClean="0"/>
              <a:t> and </a:t>
            </a:r>
            <a:r>
              <a:rPr lang="fr-FR" dirty="0" err="1" smtClean="0"/>
              <a:t>Nardjes</a:t>
            </a:r>
            <a:r>
              <a:rPr lang="fr-FR" dirty="0" smtClean="0"/>
              <a:t> </a:t>
            </a:r>
            <a:r>
              <a:rPr lang="fr-FR" dirty="0" err="1" smtClean="0"/>
              <a:t>Bouchemal</a:t>
            </a:r>
            <a:endParaRPr lang="fr-FR" dirty="0"/>
          </a:p>
          <a:p>
            <a:pPr algn="r"/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94229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Établissement d’une connexion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916832"/>
            <a:ext cx="7618040" cy="4248472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Etablissement de la connexion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et choix de la base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$host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'localhost'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'test'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$username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'root'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fr-FR" sz="1800" b="1" dirty="0" err="1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password</a:t>
            </a:r>
            <a:r>
              <a:rPr lang="fr-FR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'123456'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try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{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new 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PDO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"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mysql:host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=$host;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dbname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=$name; charset=utf8",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$username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,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$password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...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}</a:t>
            </a:r>
            <a:r>
              <a:rPr lang="fr-FR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fr-FR" sz="18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catch</a:t>
            </a:r>
            <a:r>
              <a:rPr lang="fr-FR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fr-FR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fr-FR" sz="18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PDOException</a:t>
            </a:r>
            <a:r>
              <a:rPr lang="fr-FR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$ex</a:t>
            </a:r>
            <a:r>
              <a:rPr lang="fr-FR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</a:t>
            </a:r>
            <a:r>
              <a:rPr lang="fr-FR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fr-FR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{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  </a:t>
            </a:r>
            <a:r>
              <a:rPr lang="fr-FR" sz="1800" b="1" dirty="0" err="1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echo</a:t>
            </a:r>
            <a:r>
              <a:rPr lang="fr-FR" sz="18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fr-FR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"Problème connexion MySQL ! "</a:t>
            </a:r>
            <a:r>
              <a:rPr lang="fr-FR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.</a:t>
            </a:r>
            <a:r>
              <a:rPr lang="fr-FR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fr-FR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ex</a:t>
            </a:r>
            <a:r>
              <a:rPr lang="fr-FR" sz="1800" b="1" dirty="0" err="1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.</a:t>
            </a:r>
            <a:r>
              <a:rPr lang="fr-FR" sz="18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getMessage</a:t>
            </a:r>
            <a:r>
              <a:rPr lang="fr-FR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();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}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xmlns="" val="2013482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Requête simple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914400" y="1556792"/>
            <a:ext cx="7690048" cy="1152128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sz="1600" b="1" dirty="0">
                <a:solidFill>
                  <a:srgbClr val="008000"/>
                </a:solidFill>
                <a:latin typeface="Courier New"/>
              </a:rPr>
              <a:t>// Requête</a:t>
            </a:r>
            <a:r>
              <a:rPr lang="ko-KR" altLang="fr-FR" sz="1600" b="1" dirty="0">
                <a:solidFill>
                  <a:srgbClr val="008000"/>
                </a:solidFill>
                <a:latin typeface="Courier New"/>
              </a:rPr>
              <a:t> </a:t>
            </a:r>
            <a:r>
              <a:rPr lang="fr-FR" sz="1600" b="1" dirty="0">
                <a:solidFill>
                  <a:srgbClr val="008000"/>
                </a:solidFill>
                <a:latin typeface="Courier New"/>
              </a:rPr>
              <a:t>SELECT</a:t>
            </a:r>
            <a:endParaRPr lang="fr-FR" sz="1600" b="1" dirty="0">
              <a:solidFill>
                <a:srgbClr val="000000"/>
              </a:solidFill>
              <a:latin typeface="Courier New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sz="1600" b="1" dirty="0" err="1">
                <a:solidFill>
                  <a:srgbClr val="0000FF"/>
                </a:solidFill>
                <a:latin typeface="Courier New"/>
              </a:rPr>
              <a:t>foreach</a:t>
            </a:r>
            <a:r>
              <a:rPr lang="fr-FR" sz="1600" b="1" dirty="0">
                <a:solidFill>
                  <a:srgbClr val="8000FF"/>
                </a:solidFill>
                <a:latin typeface="Courier New"/>
              </a:rPr>
              <a:t>(</a:t>
            </a:r>
            <a:r>
              <a:rPr lang="fr-FR" sz="1600" b="1" dirty="0">
                <a:solidFill>
                  <a:srgbClr val="000080"/>
                </a:solidFill>
                <a:latin typeface="Courier New"/>
              </a:rPr>
              <a:t>$</a:t>
            </a:r>
            <a:r>
              <a:rPr lang="fr-FR" sz="1600" b="1" dirty="0" err="1">
                <a:solidFill>
                  <a:srgbClr val="000080"/>
                </a:solidFill>
                <a:latin typeface="Courier New"/>
              </a:rPr>
              <a:t>db</a:t>
            </a:r>
            <a:r>
              <a:rPr lang="fr-FR" sz="1600" b="1" dirty="0">
                <a:solidFill>
                  <a:srgbClr val="8000FF"/>
                </a:solidFill>
                <a:latin typeface="Courier New"/>
              </a:rPr>
              <a:t>-&gt;</a:t>
            </a:r>
            <a:r>
              <a:rPr lang="fr-FR" sz="1600" b="1" dirty="0" err="1">
                <a:solidFill>
                  <a:srgbClr val="000000"/>
                </a:solidFill>
                <a:latin typeface="Courier New"/>
              </a:rPr>
              <a:t>query</a:t>
            </a:r>
            <a:r>
              <a:rPr lang="fr-FR" sz="1600" b="1" dirty="0">
                <a:solidFill>
                  <a:srgbClr val="8000FF"/>
                </a:solidFill>
                <a:latin typeface="Courier New"/>
              </a:rPr>
              <a:t>(</a:t>
            </a:r>
            <a:r>
              <a:rPr lang="fr-FR" sz="1600" b="1" dirty="0">
                <a:solidFill>
                  <a:srgbClr val="808080"/>
                </a:solidFill>
                <a:latin typeface="Courier New"/>
              </a:rPr>
              <a:t>'SELECT * FROM </a:t>
            </a:r>
            <a:r>
              <a:rPr lang="fr-FR" sz="1600" b="1" dirty="0" err="1">
                <a:solidFill>
                  <a:srgbClr val="808080"/>
                </a:solidFill>
                <a:latin typeface="Courier New"/>
              </a:rPr>
              <a:t>etudiant</a:t>
            </a:r>
            <a:r>
              <a:rPr lang="fr-FR" sz="1600" b="1" dirty="0">
                <a:solidFill>
                  <a:srgbClr val="808080"/>
                </a:solidFill>
                <a:latin typeface="Courier New"/>
              </a:rPr>
              <a:t>'</a:t>
            </a:r>
            <a:r>
              <a:rPr lang="fr-FR" sz="1600" b="1" dirty="0">
                <a:solidFill>
                  <a:srgbClr val="8000FF"/>
                </a:solidFill>
                <a:latin typeface="Courier New"/>
              </a:rPr>
              <a:t>)</a:t>
            </a:r>
            <a:r>
              <a:rPr lang="fr-FR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fr-FR" sz="1600" b="1" dirty="0">
                <a:solidFill>
                  <a:srgbClr val="0000FF"/>
                </a:solidFill>
                <a:latin typeface="Courier New"/>
              </a:rPr>
              <a:t>as</a:t>
            </a:r>
            <a:r>
              <a:rPr lang="fr-FR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fr-FR" sz="1600" b="1" dirty="0">
                <a:solidFill>
                  <a:srgbClr val="000080"/>
                </a:solidFill>
                <a:latin typeface="Courier New"/>
              </a:rPr>
              <a:t>$</a:t>
            </a:r>
            <a:r>
              <a:rPr lang="fr-FR" sz="1600" b="1" dirty="0" err="1">
                <a:solidFill>
                  <a:srgbClr val="000080"/>
                </a:solidFill>
                <a:latin typeface="Courier New"/>
              </a:rPr>
              <a:t>row</a:t>
            </a:r>
            <a:r>
              <a:rPr lang="fr-FR" sz="1600" b="1" dirty="0">
                <a:solidFill>
                  <a:srgbClr val="8000FF"/>
                </a:solidFill>
                <a:latin typeface="Courier New"/>
              </a:rPr>
              <a:t>)</a:t>
            </a:r>
            <a:r>
              <a:rPr lang="fr-FR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fr-FR" sz="1600" b="1" dirty="0">
                <a:solidFill>
                  <a:srgbClr val="8000FF"/>
                </a:solidFill>
                <a:latin typeface="Courier New"/>
              </a:rPr>
              <a:t>{</a:t>
            </a:r>
            <a:r>
              <a:rPr lang="fr-FR" sz="1600" b="1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600" b="1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fr-FR" sz="1600" b="1" dirty="0" err="1">
                <a:solidFill>
                  <a:srgbClr val="0000FF"/>
                </a:solidFill>
                <a:latin typeface="Courier New"/>
              </a:rPr>
              <a:t>echo</a:t>
            </a:r>
            <a:r>
              <a:rPr lang="fr-FR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fr-FR" sz="1600" b="1" dirty="0">
                <a:solidFill>
                  <a:srgbClr val="000080"/>
                </a:solidFill>
                <a:latin typeface="Courier New"/>
              </a:rPr>
              <a:t>$</a:t>
            </a:r>
            <a:r>
              <a:rPr lang="fr-FR" sz="1600" b="1" dirty="0" err="1">
                <a:solidFill>
                  <a:srgbClr val="000080"/>
                </a:solidFill>
                <a:latin typeface="Courier New"/>
              </a:rPr>
              <a:t>row</a:t>
            </a:r>
            <a:r>
              <a:rPr lang="fr-FR" sz="1600" b="1" dirty="0">
                <a:solidFill>
                  <a:srgbClr val="8000FF"/>
                </a:solidFill>
                <a:latin typeface="Courier New"/>
              </a:rPr>
              <a:t>[</a:t>
            </a:r>
            <a:r>
              <a:rPr lang="fr-FR" sz="1600" b="1" dirty="0">
                <a:solidFill>
                  <a:srgbClr val="808080"/>
                </a:solidFill>
                <a:latin typeface="Courier New"/>
              </a:rPr>
              <a:t>'nom'</a:t>
            </a:r>
            <a:r>
              <a:rPr lang="fr-FR" sz="1600" b="1" dirty="0">
                <a:solidFill>
                  <a:srgbClr val="8000FF"/>
                </a:solidFill>
                <a:latin typeface="Courier New"/>
              </a:rPr>
              <a:t>].</a:t>
            </a:r>
            <a:r>
              <a:rPr lang="fr-FR" sz="1600" b="1" dirty="0">
                <a:solidFill>
                  <a:srgbClr val="808080"/>
                </a:solidFill>
                <a:latin typeface="Courier New"/>
              </a:rPr>
              <a:t>' '</a:t>
            </a:r>
            <a:r>
              <a:rPr lang="fr-FR" sz="1600" b="1" dirty="0">
                <a:solidFill>
                  <a:srgbClr val="8000FF"/>
                </a:solidFill>
                <a:latin typeface="Courier New"/>
              </a:rPr>
              <a:t>.</a:t>
            </a:r>
            <a:r>
              <a:rPr lang="fr-FR" sz="1600" b="1" dirty="0">
                <a:solidFill>
                  <a:srgbClr val="000080"/>
                </a:solidFill>
                <a:latin typeface="Courier New"/>
              </a:rPr>
              <a:t>$</a:t>
            </a:r>
            <a:r>
              <a:rPr lang="fr-FR" sz="1600" b="1" dirty="0" err="1">
                <a:solidFill>
                  <a:srgbClr val="000080"/>
                </a:solidFill>
                <a:latin typeface="Courier New"/>
              </a:rPr>
              <a:t>row</a:t>
            </a:r>
            <a:r>
              <a:rPr lang="fr-FR" sz="1600" b="1" dirty="0">
                <a:solidFill>
                  <a:srgbClr val="8000FF"/>
                </a:solidFill>
                <a:latin typeface="Courier New"/>
              </a:rPr>
              <a:t>[</a:t>
            </a:r>
            <a:r>
              <a:rPr lang="fr-FR" sz="1600" b="1" dirty="0">
                <a:solidFill>
                  <a:srgbClr val="808080"/>
                </a:solidFill>
                <a:latin typeface="Courier New"/>
              </a:rPr>
              <a:t>'</a:t>
            </a:r>
            <a:r>
              <a:rPr lang="fr-FR" sz="1600" b="1" dirty="0" err="1">
                <a:solidFill>
                  <a:srgbClr val="808080"/>
                </a:solidFill>
                <a:latin typeface="Courier New"/>
              </a:rPr>
              <a:t>prenom</a:t>
            </a:r>
            <a:r>
              <a:rPr lang="fr-FR" sz="1600" b="1" dirty="0">
                <a:solidFill>
                  <a:srgbClr val="808080"/>
                </a:solidFill>
                <a:latin typeface="Courier New"/>
              </a:rPr>
              <a:t>'</a:t>
            </a:r>
            <a:r>
              <a:rPr lang="fr-FR" sz="1600" b="1" dirty="0">
                <a:solidFill>
                  <a:srgbClr val="8000FF"/>
                </a:solidFill>
                <a:latin typeface="Courier New"/>
              </a:rPr>
              <a:t>];</a:t>
            </a:r>
            <a:r>
              <a:rPr lang="fr-FR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fr-FR" sz="1600" b="1" dirty="0">
                <a:solidFill>
                  <a:srgbClr val="008000"/>
                </a:solidFill>
                <a:latin typeface="Courier New"/>
              </a:rPr>
              <a:t>// etc...</a:t>
            </a:r>
            <a:r>
              <a:rPr lang="fr-FR" sz="1600" b="1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600" b="1" dirty="0">
                <a:solidFill>
                  <a:srgbClr val="8000FF"/>
                </a:solidFill>
                <a:latin typeface="Courier New"/>
              </a:rPr>
              <a:t>}</a:t>
            </a:r>
            <a:endParaRPr lang="fr-FR" sz="1600" b="1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914400" y="2852936"/>
            <a:ext cx="7690048" cy="1584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</a:t>
            </a:r>
            <a:r>
              <a:rPr lang="fr-FR" sz="1600" b="1" dirty="0">
                <a:solidFill>
                  <a:srgbClr val="008000"/>
                </a:solidFill>
                <a:latin typeface="Courier New"/>
              </a:rPr>
              <a:t>Requête</a:t>
            </a:r>
            <a:r>
              <a:rPr lang="ko-KR" altLang="fr-FR" sz="1600" b="1" dirty="0">
                <a:solidFill>
                  <a:srgbClr val="008000"/>
                </a:solidFill>
                <a:latin typeface="Courier New"/>
              </a:rPr>
              <a:t> </a:t>
            </a:r>
            <a:r>
              <a:rPr lang="en-US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SELECT</a:t>
            </a:r>
            <a:endParaRPr lang="fr-FR" sz="1600" b="1" dirty="0">
              <a:solidFill>
                <a:srgbClr val="008000"/>
              </a:solidFill>
              <a:latin typeface="Courier New"/>
              <a:ea typeface="Times New Roman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6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6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query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6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'SELECT * FROM </a:t>
            </a:r>
            <a:r>
              <a:rPr lang="en-US" sz="16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etudiant</a:t>
            </a:r>
            <a:r>
              <a:rPr lang="en-US" sz="16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while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$row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6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fetch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PDO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::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FETCH_ASSOC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))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{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  echo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$row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[</a:t>
            </a:r>
            <a:r>
              <a:rPr lang="en-US" sz="16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'nom'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].</a:t>
            </a:r>
            <a:r>
              <a:rPr lang="en-US" sz="16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 '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.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$row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[</a:t>
            </a:r>
            <a:r>
              <a:rPr lang="en-US" sz="16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</a:t>
            </a:r>
            <a:r>
              <a:rPr lang="en-US" sz="16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prenom</a:t>
            </a:r>
            <a:r>
              <a:rPr lang="en-US" sz="16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];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etc...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}</a:t>
            </a:r>
            <a:endParaRPr lang="fr-FR" sz="1600" b="1" dirty="0">
              <a:latin typeface="Calibri"/>
              <a:ea typeface="Calibri"/>
              <a:cs typeface="Arial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899592" y="4581128"/>
            <a:ext cx="7690048" cy="19442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</a:t>
            </a:r>
            <a:r>
              <a:rPr lang="fr-FR" sz="1600" b="1" dirty="0">
                <a:solidFill>
                  <a:srgbClr val="008000"/>
                </a:solidFill>
                <a:latin typeface="Courier New"/>
              </a:rPr>
              <a:t>Requête</a:t>
            </a:r>
            <a:r>
              <a:rPr lang="ko-KR" altLang="fr-FR" sz="1600" b="1" dirty="0">
                <a:solidFill>
                  <a:srgbClr val="008000"/>
                </a:solidFill>
                <a:latin typeface="Courier New"/>
              </a:rPr>
              <a:t> </a:t>
            </a:r>
            <a:r>
              <a:rPr lang="en-US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SELECT</a:t>
            </a:r>
            <a:endParaRPr lang="fr-FR" sz="1600" b="1" dirty="0">
              <a:solidFill>
                <a:srgbClr val="008000"/>
              </a:solidFill>
              <a:latin typeface="Courier New"/>
              <a:ea typeface="Times New Roman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6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6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query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6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'SELECT * FROM </a:t>
            </a:r>
            <a:r>
              <a:rPr lang="en-US" sz="16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etudiant</a:t>
            </a:r>
            <a:r>
              <a:rPr lang="en-US" sz="16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$results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6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fetchAll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PDO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::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FETCH_ASSOC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parcours des résultats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(tableau associatif)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$results</a:t>
            </a:r>
            <a:r>
              <a:rPr lang="en-US" sz="16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b="1" dirty="0">
                <a:solidFill>
                  <a:srgbClr val="FF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6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][</a:t>
            </a:r>
            <a:r>
              <a:rPr lang="en-US" sz="16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'nom'</a:t>
            </a:r>
            <a:r>
              <a:rPr lang="en-US" sz="16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r>
              <a:rPr lang="en-US" sz="16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'</a:t>
            </a:r>
            <a:r>
              <a:rPr lang="en-US" sz="16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sz="16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fr-FR" sz="1600" b="1" dirty="0" err="1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fr-FR" sz="16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fr-FR" sz="1600" b="1" dirty="0">
                <a:solidFill>
                  <a:srgbClr val="FF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16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][</a:t>
            </a:r>
            <a:r>
              <a:rPr lang="fr-FR" sz="16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fr-FR" sz="1600" b="1" dirty="0" err="1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prenom</a:t>
            </a:r>
            <a:r>
              <a:rPr lang="fr-FR" sz="16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fr-FR" sz="16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 </a:t>
            </a:r>
            <a:r>
              <a:rPr lang="en-US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etc...</a:t>
            </a:r>
            <a:endParaRPr lang="fr-FR" sz="1600" b="1" dirty="0">
              <a:latin typeface="Calibri"/>
              <a:ea typeface="Calibri"/>
              <a:cs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5271591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ou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399383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ou</a:t>
            </a:r>
          </a:p>
        </p:txBody>
      </p:sp>
      <p:sp>
        <p:nvSpPr>
          <p:cNvPr id="3" name="Rectangle avec flèche vers la gauche 2"/>
          <p:cNvSpPr/>
          <p:nvPr/>
        </p:nvSpPr>
        <p:spPr>
          <a:xfrm>
            <a:off x="6228184" y="2154051"/>
            <a:ext cx="2808312" cy="2952328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/>
              <a:t>PDO::FETCH_ASSOC</a:t>
            </a:r>
            <a:r>
              <a:rPr lang="fr-FR" dirty="0"/>
              <a:t>: retourne un tableau indexé par le nom de la colonne comme retourné dans le jeu de résultats</a:t>
            </a:r>
            <a:endParaRPr lang="en-US" dirty="0"/>
          </a:p>
        </p:txBody>
      </p:sp>
      <p:sp>
        <p:nvSpPr>
          <p:cNvPr id="10" name="Rectangle avec flèche vers la gauche 9"/>
          <p:cNvSpPr/>
          <p:nvPr/>
        </p:nvSpPr>
        <p:spPr>
          <a:xfrm>
            <a:off x="6228184" y="4219097"/>
            <a:ext cx="2808312" cy="2232248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PDOStatement</a:t>
            </a:r>
            <a:r>
              <a:rPr lang="fr-FR" dirty="0"/>
              <a:t>::</a:t>
            </a:r>
            <a:r>
              <a:rPr lang="fr-FR" dirty="0" err="1"/>
              <a:t>fetchAll</a:t>
            </a:r>
            <a:r>
              <a:rPr lang="fr-FR" dirty="0"/>
              <a:t> — Retourne un tableau contenant toutes les lignes du jeu d'enregistrements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872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INSERT, UPDATE, DELETE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914400" y="1700808"/>
            <a:ext cx="7618040" cy="1512168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</a:t>
            </a:r>
            <a:r>
              <a:rPr lang="fr-FR" sz="1800" b="1" dirty="0">
                <a:solidFill>
                  <a:srgbClr val="008000"/>
                </a:solidFill>
                <a:latin typeface="Courier New"/>
              </a:rPr>
              <a:t>Requête</a:t>
            </a:r>
            <a:r>
              <a:rPr lang="ko-KR" altLang="fr-FR" sz="1800" b="1" dirty="0">
                <a:solidFill>
                  <a:srgbClr val="008000"/>
                </a:solidFill>
                <a:latin typeface="Courier New"/>
              </a:rPr>
              <a:t> </a:t>
            </a:r>
            <a:r>
              <a:rPr lang="fr-FR" altLang="ko-KR" sz="1800" b="1" dirty="0">
                <a:solidFill>
                  <a:srgbClr val="008000"/>
                </a:solidFill>
                <a:latin typeface="Courier New"/>
              </a:rPr>
              <a:t>modification</a:t>
            </a:r>
            <a:endParaRPr lang="en-US" sz="1800" b="1" dirty="0">
              <a:solidFill>
                <a:srgbClr val="008000"/>
              </a:solidFill>
              <a:latin typeface="Courier New"/>
              <a:ea typeface="Times New Roman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affected_rows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exec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"UPDATE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etudiant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SET nom='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Imad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 where id=1"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echo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affected_rows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.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lignes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ont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été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modifiés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';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fr-FR" sz="1800" b="1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914400" y="3356992"/>
            <a:ext cx="7618040" cy="15121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buFont typeface="Wingdings 2"/>
              <a:buNone/>
            </a:pPr>
            <a:r>
              <a:rPr lang="en-US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</a:t>
            </a:r>
            <a:r>
              <a:rPr lang="fr-FR" sz="1800" b="1" dirty="0">
                <a:solidFill>
                  <a:srgbClr val="008000"/>
                </a:solidFill>
                <a:latin typeface="Courier New"/>
              </a:rPr>
              <a:t>Requête</a:t>
            </a:r>
            <a:r>
              <a:rPr lang="ko-KR" altLang="fr-FR" sz="1800" b="1" dirty="0">
                <a:solidFill>
                  <a:srgbClr val="008000"/>
                </a:solidFill>
                <a:latin typeface="Courier New"/>
              </a:rPr>
              <a:t> </a:t>
            </a:r>
            <a:r>
              <a:rPr lang="fr-FR" altLang="ko-KR" sz="1800" b="1" dirty="0">
                <a:solidFill>
                  <a:srgbClr val="008000"/>
                </a:solidFill>
                <a:latin typeface="Courier New"/>
              </a:rPr>
              <a:t>insertion</a:t>
            </a:r>
            <a:endParaRPr lang="en-US" sz="1800" b="1" dirty="0">
              <a:solidFill>
                <a:srgbClr val="008000"/>
              </a:solidFill>
              <a:latin typeface="Courier New"/>
              <a:ea typeface="Times New Roman"/>
              <a:cs typeface="Arial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affected_rows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800" b="1" dirty="0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"INSERT INTO </a:t>
            </a:r>
            <a:r>
              <a:rPr lang="en-US" sz="1800" b="1" dirty="0" err="1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etudiant</a:t>
            </a:r>
            <a:r>
              <a:rPr lang="en-US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(id, nom, </a:t>
            </a:r>
            <a:r>
              <a:rPr lang="en-US" sz="1800" b="1" dirty="0" err="1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prenom</a:t>
            </a:r>
            <a:r>
              <a:rPr lang="en-US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VALUES('3', 'Adam', 'Lina')"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echo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affected_rows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.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lignes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ont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été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 err="1" smtClean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rajoutées</a:t>
            </a:r>
            <a:r>
              <a:rPr lang="en-US" sz="1800" b="1" dirty="0" smtClean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';</a:t>
            </a:r>
            <a:endParaRPr lang="fr-FR" sz="1800" b="1" dirty="0">
              <a:latin typeface="Calibri"/>
              <a:ea typeface="Calibri"/>
              <a:cs typeface="Arial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914400" y="5013176"/>
            <a:ext cx="7618040" cy="15121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buFont typeface="Wingdings 2"/>
              <a:buNone/>
            </a:pPr>
            <a:r>
              <a:rPr lang="en-US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</a:t>
            </a:r>
            <a:r>
              <a:rPr lang="fr-FR" sz="1800" b="1" dirty="0">
                <a:solidFill>
                  <a:srgbClr val="008000"/>
                </a:solidFill>
                <a:latin typeface="Courier New"/>
              </a:rPr>
              <a:t>Requête</a:t>
            </a:r>
            <a:r>
              <a:rPr lang="ko-KR" altLang="fr-FR" sz="1800" b="1" dirty="0">
                <a:solidFill>
                  <a:srgbClr val="008000"/>
                </a:solidFill>
                <a:latin typeface="Courier New"/>
              </a:rPr>
              <a:t> </a:t>
            </a:r>
            <a:r>
              <a:rPr lang="fr-FR" altLang="ko-KR" sz="1800" b="1" dirty="0">
                <a:solidFill>
                  <a:srgbClr val="008000"/>
                </a:solidFill>
                <a:latin typeface="Courier New"/>
              </a:rPr>
              <a:t>suppression</a:t>
            </a:r>
            <a:endParaRPr lang="en-US" sz="1800" b="1" dirty="0">
              <a:solidFill>
                <a:srgbClr val="008000"/>
              </a:solidFill>
              <a:latin typeface="Courier New"/>
              <a:ea typeface="Times New Roman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affected_rows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db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-&gt;</a:t>
            </a:r>
            <a:r>
              <a:rPr lang="en-US" sz="1800" b="1" dirty="0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exec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(</a:t>
            </a:r>
            <a:r>
              <a:rPr lang="en-US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"DELETE FROM </a:t>
            </a:r>
            <a:r>
              <a:rPr lang="en-US" sz="1800" b="1" dirty="0" err="1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etudiant</a:t>
            </a:r>
            <a:r>
              <a:rPr lang="en-US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WHERE nom='</a:t>
            </a:r>
            <a:r>
              <a:rPr lang="en-US" sz="1800" b="1" dirty="0" err="1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Imad</a:t>
            </a:r>
            <a:r>
              <a:rPr lang="en-US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'"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);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echo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affected_rows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.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lignes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ont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été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modifiés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';</a:t>
            </a:r>
            <a:endParaRPr lang="fr-FR" sz="1800" b="1" dirty="0"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8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Accessoires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914400" y="1844824"/>
            <a:ext cx="7690048" cy="1440160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0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Récupérer le nombre de résultats</a:t>
            </a:r>
            <a:endParaRPr lang="fr-FR" sz="20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20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20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20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20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query</a:t>
            </a:r>
            <a:r>
              <a:rPr lang="en-US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20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'SELECT * FROM </a:t>
            </a:r>
            <a:r>
              <a:rPr lang="en-US" sz="20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etudiant</a:t>
            </a:r>
            <a:r>
              <a:rPr lang="en-US" sz="20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</a:t>
            </a:r>
            <a:r>
              <a:rPr lang="en-US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20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0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fr-FR" sz="20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row_count</a:t>
            </a:r>
            <a:r>
              <a:rPr lang="fr-FR" sz="20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fr-FR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fr-FR" sz="20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fr-FR" sz="20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fr-FR" sz="20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fr-FR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fr-FR" sz="20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rowCount</a:t>
            </a:r>
            <a:r>
              <a:rPr lang="fr-FR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();</a:t>
            </a:r>
            <a:endParaRPr lang="fr-FR" sz="2000" b="1" dirty="0">
              <a:latin typeface="Calibri"/>
              <a:ea typeface="Calibri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000" b="1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914400" y="3933056"/>
            <a:ext cx="7690048" cy="18722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0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Récupérer le dernier identifiant </a:t>
            </a:r>
            <a:endParaRPr lang="fr-FR" sz="20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0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(utile quand incrémentation automatique)</a:t>
            </a:r>
            <a:endParaRPr lang="fr-FR" sz="20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$result</a:t>
            </a:r>
            <a:r>
              <a:rPr lang="en-US" sz="20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20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20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20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exec</a:t>
            </a:r>
            <a:r>
              <a:rPr lang="en-US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20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"INSERT..."</a:t>
            </a:r>
            <a:r>
              <a:rPr lang="en-US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20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20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insertId</a:t>
            </a:r>
            <a:r>
              <a:rPr lang="en-US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20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20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20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lastInsertId</a:t>
            </a:r>
            <a:r>
              <a:rPr lang="en-US" sz="20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();</a:t>
            </a:r>
            <a:endParaRPr lang="fr-FR" sz="20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fr-FR" sz="2000" b="1" dirty="0"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3190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Pré-compilation (1/3)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914400" y="1556792"/>
            <a:ext cx="7690048" cy="2088232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Compilation sur le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serveur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prepare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"SELECT * FROM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etudiant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WHERE id=? </a:t>
            </a:r>
            <a:r>
              <a:rPr lang="fr-FR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AND nom=?"</a:t>
            </a:r>
            <a:r>
              <a:rPr lang="fr-FR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Exécution avec les paramètres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execute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array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$id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,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$nom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));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$rows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fetchAll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PDO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::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FETCH_ASSOC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1800" b="1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914400" y="3933056"/>
            <a:ext cx="7690048" cy="25922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Compilation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sur</a:t>
            </a:r>
            <a:r>
              <a:rPr lang="en-US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 le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serveur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prepare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"SELECT * FROM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etudiant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WHERE id=? </a:t>
            </a:r>
            <a:r>
              <a:rPr lang="fr-FR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AND nom=?"</a:t>
            </a:r>
            <a:r>
              <a:rPr lang="fr-FR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Exécution avec les paramètres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bindValue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FF8000"/>
                </a:solidFill>
                <a:latin typeface="Courier New"/>
                <a:ea typeface="Times New Roman"/>
                <a:cs typeface="Arial"/>
              </a:rPr>
              <a:t>1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,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$id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,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PDO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::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PARAM_INT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bindValue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FF8000"/>
                </a:solidFill>
                <a:latin typeface="Courier New"/>
                <a:ea typeface="Times New Roman"/>
                <a:cs typeface="Arial"/>
              </a:rPr>
              <a:t>2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,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$nom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,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PDO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::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PARAM_STR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execute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();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$rows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fetchAll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PDO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::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FETCH_ASSOC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1800" b="1" dirty="0">
              <a:latin typeface="Calibri"/>
              <a:ea typeface="Calibri"/>
              <a:cs typeface="Arial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3528" y="4911551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ou</a:t>
            </a:r>
          </a:p>
        </p:txBody>
      </p:sp>
    </p:spTree>
    <p:extLst>
      <p:ext uri="{BB962C8B-B14F-4D97-AF65-F5344CB8AC3E}">
        <p14:creationId xmlns:p14="http://schemas.microsoft.com/office/powerpoint/2010/main" xmlns="" val="2653210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Pré-compilation (2/3)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914400" y="1556792"/>
            <a:ext cx="7690048" cy="2088232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Compilation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sur</a:t>
            </a:r>
            <a:r>
              <a:rPr lang="en-US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 le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serveur</a:t>
            </a:r>
            <a:endParaRPr lang="fr-FR" sz="24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prepare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"SELECT * FROM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etudiant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WHERE id=:id AND nom=:nom"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24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Exécution avec les paramètres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execute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array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':nom'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=&gt;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$nom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,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':id'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=&gt;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$id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));</a:t>
            </a:r>
            <a:endParaRPr lang="fr-FR" sz="24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$rows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fetchAll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PDO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::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FETCH_ASSOC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2400" b="1" dirty="0">
              <a:latin typeface="Calibri"/>
              <a:ea typeface="Calibri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1800" b="1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914400" y="3933056"/>
            <a:ext cx="7690048" cy="25922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Compilation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sur</a:t>
            </a:r>
            <a:r>
              <a:rPr lang="en-US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 le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serveur</a:t>
            </a:r>
            <a:endParaRPr lang="fr-FR" sz="24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prepare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"SELECT * FROM </a:t>
            </a:r>
            <a:r>
              <a:rPr lang="en-US" sz="1800" b="1" dirty="0" err="1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etudiant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 WHERE id=:id AND nom=:nom"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24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Exécution avec les paramètres</a:t>
            </a:r>
            <a:endParaRPr lang="fr-FR" sz="18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bindValue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':id'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,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$id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,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PDO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::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PARAM_INT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24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bindValue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808080"/>
                </a:solidFill>
                <a:latin typeface="Courier New"/>
                <a:ea typeface="Times New Roman"/>
                <a:cs typeface="Arial"/>
              </a:rPr>
              <a:t>':nom'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,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$nom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,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PDO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::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PARAM_STR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24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execute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();</a:t>
            </a:r>
            <a:endParaRPr lang="fr-FR" sz="24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$rows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=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fetchAll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PDO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::</a:t>
            </a:r>
            <a:r>
              <a:rPr lang="en-US" sz="18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FETCH_ASSOC</a:t>
            </a:r>
            <a:r>
              <a:rPr lang="en-US" sz="18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2400" b="1" dirty="0">
              <a:latin typeface="Calibri"/>
              <a:ea typeface="Calibri"/>
              <a:cs typeface="Arial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3528" y="4869160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ou</a:t>
            </a:r>
          </a:p>
        </p:txBody>
      </p:sp>
    </p:spTree>
    <p:extLst>
      <p:ext uri="{BB962C8B-B14F-4D97-AF65-F5344CB8AC3E}">
        <p14:creationId xmlns:p14="http://schemas.microsoft.com/office/powerpoint/2010/main" xmlns="" val="2896945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Pré-compilation (3/3)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914400" y="1556792"/>
            <a:ext cx="7690048" cy="4464496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$values</a:t>
            </a:r>
            <a:r>
              <a:rPr lang="fr-FR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'Lina'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'Salim'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'Khaled'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'Sarah'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$nom</a:t>
            </a:r>
            <a:r>
              <a:rPr lang="fr-FR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''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400" b="1" dirty="0">
              <a:solidFill>
                <a:srgbClr val="008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Compilation sur le serveur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fr-FR" sz="1800" b="1" dirty="0" err="1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stmt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fr-FR" sz="1800" b="1" dirty="0" err="1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fr-FR" sz="1800" b="1" dirty="0" err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prepare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"INSERT INTO </a:t>
            </a:r>
            <a:r>
              <a:rPr lang="fr-FR" sz="1800" b="1" dirty="0" err="1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etudiant</a:t>
            </a:r>
            <a:r>
              <a:rPr lang="fr-FR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(nom) VALUES (:nom)"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800" b="1" dirty="0" err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bindParam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':nom'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$nom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PDO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PARAM_STR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800" b="1" dirty="0">
              <a:solidFill>
                <a:srgbClr val="008000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Exécution avec les paramètres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$values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$nom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800" b="1" dirty="0" err="1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stmt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execute</a:t>
            </a:r>
            <a:r>
              <a:rPr lang="en-US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fr-FR" sz="1800" b="1" dirty="0" err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</a:t>
            </a:r>
            <a:r>
              <a:rPr lang="fr-FR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$nom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fr-FR" sz="1800" b="1" dirty="0" err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</a:t>
            </a:r>
            <a:r>
              <a:rPr lang="fr-FR" sz="18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"&lt;/</a:t>
            </a:r>
            <a:r>
              <a:rPr lang="fr-FR" sz="1800" b="1" dirty="0" err="1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fr-FR" sz="1800" b="1" dirty="0">
                <a:solidFill>
                  <a:srgbClr val="808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&gt;"</a:t>
            </a: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rgbClr val="8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xmlns="" val="2896945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3752"/>
            <a:ext cx="7772400" cy="1143000"/>
          </a:xfrm>
        </p:spPr>
        <p:txBody>
          <a:bodyPr/>
          <a:lstStyle/>
          <a:p>
            <a:r>
              <a:rPr lang="fr-FR" dirty="0"/>
              <a:t>Transactions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112568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 err="1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try</a:t>
            </a:r>
            <a:r>
              <a:rPr lang="fr-FR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fr-FR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{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Début de transaction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6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beginTransaction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();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600" b="1" dirty="0">
              <a:solidFill>
                <a:srgbClr val="008000"/>
              </a:solidFill>
              <a:latin typeface="Courier New"/>
              <a:ea typeface="Times New Roman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Requêtes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6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exec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$query1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6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exec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$query2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6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exec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$query3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);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600" b="1" dirty="0">
              <a:solidFill>
                <a:srgbClr val="008000"/>
              </a:solidFill>
              <a:latin typeface="Courier New"/>
              <a:ea typeface="Times New Roman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Validation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fr-FR" sz="16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fr-FR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fr-FR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commit</a:t>
            </a:r>
            <a:r>
              <a:rPr lang="fr-FR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();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}</a:t>
            </a:r>
            <a:r>
              <a:rPr lang="fr-FR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fr-FR" sz="16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catch</a:t>
            </a:r>
            <a:r>
              <a:rPr lang="fr-FR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</a:t>
            </a:r>
            <a:r>
              <a:rPr lang="fr-FR" sz="16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PDOException</a:t>
            </a:r>
            <a:r>
              <a:rPr lang="fr-FR" sz="16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$ex</a:t>
            </a:r>
            <a:r>
              <a:rPr lang="fr-FR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)</a:t>
            </a:r>
            <a:r>
              <a:rPr lang="fr-FR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fr-FR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{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600" b="1" dirty="0">
              <a:solidFill>
                <a:srgbClr val="008000"/>
              </a:solidFill>
              <a:latin typeface="Courier New"/>
              <a:ea typeface="Times New Roman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Un problème: on annule la transaction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</a:t>
            </a:r>
            <a:r>
              <a:rPr lang="en-US" sz="1600" b="1" dirty="0" err="1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db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rollBack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();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/>
                <a:ea typeface="Times New Roman"/>
                <a:cs typeface="Arial"/>
              </a:rPr>
              <a:t>echo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urier New"/>
                <a:ea typeface="Times New Roman"/>
                <a:cs typeface="Arial"/>
              </a:rPr>
              <a:t>$ex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-&gt;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ea typeface="Times New Roman"/>
                <a:cs typeface="Arial"/>
              </a:rPr>
              <a:t>getMessage</a:t>
            </a:r>
            <a:r>
              <a:rPr lang="en-US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();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rgbClr val="8000FF"/>
                </a:solidFill>
                <a:latin typeface="Courier New"/>
                <a:ea typeface="Times New Roman"/>
                <a:cs typeface="Arial"/>
              </a:rPr>
              <a:t>}</a:t>
            </a:r>
            <a:endParaRPr lang="fr-FR" sz="1600" b="1" dirty="0"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// Un nouveau "</a:t>
            </a:r>
            <a:r>
              <a:rPr lang="fr-FR" sz="1600" b="1" dirty="0" err="1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beginTransaction</a:t>
            </a:r>
            <a:r>
              <a:rPr lang="fr-FR" sz="1600" b="1" dirty="0">
                <a:solidFill>
                  <a:srgbClr val="008000"/>
                </a:solidFill>
                <a:latin typeface="Courier New"/>
                <a:ea typeface="Times New Roman"/>
                <a:cs typeface="Arial"/>
              </a:rPr>
              <a:t>()" annule également le précédent</a:t>
            </a:r>
            <a:endParaRPr lang="fr-FR" sz="1600" b="1" dirty="0"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943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Fonctions utiles (rappel)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45283854"/>
              </p:ext>
            </p:extLst>
          </p:nvPr>
        </p:nvGraphicFramePr>
        <p:xfrm>
          <a:off x="914400" y="2089760"/>
          <a:ext cx="7772400" cy="31394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53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188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baseline="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explode</a:t>
                      </a:r>
                      <a:r>
                        <a:rPr kumimoji="0" lang="fr-FR" sz="16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($sep, $chaine)</a:t>
                      </a:r>
                      <a:endParaRPr kumimoji="0" lang="fr-FR" sz="1600" b="0" i="0" u="none" strike="noStrike" kern="1200" baseline="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divise </a:t>
                      </a:r>
                      <a:r>
                        <a:rPr kumimoji="0" lang="fr-FR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$chaine</a:t>
                      </a:r>
                      <a:r>
                        <a:rPr kumimoji="0"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selon le séparateur </a:t>
                      </a:r>
                      <a:r>
                        <a:rPr kumimoji="0" lang="fr-FR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$sep</a:t>
                      </a:r>
                      <a:r>
                        <a:rPr kumimoji="0"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renvoie les valeurs dans un tableau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baseline="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implode</a:t>
                      </a:r>
                      <a:r>
                        <a:rPr kumimoji="0" lang="fr-FR" sz="16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($sep, $tableau)</a:t>
                      </a:r>
                      <a:endParaRPr kumimoji="0" lang="fr-FR" sz="1600" b="0" i="0" u="none" strike="noStrike" kern="1200" baseline="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regroupe les valeurs de </a:t>
                      </a:r>
                      <a:r>
                        <a:rPr kumimoji="0" lang="fr-FR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$tableau</a:t>
                      </a:r>
                      <a:r>
                        <a:rPr kumimoji="0"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avec le séparateur </a:t>
                      </a:r>
                      <a:r>
                        <a:rPr kumimoji="0" lang="fr-FR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$sep</a:t>
                      </a:r>
                      <a:r>
                        <a:rPr kumimoji="0"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renvoie la chaîne de caractères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baseline="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htmlspecialchars</a:t>
                      </a:r>
                      <a:r>
                        <a:rPr kumimoji="0" lang="fr-FR" sz="16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($</a:t>
                      </a:r>
                      <a:r>
                        <a:rPr kumimoji="0" lang="fr-FR" sz="1600" b="1" i="0" u="none" strike="noStrike" kern="1200" baseline="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ch</a:t>
                      </a:r>
                      <a:r>
                        <a:rPr kumimoji="0" lang="fr-FR" sz="16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</a:t>
                      </a:r>
                      <a:endParaRPr kumimoji="0" lang="fr-FR" sz="1600" b="0" i="0" u="none" strike="noStrike" kern="1200" baseline="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retourne la chaîne </a:t>
                      </a:r>
                      <a:r>
                        <a:rPr kumimoji="0" lang="fr-FR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kumimoji="0" lang="fr-FR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</a:t>
                      </a:r>
                      <a:r>
                        <a:rPr kumimoji="0"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dans laquelle les caractères réservés au HTML ('&lt;', '&gt;', '&amp;'...) ont été remplacés par leur code HTML.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baseline="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mysql_espace_string</a:t>
                      </a:r>
                      <a:r>
                        <a:rPr kumimoji="0" lang="fr-FR" sz="16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($</a:t>
                      </a:r>
                      <a:r>
                        <a:rPr kumimoji="0" lang="fr-FR" sz="1600" b="1" i="0" u="none" strike="noStrike" kern="1200" baseline="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ch</a:t>
                      </a:r>
                      <a:r>
                        <a:rPr kumimoji="0" lang="fr-FR" sz="16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</a:t>
                      </a:r>
                      <a:endParaRPr kumimoji="0" lang="fr-FR" sz="1600" b="0" i="0" u="none" strike="noStrike" kern="1200" baseline="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retourne la chaîne </a:t>
                      </a:r>
                      <a:r>
                        <a:rPr kumimoji="0" lang="fr-FR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kumimoji="0" lang="fr-FR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</a:t>
                      </a:r>
                      <a:r>
                        <a:rPr kumimoji="0"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 y ajoutant des caractères d’échappement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baseline="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stripslashes</a:t>
                      </a:r>
                      <a:endParaRPr kumimoji="0" lang="fr-FR" sz="1600" b="0" i="0" u="none" strike="noStrike" kern="1200" baseline="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retourne la chaîne </a:t>
                      </a:r>
                      <a:r>
                        <a:rPr kumimoji="0" lang="fr-FR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kumimoji="0" lang="fr-FR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</a:t>
                      </a:r>
                      <a:r>
                        <a:rPr kumimoji="0"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 supprimant les caractères d’échappement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04096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74638"/>
            <a:ext cx="8147248" cy="706090"/>
          </a:xfrm>
        </p:spPr>
        <p:txBody>
          <a:bodyPr>
            <a:normAutofit fontScale="90000"/>
          </a:bodyPr>
          <a:lstStyle/>
          <a:p>
            <a:r>
              <a:rPr lang="en-US" dirty="0"/>
              <a:t>MySQL</a:t>
            </a:r>
            <a:endParaRPr lang="fr-CA" dirty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124744"/>
            <a:ext cx="8075240" cy="5184576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Syst</a:t>
            </a:r>
            <a:r>
              <a:rPr lang="fr-CA" dirty="0" err="1"/>
              <a:t>ème</a:t>
            </a:r>
            <a:r>
              <a:rPr lang="fr-CA" dirty="0"/>
              <a:t> de gestion de base de données relationnelles, MySQL est un SGBDR très populaire, performant et fiable</a:t>
            </a:r>
            <a:r>
              <a:rPr lang="fr-CA" dirty="0" smtClean="0"/>
              <a:t>.</a:t>
            </a:r>
          </a:p>
          <a:p>
            <a:endParaRPr lang="fr-CA" dirty="0" smtClean="0"/>
          </a:p>
          <a:p>
            <a:r>
              <a:rPr lang="fr-CA" dirty="0" smtClean="0"/>
              <a:t>MySQL </a:t>
            </a:r>
            <a:r>
              <a:rPr lang="fr-CA" dirty="0"/>
              <a:t>est développé par </a:t>
            </a:r>
            <a:r>
              <a:rPr lang="fr-FR" dirty="0"/>
              <a:t>MySQL AB </a:t>
            </a:r>
            <a:r>
              <a:rPr lang="en-US" dirty="0"/>
              <a:t>(</a:t>
            </a:r>
            <a:r>
              <a:rPr lang="fr-CA" dirty="0">
                <a:hlinkClick r:id="rId2"/>
              </a:rPr>
              <a:t>http://www.mysql.com</a:t>
            </a:r>
            <a:r>
              <a:rPr lang="en-US" dirty="0"/>
              <a:t>) sous </a:t>
            </a:r>
            <a:r>
              <a:rPr lang="en-US" dirty="0" err="1"/>
              <a:t>une</a:t>
            </a:r>
            <a:r>
              <a:rPr lang="en-US" dirty="0"/>
              <a:t> license </a:t>
            </a:r>
            <a:r>
              <a:rPr lang="fr-CA" dirty="0">
                <a:latin typeface="Arial Unicode MS" pitchFamily="34" charset="-128"/>
              </a:rPr>
              <a:t>GPL</a:t>
            </a:r>
            <a:r>
              <a:rPr lang="fr-CA" dirty="0"/>
              <a:t> (</a:t>
            </a:r>
            <a:r>
              <a:rPr lang="fr-CA" dirty="0">
                <a:latin typeface="Arial Unicode MS" pitchFamily="34" charset="-128"/>
              </a:rPr>
              <a:t>GNU General Public License</a:t>
            </a:r>
            <a:r>
              <a:rPr lang="fr-CA" dirty="0" smtClean="0"/>
              <a:t>).</a:t>
            </a:r>
          </a:p>
          <a:p>
            <a:endParaRPr lang="fr-CA" dirty="0" smtClean="0"/>
          </a:p>
          <a:p>
            <a:r>
              <a:rPr lang="fr-CA" dirty="0"/>
              <a:t>MySQL s’intègre facilement avec PHP (et Apache et Linux</a:t>
            </a:r>
            <a:r>
              <a:rPr lang="fr-CA" dirty="0" smtClean="0"/>
              <a:t>).</a:t>
            </a:r>
          </a:p>
          <a:p>
            <a:endParaRPr lang="fr-CA" dirty="0"/>
          </a:p>
          <a:p>
            <a:r>
              <a:rPr lang="fr-CA" dirty="0"/>
              <a:t>Utilise le langage SQL pour les requêtes (conforme à la majorité des standards SQL</a:t>
            </a:r>
            <a:r>
              <a:rPr lang="fr-CA" dirty="0" smtClean="0"/>
              <a:t>).</a:t>
            </a:r>
            <a:endParaRPr lang="fr-CA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C222-521D-4976-B6F3-5C116283E145}" type="slidenum">
              <a:rPr lang="fr-FR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743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Modèle client</a:t>
            </a:r>
            <a:r>
              <a:rPr lang="en-US"/>
              <a:t>/</a:t>
            </a:r>
            <a:r>
              <a:rPr lang="fr-CA"/>
              <a:t>serveur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Une application SGBD roule sur le serveur.</a:t>
            </a:r>
          </a:p>
          <a:p>
            <a:r>
              <a:rPr lang="fr-CA"/>
              <a:t>Le serveur est accessible par un client qui peut être sur la même machine ou distant.</a:t>
            </a:r>
          </a:p>
          <a:p>
            <a:r>
              <a:rPr lang="fr-CA"/>
              <a:t>Un pilote ODBC est disponible.</a:t>
            </a:r>
          </a:p>
          <a:p>
            <a:r>
              <a:rPr lang="fr-CA"/>
              <a:t>Dans le cas du web, le client est le module PHP.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8C320-4EC6-44B4-A011-3F8AE70894AE}" type="slidenum">
              <a:rPr lang="fr-FR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27302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PHP et MySQL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PHP offre une panoplie de fonctions pour exploiter les BD dont MySQL.</a:t>
            </a:r>
          </a:p>
          <a:p>
            <a:pPr lvl="1"/>
            <a:r>
              <a:rPr lang="fr-CA"/>
              <a:t>Connexion</a:t>
            </a:r>
          </a:p>
          <a:p>
            <a:pPr lvl="1"/>
            <a:r>
              <a:rPr lang="fr-CA"/>
              <a:t>Requête</a:t>
            </a:r>
          </a:p>
          <a:p>
            <a:pPr lvl="1"/>
            <a:r>
              <a:rPr lang="fr-CA"/>
              <a:t>Administration</a:t>
            </a:r>
          </a:p>
          <a:p>
            <a:pPr lvl="1"/>
            <a:r>
              <a:rPr lang="fr-CA"/>
              <a:t>Etc …</a:t>
            </a:r>
          </a:p>
          <a:p>
            <a:r>
              <a:rPr lang="fr-CA"/>
              <a:t>Cependant, PHP doit être compilé avec les bons paramètres.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3014-E586-4AD3-932E-9C8576BC4163}" type="slidenum">
              <a:rPr lang="fr-FR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06950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PHP, séquence de requête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fr-CA"/>
              <a:t>Définition de la connexion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fr-CA"/>
              <a:t>Connexion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fr-CA"/>
              <a:t>Exécution de la requête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fr-CA"/>
              <a:t>Extraction des résultats de la requête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fr-CA"/>
              <a:t>Fin de la connexion, implicite ou spécifiée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2D532-A6ED-4202-92FB-4CC930F45824}" type="slidenum">
              <a:rPr lang="fr-FR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7498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r-CA"/>
              <a:t>Instructions PHP pour MySQL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sz="2400" dirty="0"/>
              <a:t>Définition de la connexion</a:t>
            </a:r>
          </a:p>
          <a:p>
            <a:pPr lvl="1">
              <a:lnSpc>
                <a:spcPct val="90000"/>
              </a:lnSpc>
            </a:pPr>
            <a:r>
              <a:rPr lang="fr-CA" sz="2000" dirty="0" err="1"/>
              <a:t>int</a:t>
            </a:r>
            <a:r>
              <a:rPr lang="fr-CA" sz="2000" dirty="0"/>
              <a:t> </a:t>
            </a:r>
            <a:r>
              <a:rPr lang="fr-CA" sz="2000" b="1" dirty="0" err="1"/>
              <a:t>mysql_connect</a:t>
            </a:r>
            <a:r>
              <a:rPr lang="fr-CA" sz="2000" dirty="0"/>
              <a:t> ([string </a:t>
            </a:r>
            <a:r>
              <a:rPr lang="fr-CA" sz="2000" dirty="0" err="1"/>
              <a:t>hostname</a:t>
            </a:r>
            <a:r>
              <a:rPr lang="fr-CA" sz="2000" dirty="0"/>
              <a:t> [:port] [:/</a:t>
            </a:r>
            <a:r>
              <a:rPr lang="fr-CA" sz="2000" dirty="0" err="1"/>
              <a:t>path</a:t>
            </a:r>
            <a:r>
              <a:rPr lang="fr-CA" sz="2000" dirty="0"/>
              <a:t>/to/socket] [, string </a:t>
            </a:r>
            <a:r>
              <a:rPr lang="fr-CA" sz="2000" dirty="0" err="1"/>
              <a:t>username</a:t>
            </a:r>
            <a:r>
              <a:rPr lang="fr-CA" sz="2000" dirty="0"/>
              <a:t> [, string </a:t>
            </a:r>
            <a:r>
              <a:rPr lang="fr-CA" sz="2000" dirty="0" err="1"/>
              <a:t>password</a:t>
            </a:r>
            <a:r>
              <a:rPr lang="fr-CA" sz="2000" dirty="0"/>
              <a:t>]]])</a:t>
            </a:r>
          </a:p>
          <a:p>
            <a:pPr>
              <a:lnSpc>
                <a:spcPct val="90000"/>
              </a:lnSpc>
            </a:pPr>
            <a:r>
              <a:rPr lang="fr-CA" sz="2400" dirty="0"/>
              <a:t>Sélection de la base de données</a:t>
            </a:r>
          </a:p>
          <a:p>
            <a:pPr lvl="1">
              <a:lnSpc>
                <a:spcPct val="90000"/>
              </a:lnSpc>
            </a:pPr>
            <a:r>
              <a:rPr lang="fr-CA" sz="2000" dirty="0" err="1"/>
              <a:t>int</a:t>
            </a:r>
            <a:r>
              <a:rPr lang="fr-CA" sz="2000" dirty="0"/>
              <a:t> </a:t>
            </a:r>
            <a:r>
              <a:rPr lang="fr-CA" sz="2000" b="1" dirty="0" err="1"/>
              <a:t>mysql_select_db</a:t>
            </a:r>
            <a:r>
              <a:rPr lang="fr-CA" sz="2000" dirty="0"/>
              <a:t> (string </a:t>
            </a:r>
            <a:r>
              <a:rPr lang="fr-CA" sz="2000" dirty="0" err="1"/>
              <a:t>database_name</a:t>
            </a:r>
            <a:r>
              <a:rPr lang="fr-CA" sz="2000" dirty="0"/>
              <a:t> [, </a:t>
            </a:r>
            <a:r>
              <a:rPr lang="fr-CA" sz="2000" dirty="0" err="1"/>
              <a:t>int</a:t>
            </a:r>
            <a:r>
              <a:rPr lang="fr-CA" sz="2000" dirty="0"/>
              <a:t> </a:t>
            </a:r>
            <a:r>
              <a:rPr lang="fr-CA" sz="2000" dirty="0" err="1"/>
              <a:t>link_identifier</a:t>
            </a:r>
            <a:r>
              <a:rPr lang="fr-CA" sz="2000" dirty="0"/>
              <a:t>])</a:t>
            </a:r>
          </a:p>
          <a:p>
            <a:pPr>
              <a:lnSpc>
                <a:spcPct val="90000"/>
              </a:lnSpc>
            </a:pPr>
            <a:r>
              <a:rPr lang="fr-CA" sz="2400" dirty="0"/>
              <a:t>Exécution de la requête</a:t>
            </a:r>
          </a:p>
          <a:p>
            <a:pPr lvl="1">
              <a:lnSpc>
                <a:spcPct val="90000"/>
              </a:lnSpc>
            </a:pPr>
            <a:r>
              <a:rPr lang="fr-CA" sz="2000" dirty="0" err="1"/>
              <a:t>int</a:t>
            </a:r>
            <a:r>
              <a:rPr lang="fr-CA" sz="2000" dirty="0"/>
              <a:t> </a:t>
            </a:r>
            <a:r>
              <a:rPr lang="fr-CA" sz="2000" b="1" dirty="0" err="1"/>
              <a:t>mysql_query</a:t>
            </a:r>
            <a:r>
              <a:rPr lang="fr-CA" sz="2000" dirty="0"/>
              <a:t> (string </a:t>
            </a:r>
            <a:r>
              <a:rPr lang="fr-CA" sz="2000" dirty="0" err="1"/>
              <a:t>query</a:t>
            </a:r>
            <a:r>
              <a:rPr lang="fr-CA" sz="2000" dirty="0"/>
              <a:t> [, </a:t>
            </a:r>
            <a:r>
              <a:rPr lang="fr-CA" sz="2000" dirty="0" err="1"/>
              <a:t>int</a:t>
            </a:r>
            <a:r>
              <a:rPr lang="fr-CA" sz="2000" dirty="0"/>
              <a:t> </a:t>
            </a:r>
            <a:r>
              <a:rPr lang="fr-CA" sz="2000" dirty="0" err="1"/>
              <a:t>link_identifier</a:t>
            </a:r>
            <a:r>
              <a:rPr lang="fr-CA" sz="2000" dirty="0"/>
              <a:t>])</a:t>
            </a:r>
          </a:p>
          <a:p>
            <a:pPr>
              <a:lnSpc>
                <a:spcPct val="90000"/>
              </a:lnSpc>
            </a:pPr>
            <a:r>
              <a:rPr lang="fr-CA" sz="2400" dirty="0"/>
              <a:t>Extraction des résultats</a:t>
            </a:r>
          </a:p>
          <a:p>
            <a:pPr lvl="1">
              <a:lnSpc>
                <a:spcPct val="90000"/>
              </a:lnSpc>
            </a:pPr>
            <a:r>
              <a:rPr lang="fr-FR" sz="2000" dirty="0" err="1">
                <a:latin typeface="Arial Unicode MS" pitchFamily="34" charset="-128"/>
              </a:rPr>
              <a:t>array</a:t>
            </a:r>
            <a:r>
              <a:rPr lang="fr-FR" sz="2000" dirty="0">
                <a:latin typeface="Arial Unicode MS" pitchFamily="34" charset="-128"/>
              </a:rPr>
              <a:t> </a:t>
            </a:r>
            <a:r>
              <a:rPr lang="fr-FR" sz="2000" b="1" dirty="0" err="1">
                <a:latin typeface="Arial Unicode MS" pitchFamily="34" charset="-128"/>
              </a:rPr>
              <a:t>mysql_fetch_row</a:t>
            </a:r>
            <a:r>
              <a:rPr lang="fr-FR" sz="2000" dirty="0">
                <a:latin typeface="Arial Unicode MS" pitchFamily="34" charset="-128"/>
              </a:rPr>
              <a:t> (</a:t>
            </a:r>
            <a:r>
              <a:rPr lang="fr-FR" sz="2000" dirty="0" err="1">
                <a:latin typeface="Arial Unicode MS" pitchFamily="34" charset="-128"/>
              </a:rPr>
              <a:t>int</a:t>
            </a:r>
            <a:r>
              <a:rPr lang="fr-FR" sz="2000" dirty="0">
                <a:latin typeface="Arial Unicode MS" pitchFamily="34" charset="-128"/>
              </a:rPr>
              <a:t> </a:t>
            </a:r>
            <a:r>
              <a:rPr lang="fr-FR" sz="2000" dirty="0" err="1">
                <a:latin typeface="Arial Unicode MS" pitchFamily="34" charset="-128"/>
              </a:rPr>
              <a:t>result</a:t>
            </a:r>
            <a:r>
              <a:rPr lang="fr-FR" sz="2000" dirty="0">
                <a:latin typeface="Arial Unicode MS" pitchFamily="34" charset="-128"/>
              </a:rPr>
              <a:t>)</a:t>
            </a:r>
            <a:endParaRPr lang="fr-CA" sz="2000" dirty="0"/>
          </a:p>
          <a:p>
            <a:pPr>
              <a:lnSpc>
                <a:spcPct val="90000"/>
              </a:lnSpc>
            </a:pPr>
            <a:r>
              <a:rPr lang="fr-CA" sz="2400" dirty="0"/>
              <a:t>Fin de la connexion</a:t>
            </a:r>
          </a:p>
          <a:p>
            <a:pPr lvl="1">
              <a:lnSpc>
                <a:spcPct val="90000"/>
              </a:lnSpc>
            </a:pPr>
            <a:r>
              <a:rPr lang="fr-FR" sz="2000" dirty="0" err="1">
                <a:latin typeface="Arial Unicode MS" pitchFamily="34" charset="-128"/>
              </a:rPr>
              <a:t>int</a:t>
            </a:r>
            <a:r>
              <a:rPr lang="fr-FR" sz="2000" dirty="0">
                <a:latin typeface="Arial Unicode MS" pitchFamily="34" charset="-128"/>
              </a:rPr>
              <a:t> </a:t>
            </a:r>
            <a:r>
              <a:rPr lang="fr-FR" sz="2000" b="1" dirty="0" err="1">
                <a:latin typeface="Arial Unicode MS" pitchFamily="34" charset="-128"/>
              </a:rPr>
              <a:t>mysql_close</a:t>
            </a:r>
            <a:r>
              <a:rPr lang="fr-FR" sz="2000" dirty="0">
                <a:latin typeface="Arial Unicode MS" pitchFamily="34" charset="-128"/>
              </a:rPr>
              <a:t> ([</a:t>
            </a:r>
            <a:r>
              <a:rPr lang="fr-FR" sz="2000" dirty="0" err="1">
                <a:latin typeface="Arial Unicode MS" pitchFamily="34" charset="-128"/>
              </a:rPr>
              <a:t>int</a:t>
            </a:r>
            <a:r>
              <a:rPr lang="fr-FR" sz="2000" dirty="0">
                <a:latin typeface="Arial Unicode MS" pitchFamily="34" charset="-128"/>
              </a:rPr>
              <a:t> </a:t>
            </a:r>
            <a:r>
              <a:rPr lang="fr-FR" sz="2000" dirty="0" err="1">
                <a:latin typeface="Arial Unicode MS" pitchFamily="34" charset="-128"/>
              </a:rPr>
              <a:t>link_identifier</a:t>
            </a:r>
            <a:r>
              <a:rPr lang="fr-FR" sz="2000" dirty="0">
                <a:latin typeface="Arial Unicode MS" pitchFamily="34" charset="-128"/>
              </a:rPr>
              <a:t>])</a:t>
            </a:r>
            <a:endParaRPr lang="fr-CA" sz="2000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79AF-B9D0-45A5-8185-A7B005B8CE19}" type="slidenum">
              <a:rPr lang="fr-FR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4962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MySQL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Utilisable dans la console :</a:t>
            </a:r>
          </a:p>
          <a:p>
            <a:pPr lvl="1"/>
            <a:r>
              <a:rPr lang="fr-FR" sz="2000" b="1" dirty="0" err="1"/>
              <a:t>mysql</a:t>
            </a:r>
            <a:r>
              <a:rPr lang="fr-FR" sz="2000" b="1" dirty="0"/>
              <a:t>-u &lt;identifiant&gt; [</a:t>
            </a:r>
            <a:r>
              <a:rPr lang="fr-FR" sz="2000" b="1" dirty="0" err="1"/>
              <a:t>base_de_donnée</a:t>
            </a:r>
            <a:r>
              <a:rPr lang="fr-FR" sz="2000" b="1" dirty="0"/>
              <a:t>]</a:t>
            </a:r>
            <a:endParaRPr lang="fr-FR" sz="2000" dirty="0"/>
          </a:p>
          <a:p>
            <a:pPr lvl="1"/>
            <a:r>
              <a:rPr lang="fr-FR" sz="2000" b="1" dirty="0" err="1"/>
              <a:t>mysql</a:t>
            </a:r>
            <a:r>
              <a:rPr lang="fr-FR" sz="2000" b="1" dirty="0"/>
              <a:t>-u &lt;identifiant&gt; [</a:t>
            </a:r>
            <a:r>
              <a:rPr lang="fr-FR" sz="2000" b="1" dirty="0" err="1"/>
              <a:t>base_de_donnée</a:t>
            </a:r>
            <a:r>
              <a:rPr lang="fr-FR" sz="2000" b="1" dirty="0"/>
              <a:t>] &lt; </a:t>
            </a:r>
            <a:r>
              <a:rPr lang="fr-FR" sz="2000" b="1" dirty="0" err="1"/>
              <a:t>requete.sql</a:t>
            </a:r>
            <a:endParaRPr lang="fr-FR" sz="2000" dirty="0"/>
          </a:p>
          <a:p>
            <a:endParaRPr lang="fr-FR" dirty="0"/>
          </a:p>
          <a:p>
            <a:r>
              <a:rPr lang="fr-FR" dirty="0"/>
              <a:t>Utilisable avec </a:t>
            </a:r>
            <a:r>
              <a:rPr lang="fr-FR" dirty="0" err="1"/>
              <a:t>PHPMyAdmin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Interfaçable</a:t>
            </a:r>
            <a:r>
              <a:rPr lang="fr-FR" dirty="0"/>
              <a:t>  avec PHP (par exemple)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49755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Premier Exemple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Sous </a:t>
            </a:r>
            <a:r>
              <a:rPr lang="fr-FR" dirty="0" err="1" smtClean="0"/>
              <a:t>MySql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Select </a:t>
            </a:r>
            <a:r>
              <a:rPr lang="fr-FR" dirty="0" err="1" smtClean="0"/>
              <a:t>upper</a:t>
            </a:r>
            <a:r>
              <a:rPr lang="fr-FR" dirty="0" smtClean="0"/>
              <a:t>(nom),</a:t>
            </a:r>
            <a:r>
              <a:rPr lang="fr-FR" dirty="0" err="1" smtClean="0"/>
              <a:t>prenom,login</a:t>
            </a:r>
            <a:r>
              <a:rPr lang="fr-FR" dirty="0" smtClean="0"/>
              <a:t> FROM </a:t>
            </a:r>
            <a:r>
              <a:rPr lang="fr-FR" dirty="0" err="1" smtClean="0"/>
              <a:t>eleve</a:t>
            </a:r>
            <a:r>
              <a:rPr lang="fr-FR" dirty="0" smtClean="0"/>
              <a:t> WHERE choix=‘C’ORDER BY nom;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Sous</a:t>
            </a:r>
            <a:r>
              <a:rPr lang="fr-FR" dirty="0" smtClean="0"/>
              <a:t> PHP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</a:rPr>
              <a:t>$</a:t>
            </a:r>
            <a:r>
              <a:rPr lang="fr-FR" b="1" dirty="0" err="1" smtClean="0">
                <a:solidFill>
                  <a:srgbClr val="FF0000"/>
                </a:solidFill>
              </a:rPr>
              <a:t>sqlquery</a:t>
            </a:r>
            <a:r>
              <a:rPr lang="fr-FR" dirty="0" smtClean="0"/>
              <a:t>=« select </a:t>
            </a:r>
            <a:r>
              <a:rPr lang="fr-FR" dirty="0" err="1" smtClean="0"/>
              <a:t>upper</a:t>
            </a:r>
            <a:r>
              <a:rPr lang="fr-FR" dirty="0" smtClean="0"/>
              <a:t>(nom), </a:t>
            </a:r>
            <a:r>
              <a:rPr lang="fr-FR" dirty="0" err="1" smtClean="0"/>
              <a:t>prenom</a:t>
            </a:r>
            <a:r>
              <a:rPr lang="fr-FR" dirty="0"/>
              <a:t> </a:t>
            </a:r>
            <a:r>
              <a:rPr lang="fr-FR" dirty="0" smtClean="0"/>
              <a:t>FROM </a:t>
            </a:r>
            <a:r>
              <a:rPr lang="fr-FR" dirty="0" err="1" smtClean="0"/>
              <a:t>eleve</a:t>
            </a:r>
            <a:r>
              <a:rPr lang="fr-FR" dirty="0" smtClean="0"/>
              <a:t> WHERE choix=‘C’ ORDER BY nom »;</a:t>
            </a:r>
          </a:p>
          <a:p>
            <a:pPr marL="0" indent="0">
              <a:buNone/>
            </a:pPr>
            <a:r>
              <a:rPr lang="fr-FR" dirty="0" smtClean="0"/>
              <a:t>$</a:t>
            </a:r>
            <a:r>
              <a:rPr lang="fr-FR" dirty="0" err="1" smtClean="0"/>
              <a:t>queryresult</a:t>
            </a:r>
            <a:r>
              <a:rPr lang="fr-FR" dirty="0" smtClean="0"/>
              <a:t>=</a:t>
            </a:r>
            <a:r>
              <a:rPr lang="fr-FR" dirty="0" err="1" smtClean="0"/>
              <a:t>mysql_query</a:t>
            </a:r>
            <a:r>
              <a:rPr lang="fr-FR" dirty="0" smtClean="0"/>
              <a:t>(</a:t>
            </a:r>
            <a:r>
              <a:rPr lang="fr-FR" b="1" dirty="0">
                <a:solidFill>
                  <a:srgbClr val="FF0000"/>
                </a:solidFill>
              </a:rPr>
              <a:t>$</a:t>
            </a:r>
            <a:r>
              <a:rPr lang="fr-FR" b="1" dirty="0" err="1" smtClean="0">
                <a:solidFill>
                  <a:srgbClr val="FF0000"/>
                </a:solidFill>
              </a:rPr>
              <a:t>sqlquery</a:t>
            </a:r>
            <a:r>
              <a:rPr lang="fr-FR" dirty="0" smtClean="0"/>
              <a:t>) or die (« &lt;p&gt; vous n’avez pas réussit!&lt;/p&gt; »);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3836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PHPMyAdmin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Avec </a:t>
            </a:r>
            <a:r>
              <a:rPr lang="fr-FR" dirty="0" err="1"/>
              <a:t>PHPMyAdmin</a:t>
            </a:r>
            <a:r>
              <a:rPr lang="fr-FR" dirty="0"/>
              <a:t>, on peut :</a:t>
            </a:r>
          </a:p>
          <a:p>
            <a:pPr lvl="1"/>
            <a:r>
              <a:rPr lang="fr-FR" dirty="0"/>
              <a:t>Créer une base</a:t>
            </a:r>
          </a:p>
          <a:p>
            <a:pPr lvl="1"/>
            <a:r>
              <a:rPr lang="fr-FR" dirty="0"/>
              <a:t>Créer des tables</a:t>
            </a:r>
          </a:p>
          <a:p>
            <a:pPr lvl="1"/>
            <a:r>
              <a:rPr lang="fr-FR" dirty="0"/>
              <a:t>Modifier des tables</a:t>
            </a:r>
          </a:p>
          <a:p>
            <a:pPr lvl="1"/>
            <a:r>
              <a:rPr lang="fr-FR" dirty="0"/>
              <a:t>Remplir des tables</a:t>
            </a:r>
          </a:p>
          <a:p>
            <a:pPr lvl="1"/>
            <a:r>
              <a:rPr lang="fr-FR" dirty="0"/>
              <a:t>Supprimer des tables</a:t>
            </a:r>
          </a:p>
          <a:p>
            <a:pPr lvl="1"/>
            <a:r>
              <a:rPr lang="fr-FR" dirty="0"/>
              <a:t>Faire des requêtes SQL</a:t>
            </a:r>
          </a:p>
          <a:p>
            <a:endParaRPr lang="fr-FR" dirty="0"/>
          </a:p>
          <a:p>
            <a:r>
              <a:rPr lang="fr-FR" dirty="0"/>
              <a:t>Il est également possible d’exporter la structure et le contenu de la base vers d’autres formats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024810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1276</Words>
  <Application>Microsoft Office PowerPoint</Application>
  <PresentationFormat>Affichage à l'écran (4:3)</PresentationFormat>
  <Paragraphs>195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Développement d’applications web</vt:lpstr>
      <vt:lpstr>MySQL</vt:lpstr>
      <vt:lpstr>Modèle client/serveur</vt:lpstr>
      <vt:lpstr>PHP et MySQL</vt:lpstr>
      <vt:lpstr>PHP, séquence de requête</vt:lpstr>
      <vt:lpstr>Instructions PHP pour MySQL</vt:lpstr>
      <vt:lpstr>MySQL</vt:lpstr>
      <vt:lpstr>Premier Exemple</vt:lpstr>
      <vt:lpstr>PHPMyAdmin</vt:lpstr>
      <vt:lpstr>Établissement d’une connexion</vt:lpstr>
      <vt:lpstr>Requête simple</vt:lpstr>
      <vt:lpstr>INSERT, UPDATE, DELETE</vt:lpstr>
      <vt:lpstr>Accessoires</vt:lpstr>
      <vt:lpstr>Pré-compilation (1/3)</vt:lpstr>
      <vt:lpstr>Pré-compilation (2/3)</vt:lpstr>
      <vt:lpstr>Pré-compilation (3/3)</vt:lpstr>
      <vt:lpstr>Transactions</vt:lpstr>
      <vt:lpstr>Fonctions utiles (rappel)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Développement d’applications web</dc:title>
  <dc:creator>AISSA</dc:creator>
  <cp:lastModifiedBy>hp</cp:lastModifiedBy>
  <cp:revision>68</cp:revision>
  <dcterms:created xsi:type="dcterms:W3CDTF">2016-01-22T15:49:15Z</dcterms:created>
  <dcterms:modified xsi:type="dcterms:W3CDTF">2020-03-29T13:39:08Z</dcterms:modified>
</cp:coreProperties>
</file>