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3" r:id="rId6"/>
    <p:sldId id="265" r:id="rId7"/>
    <p:sldId id="264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2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B11D-8E47-4E79-BEB5-6993A5C4539D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98592-EC66-411F-9B00-9DACC49509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52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B11D-8E47-4E79-BEB5-6993A5C4539D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98592-EC66-411F-9B00-9DACC49509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7727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B11D-8E47-4E79-BEB5-6993A5C4539D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98592-EC66-411F-9B00-9DACC49509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757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B11D-8E47-4E79-BEB5-6993A5C4539D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98592-EC66-411F-9B00-9DACC49509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6084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B11D-8E47-4E79-BEB5-6993A5C4539D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98592-EC66-411F-9B00-9DACC49509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71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B11D-8E47-4E79-BEB5-6993A5C4539D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98592-EC66-411F-9B00-9DACC49509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5016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B11D-8E47-4E79-BEB5-6993A5C4539D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98592-EC66-411F-9B00-9DACC49509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206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B11D-8E47-4E79-BEB5-6993A5C4539D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98592-EC66-411F-9B00-9DACC49509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956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B11D-8E47-4E79-BEB5-6993A5C4539D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98592-EC66-411F-9B00-9DACC49509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154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B11D-8E47-4E79-BEB5-6993A5C4539D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98592-EC66-411F-9B00-9DACC49509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4066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B11D-8E47-4E79-BEB5-6993A5C4539D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98592-EC66-411F-9B00-9DACC49509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794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4B11D-8E47-4E79-BEB5-6993A5C4539D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98592-EC66-411F-9B00-9DACC49509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10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Physiologie végétale cours SVI S4 | Bio facult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986231"/>
            <a:ext cx="4473849" cy="3351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87151" y="1556792"/>
            <a:ext cx="8434325" cy="158417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Physiologie végétale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ar-DZ" dirty="0" smtClean="0">
                <a:latin typeface="Times New Roman" pitchFamily="18" charset="0"/>
                <a:cs typeface="Times New Roman" pitchFamily="18" charset="0"/>
              </a:rPr>
            </a:b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فيسيولوجيا النبات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062007" y="332656"/>
            <a:ext cx="31309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الجمهورية الجزائرية الديمقراطية الشعبية</a:t>
            </a:r>
          </a:p>
          <a:p>
            <a:pPr algn="ctr"/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معهد العلوم و التكنولوجيا</a:t>
            </a:r>
          </a:p>
          <a:p>
            <a:pPr algn="ctr" rtl="1"/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قسم علوم الطبيعة و الحياة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769050" y="4246266"/>
            <a:ext cx="21034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إعداد و تقديم:</a:t>
            </a:r>
          </a:p>
          <a:p>
            <a:pPr algn="ctr"/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الأستاذة: </a:t>
            </a:r>
            <a:r>
              <a:rPr lang="ar-DZ" sz="2400" dirty="0" err="1" smtClean="0">
                <a:latin typeface="Times New Roman" pitchFamily="18" charset="0"/>
                <a:cs typeface="Times New Roman" pitchFamily="18" charset="0"/>
              </a:rPr>
              <a:t>زديق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 هدى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04314" y="6457434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ar-DZ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/202</a:t>
            </a:r>
            <a:r>
              <a:rPr lang="ar-DZ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L3 biologie et physiologie végétale | Faceboo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4" y="3284985"/>
            <a:ext cx="4473849" cy="3052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68141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201"/>
    </mc:Choice>
    <mc:Fallback xmlns="">
      <p:transition spd="slow" advTm="222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Résumé de Physiologie végétale2, croissance et développement des plan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" name="AutoShape 4" descr="Résumé de Physiologie végétale2, croissance et développement des plant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9144000" cy="685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5368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9"/>
    </mc:Choice>
    <mc:Fallback xmlns="">
      <p:transition spd="slow" advTm="103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564904"/>
            <a:ext cx="9143999" cy="4293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uban vers le bas 3"/>
          <p:cNvSpPr/>
          <p:nvPr/>
        </p:nvSpPr>
        <p:spPr>
          <a:xfrm>
            <a:off x="2915816" y="332656"/>
            <a:ext cx="3384376" cy="648072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800" dirty="0" smtClean="0">
                <a:cs typeface="+mj-cs"/>
              </a:rPr>
              <a:t>مقدمة عامة</a:t>
            </a:r>
            <a:endParaRPr lang="fr-FR" sz="2800" dirty="0" smtClean="0"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536" y="1268760"/>
            <a:ext cx="8424936" cy="19389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rtl="1"/>
            <a:r>
              <a:rPr lang="ar-DZ" sz="2400" dirty="0" smtClean="0"/>
              <a:t>تعد دراسة علم </a:t>
            </a:r>
            <a:r>
              <a:rPr lang="ar-DZ" sz="2400" dirty="0" err="1" smtClean="0"/>
              <a:t>فسلجة</a:t>
            </a:r>
            <a:r>
              <a:rPr lang="ar-DZ" sz="2400" dirty="0" smtClean="0"/>
              <a:t> النبات أساسية وضرورية لكل العاملين بفروع الانتاج النباتي، فهو يوجه أبحاثنا في مجال الانتاج النباتي توجيها صحيحا. </a:t>
            </a:r>
          </a:p>
          <a:p>
            <a:pPr algn="just" rtl="1"/>
            <a:r>
              <a:rPr lang="ar-DZ" sz="2400" dirty="0" smtClean="0"/>
              <a:t>وقد كان لهذا العلم مساهمة كبيرة في تقدم العلوم الزراعية حيث هذا الأخير الى الارتقاء بمعرفتنا بمعظم </a:t>
            </a:r>
            <a:r>
              <a:rPr lang="ar-DZ" sz="2400" b="1" dirty="0" smtClean="0"/>
              <a:t>العمليات التي تحدث خلال حياة النبات </a:t>
            </a:r>
            <a:r>
              <a:rPr lang="ar-DZ" sz="2400" dirty="0" smtClean="0"/>
              <a:t>والحصول على أعلى حاصل وأفضل نوعية</a:t>
            </a:r>
            <a:r>
              <a:rPr lang="fr-FR" sz="2400" dirty="0" smtClean="0"/>
              <a:t>.</a:t>
            </a:r>
            <a:endParaRPr lang="fr-FR" sz="2400" dirty="0"/>
          </a:p>
        </p:txBody>
      </p:sp>
      <p:sp>
        <p:nvSpPr>
          <p:cNvPr id="6" name="Rectangle 5"/>
          <p:cNvSpPr/>
          <p:nvPr/>
        </p:nvSpPr>
        <p:spPr>
          <a:xfrm>
            <a:off x="395536" y="3462099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buFont typeface="Arial" pitchFamily="34" charset="0"/>
              <a:buChar char="•"/>
            </a:pPr>
            <a:r>
              <a:rPr lang="ar-DZ" sz="2400" dirty="0" smtClean="0"/>
              <a:t>علم فسيولوجيا النبات يختص بدراسة ومعرفة الطريقة التي تؤدى بها </a:t>
            </a:r>
            <a:r>
              <a:rPr lang="ar-DZ" sz="2400" b="1" dirty="0" smtClean="0"/>
              <a:t>ظواهر الحياة</a:t>
            </a:r>
            <a:r>
              <a:rPr lang="ar-DZ" sz="2400" dirty="0" smtClean="0"/>
              <a:t>، هذه الظواهر الحيوية المختلفة تأخذ مكانها في داخل خلايا النبات</a:t>
            </a:r>
            <a:endParaRPr lang="fr-FR" sz="2400" dirty="0"/>
          </a:p>
        </p:txBody>
      </p:sp>
      <p:sp>
        <p:nvSpPr>
          <p:cNvPr id="7" name="Rectangle 6"/>
          <p:cNvSpPr/>
          <p:nvPr/>
        </p:nvSpPr>
        <p:spPr>
          <a:xfrm>
            <a:off x="380969" y="4506616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buFont typeface="Arial" pitchFamily="34" charset="0"/>
              <a:buChar char="•"/>
            </a:pPr>
            <a:r>
              <a:rPr lang="ar-DZ" sz="2400" dirty="0" smtClean="0">
                <a:cs typeface="+mj-cs"/>
              </a:rPr>
              <a:t>وكل عضو من أعضاء النبات يختص </a:t>
            </a:r>
            <a:r>
              <a:rPr lang="ar-DZ" sz="2400" b="1" dirty="0" smtClean="0">
                <a:cs typeface="+mj-cs"/>
              </a:rPr>
              <a:t>بتأدية وظيفة معينة </a:t>
            </a:r>
            <a:r>
              <a:rPr lang="ar-DZ" sz="2400" dirty="0" smtClean="0">
                <a:cs typeface="+mj-cs"/>
              </a:rPr>
              <a:t>ولو أن هناك ترابطا بين هذه </a:t>
            </a:r>
            <a:r>
              <a:rPr lang="ar-DZ" sz="2400" b="1" dirty="0" smtClean="0">
                <a:cs typeface="+mj-cs"/>
              </a:rPr>
              <a:t>الوظائف</a:t>
            </a:r>
            <a:r>
              <a:rPr lang="ar-DZ" sz="2400" dirty="0" smtClean="0">
                <a:cs typeface="+mj-cs"/>
              </a:rPr>
              <a:t> التي تؤثر وتتأثر ببعضها البعض. </a:t>
            </a:r>
            <a:endParaRPr lang="fr-FR" sz="2400" dirty="0"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1363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172"/>
    </mc:Choice>
    <mc:Fallback xmlns="">
      <p:transition spd="slow" advTm="6617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986231"/>
            <a:ext cx="9143999" cy="3871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75556" y="1630338"/>
            <a:ext cx="80648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1">
              <a:buFont typeface="Wingdings" pitchFamily="2" charset="2"/>
              <a:buChar char="v"/>
            </a:pPr>
            <a:r>
              <a:rPr lang="ar-DZ" sz="2400" dirty="0" smtClean="0">
                <a:cs typeface="+mj-cs"/>
              </a:rPr>
              <a:t>جميع </a:t>
            </a:r>
            <a:r>
              <a:rPr lang="ar-DZ" sz="2400" b="1" dirty="0" smtClean="0">
                <a:solidFill>
                  <a:srgbClr val="FF0000"/>
                </a:solidFill>
                <a:cs typeface="+mj-cs"/>
              </a:rPr>
              <a:t>العمليات الحيوية </a:t>
            </a:r>
            <a:r>
              <a:rPr lang="ar-DZ" sz="2400" b="1" dirty="0" smtClean="0">
                <a:cs typeface="+mj-cs"/>
              </a:rPr>
              <a:t>الهامة </a:t>
            </a:r>
            <a:r>
              <a:rPr lang="ar-DZ" sz="2400" dirty="0" smtClean="0">
                <a:cs typeface="+mj-cs"/>
              </a:rPr>
              <a:t>التي يقوم بها النبات خلال أدوار حياته المختلفة وأهميتها له ،</a:t>
            </a:r>
            <a:endParaRPr lang="fr-FR" sz="2400" dirty="0" smtClean="0">
              <a:cs typeface="+mj-cs"/>
            </a:endParaRPr>
          </a:p>
          <a:p>
            <a:pPr marL="342900" indent="-342900" algn="just" rtl="1">
              <a:buFont typeface="Wingdings" pitchFamily="2" charset="2"/>
              <a:buChar char="v"/>
            </a:pPr>
            <a:r>
              <a:rPr lang="ar-DZ" sz="2400" dirty="0" smtClean="0"/>
              <a:t>كذلك يلزم </a:t>
            </a:r>
            <a:r>
              <a:rPr lang="ar-DZ" sz="2400" b="1" dirty="0" smtClean="0">
                <a:solidFill>
                  <a:schemeClr val="accent6">
                    <a:lumMod val="75000"/>
                  </a:schemeClr>
                </a:solidFill>
              </a:rPr>
              <a:t>دراسة المواد </a:t>
            </a:r>
            <a:r>
              <a:rPr lang="ar-DZ" sz="2400" dirty="0" err="1" smtClean="0"/>
              <a:t>التى</a:t>
            </a:r>
            <a:r>
              <a:rPr lang="ar-DZ" sz="2400" dirty="0" smtClean="0"/>
              <a:t> ينتجها النبات داخل جسمه ومدى استخدامه لهذه المواد</a:t>
            </a:r>
          </a:p>
          <a:p>
            <a:pPr marL="342900" indent="-342900" algn="just" rtl="1">
              <a:buFont typeface="Wingdings" pitchFamily="2" charset="2"/>
              <a:buChar char="v"/>
            </a:pPr>
            <a:r>
              <a:rPr lang="ar-DZ" sz="2400" dirty="0" smtClean="0"/>
              <a:t>ويرتبط علم فسيولوجيا النبات بفروع علم النبات المختلفة، وبذلك توجد علاقة وثيقة بين </a:t>
            </a:r>
            <a:r>
              <a:rPr lang="ar-DZ" sz="2400" b="1" dirty="0" smtClean="0">
                <a:solidFill>
                  <a:srgbClr val="0000FF"/>
                </a:solidFill>
              </a:rPr>
              <a:t>الظواهر الفسيولوجية والبيئة </a:t>
            </a:r>
            <a:r>
              <a:rPr lang="ar-DZ" sz="2400" dirty="0" smtClean="0"/>
              <a:t>الخارجية </a:t>
            </a:r>
            <a:r>
              <a:rPr lang="ar-DZ" sz="2400" dirty="0" smtClean="0"/>
              <a:t>التي </a:t>
            </a:r>
            <a:r>
              <a:rPr lang="ar-DZ" sz="2400" dirty="0" smtClean="0"/>
              <a:t>ينمو فيها النبات.</a:t>
            </a:r>
            <a:endParaRPr lang="fr-FR" sz="2400" dirty="0" smtClean="0"/>
          </a:p>
          <a:p>
            <a:pPr marL="342900" indent="-342900" algn="just" rtl="1">
              <a:buFontTx/>
              <a:buChar char="-"/>
            </a:pPr>
            <a:endParaRPr lang="fr-FR" sz="2400" dirty="0">
              <a:cs typeface="+mj-cs"/>
            </a:endParaRPr>
          </a:p>
        </p:txBody>
      </p:sp>
      <p:sp>
        <p:nvSpPr>
          <p:cNvPr id="6" name="Vague 5"/>
          <p:cNvSpPr/>
          <p:nvPr/>
        </p:nvSpPr>
        <p:spPr>
          <a:xfrm>
            <a:off x="395536" y="476672"/>
            <a:ext cx="8424936" cy="914400"/>
          </a:xfrm>
          <a:prstGeom prst="wav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dirty="0">
                <a:cs typeface="+mj-cs"/>
              </a:rPr>
              <a:t>ولكى نحصل على معلومات كافية عن ظواهر الحياه في النبات يلزم </a:t>
            </a:r>
            <a:r>
              <a:rPr lang="ar-DZ" sz="2400" dirty="0" smtClean="0">
                <a:cs typeface="+mj-cs"/>
              </a:rPr>
              <a:t>:</a:t>
            </a:r>
            <a:endParaRPr lang="ar-DZ" sz="2400" dirty="0"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9532" y="4892404"/>
            <a:ext cx="8496944" cy="167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.1 </a:t>
            </a:r>
            <a:r>
              <a:rPr lang="ar-SA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كيف يستطيع جذر النبات امتصاص الماء من التربة وكيف له الصعود إلى أعلى جزء في النبات ضد الجاذبية </a:t>
            </a:r>
            <a:r>
              <a:rPr lang="ar-SA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ا</a:t>
            </a:r>
            <a:r>
              <a:rPr lang="ar-DZ" sz="2400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لأ</a:t>
            </a:r>
            <a:r>
              <a:rPr lang="ar-SA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رضية </a:t>
            </a:r>
            <a:r>
              <a:rPr lang="ar-SA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وكيف يتخلص النبات من الكثير من مائه الممتص </a:t>
            </a:r>
            <a:r>
              <a:rPr lang="ar-DZ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ar-SA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عن </a:t>
            </a:r>
            <a:r>
              <a:rPr lang="ar-SA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طريق النتح</a:t>
            </a:r>
            <a:r>
              <a:rPr lang="fr-FR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(. .2 </a:t>
            </a:r>
            <a:r>
              <a:rPr lang="ar-SA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كيف يجهز النبات غذاءه عن طريق أوراقه الخضراء من </a:t>
            </a:r>
            <a:r>
              <a:rPr lang="ar-SA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خ</a:t>
            </a:r>
            <a:r>
              <a:rPr lang="ar-DZ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لا</a:t>
            </a:r>
            <a:r>
              <a:rPr lang="ar-SA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ل </a:t>
            </a:r>
            <a:r>
              <a:rPr lang="ar-SA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عملية التمثيل الضوئي </a:t>
            </a:r>
            <a:r>
              <a:rPr lang="fr-FR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.3 </a:t>
            </a:r>
            <a:r>
              <a:rPr lang="ar-SA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كيف يتنفس لتوفير الطاقة </a:t>
            </a:r>
            <a:r>
              <a:rPr lang="ar-SA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ال</a:t>
            </a:r>
            <a:r>
              <a:rPr lang="ar-DZ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لا</a:t>
            </a:r>
            <a:r>
              <a:rPr lang="ar-SA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زمة </a:t>
            </a:r>
            <a:r>
              <a:rPr lang="ar-SA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للعمليات الحيوية</a:t>
            </a:r>
            <a:r>
              <a:rPr lang="fr-FR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4156566"/>
            <a:ext cx="7704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1">
              <a:buFont typeface="Wingdings" pitchFamily="2" charset="2"/>
              <a:buChar char="v"/>
            </a:pPr>
            <a:r>
              <a:rPr lang="ar-DZ" sz="2400" dirty="0">
                <a:cs typeface="+mj-cs"/>
              </a:rPr>
              <a:t>سنتناول في الجزء الأول توضيحا لما سبق ذكره في </a:t>
            </a:r>
            <a:r>
              <a:rPr lang="ar-DZ" sz="2400" dirty="0" smtClean="0">
                <a:cs typeface="+mj-cs"/>
              </a:rPr>
              <a:t>عدة </a:t>
            </a:r>
            <a:r>
              <a:rPr lang="ar-DZ" sz="2400" dirty="0">
                <a:cs typeface="+mj-cs"/>
              </a:rPr>
              <a:t>محاور أساسية:</a:t>
            </a:r>
            <a:endParaRPr lang="fr-FR" sz="2400" dirty="0"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440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092"/>
    </mc:Choice>
    <mc:Fallback xmlns="">
      <p:transition spd="slow" advTm="490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98" y="260649"/>
            <a:ext cx="7495969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à quatre flèches 2"/>
          <p:cNvSpPr/>
          <p:nvPr/>
        </p:nvSpPr>
        <p:spPr>
          <a:xfrm>
            <a:off x="2602645" y="1613221"/>
            <a:ext cx="3528392" cy="2232248"/>
          </a:xfrm>
          <a:prstGeom prst="quad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>
                <a:solidFill>
                  <a:schemeClr val="tx1"/>
                </a:solidFill>
                <a:cs typeface="+mj-cs"/>
              </a:rPr>
              <a:t>يحتوي هذا المقياس على 5 محاور</a:t>
            </a:r>
            <a:r>
              <a:rPr lang="ar-DZ" dirty="0"/>
              <a:t> </a:t>
            </a:r>
            <a:endParaRPr lang="fr-FR" dirty="0"/>
          </a:p>
        </p:txBody>
      </p:sp>
      <p:sp>
        <p:nvSpPr>
          <p:cNvPr id="4" name="Organigramme : Terminateur 3"/>
          <p:cNvSpPr/>
          <p:nvPr/>
        </p:nvSpPr>
        <p:spPr>
          <a:xfrm>
            <a:off x="2332615" y="589530"/>
            <a:ext cx="4068452" cy="936104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000" b="1" u="sng" dirty="0" smtClean="0">
                <a:cs typeface="+mj-cs"/>
              </a:rPr>
              <a:t>المحور الأول : </a:t>
            </a:r>
            <a:r>
              <a:rPr lang="ar-DZ" sz="2000" dirty="0" smtClean="0">
                <a:cs typeface="+mj-cs"/>
              </a:rPr>
              <a:t>الخلية النباتية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l’organisation de la cellule végétale</a:t>
            </a:r>
            <a:r>
              <a:rPr lang="ar-DZ" sz="2000" dirty="0" smtClean="0">
                <a:cs typeface="+mj-cs"/>
              </a:rPr>
              <a:t>:</a:t>
            </a:r>
            <a:endParaRPr lang="fr-FR" sz="2000" dirty="0">
              <a:cs typeface="+mj-cs"/>
            </a:endParaRPr>
          </a:p>
        </p:txBody>
      </p:sp>
      <p:sp>
        <p:nvSpPr>
          <p:cNvPr id="5" name="Organigramme : Terminateur 4"/>
          <p:cNvSpPr/>
          <p:nvPr/>
        </p:nvSpPr>
        <p:spPr>
          <a:xfrm>
            <a:off x="6177002" y="2189285"/>
            <a:ext cx="2736304" cy="1080120"/>
          </a:xfrm>
          <a:prstGeom prst="flowChartTermina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000" b="1" u="sng" dirty="0" smtClean="0">
                <a:cs typeface="+mj-cs"/>
              </a:rPr>
              <a:t>المحور الثاني </a:t>
            </a:r>
            <a:r>
              <a:rPr lang="ar-DZ" sz="2000" dirty="0" smtClean="0">
                <a:cs typeface="+mj-cs"/>
              </a:rPr>
              <a:t>ا</a:t>
            </a:r>
            <a:r>
              <a:rPr lang="ar-SA" sz="2000" dirty="0" smtClean="0">
                <a:cs typeface="+mj-cs"/>
              </a:rPr>
              <a:t>لتغذية المائية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la nutrition hydrique</a:t>
            </a:r>
            <a:r>
              <a:rPr lang="ar-SA" sz="2000" b="1" dirty="0" smtClean="0">
                <a:cs typeface="+mj-cs"/>
              </a:rPr>
              <a:t>:</a:t>
            </a:r>
            <a:endParaRPr lang="fr-FR" sz="2000" dirty="0">
              <a:cs typeface="+mj-cs"/>
            </a:endParaRPr>
          </a:p>
        </p:txBody>
      </p:sp>
      <p:sp>
        <p:nvSpPr>
          <p:cNvPr id="6" name="Organigramme : Terminateur 5"/>
          <p:cNvSpPr/>
          <p:nvPr/>
        </p:nvSpPr>
        <p:spPr>
          <a:xfrm>
            <a:off x="2693800" y="4045914"/>
            <a:ext cx="3528392" cy="845043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u="sng" dirty="0" smtClean="0">
                <a:cs typeface="+mj-cs"/>
              </a:rPr>
              <a:t>المحور الثالث </a:t>
            </a:r>
            <a:r>
              <a:rPr lang="ar-SA" sz="2400" dirty="0" smtClean="0">
                <a:cs typeface="+mj-cs"/>
              </a:rPr>
              <a:t>النتح</a:t>
            </a:r>
            <a:endParaRPr lang="ar-DZ" sz="2400" dirty="0" smtClean="0">
              <a:cs typeface="+mj-cs"/>
            </a:endParaRPr>
          </a:p>
          <a:p>
            <a:pPr algn="ctr" rtl="1"/>
            <a:r>
              <a:rPr lang="ar-SA" sz="2400" b="1" dirty="0" smtClean="0">
                <a:cs typeface="+mj-cs"/>
              </a:rPr>
              <a:t> </a:t>
            </a:r>
            <a:r>
              <a:rPr lang="fr-FR" sz="2400" b="1" dirty="0" smtClean="0">
                <a:cs typeface="+mj-cs"/>
              </a:rPr>
              <a:t>la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transpiration</a:t>
            </a:r>
            <a:r>
              <a:rPr lang="ar-DZ" sz="2400" dirty="0" smtClean="0">
                <a:cs typeface="+mj-cs"/>
              </a:rPr>
              <a:t>:</a:t>
            </a:r>
            <a:endParaRPr lang="fr-FR" sz="2400" dirty="0">
              <a:cs typeface="+mj-cs"/>
            </a:endParaRPr>
          </a:p>
        </p:txBody>
      </p:sp>
      <p:sp>
        <p:nvSpPr>
          <p:cNvPr id="7" name="Organigramme : Terminateur 6"/>
          <p:cNvSpPr/>
          <p:nvPr/>
        </p:nvSpPr>
        <p:spPr>
          <a:xfrm>
            <a:off x="128566" y="2189285"/>
            <a:ext cx="2448272" cy="1080120"/>
          </a:xfrm>
          <a:prstGeom prst="flowChartTermina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000" b="1" u="sng" dirty="0" smtClean="0">
                <a:cs typeface="+mj-cs"/>
              </a:rPr>
              <a:t>المحور الرابع </a:t>
            </a:r>
            <a:r>
              <a:rPr lang="ar-SA" sz="2000" dirty="0" smtClean="0">
                <a:cs typeface="+mj-cs"/>
              </a:rPr>
              <a:t>التغذية المعدنية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la nutrition minérale</a:t>
            </a:r>
            <a:r>
              <a:rPr lang="ar-DZ" sz="2000" dirty="0" smtClean="0">
                <a:cs typeface="+mj-cs"/>
              </a:rPr>
              <a:t>.</a:t>
            </a:r>
            <a:endParaRPr lang="fr-FR" sz="2000" dirty="0">
              <a:cs typeface="+mj-cs"/>
            </a:endParaRPr>
          </a:p>
        </p:txBody>
      </p:sp>
      <p:sp>
        <p:nvSpPr>
          <p:cNvPr id="8" name="Organigramme : Terminateur 7"/>
          <p:cNvSpPr/>
          <p:nvPr/>
        </p:nvSpPr>
        <p:spPr>
          <a:xfrm>
            <a:off x="5212935" y="5414107"/>
            <a:ext cx="3635896" cy="864096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/>
            <a:r>
              <a:rPr lang="ar-DZ" sz="2000" b="1" u="sng" dirty="0" smtClean="0">
                <a:cs typeface="+mj-cs"/>
              </a:rPr>
              <a:t>المحور الخامس </a:t>
            </a:r>
            <a:r>
              <a:rPr lang="ar-SA" sz="2000" dirty="0" smtClean="0">
                <a:cs typeface="+mj-cs"/>
              </a:rPr>
              <a:t>التغذية النيتروجينية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la nutrition azotée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rganigramme : Terminateur 8"/>
          <p:cNvSpPr/>
          <p:nvPr/>
        </p:nvSpPr>
        <p:spPr>
          <a:xfrm>
            <a:off x="388399" y="5468193"/>
            <a:ext cx="3600400" cy="810010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000" b="1" u="sng" dirty="0" smtClean="0">
                <a:cs typeface="+mj-cs"/>
              </a:rPr>
              <a:t>المحور السادس </a:t>
            </a:r>
            <a:r>
              <a:rPr lang="ar-SA" sz="2000" dirty="0" smtClean="0">
                <a:cs typeface="+mj-cs"/>
              </a:rPr>
              <a:t>التغذية </a:t>
            </a:r>
            <a:r>
              <a:rPr lang="ar-SA" sz="2000" dirty="0" err="1" smtClean="0">
                <a:cs typeface="+mj-cs"/>
              </a:rPr>
              <a:t>الكاربونية</a:t>
            </a:r>
            <a:r>
              <a:rPr lang="ar-SA" sz="2000" dirty="0" smtClean="0">
                <a:cs typeface="+mj-cs"/>
              </a:rPr>
              <a:t>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fr-FR" sz="2000" b="1" dirty="0" smtClean="0">
                <a:cs typeface="+mj-cs"/>
              </a:rPr>
              <a:t>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nutrition carbonée</a:t>
            </a:r>
            <a:r>
              <a:rPr lang="ar-SA" sz="2000" dirty="0" smtClean="0">
                <a:cs typeface="+mj-cs"/>
              </a:rPr>
              <a:t>:</a:t>
            </a:r>
            <a:endParaRPr lang="fr-FR" sz="2000" dirty="0">
              <a:cs typeface="+mj-cs"/>
            </a:endParaRPr>
          </a:p>
        </p:txBody>
      </p:sp>
      <p:sp>
        <p:nvSpPr>
          <p:cNvPr id="10" name="Pensées 9"/>
          <p:cNvSpPr/>
          <p:nvPr/>
        </p:nvSpPr>
        <p:spPr>
          <a:xfrm>
            <a:off x="372535" y="1513593"/>
            <a:ext cx="2987823" cy="2160239"/>
          </a:xfrm>
          <a:prstGeom prst="cloudCallout">
            <a:avLst>
              <a:gd name="adj1" fmla="val 58893"/>
              <a:gd name="adj2" fmla="val -5634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ar-DZ" dirty="0" smtClean="0">
                <a:cs typeface="+mj-cs"/>
              </a:rPr>
              <a:t>تعريف </a:t>
            </a:r>
            <a:r>
              <a:rPr lang="ar-SA" dirty="0" smtClean="0">
                <a:cs typeface="+mj-cs"/>
              </a:rPr>
              <a:t>الخلية.</a:t>
            </a:r>
            <a:r>
              <a:rPr lang="ar-SA" dirty="0">
                <a:cs typeface="+mj-cs"/>
              </a:rPr>
              <a:t> </a:t>
            </a:r>
            <a:r>
              <a:rPr lang="ar-DZ" dirty="0">
                <a:cs typeface="+mj-cs"/>
              </a:rPr>
              <a:t>ول</a:t>
            </a:r>
            <a:r>
              <a:rPr lang="ar-SA" dirty="0">
                <a:cs typeface="+mj-cs"/>
              </a:rPr>
              <a:t>هذا يلزم دراسة محتويات الخلية و الوظائف الفيسيولوجية للأعضاء</a:t>
            </a:r>
            <a:r>
              <a:rPr lang="ar-SA" dirty="0" smtClean="0">
                <a:cs typeface="+mj-cs"/>
              </a:rPr>
              <a:t>.</a:t>
            </a:r>
            <a:endParaRPr lang="fr-FR" dirty="0">
              <a:cs typeface="+mj-cs"/>
            </a:endParaRPr>
          </a:p>
        </p:txBody>
      </p:sp>
      <p:sp>
        <p:nvSpPr>
          <p:cNvPr id="2" name="Pensées 1"/>
          <p:cNvSpPr/>
          <p:nvPr/>
        </p:nvSpPr>
        <p:spPr>
          <a:xfrm>
            <a:off x="3474928" y="3242153"/>
            <a:ext cx="3549415" cy="2171954"/>
          </a:xfrm>
          <a:prstGeom prst="cloudCallout">
            <a:avLst>
              <a:gd name="adj1" fmla="val 44639"/>
              <a:gd name="adj2" fmla="val -6050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>
                <a:cs typeface="+mj-cs"/>
              </a:rPr>
              <a:t>ميكانيكية امتصاص الماء والأملاح من التربة </a:t>
            </a:r>
            <a:r>
              <a:rPr lang="ar-DZ" dirty="0" smtClean="0">
                <a:cs typeface="+mj-cs"/>
              </a:rPr>
              <a:t> </a:t>
            </a:r>
            <a:r>
              <a:rPr lang="ar-SA" dirty="0" smtClean="0">
                <a:cs typeface="+mj-cs"/>
              </a:rPr>
              <a:t>وكيفية </a:t>
            </a:r>
            <a:r>
              <a:rPr lang="ar-SA" dirty="0">
                <a:cs typeface="+mj-cs"/>
              </a:rPr>
              <a:t>انتقالها، وتوضيح أهمية الماء للنبات </a:t>
            </a:r>
            <a:r>
              <a:rPr lang="ar-SA" dirty="0" smtClean="0">
                <a:cs typeface="+mj-cs"/>
              </a:rPr>
              <a:t>ولكن </a:t>
            </a:r>
            <a:r>
              <a:rPr lang="ar-SA" dirty="0">
                <a:cs typeface="+mj-cs"/>
              </a:rPr>
              <a:t>القليل منه يمتص خلال العمليات الحيوية المختلفة</a:t>
            </a:r>
            <a:endParaRPr lang="fr-FR" dirty="0">
              <a:cs typeface="+mj-cs"/>
            </a:endParaRPr>
          </a:p>
        </p:txBody>
      </p:sp>
      <p:sp>
        <p:nvSpPr>
          <p:cNvPr id="11" name="Pensées 10"/>
          <p:cNvSpPr/>
          <p:nvPr/>
        </p:nvSpPr>
        <p:spPr>
          <a:xfrm>
            <a:off x="128567" y="5220632"/>
            <a:ext cx="3363314" cy="1662373"/>
          </a:xfrm>
          <a:prstGeom prst="cloudCallout">
            <a:avLst>
              <a:gd name="adj1" fmla="val 45786"/>
              <a:gd name="adj2" fmla="val -6432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/>
            <a:r>
              <a:rPr lang="ar-DZ" dirty="0" smtClean="0"/>
              <a:t>النتح </a:t>
            </a:r>
            <a:r>
              <a:rPr lang="ar-SA" dirty="0" smtClean="0"/>
              <a:t>على </a:t>
            </a:r>
            <a:r>
              <a:rPr lang="ar-SA" dirty="0"/>
              <a:t>هيئة بخار ماء من خلال فتحاته </a:t>
            </a:r>
            <a:r>
              <a:rPr lang="ar-SA" dirty="0" err="1"/>
              <a:t>الثغرية</a:t>
            </a:r>
            <a:r>
              <a:rPr lang="ar-SA" dirty="0"/>
              <a:t> </a:t>
            </a:r>
            <a:r>
              <a:rPr lang="ar-DZ" dirty="0" smtClean="0"/>
              <a:t>، </a:t>
            </a:r>
            <a:endParaRPr lang="fr-FR" dirty="0"/>
          </a:p>
          <a:p>
            <a:pPr algn="ctr" rtl="1"/>
            <a:r>
              <a:rPr lang="ar-DZ" dirty="0" smtClean="0"/>
              <a:t>دراسة </a:t>
            </a:r>
            <a:r>
              <a:rPr lang="ar-DZ" dirty="0"/>
              <a:t>النتح و ميكانيكية فتح و غلق الثغور..</a:t>
            </a:r>
            <a:endParaRPr lang="fr-FR" dirty="0"/>
          </a:p>
        </p:txBody>
      </p:sp>
      <p:sp>
        <p:nvSpPr>
          <p:cNvPr id="12" name="Pensées 11"/>
          <p:cNvSpPr/>
          <p:nvPr/>
        </p:nvSpPr>
        <p:spPr>
          <a:xfrm>
            <a:off x="-215948" y="3599080"/>
            <a:ext cx="3841562" cy="1621552"/>
          </a:xfrm>
          <a:prstGeom prst="cloudCallout">
            <a:avLst>
              <a:gd name="adj1" fmla="val -12317"/>
              <a:gd name="adj2" fmla="val -6698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/>
            <a:r>
              <a:rPr lang="ar-DZ" dirty="0">
                <a:cs typeface="+mj-cs"/>
              </a:rPr>
              <a:t>التعرف على العناصر الغذائية الكبرى و العناصر الغذائية الصغرى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(les macroélément et les oligoéléments)</a:t>
            </a:r>
            <a:r>
              <a:rPr lang="ar-DZ" dirty="0">
                <a:cs typeface="+mj-cs"/>
              </a:rPr>
              <a:t>.</a:t>
            </a:r>
            <a:endParaRPr lang="fr-FR" dirty="0">
              <a:cs typeface="+mj-cs"/>
            </a:endParaRPr>
          </a:p>
          <a:p>
            <a:pPr algn="ctr" rtl="1"/>
            <a:endParaRPr lang="fr-FR" dirty="0">
              <a:cs typeface="+mj-cs"/>
            </a:endParaRPr>
          </a:p>
        </p:txBody>
      </p:sp>
      <p:sp>
        <p:nvSpPr>
          <p:cNvPr id="13" name="Pensées 12"/>
          <p:cNvSpPr/>
          <p:nvPr/>
        </p:nvSpPr>
        <p:spPr>
          <a:xfrm>
            <a:off x="3799511" y="3269405"/>
            <a:ext cx="3508793" cy="2412888"/>
          </a:xfrm>
          <a:prstGeom prst="cloudCallout">
            <a:avLst>
              <a:gd name="adj1" fmla="val -57475"/>
              <a:gd name="adj2" fmla="val 4397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/>
            <a:r>
              <a:rPr lang="ar-SA" dirty="0">
                <a:latin typeface="Times New Roman" pitchFamily="18" charset="0"/>
                <a:cs typeface="Times New Roman" pitchFamily="18" charset="0"/>
              </a:rPr>
              <a:t>دراسة الأيض 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Métabolite</a:t>
            </a:r>
            <a:r>
              <a:rPr lang="ar-SA" dirty="0">
                <a:latin typeface="Times New Roman" pitchFamily="18" charset="0"/>
                <a:cs typeface="Times New Roman" pitchFamily="18" charset="0"/>
              </a:rPr>
              <a:t>بالنبات الممثلة </a:t>
            </a:r>
            <a:r>
              <a:rPr lang="ar-SA" dirty="0" err="1">
                <a:latin typeface="Times New Roman" pitchFamily="18" charset="0"/>
                <a:cs typeface="Times New Roman" pitchFamily="18" charset="0"/>
              </a:rPr>
              <a:t>فى</a:t>
            </a:r>
            <a:r>
              <a:rPr lang="ar-SA" dirty="0">
                <a:latin typeface="Times New Roman" pitchFamily="18" charset="0"/>
                <a:cs typeface="Times New Roman" pitchFamily="18" charset="0"/>
              </a:rPr>
              <a:t> عملية البناء الضوئي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La Photosynthèse</a:t>
            </a:r>
            <a:r>
              <a:rPr lang="ar-SA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ar-DZ" dirty="0"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SA" dirty="0">
                <a:latin typeface="Times New Roman" pitchFamily="18" charset="0"/>
                <a:cs typeface="Times New Roman" pitchFamily="18" charset="0"/>
              </a:rPr>
              <a:t> عملية التنفس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Respiration</a:t>
            </a:r>
            <a:endParaRPr lang="fr-FR" dirty="0"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910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086"/>
    </mc:Choice>
    <mc:Fallback xmlns="">
      <p:transition spd="slow" advTm="13808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nodeType="click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0" grpId="1" animBg="1"/>
      <p:bldP spid="2" grpId="0" animBg="1"/>
      <p:bldP spid="2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332656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2400" dirty="0"/>
              <a:t>أما في </a:t>
            </a:r>
            <a:r>
              <a:rPr lang="ar-SA" sz="2400" b="1" dirty="0"/>
              <a:t>الجزء الثاني</a:t>
            </a:r>
            <a:r>
              <a:rPr lang="ar-SA" sz="2400" dirty="0"/>
              <a:t> </a:t>
            </a:r>
            <a:r>
              <a:rPr lang="fr-FR" sz="2400" dirty="0"/>
              <a:t>(la 2eme partie) </a:t>
            </a:r>
            <a:r>
              <a:rPr lang="ar-DZ" sz="2400" dirty="0"/>
              <a:t>سنقوم بدراسة التطور عند النباتات </a:t>
            </a:r>
            <a:r>
              <a:rPr lang="fr-FR" sz="2400" b="1" dirty="0"/>
              <a:t>le développement</a:t>
            </a:r>
            <a:r>
              <a:rPr lang="ar-DZ" sz="2400" dirty="0"/>
              <a:t> و </a:t>
            </a:r>
            <a:r>
              <a:rPr lang="ar-SA" sz="2400" dirty="0"/>
              <a:t>يضم عدة محاور أخرى </a:t>
            </a:r>
            <a:r>
              <a:rPr lang="fr-FR" sz="2400" dirty="0"/>
              <a:t>(chapitres)</a:t>
            </a:r>
            <a:r>
              <a:rPr lang="ar-SA" sz="2400" dirty="0"/>
              <a:t>:</a:t>
            </a:r>
            <a:endParaRPr lang="fr-FR" sz="2400" dirty="0"/>
          </a:p>
        </p:txBody>
      </p:sp>
      <p:sp>
        <p:nvSpPr>
          <p:cNvPr id="3" name="Rectangle 2"/>
          <p:cNvSpPr/>
          <p:nvPr/>
        </p:nvSpPr>
        <p:spPr>
          <a:xfrm>
            <a:off x="4090324" y="1547549"/>
            <a:ext cx="42981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 rtl="1"/>
            <a:r>
              <a:rPr lang="ar-SA" sz="2400" dirty="0"/>
              <a:t>تكوين البذرة </a:t>
            </a:r>
            <a:r>
              <a:rPr lang="fr-FR" sz="2400" b="1" dirty="0"/>
              <a:t>formation de la graine</a:t>
            </a:r>
            <a:endParaRPr lang="fr-FR" sz="2400" dirty="0"/>
          </a:p>
        </p:txBody>
      </p:sp>
      <p:sp>
        <p:nvSpPr>
          <p:cNvPr id="4" name="Rectangle 3"/>
          <p:cNvSpPr/>
          <p:nvPr/>
        </p:nvSpPr>
        <p:spPr>
          <a:xfrm>
            <a:off x="4633279" y="2353253"/>
            <a:ext cx="2850652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 rtl="1"/>
            <a:r>
              <a:rPr lang="ar-SA" sz="2400" dirty="0"/>
              <a:t>الإنبات</a:t>
            </a:r>
            <a:r>
              <a:rPr lang="fr-FR" sz="2400" b="1" dirty="0"/>
              <a:t> la germination</a:t>
            </a:r>
            <a:r>
              <a:rPr lang="fr-FR" sz="2400" dirty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4355976" y="3158957"/>
            <a:ext cx="234654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 rtl="1"/>
            <a:r>
              <a:rPr lang="ar-SA" sz="2400" dirty="0"/>
              <a:t>النمو </a:t>
            </a:r>
            <a:r>
              <a:rPr lang="fr-FR" sz="2400" b="1" dirty="0"/>
              <a:t>la croissance</a:t>
            </a:r>
            <a:endParaRPr lang="fr-FR" sz="2400" dirty="0"/>
          </a:p>
        </p:txBody>
      </p:sp>
      <p:sp>
        <p:nvSpPr>
          <p:cNvPr id="6" name="Rectangle 5"/>
          <p:cNvSpPr/>
          <p:nvPr/>
        </p:nvSpPr>
        <p:spPr>
          <a:xfrm>
            <a:off x="3359264" y="3964661"/>
            <a:ext cx="2497479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 rtl="1"/>
            <a:r>
              <a:rPr lang="ar-SA" sz="2400" dirty="0"/>
              <a:t>الإزهار </a:t>
            </a:r>
            <a:r>
              <a:rPr lang="fr-FR" sz="2400" b="1" dirty="0"/>
              <a:t>la floraison </a:t>
            </a:r>
            <a:endParaRPr lang="fr-FR" sz="2400" dirty="0"/>
          </a:p>
        </p:txBody>
      </p:sp>
      <p:sp>
        <p:nvSpPr>
          <p:cNvPr id="7" name="Rectangle 6"/>
          <p:cNvSpPr/>
          <p:nvPr/>
        </p:nvSpPr>
        <p:spPr>
          <a:xfrm>
            <a:off x="2267744" y="4810222"/>
            <a:ext cx="284417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 rtl="1"/>
            <a:r>
              <a:rPr lang="ar-SA" sz="2400" dirty="0"/>
              <a:t>الإثمار</a:t>
            </a:r>
            <a:r>
              <a:rPr lang="fr-FR" sz="2400" b="1" dirty="0"/>
              <a:t>la fructification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75317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L3 biologie et physiologie végétale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7145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178024" y="587727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2800" b="1" dirty="0" smtClean="0">
                <a:cs typeface="+mj-cs"/>
              </a:rPr>
              <a:t>الأستاذة: </a:t>
            </a:r>
            <a:r>
              <a:rPr lang="ar-DZ" sz="2800" b="1" dirty="0" err="1" smtClean="0">
                <a:cs typeface="+mj-cs"/>
              </a:rPr>
              <a:t>زديق</a:t>
            </a:r>
            <a:r>
              <a:rPr lang="ar-DZ" sz="2800" b="1" dirty="0" smtClean="0">
                <a:cs typeface="+mj-cs"/>
              </a:rPr>
              <a:t> هدى</a:t>
            </a:r>
            <a:endParaRPr lang="fr-FR" sz="28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9845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705"/>
    </mc:Choice>
    <mc:Fallback xmlns="">
      <p:transition spd="slow" advTm="18705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9|4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.4|37|1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17.7|9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9.1|16.1|1.5|4.7|21.6|1.2|5.1|16.5|1.1|7.6|8.5|1.1|9.4|6.2|24.2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2786</TotalTime>
  <Words>443</Words>
  <Application>Microsoft Office PowerPoint</Application>
  <PresentationFormat>Affichage à l'écran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Thème Office</vt:lpstr>
      <vt:lpstr>Physiologie végétale فيسيولوجيا النبات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Physiologie végétale فيسيولوجيا النبات</dc:title>
  <dc:creator>MediaNet</dc:creator>
  <cp:lastModifiedBy>MediaNet</cp:lastModifiedBy>
  <cp:revision>27</cp:revision>
  <dcterms:created xsi:type="dcterms:W3CDTF">2022-06-30T13:04:23Z</dcterms:created>
  <dcterms:modified xsi:type="dcterms:W3CDTF">2023-10-02T16:18:58Z</dcterms:modified>
</cp:coreProperties>
</file>