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73" r:id="rId14"/>
    <p:sldId id="268" r:id="rId15"/>
    <p:sldId id="269" r:id="rId16"/>
    <p:sldId id="270" r:id="rId17"/>
    <p:sldId id="271" r:id="rId18"/>
    <p:sldId id="272" r:id="rId19"/>
    <p:sldId id="274" r:id="rId20"/>
    <p:sldId id="275"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60"/>
  </p:normalViewPr>
  <p:slideViewPr>
    <p:cSldViewPr snapToGrid="0">
      <p:cViewPr varScale="1">
        <p:scale>
          <a:sx n="53" d="100"/>
          <a:sy n="53" d="100"/>
        </p:scale>
        <p:origin x="643"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57FA2-9231-44FE-9408-A15E2809C4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DD9798D-CDF0-4177-B069-7A5022F6F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E1286AE-3B7C-4764-B756-85179A78C439}"/>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5" name="Footer Placeholder 4">
            <a:extLst>
              <a:ext uri="{FF2B5EF4-FFF2-40B4-BE49-F238E27FC236}">
                <a16:creationId xmlns:a16="http://schemas.microsoft.com/office/drawing/2014/main" id="{68704610-3CEC-42F8-89D0-51B0271EB8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C65ACB-613A-4C3D-9660-BCFC2C53A66B}"/>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2569547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95A2-E10B-412A-8C2C-0F9CCE0E245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0510D5-0D8F-4A1F-BE53-342E2796CD6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403B1A-CCCA-48BB-A7E1-BA825306BCAE}"/>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5" name="Footer Placeholder 4">
            <a:extLst>
              <a:ext uri="{FF2B5EF4-FFF2-40B4-BE49-F238E27FC236}">
                <a16:creationId xmlns:a16="http://schemas.microsoft.com/office/drawing/2014/main" id="{793BA3C9-9793-40CE-9EC9-8BCD87D03E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2CD8D6-326C-4AAB-B0BB-D95E387F1190}"/>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368773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3EBACD-54D2-46DB-A23A-4AFCE0166AE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7E5113-F4D4-4ECD-AF24-A070E97E22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166737-7BAF-487A-B2EE-0895C85B27FD}"/>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5" name="Footer Placeholder 4">
            <a:extLst>
              <a:ext uri="{FF2B5EF4-FFF2-40B4-BE49-F238E27FC236}">
                <a16:creationId xmlns:a16="http://schemas.microsoft.com/office/drawing/2014/main" id="{FED94BE7-AA8A-4FBC-9981-44A515A043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E1378D-E9A9-4569-834E-884BA6DE6950}"/>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2217772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33CD5-34DE-4CE9-9E93-25398F499EE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BDA9559-F34F-48CE-A942-1AE7CBE3868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7054E9-13D5-4240-B9BE-C575EB0674D0}"/>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5" name="Footer Placeholder 4">
            <a:extLst>
              <a:ext uri="{FF2B5EF4-FFF2-40B4-BE49-F238E27FC236}">
                <a16:creationId xmlns:a16="http://schemas.microsoft.com/office/drawing/2014/main" id="{040EB07A-7D7B-4BEE-9CFD-9829BF0DC6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5F8A7C-66B7-4F22-9CAB-B8B1D7DAA6C6}"/>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319554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C4C47-8012-42AF-8EC4-4CB821B69D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87553A0-77BB-4013-9252-A620597998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C61F2C-C73F-4349-AE4D-163370651517}"/>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5" name="Footer Placeholder 4">
            <a:extLst>
              <a:ext uri="{FF2B5EF4-FFF2-40B4-BE49-F238E27FC236}">
                <a16:creationId xmlns:a16="http://schemas.microsoft.com/office/drawing/2014/main" id="{B439E7B4-2463-4A6C-9B74-172CA76FFD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D0792B-1083-4305-AA6C-18EB766467AC}"/>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547744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E878-FE70-4EE2-8BEB-2245ACD418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358075-7CDA-4534-87C5-8311CF2CFC2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3CA37B4-06A5-4D4A-B805-8FD5119C7C6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5EB590A-FCEA-4718-ABFC-0AB9C099566F}"/>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6" name="Footer Placeholder 5">
            <a:extLst>
              <a:ext uri="{FF2B5EF4-FFF2-40B4-BE49-F238E27FC236}">
                <a16:creationId xmlns:a16="http://schemas.microsoft.com/office/drawing/2014/main" id="{39207EFD-5C66-4B34-8DC6-8A16B0E47F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962A6E-6712-4A43-B7C4-D5C5BEB3DFB9}"/>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4184313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4C52-74E5-48FF-9AA0-EAC76E1B0F9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8A3D96E-6EF3-4BB6-BBEF-E95CFB09D2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02BCFA3-D4E2-48CB-97A5-3E9BCAED60F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94018D8-1F59-4F61-B013-16BDA9E1B9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4F7907C-B0D0-433A-83E8-BFD4E736AC4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821CE56-95A8-42A1-AB12-BA020FAAEBB0}"/>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8" name="Footer Placeholder 7">
            <a:extLst>
              <a:ext uri="{FF2B5EF4-FFF2-40B4-BE49-F238E27FC236}">
                <a16:creationId xmlns:a16="http://schemas.microsoft.com/office/drawing/2014/main" id="{5FB61A01-2B42-4384-A6DA-C6BA0016079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DD2FD2A-8B8E-4FA1-8E65-3A1223FE7CF1}"/>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1419415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49268-E236-4B4D-B728-70FCED61566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5B787E6-5FF9-462E-B70C-4EFC8ED3A799}"/>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4" name="Footer Placeholder 3">
            <a:extLst>
              <a:ext uri="{FF2B5EF4-FFF2-40B4-BE49-F238E27FC236}">
                <a16:creationId xmlns:a16="http://schemas.microsoft.com/office/drawing/2014/main" id="{4E985A35-AE90-4C04-8110-C6D69C4631A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FCFFDD9-2BBF-4569-ABED-0D361C19BEA1}"/>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3882950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E5CD80-EDB7-4457-BBDB-C23FF2E1B5A4}"/>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3" name="Footer Placeholder 2">
            <a:extLst>
              <a:ext uri="{FF2B5EF4-FFF2-40B4-BE49-F238E27FC236}">
                <a16:creationId xmlns:a16="http://schemas.microsoft.com/office/drawing/2014/main" id="{7C77BA64-28E4-4E01-9BC0-98438E0380D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488070-5973-4C3D-B5AD-8702EE6DD375}"/>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2693272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35001-05A2-4977-9937-8E9E17DA9E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66C3639-4E4F-45A2-B4AD-D248BEDF89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802C41-B866-4876-8186-9D00318AD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56443CC-0DD5-450D-8FC2-69529B4958B0}"/>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6" name="Footer Placeholder 5">
            <a:extLst>
              <a:ext uri="{FF2B5EF4-FFF2-40B4-BE49-F238E27FC236}">
                <a16:creationId xmlns:a16="http://schemas.microsoft.com/office/drawing/2014/main" id="{089D3C20-5A82-4259-9550-FB8D5F009F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557E19-E592-4C9B-998C-6049BBFB0C9B}"/>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156543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61614-0A6F-46A8-A180-283617A994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5904C1D-741F-4920-B3EE-2A974A40A0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35BBC7E-BF7F-449B-8335-B4B3A9D952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1911141-9C00-4F54-9573-2402E5FCD65C}"/>
              </a:ext>
            </a:extLst>
          </p:cNvPr>
          <p:cNvSpPr>
            <a:spLocks noGrp="1"/>
          </p:cNvSpPr>
          <p:nvPr>
            <p:ph type="dt" sz="half" idx="10"/>
          </p:nvPr>
        </p:nvSpPr>
        <p:spPr/>
        <p:txBody>
          <a:bodyPr/>
          <a:lstStyle/>
          <a:p>
            <a:fld id="{7DFB9A4A-1A35-46AE-8ECB-BD3E3B42F31F}" type="datetimeFigureOut">
              <a:rPr lang="en-GB" smtClean="0"/>
              <a:t>06/03/2019</a:t>
            </a:fld>
            <a:endParaRPr lang="en-GB"/>
          </a:p>
        </p:txBody>
      </p:sp>
      <p:sp>
        <p:nvSpPr>
          <p:cNvPr id="6" name="Footer Placeholder 5">
            <a:extLst>
              <a:ext uri="{FF2B5EF4-FFF2-40B4-BE49-F238E27FC236}">
                <a16:creationId xmlns:a16="http://schemas.microsoft.com/office/drawing/2014/main" id="{4EE18F9A-4C6E-4F11-8D70-C503641881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58C30E-8EFC-4881-9B91-1A8D0C644B22}"/>
              </a:ext>
            </a:extLst>
          </p:cNvPr>
          <p:cNvSpPr>
            <a:spLocks noGrp="1"/>
          </p:cNvSpPr>
          <p:nvPr>
            <p:ph type="sldNum" sz="quarter" idx="12"/>
          </p:nvPr>
        </p:nvSpPr>
        <p:spPr/>
        <p:txBody>
          <a:bodyPr/>
          <a:lstStyle/>
          <a:p>
            <a:fld id="{F1B377C6-8936-47DF-A2B6-4A5F33D57595}" type="slidenum">
              <a:rPr lang="en-GB" smtClean="0"/>
              <a:t>‹#›</a:t>
            </a:fld>
            <a:endParaRPr lang="en-GB"/>
          </a:p>
        </p:txBody>
      </p:sp>
    </p:spTree>
    <p:extLst>
      <p:ext uri="{BB962C8B-B14F-4D97-AF65-F5344CB8AC3E}">
        <p14:creationId xmlns:p14="http://schemas.microsoft.com/office/powerpoint/2010/main" val="458930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EB830F-D8EE-4EF9-A748-663A2350A2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43C98D-80D9-42FC-B7F6-FF67FA52C8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BC013B-A25F-4966-ACA5-F711EA71A3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FB9A4A-1A35-46AE-8ECB-BD3E3B42F31F}" type="datetimeFigureOut">
              <a:rPr lang="en-GB" smtClean="0"/>
              <a:t>06/03/2019</a:t>
            </a:fld>
            <a:endParaRPr lang="en-GB"/>
          </a:p>
        </p:txBody>
      </p:sp>
      <p:sp>
        <p:nvSpPr>
          <p:cNvPr id="5" name="Footer Placeholder 4">
            <a:extLst>
              <a:ext uri="{FF2B5EF4-FFF2-40B4-BE49-F238E27FC236}">
                <a16:creationId xmlns:a16="http://schemas.microsoft.com/office/drawing/2014/main" id="{A919BE02-7A3A-4451-8359-1301EE5E89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11F6D52-E744-4F1E-9AA3-7A2029D88F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377C6-8936-47DF-A2B6-4A5F33D57595}" type="slidenum">
              <a:rPr lang="en-GB" smtClean="0"/>
              <a:t>‹#›</a:t>
            </a:fld>
            <a:endParaRPr lang="en-GB"/>
          </a:p>
        </p:txBody>
      </p:sp>
    </p:spTree>
    <p:extLst>
      <p:ext uri="{BB962C8B-B14F-4D97-AF65-F5344CB8AC3E}">
        <p14:creationId xmlns:p14="http://schemas.microsoft.com/office/powerpoint/2010/main" val="4219683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51842-5322-4795-840C-BF471C866D6B}"/>
              </a:ext>
            </a:extLst>
          </p:cNvPr>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pPr algn="ctr"/>
            <a:r>
              <a:rPr lang="en-GB" b="1" u="sng" dirty="0">
                <a:solidFill>
                  <a:srgbClr val="7030A0"/>
                </a:solidFill>
              </a:rPr>
              <a:t>LINGUISTICS Lecture O4</a:t>
            </a:r>
          </a:p>
        </p:txBody>
      </p:sp>
      <p:sp>
        <p:nvSpPr>
          <p:cNvPr id="3" name="Content Placeholder 2">
            <a:extLst>
              <a:ext uri="{FF2B5EF4-FFF2-40B4-BE49-F238E27FC236}">
                <a16:creationId xmlns:a16="http://schemas.microsoft.com/office/drawing/2014/main" id="{8437E397-B1F4-4091-AB0C-3097931A9E7B}"/>
              </a:ext>
            </a:extLst>
          </p:cNvPr>
          <p:cNvSpPr>
            <a:spLocks noGrp="1"/>
          </p:cNvSpPr>
          <p:nvPr>
            <p:ph idx="1"/>
          </p:nvPr>
        </p:nvSpPr>
        <p:spPr/>
        <p:style>
          <a:lnRef idx="1">
            <a:schemeClr val="dk1"/>
          </a:lnRef>
          <a:fillRef idx="3">
            <a:schemeClr val="dk1"/>
          </a:fillRef>
          <a:effectRef idx="2">
            <a:schemeClr val="dk1"/>
          </a:effectRef>
          <a:fontRef idx="minor">
            <a:schemeClr val="lt1"/>
          </a:fontRef>
        </p:style>
        <p:txBody>
          <a:bodyPr>
            <a:normAutofit fontScale="85000" lnSpcReduction="20000"/>
          </a:bodyPr>
          <a:lstStyle/>
          <a:p>
            <a:pPr algn="ctr"/>
            <a:r>
              <a:rPr lang="en-GB" sz="4800" dirty="0">
                <a:solidFill>
                  <a:srgbClr val="FF0000"/>
                </a:solidFill>
              </a:rPr>
              <a:t>Regional Dialectology</a:t>
            </a:r>
          </a:p>
          <a:p>
            <a:pPr marL="0" indent="0">
              <a:buNone/>
            </a:pPr>
            <a:endParaRPr lang="en-GB" sz="3600" dirty="0">
              <a:solidFill>
                <a:srgbClr val="FF0000"/>
              </a:solidFill>
            </a:endParaRPr>
          </a:p>
          <a:p>
            <a:pPr marL="0" indent="0">
              <a:buNone/>
            </a:pPr>
            <a:endParaRPr lang="en-GB" sz="3600" dirty="0">
              <a:solidFill>
                <a:srgbClr val="FF0000"/>
              </a:solidFill>
            </a:endParaRPr>
          </a:p>
          <a:p>
            <a:pPr marL="0" indent="0">
              <a:buNone/>
            </a:pPr>
            <a:r>
              <a:rPr lang="en-GB" sz="4200" dirty="0">
                <a:solidFill>
                  <a:srgbClr val="FF0000"/>
                </a:solidFill>
              </a:rPr>
              <a:t>Dr DJALAL Mansour</a:t>
            </a:r>
          </a:p>
          <a:p>
            <a:pPr marL="0" indent="0" algn="ctr">
              <a:buNone/>
            </a:pPr>
            <a:endParaRPr lang="en-GB" sz="3600" dirty="0">
              <a:solidFill>
                <a:srgbClr val="FF0000"/>
              </a:solidFill>
            </a:endParaRPr>
          </a:p>
          <a:p>
            <a:pPr marL="0" indent="0" algn="ctr">
              <a:buNone/>
            </a:pPr>
            <a:endParaRPr lang="en-GB" sz="3600" dirty="0">
              <a:solidFill>
                <a:srgbClr val="FF0000"/>
              </a:solidFill>
            </a:endParaRPr>
          </a:p>
          <a:p>
            <a:pPr marL="0" indent="0" algn="ctr">
              <a:buNone/>
            </a:pPr>
            <a:endParaRPr lang="en-GB" sz="3600" dirty="0">
              <a:solidFill>
                <a:srgbClr val="FF0000"/>
              </a:solidFill>
            </a:endParaRPr>
          </a:p>
          <a:p>
            <a:pPr marL="0" indent="0" algn="ctr">
              <a:buNone/>
            </a:pPr>
            <a:endParaRPr lang="en-GB" sz="3600" dirty="0">
              <a:solidFill>
                <a:srgbClr val="FF0000"/>
              </a:solidFill>
            </a:endParaRPr>
          </a:p>
          <a:p>
            <a:pPr marL="0" indent="0">
              <a:buNone/>
            </a:pPr>
            <a:r>
              <a:rPr lang="en-GB" sz="3600" b="1" dirty="0">
                <a:solidFill>
                  <a:schemeClr val="accent5">
                    <a:lumMod val="75000"/>
                  </a:schemeClr>
                </a:solidFill>
              </a:rPr>
              <a:t>Thursday, March 07</a:t>
            </a:r>
            <a:r>
              <a:rPr lang="en-GB" sz="3600" b="1" baseline="30000" dirty="0">
                <a:solidFill>
                  <a:schemeClr val="accent5">
                    <a:lumMod val="75000"/>
                  </a:schemeClr>
                </a:solidFill>
              </a:rPr>
              <a:t>th</a:t>
            </a:r>
            <a:r>
              <a:rPr lang="en-GB" sz="3600" b="1" dirty="0">
                <a:solidFill>
                  <a:schemeClr val="accent5">
                    <a:lumMod val="75000"/>
                  </a:schemeClr>
                </a:solidFill>
              </a:rPr>
              <a:t>, 2019</a:t>
            </a:r>
          </a:p>
        </p:txBody>
      </p:sp>
    </p:spTree>
    <p:extLst>
      <p:ext uri="{BB962C8B-B14F-4D97-AF65-F5344CB8AC3E}">
        <p14:creationId xmlns:p14="http://schemas.microsoft.com/office/powerpoint/2010/main" val="1002654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32F89-AC49-4C6A-A152-241EC0CEFB4E}"/>
              </a:ext>
            </a:extLst>
          </p:cNvPr>
          <p:cNvSpPr>
            <a:spLocks noGrp="1"/>
          </p:cNvSpPr>
          <p:nvPr>
            <p:ph type="title"/>
          </p:nvPr>
        </p:nvSpPr>
        <p:spPr>
          <a:xfrm>
            <a:off x="101600" y="0"/>
            <a:ext cx="11252200" cy="1175658"/>
          </a:xfrm>
        </p:spPr>
        <p:txBody>
          <a:bodyPr/>
          <a:lstStyle/>
          <a:p>
            <a:pPr algn="ctr"/>
            <a:r>
              <a:rPr lang="en-GB" b="1" i="1" dirty="0">
                <a:solidFill>
                  <a:srgbClr val="FF0000"/>
                </a:solidFill>
              </a:rPr>
              <a:t>Some Pioneers of Dialectology </a:t>
            </a:r>
            <a:r>
              <a:rPr lang="en-GB" dirty="0" err="1"/>
              <a:t>Wenker</a:t>
            </a:r>
            <a:r>
              <a:rPr lang="en-GB" dirty="0"/>
              <a:t> p.48-9</a:t>
            </a:r>
            <a:endParaRPr lang="en-GB" b="1" i="1" dirty="0">
              <a:solidFill>
                <a:srgbClr val="FF0000"/>
              </a:solidFill>
            </a:endParaRPr>
          </a:p>
        </p:txBody>
      </p:sp>
      <p:sp>
        <p:nvSpPr>
          <p:cNvPr id="3" name="Content Placeholder 2">
            <a:extLst>
              <a:ext uri="{FF2B5EF4-FFF2-40B4-BE49-F238E27FC236}">
                <a16:creationId xmlns:a16="http://schemas.microsoft.com/office/drawing/2014/main" id="{9E38E459-2519-4F7C-83FC-A9B1B44C3299}"/>
              </a:ext>
            </a:extLst>
          </p:cNvPr>
          <p:cNvSpPr>
            <a:spLocks noGrp="1"/>
          </p:cNvSpPr>
          <p:nvPr>
            <p:ph idx="1"/>
          </p:nvPr>
        </p:nvSpPr>
        <p:spPr>
          <a:xfrm>
            <a:off x="0" y="1059543"/>
            <a:ext cx="12090400" cy="5696857"/>
          </a:xfrm>
        </p:spPr>
        <p:txBody>
          <a:bodyPr>
            <a:noAutofit/>
          </a:bodyPr>
          <a:lstStyle/>
          <a:p>
            <a:pPr marL="0" indent="0">
              <a:buNone/>
            </a:pPr>
            <a:r>
              <a:rPr lang="en-GB" sz="3000" dirty="0" err="1"/>
              <a:t>Wenker</a:t>
            </a:r>
            <a:r>
              <a:rPr lang="en-GB" sz="3000" dirty="0"/>
              <a:t> carried out </a:t>
            </a:r>
            <a:r>
              <a:rPr lang="en-US" sz="3000" dirty="0"/>
              <a:t>his investigation by post, contacting every village in Germany that had a school. His questionnaire comprised forty sentences having features of linguistic interest, which the local headmaster/teacher was asked to rephrase in the local dialect. The rather stilted nature of his approach can be seen in the very fi </a:t>
            </a:r>
            <a:r>
              <a:rPr lang="en-US" sz="3000" dirty="0" err="1"/>
              <a:t>rst</a:t>
            </a:r>
            <a:r>
              <a:rPr lang="en-US" sz="3000" dirty="0"/>
              <a:t> sentence, </a:t>
            </a:r>
            <a:r>
              <a:rPr lang="en-US" sz="3000" i="1" dirty="0" err="1"/>
              <a:t>Im</a:t>
            </a:r>
            <a:r>
              <a:rPr lang="en-US" sz="3000" i="1" dirty="0"/>
              <a:t> Winter </a:t>
            </a:r>
            <a:r>
              <a:rPr lang="en-US" sz="3000" i="1" dirty="0" err="1"/>
              <a:t>fliegen</a:t>
            </a:r>
            <a:r>
              <a:rPr lang="en-US" sz="3000" i="1" dirty="0"/>
              <a:t> die </a:t>
            </a:r>
            <a:r>
              <a:rPr lang="en-US" sz="3000" i="1" dirty="0" err="1"/>
              <a:t>trocknen</a:t>
            </a:r>
            <a:r>
              <a:rPr lang="en-US" sz="3000" i="1" dirty="0"/>
              <a:t> </a:t>
            </a:r>
            <a:r>
              <a:rPr lang="en-US" sz="3000" i="1" dirty="0" err="1"/>
              <a:t>Bl.tter</a:t>
            </a:r>
            <a:r>
              <a:rPr lang="en-US" sz="3000" i="1" dirty="0"/>
              <a:t> </a:t>
            </a:r>
            <a:r>
              <a:rPr lang="en-US" sz="3000" i="1" dirty="0" err="1"/>
              <a:t>durch</a:t>
            </a:r>
            <a:r>
              <a:rPr lang="en-US" sz="3000" i="1" dirty="0"/>
              <a:t> die </a:t>
            </a:r>
            <a:r>
              <a:rPr lang="en-US" sz="3000" i="1" dirty="0" err="1"/>
              <a:t>Luft</a:t>
            </a:r>
            <a:r>
              <a:rPr lang="en-US" sz="3000" i="1" dirty="0"/>
              <a:t> </a:t>
            </a:r>
            <a:r>
              <a:rPr lang="en-US" sz="3000" i="1" dirty="0" err="1"/>
              <a:t>herum</a:t>
            </a:r>
            <a:r>
              <a:rPr lang="en-US" sz="3000" dirty="0"/>
              <a:t>: ‘In winter the dry leaves </a:t>
            </a:r>
            <a:r>
              <a:rPr lang="en-US" sz="3000" dirty="0" err="1"/>
              <a:t>fl</a:t>
            </a:r>
            <a:r>
              <a:rPr lang="en-US" sz="3000" dirty="0"/>
              <a:t> y around through the air’. Over 45,000 questionnaires were completed and returned (Barbour and Stevenson 1990: 62). The volume of data turned out to be more of a problem than a resource for the original aims of the project. Out of this research the </a:t>
            </a:r>
            <a:r>
              <a:rPr lang="en-US" sz="3000" i="1" dirty="0" err="1"/>
              <a:t>Sprachatlas</a:t>
            </a:r>
            <a:r>
              <a:rPr lang="en-US" sz="3000" i="1" dirty="0"/>
              <a:t> des </a:t>
            </a:r>
            <a:r>
              <a:rPr lang="en-US" sz="3000" i="1" dirty="0" err="1"/>
              <a:t>Deutschen</a:t>
            </a:r>
            <a:r>
              <a:rPr lang="en-US" sz="3000" i="1" dirty="0"/>
              <a:t> </a:t>
            </a:r>
            <a:r>
              <a:rPr lang="en-US" sz="3000" i="1" dirty="0" err="1"/>
              <a:t>Reichs</a:t>
            </a:r>
            <a:r>
              <a:rPr lang="en-US" sz="3000" i="1" dirty="0"/>
              <a:t> </a:t>
            </a:r>
            <a:r>
              <a:rPr lang="en-US" sz="3000" dirty="0"/>
              <a:t>(‘Language Atlas of the German Empire’) was compiled, containing a series of maps each illustrating a single feature over north and central Germany. It was the first linguistic atlas ever produced, with the original hand-drawn version coming out in 1881.</a:t>
            </a:r>
            <a:endParaRPr lang="en-GB" sz="3000" dirty="0"/>
          </a:p>
        </p:txBody>
      </p:sp>
    </p:spTree>
    <p:extLst>
      <p:ext uri="{BB962C8B-B14F-4D97-AF65-F5344CB8AC3E}">
        <p14:creationId xmlns:p14="http://schemas.microsoft.com/office/powerpoint/2010/main" val="265568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F6C98-D7D5-4EC3-AB46-41EAD5152877}"/>
              </a:ext>
            </a:extLst>
          </p:cNvPr>
          <p:cNvSpPr>
            <a:spLocks noGrp="1"/>
          </p:cNvSpPr>
          <p:nvPr>
            <p:ph type="title"/>
          </p:nvPr>
        </p:nvSpPr>
        <p:spPr>
          <a:xfrm>
            <a:off x="0" y="0"/>
            <a:ext cx="11353800" cy="1277258"/>
          </a:xfrm>
        </p:spPr>
        <p:txBody>
          <a:bodyPr/>
          <a:lstStyle/>
          <a:p>
            <a:r>
              <a:rPr lang="en-GB" b="1" i="1" dirty="0">
                <a:solidFill>
                  <a:srgbClr val="FF0000"/>
                </a:solidFill>
              </a:rPr>
              <a:t>Some Pioneers of Dialectology   </a:t>
            </a:r>
            <a:r>
              <a:rPr lang="en-US" dirty="0" err="1"/>
              <a:t>Gillieron</a:t>
            </a:r>
            <a:r>
              <a:rPr lang="en-US" dirty="0"/>
              <a:t> p/49</a:t>
            </a:r>
            <a:endParaRPr lang="en-GB" dirty="0"/>
          </a:p>
        </p:txBody>
      </p:sp>
      <p:sp>
        <p:nvSpPr>
          <p:cNvPr id="3" name="Content Placeholder 2">
            <a:extLst>
              <a:ext uri="{FF2B5EF4-FFF2-40B4-BE49-F238E27FC236}">
                <a16:creationId xmlns:a16="http://schemas.microsoft.com/office/drawing/2014/main" id="{59B7B694-A38F-465A-B8AD-98C3E006026E}"/>
              </a:ext>
            </a:extLst>
          </p:cNvPr>
          <p:cNvSpPr>
            <a:spLocks noGrp="1"/>
          </p:cNvSpPr>
          <p:nvPr>
            <p:ph idx="1"/>
          </p:nvPr>
        </p:nvSpPr>
        <p:spPr>
          <a:xfrm>
            <a:off x="0" y="1074056"/>
            <a:ext cx="11959770" cy="5783943"/>
          </a:xfrm>
        </p:spPr>
        <p:txBody>
          <a:bodyPr>
            <a:normAutofit/>
          </a:bodyPr>
          <a:lstStyle/>
          <a:p>
            <a:pPr marL="0" indent="0">
              <a:buNone/>
            </a:pPr>
            <a:r>
              <a:rPr lang="en-US" sz="3100" dirty="0"/>
              <a:t>Unlike </a:t>
            </a:r>
            <a:r>
              <a:rPr lang="en-US" sz="3100" dirty="0" err="1"/>
              <a:t>Wenker</a:t>
            </a:r>
            <a:r>
              <a:rPr lang="en-US" sz="3100" dirty="0"/>
              <a:t>, </a:t>
            </a:r>
            <a:r>
              <a:rPr lang="en-US" sz="3100" dirty="0" err="1"/>
              <a:t>Gillieron</a:t>
            </a:r>
            <a:r>
              <a:rPr lang="en-US" sz="3100" dirty="0"/>
              <a:t> used on-the-spot investigation, rather than a postal survey. He employed a single fi </a:t>
            </a:r>
            <a:r>
              <a:rPr lang="en-US" sz="3100" dirty="0" err="1"/>
              <a:t>eldworker</a:t>
            </a:r>
            <a:r>
              <a:rPr lang="en-US" sz="3100" dirty="0"/>
              <a:t>, Edmond </a:t>
            </a:r>
            <a:r>
              <a:rPr lang="en-US" sz="3100" dirty="0" err="1"/>
              <a:t>Edmont</a:t>
            </a:r>
            <a:r>
              <a:rPr lang="en-US" sz="3100" dirty="0"/>
              <a:t>, a greengrocer by trade and an amateur linguist trained in phonetics. </a:t>
            </a:r>
            <a:r>
              <a:rPr lang="en-US" sz="3100" dirty="0" err="1"/>
              <a:t>Petyt</a:t>
            </a:r>
            <a:r>
              <a:rPr lang="en-US" sz="3100" dirty="0"/>
              <a:t> (1980: 41) puts it as follows: ‘</a:t>
            </a:r>
            <a:r>
              <a:rPr lang="en-US" sz="3100" dirty="0" err="1"/>
              <a:t>Gillieron</a:t>
            </a:r>
            <a:r>
              <a:rPr lang="en-US" sz="3100" dirty="0"/>
              <a:t> bought </a:t>
            </a:r>
            <a:r>
              <a:rPr lang="en-US" sz="3100" dirty="0" err="1"/>
              <a:t>Edmont</a:t>
            </a:r>
            <a:r>
              <a:rPr lang="en-US" sz="3100" dirty="0"/>
              <a:t> a bicycle, and sent him </a:t>
            </a:r>
            <a:r>
              <a:rPr lang="en-US" sz="3100" dirty="0" err="1"/>
              <a:t>pedalling</a:t>
            </a:r>
            <a:r>
              <a:rPr lang="en-US" sz="3100" dirty="0"/>
              <a:t> off around 639 rural localities in France and the French-speaking parts of Belgium, Switzerland and Italy’. He chose one consultant per locality (occasionally two), usually a male aged between 15 and 85 years The fieldwork was conducted between 1897 and 1901. Publication of the findings was relatively quick: thirteen volumes with 1,920 maps appeared between 1902 and 1910. Though his coverage was less comprehensive than </a:t>
            </a:r>
            <a:r>
              <a:rPr lang="en-US" sz="3100" dirty="0" err="1"/>
              <a:t>Wenker’s</a:t>
            </a:r>
            <a:r>
              <a:rPr lang="en-US" sz="3100" dirty="0"/>
              <a:t> in terms of localities studied, </a:t>
            </a:r>
            <a:r>
              <a:rPr lang="en-US" sz="3100" dirty="0" err="1"/>
              <a:t>Gillieron’s</a:t>
            </a:r>
            <a:r>
              <a:rPr lang="en-US" sz="3100" dirty="0"/>
              <a:t> work provided </a:t>
            </a:r>
            <a:r>
              <a:rPr lang="en-US" sz="3100" dirty="0" err="1"/>
              <a:t>th</a:t>
            </a:r>
            <a:r>
              <a:rPr lang="en-US" sz="3100" dirty="0"/>
              <a:t> model for subsequent dialect surveys in Europe and America.</a:t>
            </a:r>
            <a:endParaRPr lang="en-GB" sz="3100" dirty="0"/>
          </a:p>
        </p:txBody>
      </p:sp>
    </p:spTree>
    <p:extLst>
      <p:ext uri="{BB962C8B-B14F-4D97-AF65-F5344CB8AC3E}">
        <p14:creationId xmlns:p14="http://schemas.microsoft.com/office/powerpoint/2010/main" val="2800024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A51B3-901A-451C-9592-A9CF8940376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396FB10-B94F-46F4-A9E8-22139F64DBC5}"/>
              </a:ext>
            </a:extLst>
          </p:cNvPr>
          <p:cNvSpPr>
            <a:spLocks noGrp="1"/>
          </p:cNvSpPr>
          <p:nvPr>
            <p:ph idx="1"/>
          </p:nvPr>
        </p:nvSpPr>
        <p:spPr/>
        <p:txBody>
          <a:bodyPr>
            <a:normAutofit/>
          </a:bodyPr>
          <a:lstStyle/>
          <a:p>
            <a:pPr marL="0" indent="0" algn="ctr">
              <a:buNone/>
            </a:pPr>
            <a:r>
              <a:rPr lang="en-US" sz="6000" b="1" dirty="0">
                <a:solidFill>
                  <a:srgbClr val="FF0000"/>
                </a:solidFill>
              </a:rPr>
              <a:t>Drawing and Interpreting Dialect Maps</a:t>
            </a:r>
            <a:endParaRPr lang="en-GB" sz="6000" dirty="0">
              <a:solidFill>
                <a:srgbClr val="FF0000"/>
              </a:solidFill>
            </a:endParaRPr>
          </a:p>
        </p:txBody>
      </p:sp>
    </p:spTree>
    <p:extLst>
      <p:ext uri="{BB962C8B-B14F-4D97-AF65-F5344CB8AC3E}">
        <p14:creationId xmlns:p14="http://schemas.microsoft.com/office/powerpoint/2010/main" val="4103312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475BB-C25C-4454-A665-E33A6523D257}"/>
              </a:ext>
            </a:extLst>
          </p:cNvPr>
          <p:cNvSpPr>
            <a:spLocks noGrp="1"/>
          </p:cNvSpPr>
          <p:nvPr>
            <p:ph type="title"/>
          </p:nvPr>
        </p:nvSpPr>
        <p:spPr/>
        <p:txBody>
          <a:bodyPr/>
          <a:lstStyle/>
          <a:p>
            <a:r>
              <a:rPr lang="en-GB" dirty="0"/>
              <a:t>Isogloss </a:t>
            </a:r>
            <a:r>
              <a:rPr lang="en-US" b="1" dirty="0"/>
              <a:t>Origin</a:t>
            </a:r>
            <a:br>
              <a:rPr lang="en-US" b="1" dirty="0"/>
            </a:br>
            <a:endParaRPr lang="en-GB" dirty="0"/>
          </a:p>
        </p:txBody>
      </p:sp>
      <p:sp>
        <p:nvSpPr>
          <p:cNvPr id="3" name="Content Placeholder 2">
            <a:extLst>
              <a:ext uri="{FF2B5EF4-FFF2-40B4-BE49-F238E27FC236}">
                <a16:creationId xmlns:a16="http://schemas.microsoft.com/office/drawing/2014/main" id="{7DCC53E1-9AF6-434A-9CB6-A388632EA7E7}"/>
              </a:ext>
            </a:extLst>
          </p:cNvPr>
          <p:cNvSpPr>
            <a:spLocks noGrp="1"/>
          </p:cNvSpPr>
          <p:nvPr>
            <p:ph idx="1"/>
          </p:nvPr>
        </p:nvSpPr>
        <p:spPr/>
        <p:txBody>
          <a:bodyPr/>
          <a:lstStyle/>
          <a:p>
            <a:r>
              <a:rPr lang="en-US" sz="5400" dirty="0">
                <a:solidFill>
                  <a:srgbClr val="7030A0"/>
                </a:solidFill>
              </a:rPr>
              <a:t>Early 20th century: from iso- ‘equal’ + Greek </a:t>
            </a:r>
            <a:r>
              <a:rPr lang="en-US" sz="5400" dirty="0" err="1">
                <a:solidFill>
                  <a:srgbClr val="7030A0"/>
                </a:solidFill>
              </a:rPr>
              <a:t>glōssa</a:t>
            </a:r>
            <a:r>
              <a:rPr lang="en-US" sz="5400" dirty="0">
                <a:solidFill>
                  <a:srgbClr val="7030A0"/>
                </a:solidFill>
              </a:rPr>
              <a:t> ‘tongue, word’</a:t>
            </a:r>
          </a:p>
          <a:p>
            <a:endParaRPr lang="en-GB" dirty="0"/>
          </a:p>
        </p:txBody>
      </p:sp>
    </p:spTree>
    <p:extLst>
      <p:ext uri="{BB962C8B-B14F-4D97-AF65-F5344CB8AC3E}">
        <p14:creationId xmlns:p14="http://schemas.microsoft.com/office/powerpoint/2010/main" val="864070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9C92-DD3D-453D-8B0A-1CFCB41F06E7}"/>
              </a:ext>
            </a:extLst>
          </p:cNvPr>
          <p:cNvSpPr>
            <a:spLocks noGrp="1"/>
          </p:cNvSpPr>
          <p:nvPr>
            <p:ph type="title"/>
          </p:nvPr>
        </p:nvSpPr>
        <p:spPr>
          <a:xfrm>
            <a:off x="0" y="1"/>
            <a:ext cx="11930743" cy="1088570"/>
          </a:xfrm>
        </p:spPr>
        <p:txBody>
          <a:bodyPr/>
          <a:lstStyle/>
          <a:p>
            <a:pPr algn="ctr"/>
            <a:r>
              <a:rPr lang="en-GB" b="1" u="sng" dirty="0">
                <a:solidFill>
                  <a:srgbClr val="FF0000"/>
                </a:solidFill>
              </a:rPr>
              <a:t>Isogloss  p.49</a:t>
            </a:r>
          </a:p>
        </p:txBody>
      </p:sp>
      <p:sp>
        <p:nvSpPr>
          <p:cNvPr id="3" name="Content Placeholder 2">
            <a:extLst>
              <a:ext uri="{FF2B5EF4-FFF2-40B4-BE49-F238E27FC236}">
                <a16:creationId xmlns:a16="http://schemas.microsoft.com/office/drawing/2014/main" id="{DFFB64D1-C757-40B1-B4BA-5E295FFC4F29}"/>
              </a:ext>
            </a:extLst>
          </p:cNvPr>
          <p:cNvSpPr>
            <a:spLocks noGrp="1"/>
          </p:cNvSpPr>
          <p:nvPr>
            <p:ph idx="1"/>
          </p:nvPr>
        </p:nvSpPr>
        <p:spPr>
          <a:xfrm>
            <a:off x="-1" y="1378856"/>
            <a:ext cx="12061371" cy="5479144"/>
          </a:xfrm>
        </p:spPr>
        <p:txBody>
          <a:bodyPr>
            <a:normAutofit/>
          </a:bodyPr>
          <a:lstStyle/>
          <a:p>
            <a:r>
              <a:rPr lang="en-US" sz="3600" dirty="0"/>
              <a:t>A key feature of dialectology is the </a:t>
            </a:r>
            <a:r>
              <a:rPr lang="en-US" sz="3600" b="1" dirty="0"/>
              <a:t>isogloss</a:t>
            </a:r>
            <a:r>
              <a:rPr lang="en-US" sz="3600" dirty="0"/>
              <a:t>: a line drawn on a map separating areas according to particular linguistic features.3 These features can be items of vocabulary, sounds or relatively simple features of grammar. Isoglosses serve to mark off clearly areas in which a feature is found from those adjacent areas where it is not recorded or occur only exceptionally, or together with another form. Map 2.2 shows an isogloss from the SED separating areas according to whether </a:t>
            </a:r>
            <a:r>
              <a:rPr lang="en-US" sz="3600" i="1" dirty="0"/>
              <a:t>brambles </a:t>
            </a:r>
            <a:r>
              <a:rPr lang="en-US" sz="3600" dirty="0"/>
              <a:t>or </a:t>
            </a:r>
            <a:r>
              <a:rPr lang="en-US" sz="3600" i="1" dirty="0"/>
              <a:t>blackberries </a:t>
            </a:r>
            <a:r>
              <a:rPr lang="en-US" sz="3600" dirty="0"/>
              <a:t>is the preferred term. Map 2.3 shows the distribution of </a:t>
            </a:r>
            <a:r>
              <a:rPr lang="en-US" sz="3600" i="1" dirty="0"/>
              <a:t>folk </a:t>
            </a:r>
            <a:r>
              <a:rPr lang="en-US" sz="3600" dirty="0"/>
              <a:t>vs </a:t>
            </a:r>
            <a:r>
              <a:rPr lang="en-US" sz="3600" i="1" dirty="0"/>
              <a:t>people </a:t>
            </a:r>
            <a:r>
              <a:rPr lang="en-US" sz="3600" dirty="0"/>
              <a:t>in the SED.</a:t>
            </a:r>
            <a:endParaRPr lang="en-GB" sz="3600" dirty="0"/>
          </a:p>
        </p:txBody>
      </p:sp>
    </p:spTree>
    <p:extLst>
      <p:ext uri="{BB962C8B-B14F-4D97-AF65-F5344CB8AC3E}">
        <p14:creationId xmlns:p14="http://schemas.microsoft.com/office/powerpoint/2010/main" val="3494435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EBC66-7F90-4907-A577-D9C2C0BFA7D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EF1690E-A55A-466B-B3DA-AE0DD543CDB5}"/>
              </a:ext>
            </a:extLst>
          </p:cNvPr>
          <p:cNvSpPr>
            <a:spLocks noGrp="1"/>
          </p:cNvSpPr>
          <p:nvPr>
            <p:ph idx="1"/>
          </p:nvPr>
        </p:nvSpPr>
        <p:spPr/>
        <p:txBody>
          <a:bodyPr>
            <a:normAutofit/>
          </a:bodyPr>
          <a:lstStyle/>
          <a:p>
            <a:pPr algn="ctr"/>
            <a:r>
              <a:rPr lang="en-GB" sz="5400" b="1" spc="600" dirty="0">
                <a:solidFill>
                  <a:srgbClr val="FF0000"/>
                </a:solidFill>
              </a:rPr>
              <a:t>Criticisms of Traditional Dialectology</a:t>
            </a:r>
            <a:endParaRPr lang="en-GB" sz="5400" spc="600" dirty="0">
              <a:solidFill>
                <a:srgbClr val="FF0000"/>
              </a:solidFill>
            </a:endParaRPr>
          </a:p>
        </p:txBody>
      </p:sp>
    </p:spTree>
    <p:extLst>
      <p:ext uri="{BB962C8B-B14F-4D97-AF65-F5344CB8AC3E}">
        <p14:creationId xmlns:p14="http://schemas.microsoft.com/office/powerpoint/2010/main" val="1123938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C2F39-860F-48ED-B841-2EEEC326383F}"/>
              </a:ext>
            </a:extLst>
          </p:cNvPr>
          <p:cNvSpPr>
            <a:spLocks noGrp="1"/>
          </p:cNvSpPr>
          <p:nvPr>
            <p:ph type="title"/>
          </p:nvPr>
        </p:nvSpPr>
        <p:spPr>
          <a:xfrm>
            <a:off x="0" y="1"/>
            <a:ext cx="12192000" cy="1161142"/>
          </a:xfrm>
        </p:spPr>
        <p:txBody>
          <a:bodyPr/>
          <a:lstStyle/>
          <a:p>
            <a:pPr algn="ctr"/>
            <a:r>
              <a:rPr lang="en-GB" b="1" u="sng" dirty="0">
                <a:solidFill>
                  <a:srgbClr val="FF0000"/>
                </a:solidFill>
              </a:rPr>
              <a:t>Criticisms of Traditional Dialectology p.58</a:t>
            </a:r>
            <a:endParaRPr lang="en-GB" u="sng" dirty="0">
              <a:solidFill>
                <a:srgbClr val="FF0000"/>
              </a:solidFill>
            </a:endParaRPr>
          </a:p>
        </p:txBody>
      </p:sp>
      <p:sp>
        <p:nvSpPr>
          <p:cNvPr id="3" name="Content Placeholder 2">
            <a:extLst>
              <a:ext uri="{FF2B5EF4-FFF2-40B4-BE49-F238E27FC236}">
                <a16:creationId xmlns:a16="http://schemas.microsoft.com/office/drawing/2014/main" id="{C439FB1C-2FE4-42CC-B3DD-9F66E5A55B66}"/>
              </a:ext>
            </a:extLst>
          </p:cNvPr>
          <p:cNvSpPr>
            <a:spLocks noGrp="1"/>
          </p:cNvSpPr>
          <p:nvPr>
            <p:ph idx="1"/>
          </p:nvPr>
        </p:nvSpPr>
        <p:spPr>
          <a:xfrm>
            <a:off x="-1" y="1161143"/>
            <a:ext cx="12191999" cy="5696856"/>
          </a:xfrm>
        </p:spPr>
        <p:txBody>
          <a:bodyPr>
            <a:normAutofit/>
          </a:bodyPr>
          <a:lstStyle/>
          <a:p>
            <a:pPr marL="0" indent="0">
              <a:buNone/>
            </a:pPr>
            <a:r>
              <a:rPr lang="en-US" sz="3600" dirty="0"/>
              <a:t>Critics of traditional dialect surveys point to severe </a:t>
            </a:r>
            <a:r>
              <a:rPr lang="en-US" sz="3600" dirty="0" err="1"/>
              <a:t>fl</a:t>
            </a:r>
            <a:r>
              <a:rPr lang="en-US" sz="3600" dirty="0"/>
              <a:t> *</a:t>
            </a:r>
            <a:r>
              <a:rPr lang="en-US" sz="3600" dirty="0" err="1"/>
              <a:t>aws</a:t>
            </a:r>
            <a:r>
              <a:rPr lang="en-US" sz="3600" dirty="0"/>
              <a:t> in conception and execution. The first criticism is of the type of people interviewed. Dialect surveys targeted native residents who were believed to speak the traditional local dialect rather than a form contaminated by modern city dialects. These were usually older people, often males (believed to speak local dialect more consistently than women) who had not left their area for any length of time.</a:t>
            </a:r>
          </a:p>
          <a:p>
            <a:r>
              <a:rPr lang="en-US" sz="3600" dirty="0"/>
              <a:t>Trudgill and Chambers, who used the ironic acronym NORMs for this type of informant (</a:t>
            </a:r>
            <a:r>
              <a:rPr lang="en-US" sz="3600" b="1" dirty="0"/>
              <a:t>N</a:t>
            </a:r>
            <a:r>
              <a:rPr lang="en-US" sz="3600" dirty="0"/>
              <a:t>on-mobile, </a:t>
            </a:r>
            <a:r>
              <a:rPr lang="en-US" sz="3600" b="1" dirty="0"/>
              <a:t>O</a:t>
            </a:r>
            <a:r>
              <a:rPr lang="en-US" sz="3600" dirty="0"/>
              <a:t>ld, </a:t>
            </a:r>
            <a:r>
              <a:rPr lang="en-US" sz="3600" b="1" dirty="0"/>
              <a:t>R</a:t>
            </a:r>
            <a:r>
              <a:rPr lang="en-US" sz="3600" dirty="0"/>
              <a:t>ural, </a:t>
            </a:r>
            <a:r>
              <a:rPr lang="en-US" sz="3600" b="1" dirty="0"/>
              <a:t>M</a:t>
            </a:r>
            <a:r>
              <a:rPr lang="en-US" sz="3600" dirty="0"/>
              <a:t>ale), conclude (1980: 35):</a:t>
            </a:r>
            <a:endParaRPr lang="en-GB" sz="3600" dirty="0"/>
          </a:p>
        </p:txBody>
      </p:sp>
    </p:spTree>
    <p:extLst>
      <p:ext uri="{BB962C8B-B14F-4D97-AF65-F5344CB8AC3E}">
        <p14:creationId xmlns:p14="http://schemas.microsoft.com/office/powerpoint/2010/main" val="1021671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17C26-CBA2-4B1F-A0CA-E3F49A426036}"/>
              </a:ext>
            </a:extLst>
          </p:cNvPr>
          <p:cNvSpPr>
            <a:spLocks noGrp="1"/>
          </p:cNvSpPr>
          <p:nvPr>
            <p:ph type="title"/>
          </p:nvPr>
        </p:nvSpPr>
        <p:spPr>
          <a:xfrm>
            <a:off x="0" y="0"/>
            <a:ext cx="12192000" cy="986972"/>
          </a:xfrm>
        </p:spPr>
        <p:txBody>
          <a:bodyPr>
            <a:normAutofit fontScale="90000"/>
          </a:bodyPr>
          <a:lstStyle/>
          <a:p>
            <a:pPr algn="ctr"/>
            <a:br>
              <a:rPr lang="en-US" b="1" dirty="0">
                <a:solidFill>
                  <a:srgbClr val="FF0000"/>
                </a:solidFill>
              </a:rPr>
            </a:br>
            <a:r>
              <a:rPr lang="en-US" b="1" dirty="0">
                <a:solidFill>
                  <a:srgbClr val="FF0000"/>
                </a:solidFill>
              </a:rPr>
              <a:t>Trudgill and Chambers, who used the ironic acronym NORMs</a:t>
            </a:r>
            <a:endParaRPr lang="en-GB" b="1" dirty="0">
              <a:solidFill>
                <a:srgbClr val="FF0000"/>
              </a:solidFill>
            </a:endParaRPr>
          </a:p>
        </p:txBody>
      </p:sp>
      <p:sp>
        <p:nvSpPr>
          <p:cNvPr id="3" name="Content Placeholder 2">
            <a:extLst>
              <a:ext uri="{FF2B5EF4-FFF2-40B4-BE49-F238E27FC236}">
                <a16:creationId xmlns:a16="http://schemas.microsoft.com/office/drawing/2014/main" id="{C1B72184-ED2F-43AA-9A50-9757DED8F4BA}"/>
              </a:ext>
            </a:extLst>
          </p:cNvPr>
          <p:cNvSpPr>
            <a:spLocks noGrp="1"/>
          </p:cNvSpPr>
          <p:nvPr>
            <p:ph idx="1"/>
          </p:nvPr>
        </p:nvSpPr>
        <p:spPr>
          <a:xfrm>
            <a:off x="0" y="1117600"/>
            <a:ext cx="12192000" cy="5740400"/>
          </a:xfrm>
        </p:spPr>
        <p:txBody>
          <a:bodyPr>
            <a:normAutofit/>
          </a:bodyPr>
          <a:lstStyle/>
          <a:p>
            <a:pPr marL="0" indent="0">
              <a:buNone/>
            </a:pPr>
            <a:endParaRPr lang="en-US" sz="3200" dirty="0"/>
          </a:p>
          <a:p>
            <a:pPr marL="0" indent="0">
              <a:buNone/>
            </a:pPr>
            <a:r>
              <a:rPr lang="en-US" sz="3200" dirty="0"/>
              <a:t>‘’However clear the motivation seems, it is nevertheless true that the narrow choice of informants in dialect geography is probably also the greatest single source of disaffection for it in recent times. Readers and researchers have questioned the relevance of what seems to be a kind of linguistic archaeology. Young people who have been natives of a particular region for their entire lives have often been disturbed to discover that the speech recorded in field studies of their region is totally alien to anything that seems familiar to them. That discovery is not at all surprising when one considers that nowadays the greatest proportion of the population is mobile, younger, urban and female – in other words the </a:t>
            </a:r>
            <a:r>
              <a:rPr lang="en-GB" sz="3200" dirty="0"/>
              <a:t>diametrical opposite of NORMS.’’</a:t>
            </a:r>
          </a:p>
        </p:txBody>
      </p:sp>
    </p:spTree>
    <p:extLst>
      <p:ext uri="{BB962C8B-B14F-4D97-AF65-F5344CB8AC3E}">
        <p14:creationId xmlns:p14="http://schemas.microsoft.com/office/powerpoint/2010/main" val="4114697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AF4FD-1E65-439F-896E-E80A4C6BFB8A}"/>
              </a:ext>
            </a:extLst>
          </p:cNvPr>
          <p:cNvSpPr>
            <a:spLocks noGrp="1"/>
          </p:cNvSpPr>
          <p:nvPr>
            <p:ph type="title"/>
          </p:nvPr>
        </p:nvSpPr>
        <p:spPr>
          <a:xfrm>
            <a:off x="838200" y="1"/>
            <a:ext cx="11179629" cy="1436914"/>
          </a:xfrm>
        </p:spPr>
        <p:txBody>
          <a:bodyPr/>
          <a:lstStyle/>
          <a:p>
            <a:pPr algn="ctr"/>
            <a:r>
              <a:rPr lang="en-US" b="1" dirty="0">
                <a:solidFill>
                  <a:srgbClr val="FF0000"/>
                </a:solidFill>
              </a:rPr>
              <a:t>Criticism From theoretical linguistics, p.59</a:t>
            </a:r>
            <a:endParaRPr lang="en-GB" b="1" dirty="0">
              <a:solidFill>
                <a:srgbClr val="FF0000"/>
              </a:solidFill>
            </a:endParaRPr>
          </a:p>
        </p:txBody>
      </p:sp>
      <p:sp>
        <p:nvSpPr>
          <p:cNvPr id="3" name="Content Placeholder 2">
            <a:extLst>
              <a:ext uri="{FF2B5EF4-FFF2-40B4-BE49-F238E27FC236}">
                <a16:creationId xmlns:a16="http://schemas.microsoft.com/office/drawing/2014/main" id="{3449D6DD-CDB9-42C1-939B-851F3DD5AE7B}"/>
              </a:ext>
            </a:extLst>
          </p:cNvPr>
          <p:cNvSpPr>
            <a:spLocks noGrp="1"/>
          </p:cNvSpPr>
          <p:nvPr>
            <p:ph idx="1"/>
          </p:nvPr>
        </p:nvSpPr>
        <p:spPr>
          <a:xfrm>
            <a:off x="0" y="1690688"/>
            <a:ext cx="12192000" cy="5167312"/>
          </a:xfrm>
        </p:spPr>
        <p:txBody>
          <a:bodyPr>
            <a:normAutofit/>
          </a:bodyPr>
          <a:lstStyle/>
          <a:p>
            <a:r>
              <a:rPr lang="en-US" sz="3200" dirty="0"/>
              <a:t>From theoretical linguistics came the criticism that the approach to language itself was inadequate. Items studied were treated </a:t>
            </a:r>
            <a:r>
              <a:rPr lang="en-US" sz="3200" dirty="0" err="1"/>
              <a:t>atomistically</a:t>
            </a:r>
            <a:r>
              <a:rPr lang="en-US" sz="3200" dirty="0"/>
              <a:t>, as individual unrelated parts of language. This was in contrast to the emphasis in twentieth-century linguistics on language as a tightly-knit system, comprising abstract elements which derive their value from their contrast with other elements in the system. For example, maps drawn on the basis of isoglosses for vowel systems would be preferred by modern linguists to the isolated vowels on traditional dialect maps.</a:t>
            </a:r>
            <a:endParaRPr lang="en-GB" sz="3200" dirty="0"/>
          </a:p>
        </p:txBody>
      </p:sp>
    </p:spTree>
    <p:extLst>
      <p:ext uri="{BB962C8B-B14F-4D97-AF65-F5344CB8AC3E}">
        <p14:creationId xmlns:p14="http://schemas.microsoft.com/office/powerpoint/2010/main" val="280065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A0D62-95B0-4C72-B75F-CA75F07143E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77CEFD3-A2BF-4F2A-86CE-879D79196ED3}"/>
              </a:ext>
            </a:extLst>
          </p:cNvPr>
          <p:cNvSpPr>
            <a:spLocks noGrp="1"/>
          </p:cNvSpPr>
          <p:nvPr>
            <p:ph idx="1"/>
          </p:nvPr>
        </p:nvSpPr>
        <p:spPr/>
        <p:txBody>
          <a:bodyPr>
            <a:normAutofit/>
          </a:bodyPr>
          <a:lstStyle/>
          <a:p>
            <a:pPr algn="ctr"/>
            <a:r>
              <a:rPr lang="en-GB" sz="4800" b="1" u="sng" dirty="0">
                <a:solidFill>
                  <a:srgbClr val="FF0000"/>
                </a:solidFill>
              </a:rPr>
              <a:t>MODERN APPROACHES TO DIALECT</a:t>
            </a:r>
            <a:endParaRPr lang="en-GB" sz="4800" u="sng" dirty="0">
              <a:solidFill>
                <a:srgbClr val="FF0000"/>
              </a:solidFill>
            </a:endParaRPr>
          </a:p>
        </p:txBody>
      </p:sp>
    </p:spTree>
    <p:extLst>
      <p:ext uri="{BB962C8B-B14F-4D97-AF65-F5344CB8AC3E}">
        <p14:creationId xmlns:p14="http://schemas.microsoft.com/office/powerpoint/2010/main" val="3694283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FE786-F19C-4F54-BA1E-6D8705457E5A}"/>
              </a:ext>
            </a:extLst>
          </p:cNvPr>
          <p:cNvSpPr>
            <a:spLocks noGrp="1"/>
          </p:cNvSpPr>
          <p:nvPr>
            <p:ph type="title"/>
          </p:nvPr>
        </p:nvSpPr>
        <p:spPr/>
        <p:txBody>
          <a:bodyPr/>
          <a:lstStyle/>
          <a:p>
            <a:r>
              <a:rPr lang="en-GB" b="1" dirty="0"/>
              <a:t>Definition of Regional Dialectology   p. 43</a:t>
            </a:r>
          </a:p>
        </p:txBody>
      </p:sp>
      <p:sp>
        <p:nvSpPr>
          <p:cNvPr id="3" name="Content Placeholder 2">
            <a:extLst>
              <a:ext uri="{FF2B5EF4-FFF2-40B4-BE49-F238E27FC236}">
                <a16:creationId xmlns:a16="http://schemas.microsoft.com/office/drawing/2014/main" id="{70F02086-767A-462E-80F0-49CFFBD02EAE}"/>
              </a:ext>
            </a:extLst>
          </p:cNvPr>
          <p:cNvSpPr>
            <a:spLocks noGrp="1"/>
          </p:cNvSpPr>
          <p:nvPr>
            <p:ph idx="1"/>
          </p:nvPr>
        </p:nvSpPr>
        <p:spPr>
          <a:xfrm>
            <a:off x="270641" y="1576551"/>
            <a:ext cx="11789979" cy="4269335"/>
          </a:xfrm>
        </p:spPr>
        <p:txBody>
          <a:bodyPr>
            <a:normAutofit/>
          </a:bodyPr>
          <a:lstStyle/>
          <a:p>
            <a:r>
              <a:rPr lang="en-US" sz="4400" dirty="0"/>
              <a:t>This chapter is concerned with </a:t>
            </a:r>
            <a:r>
              <a:rPr lang="en-US" sz="4400" b="1" dirty="0"/>
              <a:t>regional dialectology</a:t>
            </a:r>
            <a:r>
              <a:rPr lang="en-US" sz="4400" dirty="0"/>
              <a:t>, that is, the systematic study of how a language varies from one area to another.</a:t>
            </a:r>
            <a:endParaRPr lang="en-GB" sz="4400" dirty="0"/>
          </a:p>
        </p:txBody>
      </p:sp>
    </p:spTree>
    <p:extLst>
      <p:ext uri="{BB962C8B-B14F-4D97-AF65-F5344CB8AC3E}">
        <p14:creationId xmlns:p14="http://schemas.microsoft.com/office/powerpoint/2010/main" val="2046626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C34BD-5CE6-41E9-A4A7-CD2FDF1DD5A1}"/>
              </a:ext>
            </a:extLst>
          </p:cNvPr>
          <p:cNvSpPr>
            <a:spLocks noGrp="1"/>
          </p:cNvSpPr>
          <p:nvPr>
            <p:ph type="title"/>
          </p:nvPr>
        </p:nvSpPr>
        <p:spPr>
          <a:xfrm>
            <a:off x="0" y="18256"/>
            <a:ext cx="12192000" cy="1229974"/>
          </a:xfrm>
        </p:spPr>
        <p:txBody>
          <a:bodyPr/>
          <a:lstStyle/>
          <a:p>
            <a:r>
              <a:rPr lang="en-GB" b="1" dirty="0"/>
              <a:t>MODERN APPROACHES TO DIALECT  p.59</a:t>
            </a:r>
            <a:endParaRPr lang="en-GB" dirty="0"/>
          </a:p>
        </p:txBody>
      </p:sp>
      <p:sp>
        <p:nvSpPr>
          <p:cNvPr id="3" name="Content Placeholder 2">
            <a:extLst>
              <a:ext uri="{FF2B5EF4-FFF2-40B4-BE49-F238E27FC236}">
                <a16:creationId xmlns:a16="http://schemas.microsoft.com/office/drawing/2014/main" id="{B56D5BC2-F71D-47CB-82BA-193D98A8B2F4}"/>
              </a:ext>
            </a:extLst>
          </p:cNvPr>
          <p:cNvSpPr>
            <a:spLocks noGrp="1"/>
          </p:cNvSpPr>
          <p:nvPr>
            <p:ph idx="1"/>
          </p:nvPr>
        </p:nvSpPr>
        <p:spPr>
          <a:xfrm>
            <a:off x="-1" y="1248230"/>
            <a:ext cx="12191999" cy="5591514"/>
          </a:xfrm>
        </p:spPr>
        <p:txBody>
          <a:bodyPr>
            <a:normAutofit/>
          </a:bodyPr>
          <a:lstStyle/>
          <a:p>
            <a:pPr marL="0" indent="0">
              <a:buNone/>
            </a:pPr>
            <a:r>
              <a:rPr lang="en-US" sz="4000" dirty="0"/>
              <a:t>Traditional dialect study concerned itself with the differentiation of a language into dialects, and with older, rural speech forms which were often becoming obsolete. In contrast, modern studies focus on urban speech, often involving new speech forms arising from contact between speakers of different backgrounds.</a:t>
            </a:r>
            <a:endParaRPr lang="en-GB" sz="4000" dirty="0"/>
          </a:p>
        </p:txBody>
      </p:sp>
    </p:spTree>
    <p:extLst>
      <p:ext uri="{BB962C8B-B14F-4D97-AF65-F5344CB8AC3E}">
        <p14:creationId xmlns:p14="http://schemas.microsoft.com/office/powerpoint/2010/main" val="2959660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A3B0F-CA1C-40D4-97F6-924E04BE03D6}"/>
              </a:ext>
            </a:extLst>
          </p:cNvPr>
          <p:cNvSpPr>
            <a:spLocks noGrp="1"/>
          </p:cNvSpPr>
          <p:nvPr>
            <p:ph type="title"/>
          </p:nvPr>
        </p:nvSpPr>
        <p:spPr/>
        <p:txBody>
          <a:bodyPr/>
          <a:lstStyle/>
          <a:p>
            <a:r>
              <a:rPr lang="en-GB" b="1" dirty="0"/>
              <a:t>What does the Term Dialect Signify?   P. 44</a:t>
            </a:r>
          </a:p>
        </p:txBody>
      </p:sp>
      <p:sp>
        <p:nvSpPr>
          <p:cNvPr id="3" name="Content Placeholder 2">
            <a:extLst>
              <a:ext uri="{FF2B5EF4-FFF2-40B4-BE49-F238E27FC236}">
                <a16:creationId xmlns:a16="http://schemas.microsoft.com/office/drawing/2014/main" id="{58B0DE60-2958-4F66-92D5-EA8082E0D79A}"/>
              </a:ext>
            </a:extLst>
          </p:cNvPr>
          <p:cNvSpPr>
            <a:spLocks noGrp="1"/>
          </p:cNvSpPr>
          <p:nvPr>
            <p:ph idx="1"/>
          </p:nvPr>
        </p:nvSpPr>
        <p:spPr>
          <a:xfrm>
            <a:off x="173421" y="1690688"/>
            <a:ext cx="11761076" cy="5167312"/>
          </a:xfrm>
        </p:spPr>
        <p:txBody>
          <a:bodyPr>
            <a:normAutofit/>
          </a:bodyPr>
          <a:lstStyle/>
          <a:p>
            <a:r>
              <a:rPr lang="en-US" sz="4000" dirty="0"/>
              <a:t>The term ‘dialect’ in sociolinguistics is used to describe the speech characteristic of a region (</a:t>
            </a:r>
            <a:r>
              <a:rPr lang="en-US" sz="4000" b="1" dirty="0"/>
              <a:t>regional dialect</a:t>
            </a:r>
            <a:r>
              <a:rPr lang="en-US" sz="4000" dirty="0"/>
              <a:t>) or of a group of people defined by social or occupational characteristics rather than by region alone (</a:t>
            </a:r>
            <a:r>
              <a:rPr lang="en-US" sz="4000" b="1" dirty="0"/>
              <a:t>social dialect</a:t>
            </a:r>
            <a:r>
              <a:rPr lang="en-US" sz="4000" dirty="0"/>
              <a:t>). Thus we may speak of the dialect of Cologne, the dialect of the upper classes of Boston, the dialect of farmworkers in south-east England </a:t>
            </a:r>
            <a:r>
              <a:rPr lang="en-GB" sz="4000" dirty="0"/>
              <a:t>and so on.</a:t>
            </a:r>
          </a:p>
        </p:txBody>
      </p:sp>
    </p:spTree>
    <p:extLst>
      <p:ext uri="{BB962C8B-B14F-4D97-AF65-F5344CB8AC3E}">
        <p14:creationId xmlns:p14="http://schemas.microsoft.com/office/powerpoint/2010/main" val="1338199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72607-8A00-4A5D-83C9-5D38C7F4E366}"/>
              </a:ext>
            </a:extLst>
          </p:cNvPr>
          <p:cNvSpPr>
            <a:spLocks noGrp="1"/>
          </p:cNvSpPr>
          <p:nvPr>
            <p:ph type="title"/>
          </p:nvPr>
        </p:nvSpPr>
        <p:spPr>
          <a:xfrm>
            <a:off x="189186" y="0"/>
            <a:ext cx="11164614" cy="1198180"/>
          </a:xfrm>
        </p:spPr>
        <p:txBody>
          <a:bodyPr>
            <a:normAutofit fontScale="90000"/>
          </a:bodyPr>
          <a:lstStyle/>
          <a:p>
            <a:pPr algn="ctr"/>
            <a:r>
              <a:rPr lang="en-GB" b="1" dirty="0">
                <a:solidFill>
                  <a:schemeClr val="accent5">
                    <a:lumMod val="75000"/>
                  </a:schemeClr>
                </a:solidFill>
              </a:rPr>
              <a:t>Lexical Differences Between British and American Varieties   p. 44</a:t>
            </a:r>
          </a:p>
        </p:txBody>
      </p:sp>
      <p:sp>
        <p:nvSpPr>
          <p:cNvPr id="3" name="Content Placeholder 2">
            <a:extLst>
              <a:ext uri="{FF2B5EF4-FFF2-40B4-BE49-F238E27FC236}">
                <a16:creationId xmlns:a16="http://schemas.microsoft.com/office/drawing/2014/main" id="{DBF0CF35-3BCC-4DBF-8E19-4F152BA5B569}"/>
              </a:ext>
            </a:extLst>
          </p:cNvPr>
          <p:cNvSpPr>
            <a:spLocks noGrp="1"/>
          </p:cNvSpPr>
          <p:nvPr>
            <p:ph idx="1"/>
          </p:nvPr>
        </p:nvSpPr>
        <p:spPr>
          <a:xfrm>
            <a:off x="-1" y="1466192"/>
            <a:ext cx="12044855" cy="5391808"/>
          </a:xfrm>
        </p:spPr>
        <p:txBody>
          <a:bodyPr>
            <a:normAutofit/>
          </a:bodyPr>
          <a:lstStyle/>
          <a:p>
            <a:pPr marL="0" indent="0">
              <a:buNone/>
            </a:pPr>
            <a:r>
              <a:rPr lang="en-US" sz="2900" dirty="0"/>
              <a:t>If I had the money I could buy a torch and read till dawn. In America a torch is called a flashlight. A biscuit is called a cookie, a bun is a roll. Confectionery is pastry and minced meat is ground. Men wear pants instead of trousers and they’ll even say this pant leg is shorter than the other which is silly. When I hear them say pant leg I feel like breathing faster. The lift is an elevator and if you want a WC or a lavatory you have to say bathroom even if there isn’t a sign of a bath there. And no one dies in America, they pass away or they’re deceased and when they die the body, which is called the remains, is taken to a funeral home where people just stand around and look at it and no one sings or tells a story or takes a drink and then it’s taken away in a casket to be interred. They don’t like saying coffin and they don’t like saying buried. They never say </a:t>
            </a:r>
            <a:r>
              <a:rPr lang="en-GB" sz="2900" dirty="0"/>
              <a:t>graveyard. Cemetery sounds nicer.</a:t>
            </a:r>
          </a:p>
        </p:txBody>
      </p:sp>
    </p:spTree>
    <p:extLst>
      <p:ext uri="{BB962C8B-B14F-4D97-AF65-F5344CB8AC3E}">
        <p14:creationId xmlns:p14="http://schemas.microsoft.com/office/powerpoint/2010/main" val="3578856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21863-5EEB-4924-AD71-C104AD4E485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09C7181-E767-4ACB-A59F-5086D05E6663}"/>
              </a:ext>
            </a:extLst>
          </p:cNvPr>
          <p:cNvSpPr>
            <a:spLocks noGrp="1"/>
          </p:cNvSpPr>
          <p:nvPr>
            <p:ph idx="1"/>
          </p:nvPr>
        </p:nvSpPr>
        <p:spPr/>
        <p:txBody>
          <a:bodyPr>
            <a:normAutofit fontScale="77500" lnSpcReduction="20000"/>
          </a:bodyPr>
          <a:lstStyle/>
          <a:p>
            <a:r>
              <a:rPr lang="en-GB" dirty="0"/>
              <a:t>I took both </a:t>
            </a:r>
            <a:r>
              <a:rPr lang="en-GB" dirty="0" err="1"/>
              <a:t>Nourelhouda</a:t>
            </a:r>
            <a:r>
              <a:rPr lang="en-GB" dirty="0"/>
              <a:t> and </a:t>
            </a:r>
            <a:r>
              <a:rPr lang="en-GB" dirty="0" err="1"/>
              <a:t>Assil</a:t>
            </a:r>
            <a:r>
              <a:rPr lang="en-GB" dirty="0"/>
              <a:t> to my mother-in-law’s place. We were reliably informed by one the local hospital’s obstetrician, here in </a:t>
            </a:r>
            <a:r>
              <a:rPr lang="en-GB" dirty="0" err="1"/>
              <a:t>Ferdjioua</a:t>
            </a:r>
            <a:r>
              <a:rPr lang="en-GB" dirty="0"/>
              <a:t>, that staying here would likely put us into unnecessary trouble.</a:t>
            </a:r>
          </a:p>
          <a:p>
            <a:r>
              <a:rPr lang="en-GB" dirty="0"/>
              <a:t>We went to this </a:t>
            </a:r>
            <a:r>
              <a:rPr lang="en-GB" dirty="0" err="1"/>
              <a:t>hostpital</a:t>
            </a:r>
            <a:r>
              <a:rPr lang="en-GB" dirty="0"/>
              <a:t> last Friday as Nour was feeling unwell, she had fever. We were immediately referred to the maternal ward where the kind obstetrician told Nour the following, ‘Staying here and expecting to have delivery at this hospital could turn out to be a risky option. The hospital here does not have obstetricians on duty 24.7.  Midwives cannot do the job singlehandedly because you have high blood pressure. You ought to preferably stay where a bigger hospital is.’’</a:t>
            </a:r>
          </a:p>
          <a:p>
            <a:r>
              <a:rPr lang="en-GB" dirty="0"/>
              <a:t>As essentially precautionary step, I hired a taxi this Monday and took her to stay at her mum’s. She will stay there till the baby has arrived. I cannot conceivably afford to hire a taxi in the middle of the night if labour were to start then. Midnight tariffs are unbearably high.</a:t>
            </a:r>
          </a:p>
          <a:p>
            <a:endParaRPr lang="en-GB" dirty="0"/>
          </a:p>
          <a:p>
            <a:r>
              <a:rPr lang="en-GB" dirty="0"/>
              <a:t>To add insult to injury, I have not yet started to get my salary.</a:t>
            </a:r>
          </a:p>
        </p:txBody>
      </p:sp>
    </p:spTree>
    <p:extLst>
      <p:ext uri="{BB962C8B-B14F-4D97-AF65-F5344CB8AC3E}">
        <p14:creationId xmlns:p14="http://schemas.microsoft.com/office/powerpoint/2010/main" val="4034904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F5ECB-3453-4EAC-B859-4B2152341E72}"/>
              </a:ext>
            </a:extLst>
          </p:cNvPr>
          <p:cNvSpPr>
            <a:spLocks noGrp="1"/>
          </p:cNvSpPr>
          <p:nvPr>
            <p:ph type="title"/>
          </p:nvPr>
        </p:nvSpPr>
        <p:spPr>
          <a:xfrm>
            <a:off x="0" y="1"/>
            <a:ext cx="12061371" cy="1422399"/>
          </a:xfrm>
        </p:spPr>
        <p:txBody>
          <a:bodyPr>
            <a:normAutofit fontScale="90000"/>
          </a:bodyPr>
          <a:lstStyle/>
          <a:p>
            <a:pPr algn="ctr"/>
            <a:r>
              <a:rPr lang="en-US" b="1" u="sng" dirty="0">
                <a:solidFill>
                  <a:srgbClr val="FF0000"/>
                </a:solidFill>
              </a:rPr>
              <a:t>Brief outline of the procedures associated with traditional</a:t>
            </a:r>
            <a:br>
              <a:rPr lang="en-US" b="1" u="sng" dirty="0">
                <a:solidFill>
                  <a:srgbClr val="FF0000"/>
                </a:solidFill>
              </a:rPr>
            </a:br>
            <a:r>
              <a:rPr lang="en-GB" b="1" u="sng" dirty="0">
                <a:solidFill>
                  <a:srgbClr val="FF0000"/>
                </a:solidFill>
              </a:rPr>
              <a:t>dialectology p. 48</a:t>
            </a:r>
          </a:p>
        </p:txBody>
      </p:sp>
      <p:sp>
        <p:nvSpPr>
          <p:cNvPr id="3" name="Content Placeholder 2">
            <a:extLst>
              <a:ext uri="{FF2B5EF4-FFF2-40B4-BE49-F238E27FC236}">
                <a16:creationId xmlns:a16="http://schemas.microsoft.com/office/drawing/2014/main" id="{0828FE3B-B615-4A9B-B36A-0D31FCF2A16C}"/>
              </a:ext>
            </a:extLst>
          </p:cNvPr>
          <p:cNvSpPr>
            <a:spLocks noGrp="1"/>
          </p:cNvSpPr>
          <p:nvPr>
            <p:ph idx="1"/>
          </p:nvPr>
        </p:nvSpPr>
        <p:spPr>
          <a:xfrm>
            <a:off x="0" y="1422400"/>
            <a:ext cx="12192000" cy="5435600"/>
          </a:xfrm>
        </p:spPr>
        <p:txBody>
          <a:bodyPr>
            <a:noAutofit/>
          </a:bodyPr>
          <a:lstStyle/>
          <a:p>
            <a:r>
              <a:rPr lang="en-US" sz="3400" dirty="0"/>
              <a:t>1. A preliminary investigation or pilot survey is often carried out, to gain some idea of the way usages vary over the area to be covered and to decide what sort of items are worthy of detailed investigation.</a:t>
            </a:r>
          </a:p>
          <a:p>
            <a:r>
              <a:rPr lang="en-US" sz="3400" dirty="0"/>
              <a:t>2a. A network of geographical localities where the fieldwork is to be conducted is decided upon. The number of such localities and the density </a:t>
            </a:r>
            <a:r>
              <a:rPr lang="en-US" sz="3400" dirty="0" err="1"/>
              <a:t>offieldworkers</a:t>
            </a:r>
            <a:r>
              <a:rPr lang="en-US" sz="3400" dirty="0"/>
              <a:t> coverage is constrained by time, finances and number of, and possibly by the density of population in the area.</a:t>
            </a:r>
          </a:p>
          <a:p>
            <a:r>
              <a:rPr lang="en-US" sz="3400" dirty="0"/>
              <a:t>2b. A list of items to be investigated is drawn up in the format of a questionnaire.</a:t>
            </a:r>
          </a:p>
          <a:p>
            <a:r>
              <a:rPr lang="en-US" sz="3400" dirty="0"/>
              <a:t>(Typical items are given in the box below.)</a:t>
            </a:r>
            <a:endParaRPr lang="en-GB" sz="3400" dirty="0"/>
          </a:p>
        </p:txBody>
      </p:sp>
    </p:spTree>
    <p:extLst>
      <p:ext uri="{BB962C8B-B14F-4D97-AF65-F5344CB8AC3E}">
        <p14:creationId xmlns:p14="http://schemas.microsoft.com/office/powerpoint/2010/main" val="3298623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FA095-0CF4-4A83-BAB7-ADC474D3ADE3}"/>
              </a:ext>
            </a:extLst>
          </p:cNvPr>
          <p:cNvSpPr>
            <a:spLocks noGrp="1"/>
          </p:cNvSpPr>
          <p:nvPr>
            <p:ph type="title"/>
          </p:nvPr>
        </p:nvSpPr>
        <p:spPr>
          <a:xfrm>
            <a:off x="0" y="0"/>
            <a:ext cx="12192000" cy="1364342"/>
          </a:xfrm>
        </p:spPr>
        <p:txBody>
          <a:bodyPr>
            <a:normAutofit fontScale="90000"/>
          </a:bodyPr>
          <a:lstStyle/>
          <a:p>
            <a:pPr algn="ctr"/>
            <a:r>
              <a:rPr lang="en-US" b="1" u="sng" dirty="0">
                <a:solidFill>
                  <a:srgbClr val="FF0000"/>
                </a:solidFill>
              </a:rPr>
              <a:t>Brief outline of the procedures associated with traditional</a:t>
            </a:r>
            <a:br>
              <a:rPr lang="en-US" b="1" u="sng" dirty="0">
                <a:solidFill>
                  <a:srgbClr val="FF0000"/>
                </a:solidFill>
              </a:rPr>
            </a:br>
            <a:r>
              <a:rPr lang="en-GB" b="1" u="sng" dirty="0">
                <a:solidFill>
                  <a:srgbClr val="FF0000"/>
                </a:solidFill>
              </a:rPr>
              <a:t>dialectology p. 48</a:t>
            </a:r>
            <a:endParaRPr lang="en-GB" dirty="0"/>
          </a:p>
        </p:txBody>
      </p:sp>
      <p:sp>
        <p:nvSpPr>
          <p:cNvPr id="3" name="Content Placeholder 2">
            <a:extLst>
              <a:ext uri="{FF2B5EF4-FFF2-40B4-BE49-F238E27FC236}">
                <a16:creationId xmlns:a16="http://schemas.microsoft.com/office/drawing/2014/main" id="{1BC3E3D1-E0F4-440A-8808-99C19C9E9A23}"/>
              </a:ext>
            </a:extLst>
          </p:cNvPr>
          <p:cNvSpPr>
            <a:spLocks noGrp="1"/>
          </p:cNvSpPr>
          <p:nvPr>
            <p:ph idx="1"/>
          </p:nvPr>
        </p:nvSpPr>
        <p:spPr>
          <a:xfrm>
            <a:off x="0" y="1364342"/>
            <a:ext cx="12192000" cy="5493658"/>
          </a:xfrm>
        </p:spPr>
        <p:txBody>
          <a:bodyPr>
            <a:normAutofit/>
          </a:bodyPr>
          <a:lstStyle/>
          <a:p>
            <a:pPr marL="0" indent="0">
              <a:buNone/>
            </a:pPr>
            <a:r>
              <a:rPr lang="en-US" sz="3400" dirty="0"/>
              <a:t>3. Fieldwork is then conducted. One or more trained investigators travel to the localities selected and make contact with people who they consider to be most suitable informants. Questionnaires are completed in the presence of the consultant. Since the 1950s, greater flexibility has been afforded by the advent of the tape recorder, as some parts of the interview can be recorded </a:t>
            </a:r>
            <a:r>
              <a:rPr lang="en-GB" sz="3400" dirty="0"/>
              <a:t>and transcribed later.</a:t>
            </a:r>
          </a:p>
          <a:p>
            <a:pPr marL="0" indent="0">
              <a:buNone/>
            </a:pPr>
            <a:r>
              <a:rPr lang="en-US" sz="3400" dirty="0"/>
              <a:t>4. Data analysis is then undertaken. Lists are produced showing geographical patterns of distribution, usually with the aid of maps. Publication of lists and maps is a time-consuming and expensive undertaking which often occurs many years after the initial survey.</a:t>
            </a:r>
            <a:endParaRPr lang="en-GB" sz="3400" dirty="0"/>
          </a:p>
        </p:txBody>
      </p:sp>
    </p:spTree>
    <p:extLst>
      <p:ext uri="{BB962C8B-B14F-4D97-AF65-F5344CB8AC3E}">
        <p14:creationId xmlns:p14="http://schemas.microsoft.com/office/powerpoint/2010/main" val="892283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BC801-680A-4EE0-81D7-39456E7FC8B2}"/>
              </a:ext>
            </a:extLst>
          </p:cNvPr>
          <p:cNvSpPr>
            <a:spLocks noGrp="1"/>
          </p:cNvSpPr>
          <p:nvPr>
            <p:ph type="title"/>
          </p:nvPr>
        </p:nvSpPr>
        <p:spPr>
          <a:xfrm>
            <a:off x="304800" y="0"/>
            <a:ext cx="11049000" cy="1364344"/>
          </a:xfrm>
        </p:spPr>
        <p:txBody>
          <a:bodyPr/>
          <a:lstStyle/>
          <a:p>
            <a:pPr algn="ctr"/>
            <a:r>
              <a:rPr lang="en-US" b="1" u="sng" dirty="0">
                <a:solidFill>
                  <a:srgbClr val="FF0000"/>
                </a:solidFill>
              </a:rPr>
              <a:t>Excerpts from the Survey of English Dialects </a:t>
            </a:r>
            <a:r>
              <a:rPr lang="en-GB" b="1" u="sng" dirty="0">
                <a:solidFill>
                  <a:srgbClr val="FF0000"/>
                </a:solidFill>
              </a:rPr>
              <a:t>p. 48</a:t>
            </a:r>
          </a:p>
        </p:txBody>
      </p:sp>
      <p:sp>
        <p:nvSpPr>
          <p:cNvPr id="3" name="Content Placeholder 2">
            <a:extLst>
              <a:ext uri="{FF2B5EF4-FFF2-40B4-BE49-F238E27FC236}">
                <a16:creationId xmlns:a16="http://schemas.microsoft.com/office/drawing/2014/main" id="{A785D845-337D-4792-8BE1-C181A02F8671}"/>
              </a:ext>
            </a:extLst>
          </p:cNvPr>
          <p:cNvSpPr>
            <a:spLocks noGrp="1"/>
          </p:cNvSpPr>
          <p:nvPr>
            <p:ph idx="1"/>
          </p:nvPr>
        </p:nvSpPr>
        <p:spPr>
          <a:xfrm>
            <a:off x="-1" y="1690688"/>
            <a:ext cx="11959771" cy="5167312"/>
          </a:xfrm>
        </p:spPr>
        <p:txBody>
          <a:bodyPr>
            <a:normAutofit/>
          </a:bodyPr>
          <a:lstStyle/>
          <a:p>
            <a:r>
              <a:rPr lang="en-US" sz="3200" i="1" dirty="0"/>
              <a:t>Some questions excerpted from the Survey of English Dialects (Orton </a:t>
            </a:r>
            <a:r>
              <a:rPr lang="en-GB" sz="3200" i="1" dirty="0"/>
              <a:t>and Wright 1974)</a:t>
            </a:r>
          </a:p>
          <a:p>
            <a:r>
              <a:rPr lang="en-US" sz="3200" b="1" u="sng" dirty="0">
                <a:solidFill>
                  <a:srgbClr val="FF0000"/>
                </a:solidFill>
              </a:rPr>
              <a:t>Vocabulary</a:t>
            </a:r>
            <a:r>
              <a:rPr lang="en-US" sz="3200" dirty="0"/>
              <a:t>: e.g. </a:t>
            </a:r>
            <a:r>
              <a:rPr lang="en-US" sz="3200" i="1" dirty="0"/>
              <a:t>What do you call the thing you carry water in </a:t>
            </a:r>
            <a:r>
              <a:rPr lang="en-US" sz="3200" dirty="0"/>
              <a:t>(Shows whether </a:t>
            </a:r>
            <a:r>
              <a:rPr lang="en-US" sz="3200" i="1" dirty="0"/>
              <a:t>pail </a:t>
            </a:r>
            <a:r>
              <a:rPr lang="en-US" sz="3200" dirty="0"/>
              <a:t>or </a:t>
            </a:r>
            <a:r>
              <a:rPr lang="en-US" sz="3200" i="1" dirty="0"/>
              <a:t>bucket </a:t>
            </a:r>
            <a:r>
              <a:rPr lang="en-US" sz="3200" dirty="0"/>
              <a:t>or some other item is used in an </a:t>
            </a:r>
            <a:r>
              <a:rPr lang="en-GB" sz="3200" dirty="0"/>
              <a:t>English-speaking area.)</a:t>
            </a:r>
          </a:p>
          <a:p>
            <a:r>
              <a:rPr lang="en-US" sz="3200" b="1" u="sng" dirty="0">
                <a:solidFill>
                  <a:srgbClr val="FF0000"/>
                </a:solidFill>
              </a:rPr>
              <a:t>Semantics</a:t>
            </a:r>
            <a:r>
              <a:rPr lang="en-US" sz="3200" i="1" dirty="0"/>
              <a:t>: </a:t>
            </a:r>
            <a:r>
              <a:rPr lang="en-US" sz="3200" dirty="0"/>
              <a:t>e.g. </a:t>
            </a:r>
            <a:r>
              <a:rPr lang="en-US" sz="3200" i="1" dirty="0"/>
              <a:t>People starve from hunger; what else can people starve from</a:t>
            </a:r>
            <a:r>
              <a:rPr lang="en-US" sz="3200" dirty="0"/>
              <a:t>? (cold in the north of England and Scotland.)</a:t>
            </a:r>
          </a:p>
          <a:p>
            <a:r>
              <a:rPr lang="en-US" sz="3200" b="1" u="sng" dirty="0">
                <a:solidFill>
                  <a:srgbClr val="FF0000"/>
                </a:solidFill>
              </a:rPr>
              <a:t>Grammar</a:t>
            </a:r>
            <a:r>
              <a:rPr lang="en-US" sz="3200" dirty="0"/>
              <a:t>: e.g. </a:t>
            </a:r>
            <a:r>
              <a:rPr lang="en-US" sz="3200" i="1" dirty="0"/>
              <a:t>We say today it snowed; yesterday </a:t>
            </a:r>
            <a:r>
              <a:rPr lang="en-US" sz="3200" dirty="0"/>
              <a:t>it also — (The answer shows whether </a:t>
            </a:r>
            <a:r>
              <a:rPr lang="en-US" sz="3200" i="1" dirty="0"/>
              <a:t>snowed </a:t>
            </a:r>
            <a:r>
              <a:rPr lang="en-US" sz="3200" dirty="0"/>
              <a:t>or </a:t>
            </a:r>
            <a:r>
              <a:rPr lang="en-US" sz="3200" i="1" dirty="0" err="1"/>
              <a:t>snew</a:t>
            </a:r>
            <a:r>
              <a:rPr lang="en-US" sz="3200" i="1" dirty="0"/>
              <a:t> </a:t>
            </a:r>
            <a:r>
              <a:rPr lang="en-US" sz="3200" dirty="0"/>
              <a:t>or some other form is the </a:t>
            </a:r>
            <a:r>
              <a:rPr lang="en-GB" sz="3200" dirty="0"/>
              <a:t>usual one.)</a:t>
            </a:r>
          </a:p>
        </p:txBody>
      </p:sp>
    </p:spTree>
    <p:extLst>
      <p:ext uri="{BB962C8B-B14F-4D97-AF65-F5344CB8AC3E}">
        <p14:creationId xmlns:p14="http://schemas.microsoft.com/office/powerpoint/2010/main" val="2043273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AB7AA-DD89-438B-84C7-83C00BE1165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681BD5E-FD64-4A3A-8437-407C5D70F2CD}"/>
              </a:ext>
            </a:extLst>
          </p:cNvPr>
          <p:cNvSpPr>
            <a:spLocks noGrp="1"/>
          </p:cNvSpPr>
          <p:nvPr>
            <p:ph idx="1"/>
          </p:nvPr>
        </p:nvSpPr>
        <p:spPr/>
        <p:txBody>
          <a:bodyPr>
            <a:normAutofit/>
          </a:bodyPr>
          <a:lstStyle/>
          <a:p>
            <a:pPr marL="0" indent="0">
              <a:buNone/>
            </a:pPr>
            <a:endParaRPr lang="en-GB" sz="6000" b="1" i="1" dirty="0">
              <a:solidFill>
                <a:srgbClr val="FF0000"/>
              </a:solidFill>
            </a:endParaRPr>
          </a:p>
          <a:p>
            <a:pPr marL="0" indent="0">
              <a:buNone/>
            </a:pPr>
            <a:r>
              <a:rPr lang="en-GB" sz="6000" b="1" i="1" dirty="0">
                <a:solidFill>
                  <a:srgbClr val="FF0000"/>
                </a:solidFill>
              </a:rPr>
              <a:t>Some Pioneers of Dialectology</a:t>
            </a:r>
            <a:endParaRPr lang="en-GB" sz="6000" i="1" dirty="0">
              <a:solidFill>
                <a:srgbClr val="FF0000"/>
              </a:solidFill>
            </a:endParaRPr>
          </a:p>
        </p:txBody>
      </p:sp>
    </p:spTree>
    <p:extLst>
      <p:ext uri="{BB962C8B-B14F-4D97-AF65-F5344CB8AC3E}">
        <p14:creationId xmlns:p14="http://schemas.microsoft.com/office/powerpoint/2010/main" val="3958634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1803</Words>
  <Application>Microsoft Office PowerPoint</Application>
  <PresentationFormat>Widescreen</PresentationFormat>
  <Paragraphs>57</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LINGUISTICS Lecture O4</vt:lpstr>
      <vt:lpstr>Definition of Regional Dialectology   p. 43</vt:lpstr>
      <vt:lpstr>What does the Term Dialect Signify?   P. 44</vt:lpstr>
      <vt:lpstr>Lexical Differences Between British and American Varieties   p. 44</vt:lpstr>
      <vt:lpstr>PowerPoint Presentation</vt:lpstr>
      <vt:lpstr>Brief outline of the procedures associated with traditional dialectology p. 48</vt:lpstr>
      <vt:lpstr>Brief outline of the procedures associated with traditional dialectology p. 48</vt:lpstr>
      <vt:lpstr>Excerpts from the Survey of English Dialects p. 48</vt:lpstr>
      <vt:lpstr>PowerPoint Presentation</vt:lpstr>
      <vt:lpstr>Some Pioneers of Dialectology Wenker p.48-9</vt:lpstr>
      <vt:lpstr>Some Pioneers of Dialectology   Gillieron p/49</vt:lpstr>
      <vt:lpstr>PowerPoint Presentation</vt:lpstr>
      <vt:lpstr>Isogloss Origin </vt:lpstr>
      <vt:lpstr>Isogloss  p.49</vt:lpstr>
      <vt:lpstr>PowerPoint Presentation</vt:lpstr>
      <vt:lpstr>Criticisms of Traditional Dialectology p.58</vt:lpstr>
      <vt:lpstr> Trudgill and Chambers, who used the ironic acronym NORMs</vt:lpstr>
      <vt:lpstr>Criticism From theoretical linguistics, p.59</vt:lpstr>
      <vt:lpstr>PowerPoint Presentation</vt:lpstr>
      <vt:lpstr>MODERN APPROACHES TO DIALECT  p.59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LINGUISTICS Lecture O4</dc:title>
  <dc:creator>Dr.Djalal</dc:creator>
  <cp:lastModifiedBy>Dr.Djalal</cp:lastModifiedBy>
  <cp:revision>14</cp:revision>
  <dcterms:created xsi:type="dcterms:W3CDTF">2019-03-06T16:35:36Z</dcterms:created>
  <dcterms:modified xsi:type="dcterms:W3CDTF">2019-03-06T21:47:34Z</dcterms:modified>
</cp:coreProperties>
</file>