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433" r:id="rId2"/>
    <p:sldId id="434" r:id="rId3"/>
    <p:sldId id="435" r:id="rId4"/>
    <p:sldId id="438" r:id="rId5"/>
    <p:sldId id="436" r:id="rId6"/>
    <p:sldId id="440" r:id="rId7"/>
    <p:sldId id="437" r:id="rId8"/>
    <p:sldId id="439" r:id="rId9"/>
    <p:sldId id="441" r:id="rId10"/>
    <p:sldId id="442" r:id="rId11"/>
    <p:sldId id="443" r:id="rId12"/>
    <p:sldId id="450" r:id="rId13"/>
    <p:sldId id="445" r:id="rId14"/>
    <p:sldId id="449" r:id="rId15"/>
    <p:sldId id="448" r:id="rId16"/>
    <p:sldId id="447" r:id="rId17"/>
    <p:sldId id="446" r:id="rId18"/>
    <p:sldId id="457" r:id="rId19"/>
    <p:sldId id="452" r:id="rId20"/>
    <p:sldId id="453" r:id="rId21"/>
    <p:sldId id="454" r:id="rId22"/>
    <p:sldId id="455" r:id="rId23"/>
    <p:sldId id="458" r:id="rId24"/>
    <p:sldId id="459" r:id="rId25"/>
    <p:sldId id="383"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092" userDrawn="1">
          <p15:clr>
            <a:srgbClr val="A4A3A4"/>
          </p15:clr>
        </p15:guide>
        <p15:guide id="2" pos="37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initials="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CC0066"/>
    <a:srgbClr val="CC0000"/>
    <a:srgbClr val="0000CC"/>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78269" autoAdjust="0"/>
  </p:normalViewPr>
  <p:slideViewPr>
    <p:cSldViewPr snapToGrid="0" showGuides="1">
      <p:cViewPr varScale="1">
        <p:scale>
          <a:sx n="68" d="100"/>
          <a:sy n="68" d="100"/>
        </p:scale>
        <p:origin x="-1109" y="-77"/>
      </p:cViewPr>
      <p:guideLst>
        <p:guide orient="horz" pos="2092"/>
        <p:guide pos="3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04/03/2023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a:t>
            </a:fld>
            <a:endParaRPr lang="fr-FR"/>
          </a:p>
        </p:txBody>
      </p:sp>
    </p:spTree>
    <p:extLst>
      <p:ext uri="{BB962C8B-B14F-4D97-AF65-F5344CB8AC3E}">
        <p14:creationId xmlns:p14="http://schemas.microsoft.com/office/powerpoint/2010/main" val="2923582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Se soldent :</a:t>
            </a:r>
            <a:r>
              <a:rPr lang="ar-DZ" dirty="0" smtClean="0"/>
              <a:t>تنتهي </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2</a:t>
            </a:fld>
            <a:endParaRPr lang="fr-FR"/>
          </a:p>
        </p:txBody>
      </p:sp>
    </p:spTree>
    <p:extLst>
      <p:ext uri="{BB962C8B-B14F-4D97-AF65-F5344CB8AC3E}">
        <p14:creationId xmlns:p14="http://schemas.microsoft.com/office/powerpoint/2010/main" val="1140667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latin typeface="Verdana" panose="020B0604030504040204" pitchFamily="34" charset="0"/>
                <a:ea typeface="Verdana" panose="020B0604030504040204" pitchFamily="34" charset="0"/>
                <a:cs typeface="Verdana" panose="020B0604030504040204" pitchFamily="34" charset="0"/>
              </a:rPr>
              <a:t>Inlassablement: </a:t>
            </a:r>
            <a:r>
              <a:rPr lang="ar-DZ" sz="1200" dirty="0" smtClean="0">
                <a:latin typeface="Verdana" panose="020B0604030504040204" pitchFamily="34" charset="0"/>
                <a:ea typeface="Verdana" panose="020B0604030504040204" pitchFamily="34" charset="0"/>
                <a:cs typeface="Verdana" panose="020B0604030504040204" pitchFamily="34" charset="0"/>
              </a:rPr>
              <a:t>بدون كلل </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3</a:t>
            </a:fld>
            <a:endParaRPr lang="fr-FR"/>
          </a:p>
        </p:txBody>
      </p:sp>
    </p:spTree>
    <p:extLst>
      <p:ext uri="{BB962C8B-B14F-4D97-AF65-F5344CB8AC3E}">
        <p14:creationId xmlns:p14="http://schemas.microsoft.com/office/powerpoint/2010/main" val="2842263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u="sng" dirty="0" smtClean="0">
                <a:solidFill>
                  <a:srgbClr val="00B050"/>
                </a:solidFill>
                <a:latin typeface="Verdana" panose="020B0604030504040204" pitchFamily="34" charset="0"/>
                <a:ea typeface="Verdana" panose="020B0604030504040204" pitchFamily="34" charset="0"/>
                <a:cs typeface="Arial" panose="020B0604020202020204" pitchFamily="34" charset="0"/>
              </a:rPr>
              <a:t>innovation</a:t>
            </a:r>
            <a:r>
              <a:rPr lang="fr-FR" sz="1200" dirty="0" smtClean="0">
                <a:latin typeface="Verdana" panose="020B0604030504040204" pitchFamily="34" charset="0"/>
                <a:ea typeface="Verdana" panose="020B0604030504040204" pitchFamily="34" charset="0"/>
                <a:cs typeface="Arial" panose="020B0604020202020204" pitchFamily="34" charset="0"/>
              </a:rPr>
              <a:t> :</a:t>
            </a:r>
            <a:r>
              <a:rPr lang="ar-DZ" sz="1200" dirty="0" smtClean="0">
                <a:latin typeface="Verdana" panose="020B0604030504040204" pitchFamily="34" charset="0"/>
                <a:ea typeface="Verdana" panose="020B0604030504040204" pitchFamily="34" charset="0"/>
                <a:cs typeface="Arial" panose="020B0604020202020204" pitchFamily="34" charset="0"/>
              </a:rPr>
              <a:t>ابتكار</a:t>
            </a:r>
            <a:endParaRPr lang="fr-FR" dirty="0"/>
          </a:p>
        </p:txBody>
      </p:sp>
      <p:sp>
        <p:nvSpPr>
          <p:cNvPr id="4" name="Espace réservé du numéro de diapositive 3"/>
          <p:cNvSpPr>
            <a:spLocks noGrp="1"/>
          </p:cNvSpPr>
          <p:nvPr>
            <p:ph type="sldNum" sz="quarter" idx="10"/>
          </p:nvPr>
        </p:nvSpPr>
        <p:spPr/>
        <p:txBody>
          <a:bodyPr/>
          <a:lstStyle/>
          <a:p>
            <a:fld id="{5F79DEAE-846F-4343-A1E3-56725A21F705}" type="slidenum">
              <a:rPr lang="fr-FR" smtClean="0"/>
              <a:t>4</a:t>
            </a:fld>
            <a:endParaRPr lang="fr-FR"/>
          </a:p>
        </p:txBody>
      </p:sp>
    </p:spTree>
    <p:extLst>
      <p:ext uri="{BB962C8B-B14F-4D97-AF65-F5344CB8AC3E}">
        <p14:creationId xmlns:p14="http://schemas.microsoft.com/office/powerpoint/2010/main" val="2352424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5</a:t>
            </a:fld>
            <a:endParaRPr lang="fr-FR"/>
          </a:p>
        </p:txBody>
      </p:sp>
    </p:spTree>
    <p:extLst>
      <p:ext uri="{BB962C8B-B14F-4D97-AF65-F5344CB8AC3E}">
        <p14:creationId xmlns:p14="http://schemas.microsoft.com/office/powerpoint/2010/main" val="1866629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15</a:t>
            </a:fld>
            <a:endParaRPr lang="fr-FR"/>
          </a:p>
        </p:txBody>
      </p:sp>
    </p:spTree>
    <p:extLst>
      <p:ext uri="{BB962C8B-B14F-4D97-AF65-F5344CB8AC3E}">
        <p14:creationId xmlns:p14="http://schemas.microsoft.com/office/powerpoint/2010/main" val="1659564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04/03/2023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04/03/2023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04/03/2023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04/03/2023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04/03/2023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04/03/2023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04/03/2023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04/03/2023</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sarah.sahnoune@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087CE2D-0C53-4592-9BCE-738FB8ED7DBA}"/>
              </a:ext>
            </a:extLst>
          </p:cNvPr>
          <p:cNvSpPr/>
          <p:nvPr/>
        </p:nvSpPr>
        <p:spPr>
          <a:xfrm>
            <a:off x="419686" y="1841706"/>
            <a:ext cx="11352628" cy="3000821"/>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5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 </a:t>
            </a:r>
          </a:p>
          <a:p>
            <a:pPr algn="ctr">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ENTREPRENARITAT ET LEADERSHIP</a:t>
            </a:r>
            <a:endParaRPr lang="fr-FR" altLang="fr-FR" sz="5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3032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890A5A9C-B26B-4F9B-9E48-FFC45BAA4807}"/>
              </a:ext>
            </a:extLst>
          </p:cNvPr>
          <p:cNvGraphicFramePr>
            <a:graphicFrameLocks noGrp="1"/>
          </p:cNvGraphicFramePr>
          <p:nvPr>
            <p:extLst>
              <p:ext uri="{D42A27DB-BD31-4B8C-83A1-F6EECF244321}">
                <p14:modId xmlns:p14="http://schemas.microsoft.com/office/powerpoint/2010/main" val="3485141208"/>
              </p:ext>
            </p:extLst>
          </p:nvPr>
        </p:nvGraphicFramePr>
        <p:xfrm>
          <a:off x="119270" y="848339"/>
          <a:ext cx="11913703" cy="4902708"/>
        </p:xfrm>
        <a:graphic>
          <a:graphicData uri="http://schemas.openxmlformats.org/drawingml/2006/table">
            <a:tbl>
              <a:tblPr firstRow="1" firstCol="1" bandRow="1">
                <a:tableStyleId>{F5AB1C69-6EDB-4FF4-983F-18BD219EF322}</a:tableStyleId>
              </a:tblPr>
              <a:tblGrid>
                <a:gridCol w="3521397">
                  <a:extLst>
                    <a:ext uri="{9D8B030D-6E8A-4147-A177-3AD203B41FA5}">
                      <a16:colId xmlns="" xmlns:a16="http://schemas.microsoft.com/office/drawing/2014/main" val="3058047848"/>
                    </a:ext>
                  </a:extLst>
                </a:gridCol>
                <a:gridCol w="8392306">
                  <a:extLst>
                    <a:ext uri="{9D8B030D-6E8A-4147-A177-3AD203B41FA5}">
                      <a16:colId xmlns="" xmlns:a16="http://schemas.microsoft.com/office/drawing/2014/main" val="633457340"/>
                    </a:ext>
                  </a:extLst>
                </a:gridCol>
              </a:tblGrid>
              <a:tr h="105862">
                <a:tc>
                  <a:txBody>
                    <a:bodyPr/>
                    <a:lstStyle/>
                    <a:p>
                      <a:pPr algn="ctr">
                        <a:lnSpc>
                          <a:spcPct val="115000"/>
                        </a:lnSpc>
                        <a:spcBef>
                          <a:spcPts val="300"/>
                        </a:spcBef>
                        <a:spcAft>
                          <a:spcPts val="0"/>
                        </a:spcAft>
                      </a:pPr>
                      <a:r>
                        <a:rPr lang="fr-FR" sz="2400">
                          <a:effectLst/>
                          <a:latin typeface="Verdana" panose="020B0604030504040204" pitchFamily="34" charset="0"/>
                          <a:ea typeface="Verdana" panose="020B0604030504040204" pitchFamily="34" charset="0"/>
                        </a:rPr>
                        <a:t>Éléments de la compétence</a:t>
                      </a:r>
                      <a:endParaRPr lang="fr-FR" sz="240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Critères de performance</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3672673671"/>
                  </a:ext>
                </a:extLst>
              </a:tr>
              <a:tr h="0">
                <a:tc>
                  <a:txBody>
                    <a:bodyPr/>
                    <a:lstStyle/>
                    <a:p>
                      <a:pPr marL="457200"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342900" lvl="0" indent="-342900" algn="just">
                        <a:lnSpc>
                          <a:spcPct val="115000"/>
                        </a:lnSpc>
                        <a:spcBef>
                          <a:spcPts val="300"/>
                        </a:spcBef>
                        <a:spcAft>
                          <a:spcPts val="0"/>
                        </a:spcAft>
                        <a:buFont typeface="+mj-lt"/>
                        <a:buAutoNum type="arabicPeriod"/>
                      </a:pPr>
                      <a:r>
                        <a:rPr lang="fr-FR" sz="2400" dirty="0">
                          <a:solidFill>
                            <a:schemeClr val="accent4"/>
                          </a:solidFill>
                          <a:effectLst/>
                          <a:latin typeface="Verdana" panose="020B0604030504040204" pitchFamily="34" charset="0"/>
                          <a:ea typeface="Verdana" panose="020B0604030504040204" pitchFamily="34" charset="0"/>
                        </a:rPr>
                        <a:t>Définir le projet</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1.1 Démonstration de la démarche pour trouver l’idée de projet. </a:t>
                      </a:r>
                    </a:p>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1.2 Description claire du projet.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3 Choix réaliste des moyens pour concrétiser le projet.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4 Démonstration de la réponse à un besoin. </a:t>
                      </a:r>
                    </a:p>
                    <a:p>
                      <a:pPr marL="457200" algn="just">
                        <a:spcAft>
                          <a:spcPts val="0"/>
                        </a:spcAft>
                      </a:pPr>
                      <a:r>
                        <a:rPr lang="fr-FR" sz="2400" dirty="0">
                          <a:effectLst/>
                          <a:latin typeface="Verdana" panose="020B0604030504040204" pitchFamily="34" charset="0"/>
                          <a:ea typeface="Verdana" panose="020B0604030504040204" pitchFamily="34" charset="0"/>
                        </a:rPr>
                        <a:t> </a:t>
                      </a:r>
                    </a:p>
                    <a:p>
                      <a:pPr marL="742950" lvl="1" indent="-285750" algn="just">
                        <a:spcAft>
                          <a:spcPts val="0"/>
                        </a:spcAft>
                        <a:buFont typeface="+mj-lt"/>
                        <a:buAutoNum type="arabicPeriod"/>
                      </a:pPr>
                      <a:r>
                        <a:rPr lang="fr-FR" sz="2400" dirty="0">
                          <a:effectLst/>
                          <a:latin typeface="Verdana" panose="020B0604030504040204" pitchFamily="34" charset="0"/>
                          <a:ea typeface="Verdana" panose="020B0604030504040204" pitchFamily="34" charset="0"/>
                        </a:rPr>
                        <a:t>5 Démonstration du caractère innovateur.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4172741128"/>
                  </a:ext>
                </a:extLst>
              </a:tr>
            </a:tbl>
          </a:graphicData>
        </a:graphic>
      </p:graphicFrame>
    </p:spTree>
    <p:extLst>
      <p:ext uri="{BB962C8B-B14F-4D97-AF65-F5344CB8AC3E}">
        <p14:creationId xmlns:p14="http://schemas.microsoft.com/office/powerpoint/2010/main" val="137912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5EF5909B-3258-45E0-A366-5E23A9D5ABCF}"/>
              </a:ext>
            </a:extLst>
          </p:cNvPr>
          <p:cNvGraphicFramePr>
            <a:graphicFrameLocks noGrp="1"/>
          </p:cNvGraphicFramePr>
          <p:nvPr>
            <p:extLst>
              <p:ext uri="{D42A27DB-BD31-4B8C-83A1-F6EECF244321}">
                <p14:modId xmlns:p14="http://schemas.microsoft.com/office/powerpoint/2010/main" val="3572871507"/>
              </p:ext>
            </p:extLst>
          </p:nvPr>
        </p:nvGraphicFramePr>
        <p:xfrm>
          <a:off x="119270" y="931333"/>
          <a:ext cx="11913704" cy="5852160"/>
        </p:xfrm>
        <a:graphic>
          <a:graphicData uri="http://schemas.openxmlformats.org/drawingml/2006/table">
            <a:tbl>
              <a:tblPr firstRow="1" firstCol="1" bandRow="1">
                <a:tableStyleId>{F5AB1C69-6EDB-4FF4-983F-18BD219EF322}</a:tableStyleId>
              </a:tblPr>
              <a:tblGrid>
                <a:gridCol w="3961663">
                  <a:extLst>
                    <a:ext uri="{9D8B030D-6E8A-4147-A177-3AD203B41FA5}">
                      <a16:colId xmlns="" xmlns:a16="http://schemas.microsoft.com/office/drawing/2014/main" val="1554550709"/>
                    </a:ext>
                  </a:extLst>
                </a:gridCol>
                <a:gridCol w="7952041">
                  <a:extLst>
                    <a:ext uri="{9D8B030D-6E8A-4147-A177-3AD203B41FA5}">
                      <a16:colId xmlns="" xmlns:a16="http://schemas.microsoft.com/office/drawing/2014/main" val="1101113916"/>
                    </a:ext>
                  </a:extLst>
                </a:gridCol>
              </a:tblGrid>
              <a:tr h="0">
                <a:tc>
                  <a:txBody>
                    <a:bodyPr/>
                    <a:lstStyle/>
                    <a:p>
                      <a:pPr marL="457200">
                        <a:spcBef>
                          <a:spcPts val="300"/>
                        </a:spcBef>
                        <a:spcAft>
                          <a:spcPts val="0"/>
                        </a:spcAft>
                      </a:pPr>
                      <a:r>
                        <a:rPr lang="fr-FR" sz="2400" b="0" dirty="0">
                          <a:effectLst/>
                          <a:latin typeface="Verdana" panose="020B0604030504040204" pitchFamily="34" charset="0"/>
                          <a:ea typeface="Verdana" panose="020B0604030504040204" pitchFamily="34" charset="0"/>
                        </a:rPr>
                        <a:t> </a:t>
                      </a:r>
                    </a:p>
                    <a:p>
                      <a:pPr marL="457200">
                        <a:spcAft>
                          <a:spcPts val="0"/>
                        </a:spcAft>
                      </a:pPr>
                      <a:r>
                        <a:rPr lang="fr-FR" sz="2400" b="0" dirty="0">
                          <a:effectLst/>
                          <a:latin typeface="Verdana" panose="020B0604030504040204" pitchFamily="34" charset="0"/>
                          <a:ea typeface="Verdana" panose="020B0604030504040204" pitchFamily="34" charset="0"/>
                        </a:rPr>
                        <a:t> </a:t>
                      </a:r>
                    </a:p>
                    <a:p>
                      <a:pPr marL="228600">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spcBef>
                          <a:spcPts val="300"/>
                        </a:spcBef>
                        <a:spcAft>
                          <a:spcPts val="0"/>
                        </a:spcAft>
                      </a:pPr>
                      <a:r>
                        <a:rPr lang="fr-FR" sz="2400" b="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b="0" dirty="0">
                          <a:solidFill>
                            <a:schemeClr val="accent4"/>
                          </a:solidFill>
                          <a:effectLst/>
                          <a:latin typeface="Verdana" panose="020B0604030504040204" pitchFamily="34" charset="0"/>
                          <a:ea typeface="Verdana" panose="020B0604030504040204" pitchFamily="34" charset="0"/>
                        </a:rPr>
                        <a:t> 2. Évaluer son potentiel à réaliser le projet</a:t>
                      </a:r>
                    </a:p>
                    <a:p>
                      <a:pPr marL="457200" algn="just">
                        <a:lnSpc>
                          <a:spcPct val="115000"/>
                        </a:lnSpc>
                        <a:spcAft>
                          <a:spcPts val="0"/>
                        </a:spcAft>
                      </a:pPr>
                      <a:endParaRPr lang="fr-FR" sz="24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2.1. Reconnaissance juste de ses motivations et objectifs personnels.</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2.2 Repérage de ses compétences particulières acquises durant la formation et les expériences personnelles à mettre à profit dans la réalisation du projet.</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2.3 Description juste de son profil entrepreneurial. </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2.4 Évaluer son potentiel à réaliser le projet. </a:t>
                      </a:r>
                    </a:p>
                    <a:p>
                      <a:pPr marL="457200" lvl="1" indent="0" algn="just" rtl="0">
                        <a:spcAft>
                          <a:spcPts val="0"/>
                        </a:spcAft>
                        <a:buFont typeface="+mj-lt"/>
                        <a:buNone/>
                      </a:pPr>
                      <a:endParaRPr lang="fr-FR" sz="2400" b="0" dirty="0">
                        <a:effectLst/>
                        <a:latin typeface="Verdana" panose="020B0604030504040204" pitchFamily="34" charset="0"/>
                        <a:ea typeface="Verdana" panose="020B0604030504040204" pitchFamily="34" charset="0"/>
                      </a:endParaRPr>
                    </a:p>
                    <a:p>
                      <a:pPr marL="457200" lvl="1" indent="0" algn="just" rtl="0">
                        <a:spcAft>
                          <a:spcPts val="0"/>
                        </a:spcAft>
                        <a:buFont typeface="+mj-lt"/>
                        <a:buNone/>
                      </a:pPr>
                      <a:r>
                        <a:rPr lang="fr-FR" sz="2400" b="0" dirty="0">
                          <a:effectLst/>
                          <a:latin typeface="Verdana" panose="020B0604030504040204" pitchFamily="34" charset="0"/>
                          <a:ea typeface="Verdana" panose="020B0604030504040204" pitchFamily="34" charset="0"/>
                        </a:rPr>
                        <a:t>2.5 Repérage des contacts pertinents de son réseau</a:t>
                      </a:r>
                    </a:p>
                    <a:p>
                      <a:pPr marL="457200" lvl="1" indent="0" algn="just" rtl="0">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771013926"/>
                  </a:ext>
                </a:extLst>
              </a:tr>
            </a:tbl>
          </a:graphicData>
        </a:graphic>
      </p:graphicFrame>
    </p:spTree>
    <p:extLst>
      <p:ext uri="{BB962C8B-B14F-4D97-AF65-F5344CB8AC3E}">
        <p14:creationId xmlns:p14="http://schemas.microsoft.com/office/powerpoint/2010/main" val="1803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F2F107BB-9BB4-4D34-8CF4-B07953322869}"/>
              </a:ext>
            </a:extLst>
          </p:cNvPr>
          <p:cNvGraphicFramePr>
            <a:graphicFrameLocks noGrp="1"/>
          </p:cNvGraphicFramePr>
          <p:nvPr>
            <p:extLst>
              <p:ext uri="{D42A27DB-BD31-4B8C-83A1-F6EECF244321}">
                <p14:modId xmlns:p14="http://schemas.microsoft.com/office/powerpoint/2010/main" val="3058341428"/>
              </p:ext>
            </p:extLst>
          </p:nvPr>
        </p:nvGraphicFramePr>
        <p:xfrm>
          <a:off x="159026" y="731032"/>
          <a:ext cx="11913704" cy="6097524"/>
        </p:xfrm>
        <a:graphic>
          <a:graphicData uri="http://schemas.openxmlformats.org/drawingml/2006/table">
            <a:tbl>
              <a:tblPr firstRow="1" firstCol="1" bandRow="1">
                <a:tableStyleId>{F5AB1C69-6EDB-4FF4-983F-18BD219EF322}</a:tableStyleId>
              </a:tblPr>
              <a:tblGrid>
                <a:gridCol w="3385930">
                  <a:extLst>
                    <a:ext uri="{9D8B030D-6E8A-4147-A177-3AD203B41FA5}">
                      <a16:colId xmlns="" xmlns:a16="http://schemas.microsoft.com/office/drawing/2014/main" val="2911082168"/>
                    </a:ext>
                  </a:extLst>
                </a:gridCol>
                <a:gridCol w="8527774">
                  <a:extLst>
                    <a:ext uri="{9D8B030D-6E8A-4147-A177-3AD203B41FA5}">
                      <a16:colId xmlns="" xmlns:a16="http://schemas.microsoft.com/office/drawing/2014/main" val="2852865579"/>
                    </a:ext>
                  </a:extLst>
                </a:gridCol>
              </a:tblGrid>
              <a:tr h="0">
                <a:tc>
                  <a:txBody>
                    <a:bodyPr/>
                    <a:lstStyle/>
                    <a:p>
                      <a:pPr marL="457200" algn="ctr">
                        <a:lnSpc>
                          <a:spcPct val="115000"/>
                        </a:lnSpc>
                        <a:spcBef>
                          <a:spcPts val="300"/>
                        </a:spcBef>
                        <a:spcAft>
                          <a:spcPts val="0"/>
                        </a:spcAft>
                      </a:pPr>
                      <a:r>
                        <a:rPr lang="fr-FR" sz="2400">
                          <a:effectLst/>
                          <a:latin typeface="Verdana" panose="020B0604030504040204" pitchFamily="34" charset="0"/>
                          <a:ea typeface="Verdana" panose="020B0604030504040204" pitchFamily="34" charset="0"/>
                        </a:rPr>
                        <a:t>Objectifs</a:t>
                      </a:r>
                      <a:endParaRPr lang="fr-FR" sz="240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95300" algn="ctr">
                        <a:spcAft>
                          <a:spcPts val="0"/>
                        </a:spcAft>
                      </a:pPr>
                      <a:r>
                        <a:rPr lang="fr-FR" sz="2400" dirty="0">
                          <a:effectLst/>
                          <a:latin typeface="Verdana" panose="020B0604030504040204" pitchFamily="34" charset="0"/>
                          <a:ea typeface="Verdana" panose="020B0604030504040204" pitchFamily="34" charset="0"/>
                        </a:rPr>
                        <a:t>Standards</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3359261240"/>
                  </a:ext>
                </a:extLst>
              </a:tr>
              <a:tr h="0">
                <a:tc>
                  <a:txBody>
                    <a:bodyPr/>
                    <a:lstStyle/>
                    <a:p>
                      <a:pPr marL="457200" algn="just">
                        <a:lnSpc>
                          <a:spcPct val="115000"/>
                        </a:lnSpc>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marL="0" lvl="0" indent="0" algn="just">
                        <a:lnSpc>
                          <a:spcPct val="115000"/>
                        </a:lnSpc>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3. Définir le contexte du projet</a:t>
                      </a:r>
                    </a:p>
                    <a:p>
                      <a:pPr marL="685800" algn="just">
                        <a:lnSpc>
                          <a:spcPct val="115000"/>
                        </a:lnSpc>
                        <a:spcAft>
                          <a:spcPts val="0"/>
                        </a:spcAft>
                      </a:pPr>
                      <a:r>
                        <a:rPr lang="fr-FR" sz="2400" dirty="0">
                          <a:effectLst/>
                          <a:latin typeface="Verdana" panose="020B0604030504040204" pitchFamily="34" charset="0"/>
                          <a:ea typeface="Verdana" panose="020B0604030504040204" pitchFamily="34" charset="0"/>
                        </a:rPr>
                        <a:t> </a:t>
                      </a:r>
                    </a:p>
                    <a:p>
                      <a:pPr marL="457200" algn="just">
                        <a:lnSpc>
                          <a:spcPct val="115000"/>
                        </a:lnSpc>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dirty="0">
                          <a:effectLst/>
                          <a:latin typeface="Verdana" panose="020B0604030504040204" pitchFamily="34" charset="0"/>
                          <a:ea typeface="Verdana" panose="020B0604030504040204" pitchFamily="34" charset="0"/>
                        </a:rPr>
                        <a:t>3.1 Description claire du secteur d’activité visé et des principales tendances dans ce secteur en lien avec le projet. </a:t>
                      </a:r>
                    </a:p>
                    <a:p>
                      <a:pPr marL="457200" lvl="1" indent="0" algn="just" rtl="0">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dirty="0">
                          <a:effectLst/>
                          <a:latin typeface="Verdana" panose="020B0604030504040204" pitchFamily="34" charset="0"/>
                          <a:ea typeface="Verdana" panose="020B0604030504040204" pitchFamily="34" charset="0"/>
                        </a:rPr>
                        <a:t>3.2 Choix approprié de la localisation du projet. </a:t>
                      </a:r>
                    </a:p>
                    <a:p>
                      <a:pPr marL="457200" lvl="1" indent="0" algn="just">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3.4 Description claire du marché et de la clientèle visée. </a:t>
                      </a:r>
                    </a:p>
                    <a:p>
                      <a:pPr marL="457200" lvl="1" indent="0" algn="just">
                        <a:spcBef>
                          <a:spcPts val="300"/>
                        </a:spcBef>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dirty="0">
                          <a:effectLst/>
                          <a:latin typeface="Verdana" panose="020B0604030504040204" pitchFamily="34" charset="0"/>
                          <a:ea typeface="Verdana" panose="020B0604030504040204" pitchFamily="34" charset="0"/>
                        </a:rPr>
                        <a:t>3.5 Prévision réaliste de la demande. </a:t>
                      </a:r>
                    </a:p>
                    <a:p>
                      <a:pPr marL="457200" lvl="1" indent="0" algn="just">
                        <a:spcAft>
                          <a:spcPts val="0"/>
                        </a:spcAft>
                        <a:buFont typeface="+mj-lt"/>
                        <a:buNone/>
                      </a:pPr>
                      <a:endParaRPr lang="fr-FR" sz="2400" dirty="0">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3.6 Vérification appropriée des exigences légales propres au projet.</a:t>
                      </a: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dirty="0">
                          <a:effectLst/>
                          <a:latin typeface="Verdana" panose="020B0604030504040204" pitchFamily="34" charset="0"/>
                          <a:ea typeface="Verdana" panose="020B0604030504040204" pitchFamily="34" charset="0"/>
                        </a:rPr>
                        <a:t>3.7 Évaluation juste des revenus possibles. </a:t>
                      </a:r>
                    </a:p>
                  </a:txBody>
                  <a:tcPr marL="68580" marR="68580" marT="0" marB="0"/>
                </a:tc>
                <a:extLst>
                  <a:ext uri="{0D108BD9-81ED-4DB2-BD59-A6C34878D82A}">
                    <a16:rowId xmlns="" xmlns:a16="http://schemas.microsoft.com/office/drawing/2014/main" val="1121504501"/>
                  </a:ext>
                </a:extLst>
              </a:tr>
            </a:tbl>
          </a:graphicData>
        </a:graphic>
      </p:graphicFrame>
    </p:spTree>
    <p:extLst>
      <p:ext uri="{BB962C8B-B14F-4D97-AF65-F5344CB8AC3E}">
        <p14:creationId xmlns:p14="http://schemas.microsoft.com/office/powerpoint/2010/main" val="283292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EBAEACA4-FE13-4A0D-8569-96F4417AD7D6}"/>
              </a:ext>
            </a:extLst>
          </p:cNvPr>
          <p:cNvGraphicFramePr>
            <a:graphicFrameLocks noGrp="1"/>
          </p:cNvGraphicFramePr>
          <p:nvPr>
            <p:extLst>
              <p:ext uri="{D42A27DB-BD31-4B8C-83A1-F6EECF244321}">
                <p14:modId xmlns:p14="http://schemas.microsoft.com/office/powerpoint/2010/main" val="2111670822"/>
              </p:ext>
            </p:extLst>
          </p:nvPr>
        </p:nvGraphicFramePr>
        <p:xfrm>
          <a:off x="159026" y="889000"/>
          <a:ext cx="11873948" cy="5059680"/>
        </p:xfrm>
        <a:graphic>
          <a:graphicData uri="http://schemas.openxmlformats.org/drawingml/2006/table">
            <a:tbl>
              <a:tblPr firstRow="1" firstCol="1" bandRow="1">
                <a:tableStyleId>{F5AB1C69-6EDB-4FF4-983F-18BD219EF322}</a:tableStyleId>
              </a:tblPr>
              <a:tblGrid>
                <a:gridCol w="3650974">
                  <a:extLst>
                    <a:ext uri="{9D8B030D-6E8A-4147-A177-3AD203B41FA5}">
                      <a16:colId xmlns="" xmlns:a16="http://schemas.microsoft.com/office/drawing/2014/main" val="997252208"/>
                    </a:ext>
                  </a:extLst>
                </a:gridCol>
                <a:gridCol w="8222974">
                  <a:extLst>
                    <a:ext uri="{9D8B030D-6E8A-4147-A177-3AD203B41FA5}">
                      <a16:colId xmlns="" xmlns:a16="http://schemas.microsoft.com/office/drawing/2014/main" val="4195912872"/>
                    </a:ext>
                  </a:extLst>
                </a:gridCol>
              </a:tblGrid>
              <a:tr h="4846721">
                <a:tc>
                  <a:txBody>
                    <a:bodyPr/>
                    <a:lstStyle/>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spcBef>
                          <a:spcPts val="300"/>
                        </a:spcBef>
                        <a:spcAft>
                          <a:spcPts val="0"/>
                        </a:spcAft>
                      </a:pPr>
                      <a:endParaRPr lang="fr-FR" sz="2400" dirty="0">
                        <a:effectLst/>
                        <a:latin typeface="Verdana" panose="020B0604030504040204" pitchFamily="34" charset="0"/>
                        <a:ea typeface="Verdana" panose="020B0604030504040204" pitchFamily="34" charset="0"/>
                      </a:endParaRPr>
                    </a:p>
                    <a:p>
                      <a:pPr>
                        <a:spcBef>
                          <a:spcPts val="300"/>
                        </a:spcBef>
                        <a:spcAft>
                          <a:spcPts val="0"/>
                        </a:spcAft>
                      </a:pPr>
                      <a:endParaRPr lang="fr-FR" sz="2400" dirty="0">
                        <a:effectLst/>
                        <a:latin typeface="Verdana" panose="020B0604030504040204" pitchFamily="34" charset="0"/>
                        <a:ea typeface="Verdana" panose="020B0604030504040204" pitchFamily="34" charset="0"/>
                      </a:endParaRPr>
                    </a:p>
                    <a:p>
                      <a:pPr marL="0" lvl="0" indent="0" algn="just">
                        <a:spcBef>
                          <a:spcPts val="300"/>
                        </a:spcBef>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4. Établir les caractéristiques de son offre </a:t>
                      </a:r>
                    </a:p>
                    <a:p>
                      <a:pPr>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lnSpc>
                          <a:spcPct val="150000"/>
                        </a:lnSpc>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4.1. Application des techniques de cueillette d’information sur les attentes de la clientèle visée.</a:t>
                      </a:r>
                    </a:p>
                    <a:p>
                      <a:pPr marL="457200" lvl="1" indent="0" algn="just" rtl="0">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rtl="0">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4.2 Description claire des caractéristiques du produit, du service ou de l’évènement.</a:t>
                      </a:r>
                    </a:p>
                    <a:p>
                      <a:pPr marL="457200" lvl="1" indent="0" algn="just" rtl="0">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4.3. Détermination juste du prix de vente. </a:t>
                      </a:r>
                    </a:p>
                    <a:p>
                      <a:pPr marL="457200" lvl="1" indent="0" algn="just">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4.4. Estimation sommaire du seuil de rentabilité. </a:t>
                      </a:r>
                    </a:p>
                    <a:p>
                      <a:pPr marL="457200" lvl="1" indent="0" algn="just">
                        <a:spcBef>
                          <a:spcPts val="300"/>
                        </a:spcBef>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4.5. Détermination juste de la distribution de l’offre à la clientèle.</a:t>
                      </a:r>
                      <a:endParaRPr lang="fr-FR" sz="2400" b="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1511152539"/>
                  </a:ext>
                </a:extLst>
              </a:tr>
            </a:tbl>
          </a:graphicData>
        </a:graphic>
      </p:graphicFrame>
    </p:spTree>
    <p:extLst>
      <p:ext uri="{BB962C8B-B14F-4D97-AF65-F5344CB8AC3E}">
        <p14:creationId xmlns:p14="http://schemas.microsoft.com/office/powerpoint/2010/main" val="8421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637EFAC5-7426-4E77-8715-7A08C5515C61}"/>
              </a:ext>
            </a:extLst>
          </p:cNvPr>
          <p:cNvGraphicFramePr>
            <a:graphicFrameLocks noGrp="1"/>
          </p:cNvGraphicFramePr>
          <p:nvPr>
            <p:extLst>
              <p:ext uri="{D42A27DB-BD31-4B8C-83A1-F6EECF244321}">
                <p14:modId xmlns:p14="http://schemas.microsoft.com/office/powerpoint/2010/main" val="3930448899"/>
              </p:ext>
            </p:extLst>
          </p:nvPr>
        </p:nvGraphicFramePr>
        <p:xfrm>
          <a:off x="119270" y="1294397"/>
          <a:ext cx="11913704" cy="3558540"/>
        </p:xfrm>
        <a:graphic>
          <a:graphicData uri="http://schemas.openxmlformats.org/drawingml/2006/table">
            <a:tbl>
              <a:tblPr firstRow="1" firstCol="1" bandRow="1">
                <a:tableStyleId>{F5AB1C69-6EDB-4FF4-983F-18BD219EF322}</a:tableStyleId>
              </a:tblPr>
              <a:tblGrid>
                <a:gridCol w="3182730">
                  <a:extLst>
                    <a:ext uri="{9D8B030D-6E8A-4147-A177-3AD203B41FA5}">
                      <a16:colId xmlns="" xmlns:a16="http://schemas.microsoft.com/office/drawing/2014/main" val="435474414"/>
                    </a:ext>
                  </a:extLst>
                </a:gridCol>
                <a:gridCol w="8730974">
                  <a:extLst>
                    <a:ext uri="{9D8B030D-6E8A-4147-A177-3AD203B41FA5}">
                      <a16:colId xmlns="" xmlns:a16="http://schemas.microsoft.com/office/drawing/2014/main" val="4288037842"/>
                    </a:ext>
                  </a:extLst>
                </a:gridCol>
              </a:tblGrid>
              <a:tr h="0">
                <a:tc>
                  <a:txBody>
                    <a:bodyPr/>
                    <a:lstStyle/>
                    <a:p>
                      <a:pPr marL="0" lvl="0" indent="0" rtl="0">
                        <a:spcBef>
                          <a:spcPts val="300"/>
                        </a:spcBef>
                        <a:spcAft>
                          <a:spcPts val="0"/>
                        </a:spcAft>
                        <a:buFont typeface="+mj-lt"/>
                        <a:buNone/>
                      </a:pPr>
                      <a:r>
                        <a:rPr lang="fr-FR" sz="2400" dirty="0">
                          <a:effectLst/>
                        </a:rPr>
                        <a:t> </a:t>
                      </a:r>
                    </a:p>
                    <a:p>
                      <a:pPr marL="0" lvl="0" indent="0" rtl="0">
                        <a:spcBef>
                          <a:spcPts val="300"/>
                        </a:spcBef>
                        <a:spcAft>
                          <a:spcPts val="0"/>
                        </a:spcAft>
                        <a:buFont typeface="+mj-lt"/>
                        <a:buNone/>
                      </a:pPr>
                      <a:endParaRPr lang="fr-FR" sz="2400" dirty="0">
                        <a:effectLst/>
                      </a:endParaRPr>
                    </a:p>
                    <a:p>
                      <a:pPr marL="0" lvl="0" indent="0" algn="just" rtl="0">
                        <a:spcBef>
                          <a:spcPts val="300"/>
                        </a:spcBef>
                        <a:spcAft>
                          <a:spcPts val="0"/>
                        </a:spcAft>
                        <a:buFont typeface="+mj-lt"/>
                        <a:buNone/>
                      </a:pPr>
                      <a:endParaRPr lang="fr-FR" sz="2400" dirty="0">
                        <a:solidFill>
                          <a:srgbClr val="FFC000"/>
                        </a:solidFill>
                        <a:effectLst/>
                      </a:endParaRPr>
                    </a:p>
                    <a:p>
                      <a:pPr marL="0" lvl="0" indent="0" algn="just" rtl="0">
                        <a:spcBef>
                          <a:spcPts val="300"/>
                        </a:spcBef>
                        <a:spcAft>
                          <a:spcPts val="0"/>
                        </a:spcAft>
                        <a:buFont typeface="+mj-lt"/>
                        <a:buNone/>
                      </a:pPr>
                      <a:r>
                        <a:rPr lang="fr-FR" sz="2400" dirty="0">
                          <a:solidFill>
                            <a:srgbClr val="FFC000"/>
                          </a:solidFill>
                          <a:effectLst/>
                        </a:rPr>
                        <a:t>5. Déterminer le plan de communication</a:t>
                      </a:r>
                    </a:p>
                    <a:p>
                      <a:pPr>
                        <a:spcBef>
                          <a:spcPts val="300"/>
                        </a:spcBef>
                        <a:spcAft>
                          <a:spcPts val="0"/>
                        </a:spcAft>
                      </a:pPr>
                      <a:r>
                        <a:rPr lang="fr-FR" sz="2400" dirty="0">
                          <a:effectLst/>
                        </a:rPr>
                        <a:t> </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Bef>
                          <a:spcPts val="300"/>
                        </a:spcBef>
                        <a:spcAft>
                          <a:spcPts val="0"/>
                        </a:spcAft>
                        <a:buFont typeface="+mj-lt"/>
                        <a:buNone/>
                      </a:pPr>
                      <a:r>
                        <a:rPr lang="fr-FR" sz="2400" b="0" dirty="0">
                          <a:solidFill>
                            <a:schemeClr val="tx1"/>
                          </a:solidFill>
                          <a:effectLst/>
                        </a:rPr>
                        <a:t>5.1 Prise en compte des caractéristiques de l’offre.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5.2 Prise en compte des caractéristiques de la clientèle.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5.3 Déterminer le plan de communication. </a:t>
                      </a:r>
                    </a:p>
                    <a:p>
                      <a:pPr marL="457200" lvl="1" indent="0" algn="just" rtl="0">
                        <a:spcBef>
                          <a:spcPts val="300"/>
                        </a:spcBef>
                        <a:spcAft>
                          <a:spcPts val="0"/>
                        </a:spcAft>
                        <a:buFont typeface="+mj-lt"/>
                        <a:buNone/>
                      </a:pPr>
                      <a:endParaRPr lang="fr-FR" sz="2400" b="0" dirty="0">
                        <a:solidFill>
                          <a:schemeClr val="tx1"/>
                        </a:solidFill>
                        <a:effectLst/>
                      </a:endParaRPr>
                    </a:p>
                    <a:p>
                      <a:pPr marL="457200" lvl="1" indent="0" algn="just" rtl="0">
                        <a:spcBef>
                          <a:spcPts val="300"/>
                        </a:spcBef>
                        <a:spcAft>
                          <a:spcPts val="0"/>
                        </a:spcAft>
                        <a:buFont typeface="+mj-lt"/>
                        <a:buNone/>
                      </a:pPr>
                      <a:r>
                        <a:rPr lang="fr-FR" sz="2400" b="0" dirty="0">
                          <a:solidFill>
                            <a:schemeClr val="tx1"/>
                          </a:solidFill>
                          <a:effectLst/>
                        </a:rPr>
                        <a:t>5.4 Choix des moyens appropriés pour la publicité et la promotion. </a:t>
                      </a:r>
                    </a:p>
                    <a:p>
                      <a:pPr algn="just">
                        <a:spcBef>
                          <a:spcPts val="300"/>
                        </a:spcBef>
                        <a:spcAft>
                          <a:spcPts val="0"/>
                        </a:spcAft>
                      </a:pPr>
                      <a:r>
                        <a:rPr lang="fr-FR" sz="2400" dirty="0">
                          <a:effectLst/>
                        </a:rPr>
                        <a:t> </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971469583"/>
                  </a:ext>
                </a:extLst>
              </a:tr>
            </a:tbl>
          </a:graphicData>
        </a:graphic>
      </p:graphicFrame>
    </p:spTree>
    <p:extLst>
      <p:ext uri="{BB962C8B-B14F-4D97-AF65-F5344CB8AC3E}">
        <p14:creationId xmlns:p14="http://schemas.microsoft.com/office/powerpoint/2010/main" val="34557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5B6CEB74-7EC3-4957-B1AA-53AEA0CF31A4}"/>
              </a:ext>
            </a:extLst>
          </p:cNvPr>
          <p:cNvGraphicFramePr>
            <a:graphicFrameLocks noGrp="1"/>
          </p:cNvGraphicFramePr>
          <p:nvPr>
            <p:extLst>
              <p:ext uri="{D42A27DB-BD31-4B8C-83A1-F6EECF244321}">
                <p14:modId xmlns:p14="http://schemas.microsoft.com/office/powerpoint/2010/main" val="2257818815"/>
              </p:ext>
            </p:extLst>
          </p:nvPr>
        </p:nvGraphicFramePr>
        <p:xfrm>
          <a:off x="119270" y="878840"/>
          <a:ext cx="11873948" cy="5928360"/>
        </p:xfrm>
        <a:graphic>
          <a:graphicData uri="http://schemas.openxmlformats.org/drawingml/2006/table">
            <a:tbl>
              <a:tblPr firstRow="1" firstCol="1" bandRow="1">
                <a:tableStyleId>{F5AB1C69-6EDB-4FF4-983F-18BD219EF322}</a:tableStyleId>
              </a:tblPr>
              <a:tblGrid>
                <a:gridCol w="3436730">
                  <a:extLst>
                    <a:ext uri="{9D8B030D-6E8A-4147-A177-3AD203B41FA5}">
                      <a16:colId xmlns="" xmlns:a16="http://schemas.microsoft.com/office/drawing/2014/main" val="1339988833"/>
                    </a:ext>
                  </a:extLst>
                </a:gridCol>
                <a:gridCol w="8437218">
                  <a:extLst>
                    <a:ext uri="{9D8B030D-6E8A-4147-A177-3AD203B41FA5}">
                      <a16:colId xmlns="" xmlns:a16="http://schemas.microsoft.com/office/drawing/2014/main" val="1833063418"/>
                    </a:ext>
                  </a:extLst>
                </a:gridCol>
              </a:tblGrid>
              <a:tr h="0">
                <a:tc>
                  <a:txBody>
                    <a:bodyPr/>
                    <a:lstStyle/>
                    <a:p>
                      <a:pPr marL="498475"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0" lvl="0" indent="0" algn="just">
                        <a:spcBef>
                          <a:spcPts val="300"/>
                        </a:spcBef>
                        <a:spcAft>
                          <a:spcPts val="0"/>
                        </a:spcAft>
                        <a:buFont typeface="+mj-lt"/>
                        <a:buNone/>
                      </a:pPr>
                      <a:r>
                        <a:rPr lang="fr-FR" sz="2400" dirty="0">
                          <a:solidFill>
                            <a:schemeClr val="accent4"/>
                          </a:solidFill>
                          <a:effectLst/>
                          <a:latin typeface="Verdana" panose="020B0604030504040204" pitchFamily="34" charset="0"/>
                          <a:ea typeface="Verdana" panose="020B0604030504040204" pitchFamily="34" charset="0"/>
                        </a:rPr>
                        <a:t>6. Planifier la mise en œuvre du projet</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6.1 Estimation juste de l’aménagement des locaux et des besoins en équipement et en matières premières. </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6.2 Repérage juste des sources d’approvisionnement possibles.</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6.3 Établissement des étapes du processus de production d’un bien ou de prestation d’un service.</a:t>
                      </a:r>
                    </a:p>
                    <a:p>
                      <a:pPr marL="457200" lvl="1" indent="0" algn="just">
                        <a:spcAft>
                          <a:spcPts val="0"/>
                        </a:spcAft>
                        <a:buFont typeface="+mj-lt"/>
                        <a:buNone/>
                      </a:pPr>
                      <a:endParaRPr lang="fr-FR" sz="2400" b="0" dirty="0">
                        <a:solidFill>
                          <a:schemeClr val="tx1"/>
                        </a:solidFill>
                        <a:effectLst/>
                        <a:latin typeface="Verdana" panose="020B0604030504040204" pitchFamily="34" charset="0"/>
                        <a:ea typeface="Verdana" panose="020B0604030504040204" pitchFamily="34" charset="0"/>
                      </a:endParaRP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6.4 Détermination juste des besoins en main-d’œuvre. </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6.5 Description claire des rôles de chaque poste de travail. </a:t>
                      </a:r>
                    </a:p>
                  </a:txBody>
                  <a:tcPr marL="68580" marR="68580" marT="0" marB="0"/>
                </a:tc>
                <a:extLst>
                  <a:ext uri="{0D108BD9-81ED-4DB2-BD59-A6C34878D82A}">
                    <a16:rowId xmlns="" xmlns:a16="http://schemas.microsoft.com/office/drawing/2014/main" val="3902917871"/>
                  </a:ext>
                </a:extLst>
              </a:tr>
            </a:tbl>
          </a:graphicData>
        </a:graphic>
      </p:graphicFrame>
    </p:spTree>
    <p:extLst>
      <p:ext uri="{BB962C8B-B14F-4D97-AF65-F5344CB8AC3E}">
        <p14:creationId xmlns:p14="http://schemas.microsoft.com/office/powerpoint/2010/main" val="72289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A2A4B1D6-E0A3-42CF-BE31-BC2F22454D45}"/>
              </a:ext>
            </a:extLst>
          </p:cNvPr>
          <p:cNvGraphicFramePr>
            <a:graphicFrameLocks noGrp="1"/>
          </p:cNvGraphicFramePr>
          <p:nvPr>
            <p:extLst>
              <p:ext uri="{D42A27DB-BD31-4B8C-83A1-F6EECF244321}">
                <p14:modId xmlns:p14="http://schemas.microsoft.com/office/powerpoint/2010/main" val="1967873910"/>
              </p:ext>
            </p:extLst>
          </p:nvPr>
        </p:nvGraphicFramePr>
        <p:xfrm>
          <a:off x="119270" y="1009650"/>
          <a:ext cx="11913703" cy="4290060"/>
        </p:xfrm>
        <a:graphic>
          <a:graphicData uri="http://schemas.openxmlformats.org/drawingml/2006/table">
            <a:tbl>
              <a:tblPr firstRow="1" firstCol="1" bandRow="1">
                <a:tableStyleId>{F5AB1C69-6EDB-4FF4-983F-18BD219EF322}</a:tableStyleId>
              </a:tblPr>
              <a:tblGrid>
                <a:gridCol w="3250463">
                  <a:extLst>
                    <a:ext uri="{9D8B030D-6E8A-4147-A177-3AD203B41FA5}">
                      <a16:colId xmlns="" xmlns:a16="http://schemas.microsoft.com/office/drawing/2014/main" val="3567702204"/>
                    </a:ext>
                  </a:extLst>
                </a:gridCol>
                <a:gridCol w="8663240">
                  <a:extLst>
                    <a:ext uri="{9D8B030D-6E8A-4147-A177-3AD203B41FA5}">
                      <a16:colId xmlns="" xmlns:a16="http://schemas.microsoft.com/office/drawing/2014/main" val="3140405476"/>
                    </a:ext>
                  </a:extLst>
                </a:gridCol>
              </a:tblGrid>
              <a:tr h="0">
                <a:tc>
                  <a:txBody>
                    <a:bodyPr/>
                    <a:lstStyle/>
                    <a:p>
                      <a:pPr marL="498475">
                        <a:spcBef>
                          <a:spcPts val="300"/>
                        </a:spcBef>
                        <a:spcAft>
                          <a:spcPts val="0"/>
                        </a:spcAft>
                      </a:pPr>
                      <a:r>
                        <a:rPr lang="fr-FR" sz="2400" dirty="0">
                          <a:effectLst/>
                          <a:latin typeface="Verdana" panose="020B0604030504040204" pitchFamily="34" charset="0"/>
                          <a:ea typeface="Verdana" panose="020B0604030504040204" pitchFamily="34" charset="0"/>
                        </a:rPr>
                        <a:t> </a:t>
                      </a:r>
                    </a:p>
                    <a:p>
                      <a:pPr marL="498475">
                        <a:spcAft>
                          <a:spcPts val="0"/>
                        </a:spcAft>
                      </a:pPr>
                      <a:r>
                        <a:rPr lang="fr-FR" sz="2400" dirty="0">
                          <a:effectLst/>
                          <a:latin typeface="Verdana" panose="020B0604030504040204" pitchFamily="34" charset="0"/>
                          <a:ea typeface="Verdana" panose="020B0604030504040204" pitchFamily="34" charset="0"/>
                        </a:rPr>
                        <a:t> </a:t>
                      </a:r>
                    </a:p>
                    <a:p>
                      <a:pPr marL="498475">
                        <a:spcAft>
                          <a:spcPts val="0"/>
                        </a:spcAft>
                      </a:pPr>
                      <a:endParaRPr lang="fr-FR" sz="2400" dirty="0">
                        <a:effectLst/>
                        <a:latin typeface="Verdana" panose="020B0604030504040204" pitchFamily="34" charset="0"/>
                        <a:ea typeface="Verdana" panose="020B0604030504040204" pitchFamily="34" charset="0"/>
                      </a:endParaRPr>
                    </a:p>
                    <a:p>
                      <a:pPr marL="498475">
                        <a:spcAft>
                          <a:spcPts val="0"/>
                        </a:spcAft>
                      </a:pPr>
                      <a:endParaRPr lang="fr-FR" sz="2400" dirty="0">
                        <a:effectLst/>
                        <a:latin typeface="Verdana" panose="020B0604030504040204" pitchFamily="34" charset="0"/>
                        <a:ea typeface="Verdana" panose="020B0604030504040204" pitchFamily="34" charset="0"/>
                      </a:endParaRPr>
                    </a:p>
                    <a:p>
                      <a:pPr marL="498475">
                        <a:spcAft>
                          <a:spcPts val="0"/>
                        </a:spcAft>
                      </a:pPr>
                      <a:endParaRPr lang="fr-FR" sz="2400" dirty="0">
                        <a:solidFill>
                          <a:srgbClr val="FFC000"/>
                        </a:solidFill>
                        <a:effectLst/>
                        <a:latin typeface="Verdana" panose="020B0604030504040204" pitchFamily="34" charset="0"/>
                        <a:ea typeface="Verdana" panose="020B0604030504040204" pitchFamily="34" charset="0"/>
                      </a:endParaRPr>
                    </a:p>
                    <a:p>
                      <a:pPr marL="0" lvl="0" indent="0">
                        <a:spcAft>
                          <a:spcPts val="0"/>
                        </a:spcAft>
                        <a:buFont typeface="+mj-lt"/>
                        <a:buNone/>
                      </a:pPr>
                      <a:r>
                        <a:rPr lang="fr-FR" sz="2400" dirty="0">
                          <a:solidFill>
                            <a:srgbClr val="FFC000"/>
                          </a:solidFill>
                          <a:effectLst/>
                          <a:latin typeface="Verdana" panose="020B0604030504040204" pitchFamily="34" charset="0"/>
                          <a:ea typeface="Verdana" panose="020B0604030504040204" pitchFamily="34" charset="0"/>
                        </a:rPr>
                        <a:t>7. Établir le plan financier</a:t>
                      </a:r>
                      <a:endParaRPr lang="fr-FR" sz="2400" dirty="0">
                        <a:solidFill>
                          <a:srgbClr val="FFC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457200" lvl="1" indent="0" algn="just" rtl="0">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7.1 Prise en compte du plan de mise en œuvre.</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7.2 Evaluation juste des besoins en fonds de démarrage.</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7.3 Repérage de sources de fonds appropriées. </a:t>
                      </a:r>
                    </a:p>
                    <a:p>
                      <a:pPr algn="just">
                        <a:spcBef>
                          <a:spcPts val="300"/>
                        </a:spcBef>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Bef>
                          <a:spcPts val="300"/>
                        </a:spcBef>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7.4 Établir le plan financier. </a:t>
                      </a:r>
                    </a:p>
                    <a:p>
                      <a:pPr marL="276225" algn="just">
                        <a:spcAft>
                          <a:spcPts val="0"/>
                        </a:spcAft>
                      </a:pPr>
                      <a:r>
                        <a:rPr lang="fr-FR" sz="2400" b="0" dirty="0">
                          <a:solidFill>
                            <a:schemeClr val="tx1"/>
                          </a:solidFill>
                          <a:effectLst/>
                          <a:latin typeface="Verdana" panose="020B0604030504040204" pitchFamily="34" charset="0"/>
                          <a:ea typeface="Verdana" panose="020B0604030504040204" pitchFamily="34" charset="0"/>
                        </a:rPr>
                        <a:t> </a:t>
                      </a:r>
                    </a:p>
                    <a:p>
                      <a:pPr marL="457200" lvl="1" indent="0" algn="just">
                        <a:spcAft>
                          <a:spcPts val="0"/>
                        </a:spcAft>
                        <a:buFont typeface="+mj-lt"/>
                        <a:buNone/>
                      </a:pPr>
                      <a:r>
                        <a:rPr lang="fr-FR" sz="2400" b="0" dirty="0">
                          <a:solidFill>
                            <a:schemeClr val="tx1"/>
                          </a:solidFill>
                          <a:effectLst/>
                          <a:latin typeface="Verdana" panose="020B0604030504040204" pitchFamily="34" charset="0"/>
                          <a:ea typeface="Verdana" panose="020B0604030504040204" pitchFamily="34" charset="0"/>
                        </a:rPr>
                        <a:t>7.5 Élaboration d’un état des résultats prévisionnels</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3994525104"/>
                  </a:ext>
                </a:extLst>
              </a:tr>
            </a:tbl>
          </a:graphicData>
        </a:graphic>
      </p:graphicFrame>
    </p:spTree>
    <p:extLst>
      <p:ext uri="{BB962C8B-B14F-4D97-AF65-F5344CB8AC3E}">
        <p14:creationId xmlns:p14="http://schemas.microsoft.com/office/powerpoint/2010/main" val="68195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 xmlns:a16="http://schemas.microsoft.com/office/drawing/2014/main" id="{2E985B34-237C-4A91-83CA-5DF8E64D35AC}"/>
              </a:ext>
            </a:extLst>
          </p:cNvPr>
          <p:cNvSpPr txBox="1">
            <a:spLocks noChangeArrowheads="1"/>
          </p:cNvSpPr>
          <p:nvPr/>
        </p:nvSpPr>
        <p:spPr bwMode="auto">
          <a:xfrm>
            <a:off x="159026" y="731032"/>
            <a:ext cx="3471333" cy="632443"/>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5.2. Leadership  </a:t>
            </a:r>
          </a:p>
        </p:txBody>
      </p:sp>
      <p:sp>
        <p:nvSpPr>
          <p:cNvPr id="2" name="Rectangle 1">
            <a:extLst>
              <a:ext uri="{FF2B5EF4-FFF2-40B4-BE49-F238E27FC236}">
                <a16:creationId xmlns="" xmlns:a16="http://schemas.microsoft.com/office/drawing/2014/main" id="{E5D8F4B2-7BB7-44E0-B9AC-98298DDAD7B8}"/>
              </a:ext>
            </a:extLst>
          </p:cNvPr>
          <p:cNvSpPr/>
          <p:nvPr/>
        </p:nvSpPr>
        <p:spPr>
          <a:xfrm>
            <a:off x="159026" y="1363475"/>
            <a:ext cx="11873948" cy="323684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r>
              <a:rPr lang="fr-FR" sz="2800" dirty="0">
                <a:latin typeface="Verdana" panose="020B0604030504040204" pitchFamily="34" charset="0"/>
                <a:ea typeface="Verdana" panose="020B0604030504040204" pitchFamily="34" charset="0"/>
                <a:cs typeface="Verdana" panose="020B0604030504040204" pitchFamily="34" charset="0"/>
              </a:rPr>
              <a:t>Le </a:t>
            </a:r>
            <a:r>
              <a:rPr lang="fr-FR" sz="28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800" dirty="0">
                <a:latin typeface="Verdana" panose="020B0604030504040204" pitchFamily="34" charset="0"/>
                <a:ea typeface="Verdana" panose="020B0604030504040204" pitchFamily="34" charset="0"/>
                <a:cs typeface="Verdana" panose="020B0604030504040204" pitchFamily="34" charset="0"/>
              </a:rPr>
              <a:t>, un terme emprunté à l'anglais, définit la capacité d'un individu à mener ou conduire d'autres individus ou organisations dans le but d'atteindre certains objectifs. On dira alors qu'un leader est quelqu'un qui est capable de guider, d'influencer et d'inspirer</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 xmlns:a16="http://schemas.microsoft.com/office/drawing/2014/main" id="{44B613DB-E172-4952-A93F-B1356376DAF1}"/>
              </a:ext>
            </a:extLst>
          </p:cNvPr>
          <p:cNvPicPr>
            <a:picLocks noChangeAspect="1"/>
          </p:cNvPicPr>
          <p:nvPr/>
        </p:nvPicPr>
        <p:blipFill rotWithShape="1">
          <a:blip r:embed="rId2">
            <a:extLst>
              <a:ext uri="{28A0092B-C50C-407E-A947-70E740481C1C}">
                <a14:useLocalDpi xmlns:a14="http://schemas.microsoft.com/office/drawing/2010/main" val="0"/>
              </a:ext>
            </a:extLst>
          </a:blip>
          <a:srcRect l="22546" t="66965" r="28497" b="1742"/>
          <a:stretch/>
        </p:blipFill>
        <p:spPr>
          <a:xfrm>
            <a:off x="4680225" y="4371577"/>
            <a:ext cx="4679922" cy="2245895"/>
          </a:xfrm>
          <a:prstGeom prst="rect">
            <a:avLst/>
          </a:prstGeom>
          <a:ln>
            <a:solidFill>
              <a:schemeClr val="tx1"/>
            </a:solidFill>
          </a:ln>
        </p:spPr>
      </p:pic>
    </p:spTree>
    <p:extLst>
      <p:ext uri="{BB962C8B-B14F-4D97-AF65-F5344CB8AC3E}">
        <p14:creationId xmlns:p14="http://schemas.microsoft.com/office/powerpoint/2010/main" val="81210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C6656C91-2B68-4885-8BE3-8570094CBC59}"/>
              </a:ext>
            </a:extLst>
          </p:cNvPr>
          <p:cNvSpPr/>
          <p:nvPr/>
        </p:nvSpPr>
        <p:spPr>
          <a:xfrm>
            <a:off x="31198" y="911292"/>
            <a:ext cx="11913704" cy="223362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 leadership d’un individu au sein d’un groupe ou d’une collectivité, étymologiquement chefferie, est la relation de confiance qui s’établit entre cet individu et la majorité des membres de ce groupe dans la poursuite d’un objectif partagé. </a:t>
            </a:r>
            <a:endParaRPr lang="fr-FR"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4236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a:extLst>
              <a:ext uri="{FF2B5EF4-FFF2-40B4-BE49-F238E27FC236}">
                <a16:creationId xmlns="" xmlns:a16="http://schemas.microsoft.com/office/drawing/2014/main" id="{74DE063A-FE49-447B-8474-F37ED6080F69}"/>
              </a:ext>
            </a:extLst>
          </p:cNvPr>
          <p:cNvSpPr/>
          <p:nvPr/>
        </p:nvSpPr>
        <p:spPr>
          <a:xfrm>
            <a:off x="119270" y="1077006"/>
            <a:ext cx="11913704" cy="4488088"/>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Cette relation peut être temporaire (et parfois éphémère) et même synallagmatique (le leader doit autant avoir confiance dans le groupe que la majorité du groupe a confiance en lui).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Manifestation : capacité à fédérer et à mobiliser les énergies autour d’une activité collective. Elle se traduit par une élection formelle ou informelle explicite ou implicite au cours de laquelle la majorité du groupe reconnait un des leurs comme Leader légitime et lui délègue son pouvoir de décision par leur liberté de décision</a:t>
            </a:r>
          </a:p>
        </p:txBody>
      </p:sp>
    </p:spTree>
    <p:extLst>
      <p:ext uri="{BB962C8B-B14F-4D97-AF65-F5344CB8AC3E}">
        <p14:creationId xmlns:p14="http://schemas.microsoft.com/office/powerpoint/2010/main" val="1582442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CDBDACEA-3995-45E5-A80B-F3259243AC9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Box 5">
            <a:extLst>
              <a:ext uri="{FF2B5EF4-FFF2-40B4-BE49-F238E27FC236}">
                <a16:creationId xmlns="" xmlns:a16="http://schemas.microsoft.com/office/drawing/2014/main" id="{8FA65BFE-2BD3-4EB3-8F58-20247D74DB32}"/>
              </a:ext>
            </a:extLst>
          </p:cNvPr>
          <p:cNvSpPr txBox="1">
            <a:spLocks noChangeArrowheads="1"/>
          </p:cNvSpPr>
          <p:nvPr/>
        </p:nvSpPr>
        <p:spPr bwMode="auto">
          <a:xfrm>
            <a:off x="119270" y="731033"/>
            <a:ext cx="3555263" cy="632444"/>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5.1. Entreprenariat </a:t>
            </a:r>
          </a:p>
        </p:txBody>
      </p:sp>
      <p:sp>
        <p:nvSpPr>
          <p:cNvPr id="6" name="Rectangle 5">
            <a:extLst>
              <a:ext uri="{FF2B5EF4-FFF2-40B4-BE49-F238E27FC236}">
                <a16:creationId xmlns="" xmlns:a16="http://schemas.microsoft.com/office/drawing/2014/main" id="{56E076F6-D15F-4C67-8711-DC36FC66E827}"/>
              </a:ext>
            </a:extLst>
          </p:cNvPr>
          <p:cNvSpPr/>
          <p:nvPr/>
        </p:nvSpPr>
        <p:spPr>
          <a:xfrm>
            <a:off x="31198" y="1363477"/>
            <a:ext cx="11913704" cy="3934090"/>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(ou, selon une orthographe un peu moins courante, entreprenariat) est notamment l’action de créer de la richesse et/ou de l'emploi par la création ou la reprise d'une entreprise.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L’entrepreneuriat est une activité difficile et bon nombre de créations d'entreprises se soldent par un échec. Les formes d’entrepreneuriat sont variées selon le type d’organisation qui est mis en place. L’entrepreneuriat peut être une activité qui crée de nombreux emplois</a:t>
            </a:r>
            <a:r>
              <a:rPr lang="fr-FR" sz="2400" dirty="0">
                <a:latin typeface="Verdana" panose="020B0604030504040204" pitchFamily="34" charset="0"/>
                <a:ea typeface="Verdana" panose="020B0604030504040204" pitchFamily="34" charset="0"/>
                <a:cs typeface="Arial" panose="020B0604020202020204" pitchFamily="34" charset="0"/>
              </a:rPr>
              <a:t>.</a:t>
            </a:r>
            <a:endParaRPr lang="fr-FR"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94308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BB1247CB-D4D5-46BE-93C6-4C338375420A}"/>
              </a:ext>
            </a:extLst>
          </p:cNvPr>
          <p:cNvSpPr/>
          <p:nvPr/>
        </p:nvSpPr>
        <p:spPr>
          <a:xfrm>
            <a:off x="119270" y="731032"/>
            <a:ext cx="4297971"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Leader et gestionnaire </a:t>
            </a:r>
          </a:p>
        </p:txBody>
      </p:sp>
      <p:sp>
        <p:nvSpPr>
          <p:cNvPr id="2" name="Rectangle 1">
            <a:extLst>
              <a:ext uri="{FF2B5EF4-FFF2-40B4-BE49-F238E27FC236}">
                <a16:creationId xmlns="" xmlns:a16="http://schemas.microsoft.com/office/drawing/2014/main" id="{4F8997FA-FE63-4AA3-B2BA-975DCBF9B59A}"/>
              </a:ext>
            </a:extLst>
          </p:cNvPr>
          <p:cNvSpPr/>
          <p:nvPr/>
        </p:nvSpPr>
        <p:spPr>
          <a:xfrm>
            <a:off x="119270" y="1302054"/>
            <a:ext cx="11913704" cy="2826095"/>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leader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se distingue </a:t>
            </a:r>
            <a:r>
              <a:rPr lang="fr-FR" sz="2400" dirty="0">
                <a:latin typeface="Verdana" panose="020B0604030504040204" pitchFamily="34" charset="0"/>
                <a:ea typeface="Verdana" panose="020B0604030504040204" pitchFamily="34" charset="0"/>
                <a:cs typeface="Verdana" panose="020B0604030504040204" pitchFamily="34" charset="0"/>
              </a:rPr>
              <a:t>d'un gestionnaire ou d'un décideur, lequel a des capacités pour l'administration, sans pour autant « mener » le groupe, l'organisation ou le pays à un autre stade de son développement. </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	Un bon gestionnaire peut être un leader, mais les deux qualités ne sont pas automatiquement liées</a:t>
            </a:r>
          </a:p>
        </p:txBody>
      </p:sp>
      <p:pic>
        <p:nvPicPr>
          <p:cNvPr id="5" name="Image 4">
            <a:extLst>
              <a:ext uri="{FF2B5EF4-FFF2-40B4-BE49-F238E27FC236}">
                <a16:creationId xmlns="" xmlns:a16="http://schemas.microsoft.com/office/drawing/2014/main" id="{B2F441F5-742B-4E71-B2F1-A54D7AD77EE9}"/>
              </a:ext>
            </a:extLst>
          </p:cNvPr>
          <p:cNvPicPr>
            <a:picLocks noChangeAspect="1"/>
          </p:cNvPicPr>
          <p:nvPr/>
        </p:nvPicPr>
        <p:blipFill rotWithShape="1">
          <a:blip r:embed="rId2">
            <a:extLst>
              <a:ext uri="{28A0092B-C50C-407E-A947-70E740481C1C}">
                <a14:useLocalDpi xmlns:a14="http://schemas.microsoft.com/office/drawing/2010/main" val="0"/>
              </a:ext>
            </a:extLst>
          </a:blip>
          <a:srcRect l="36273" t="74701" r="17003" b="6312"/>
          <a:stretch/>
        </p:blipFill>
        <p:spPr>
          <a:xfrm>
            <a:off x="2938271" y="4266083"/>
            <a:ext cx="6099557" cy="1860885"/>
          </a:xfrm>
          <a:prstGeom prst="rect">
            <a:avLst/>
          </a:prstGeom>
        </p:spPr>
      </p:pic>
    </p:spTree>
    <p:extLst>
      <p:ext uri="{BB962C8B-B14F-4D97-AF65-F5344CB8AC3E}">
        <p14:creationId xmlns:p14="http://schemas.microsoft.com/office/powerpoint/2010/main" val="179824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BD72F7FE-5B76-4C8B-947A-712AB9622391}"/>
              </a:ext>
            </a:extLst>
          </p:cNvPr>
          <p:cNvSpPr/>
          <p:nvPr/>
        </p:nvSpPr>
        <p:spPr>
          <a:xfrm>
            <a:off x="153348" y="741188"/>
            <a:ext cx="5942652"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Compétence / qualités du leader </a:t>
            </a:r>
          </a:p>
        </p:txBody>
      </p:sp>
      <p:sp>
        <p:nvSpPr>
          <p:cNvPr id="2" name="Rectangle 1">
            <a:extLst>
              <a:ext uri="{FF2B5EF4-FFF2-40B4-BE49-F238E27FC236}">
                <a16:creationId xmlns="" xmlns:a16="http://schemas.microsoft.com/office/drawing/2014/main" id="{66BDDE32-B08F-425D-BEFE-6F627DEF0A20}"/>
              </a:ext>
            </a:extLst>
          </p:cNvPr>
          <p:cNvSpPr/>
          <p:nvPr/>
        </p:nvSpPr>
        <p:spPr>
          <a:xfrm>
            <a:off x="31198" y="1213009"/>
            <a:ext cx="11913703" cy="3341620"/>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Autant les champs couverts par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ont évolué, autant les qualités qui le définissent se sont multipliées. </a:t>
            </a:r>
          </a:p>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Si le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leadership</a:t>
            </a:r>
            <a:r>
              <a:rPr lang="fr-FR" sz="2400" dirty="0">
                <a:latin typeface="Verdana" panose="020B0604030504040204" pitchFamily="34" charset="0"/>
                <a:ea typeface="Verdana" panose="020B0604030504040204" pitchFamily="34" charset="0"/>
                <a:cs typeface="Verdana" panose="020B0604030504040204" pitchFamily="34" charset="0"/>
              </a:rPr>
              <a:t> dans le passé était associé intimement à la personnalité du leader et particulièrement à son </a:t>
            </a: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charisme</a:t>
            </a:r>
            <a:r>
              <a:rPr lang="fr-FR" sz="2400" dirty="0">
                <a:latin typeface="Verdana" panose="020B0604030504040204" pitchFamily="34" charset="0"/>
                <a:ea typeface="Verdana" panose="020B0604030504040204" pitchFamily="34" charset="0"/>
                <a:cs typeface="Verdana" panose="020B0604030504040204" pitchFamily="34" charset="0"/>
              </a:rPr>
              <a:t>, beaucoup d'études récentes suggèrent une capacité apprise, fruit de l'expérience et liée à des contextes spécifiques</a:t>
            </a:r>
            <a:endParaRPr lang="fr-FR"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322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 xmlns:a16="http://schemas.microsoft.com/office/drawing/2014/main" id="{BE8FB03A-A431-4596-86FA-FD55D963AC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6661C357-63FE-4888-B5BF-F0C55C8D1E31}"/>
              </a:ext>
            </a:extLst>
          </p:cNvPr>
          <p:cNvSpPr/>
          <p:nvPr/>
        </p:nvSpPr>
        <p:spPr>
          <a:xfrm>
            <a:off x="159026" y="731032"/>
            <a:ext cx="11785875" cy="4501873"/>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Parmi les compétences (ou qualités) que l'on retrouve chez les leaders, on peut citer : </a:t>
            </a:r>
          </a:p>
          <a:p>
            <a:pPr marL="1257300" lvl="2" indent="-342900" algn="just">
              <a:lnSpc>
                <a:spcPct val="150000"/>
              </a:lnSpc>
              <a:spcBef>
                <a:spcPts val="300"/>
              </a:spcBef>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vision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stratégie</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persuasion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communication</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La confiance </a:t>
            </a:r>
          </a:p>
          <a:p>
            <a:pPr marL="1257300" lvl="2" indent="-342900" algn="just">
              <a:lnSpc>
                <a:spcPct val="150000"/>
              </a:lnSpc>
              <a:buFont typeface="Symbol" panose="05050102010706020507" pitchFamily="18" charset="2"/>
              <a:buChar char=""/>
            </a:pPr>
            <a:r>
              <a:rPr lang="fr-FR" sz="2400" dirty="0">
                <a:solidFill>
                  <a:srgbClr val="00B050"/>
                </a:solidFill>
                <a:latin typeface="Verdana" panose="020B0604030504040204" pitchFamily="34" charset="0"/>
                <a:ea typeface="Verdana" panose="020B0604030504040204" pitchFamily="34" charset="0"/>
                <a:cs typeface="Verdana" panose="020B0604030504040204" pitchFamily="34" charset="0"/>
              </a:rPr>
              <a:t>L’éthique</a:t>
            </a:r>
            <a:endParaRPr lang="fr-FR" sz="2400" dirty="0"/>
          </a:p>
        </p:txBody>
      </p:sp>
    </p:spTree>
    <p:extLst>
      <p:ext uri="{BB962C8B-B14F-4D97-AF65-F5344CB8AC3E}">
        <p14:creationId xmlns:p14="http://schemas.microsoft.com/office/powerpoint/2010/main" val="1491228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1737" y="457201"/>
            <a:ext cx="10448691" cy="4893647"/>
          </a:xfrm>
          <a:prstGeom prst="rect">
            <a:avLst/>
          </a:prstGeom>
        </p:spPr>
        <p:txBody>
          <a:bodyPr wrap="square">
            <a:spAutoFit/>
          </a:bodyPr>
          <a:lstStyle/>
          <a:p>
            <a:r>
              <a:rPr lang="fr-FR" sz="2400" dirty="0">
                <a:solidFill>
                  <a:srgbClr val="FF0000"/>
                </a:solidFill>
                <a:latin typeface="Verdana" panose="020B0604030504040204" pitchFamily="34" charset="0"/>
                <a:ea typeface="Verdana" panose="020B0604030504040204" pitchFamily="34" charset="0"/>
                <a:cs typeface="Verdana" panose="020B0604030504040204" pitchFamily="34" charset="0"/>
              </a:rPr>
              <a:t>Principales caractéristiques entrepreneuriales:</a:t>
            </a:r>
          </a:p>
          <a:p>
            <a:pPr marL="285750" indent="-285750" algn="just">
              <a:lnSpc>
                <a:spcPct val="150000"/>
              </a:lnSpc>
              <a:buFont typeface="Arial" panose="020B0604020202020204" pitchFamily="34" charset="0"/>
              <a:buChar char="•"/>
            </a:pPr>
            <a:r>
              <a:rPr lang="fr-FR" dirty="0"/>
              <a:t> </a:t>
            </a:r>
            <a:r>
              <a:rPr lang="fr-FR" sz="2400" dirty="0">
                <a:latin typeface="Verdana" panose="020B0604030504040204" pitchFamily="34" charset="0"/>
                <a:ea typeface="Verdana" panose="020B0604030504040204" pitchFamily="34" charset="0"/>
                <a:cs typeface="Verdana" panose="020B0604030504040204" pitchFamily="34" charset="0"/>
              </a:rPr>
              <a:t>Désir d’accomplissement</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Recherche du pouvoir</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L’autonomie</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La confiance en soi</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Haut niveau d’énergie et de dynamisme</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Persévérance malgré les obstacles</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Tolérance au stress</a:t>
            </a:r>
          </a:p>
          <a:p>
            <a:pPr marL="342900" indent="-342900" algn="just">
              <a:lnSpc>
                <a:spcPct val="150000"/>
              </a:lnSpc>
              <a:buFont typeface="Arial" panose="020B0604020202020204" pitchFamily="34" charset="0"/>
              <a:buChar char="•"/>
            </a:pPr>
            <a:r>
              <a:rPr lang="fr-FR" sz="2400" dirty="0">
                <a:latin typeface="Verdana" panose="020B0604030504040204" pitchFamily="34" charset="0"/>
                <a:ea typeface="Verdana" panose="020B0604030504040204" pitchFamily="34" charset="0"/>
                <a:cs typeface="Verdana" panose="020B0604030504040204" pitchFamily="34" charset="0"/>
              </a:rPr>
              <a:t> Capable de faire face à la </a:t>
            </a:r>
            <a:r>
              <a:rPr lang="fr-FR" sz="2400" dirty="0" smtClean="0">
                <a:latin typeface="Verdana" panose="020B0604030504040204" pitchFamily="34" charset="0"/>
                <a:ea typeface="Verdana" panose="020B0604030504040204" pitchFamily="34" charset="0"/>
                <a:cs typeface="Verdana" panose="020B0604030504040204" pitchFamily="34" charset="0"/>
              </a:rPr>
              <a:t>concurrence</a:t>
            </a:r>
            <a:endParaRPr lang="fr-F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5017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790" y="366198"/>
            <a:ext cx="10991386" cy="1338828"/>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fr-FR" dirty="0">
                <a:latin typeface="Verdana" panose="020B0604030504040204" pitchFamily="34" charset="0"/>
                <a:ea typeface="Verdana" panose="020B0604030504040204" pitchFamily="34" charset="0"/>
                <a:cs typeface="Verdana" panose="020B0604030504040204" pitchFamily="34" charset="0"/>
              </a:rPr>
              <a:t>Personne orientée vers l’action</a:t>
            </a:r>
          </a:p>
          <a:p>
            <a:pPr marL="342900" indent="-342900" algn="just">
              <a:lnSpc>
                <a:spcPct val="150000"/>
              </a:lnSpc>
              <a:buFont typeface="Arial" panose="020B0604020202020204" pitchFamily="34" charset="0"/>
              <a:buChar char="•"/>
            </a:pPr>
            <a:r>
              <a:rPr lang="fr-FR" dirty="0">
                <a:latin typeface="Verdana" panose="020B0604030504040204" pitchFamily="34" charset="0"/>
                <a:ea typeface="Verdana" panose="020B0604030504040204" pitchFamily="34" charset="0"/>
                <a:cs typeface="Verdana" panose="020B0604030504040204" pitchFamily="34" charset="0"/>
              </a:rPr>
              <a:t> Innovateur</a:t>
            </a:r>
          </a:p>
          <a:p>
            <a:pPr marL="342900" indent="-342900" algn="just">
              <a:lnSpc>
                <a:spcPct val="150000"/>
              </a:lnSpc>
              <a:buFont typeface="Arial" panose="020B0604020202020204" pitchFamily="34" charset="0"/>
              <a:buChar char="•"/>
            </a:pPr>
            <a:r>
              <a:rPr lang="fr-FR" dirty="0">
                <a:latin typeface="Verdana" panose="020B0604030504040204" pitchFamily="34" charset="0"/>
                <a:ea typeface="Verdana" panose="020B0604030504040204" pitchFamily="34" charset="0"/>
                <a:cs typeface="Verdana" panose="020B0604030504040204" pitchFamily="34" charset="0"/>
              </a:rPr>
              <a:t> Capacité de concevoir des projets, de conceptualiser et de se projeter dans l’avenir</a:t>
            </a:r>
            <a:endParaRPr lang="fr-FR" dirty="0"/>
          </a:p>
        </p:txBody>
      </p:sp>
    </p:spTree>
    <p:extLst>
      <p:ext uri="{BB962C8B-B14F-4D97-AF65-F5344CB8AC3E}">
        <p14:creationId xmlns:p14="http://schemas.microsoft.com/office/powerpoint/2010/main" val="775981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78DA4C2A-4577-4B36-9A2E-7EDFED190EA7}"/>
              </a:ext>
            </a:extLst>
          </p:cNvPr>
          <p:cNvSpPr/>
          <p:nvPr/>
        </p:nvSpPr>
        <p:spPr>
          <a:xfrm>
            <a:off x="1426437" y="3669506"/>
            <a:ext cx="9542356" cy="1600438"/>
          </a:xfrm>
          <a:prstGeom prst="rect">
            <a:avLst/>
          </a:prstGeom>
        </p:spPr>
        <p:txBody>
          <a:bodyPr wrap="none">
            <a:spAutoFit/>
          </a:bodyPr>
          <a:lstStyle/>
          <a:p>
            <a:pPr algn="ctr"/>
            <a:r>
              <a:rPr lang="fr-FR" sz="2000" b="1" dirty="0">
                <a:solidFill>
                  <a:schemeClr val="bg1"/>
                </a:solidFill>
                <a:latin typeface="Verdana" panose="020B0604030504040204" pitchFamily="34" charset="0"/>
                <a:ea typeface="Verdana" panose="020B0604030504040204" pitchFamily="34" charset="0"/>
                <a:cs typeface="Verdana" panose="020B0604030504040204" pitchFamily="34" charset="0"/>
              </a:rPr>
              <a:t>S.SAHNOUNE MAA, </a:t>
            </a: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Institut Sciences et Technologies, Départements Sciences et Techniques </a:t>
            </a:r>
          </a:p>
          <a:p>
            <a:pPr algn="ct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Centre Universitaire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Abedlhafid</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000" dirty="0" err="1">
                <a:solidFill>
                  <a:schemeClr val="bg1"/>
                </a:solidFill>
                <a:latin typeface="Verdana" panose="020B0604030504040204" pitchFamily="34" charset="0"/>
                <a:ea typeface="Verdana" panose="020B0604030504040204" pitchFamily="34" charset="0"/>
                <a:cs typeface="Verdana" panose="020B0604030504040204" pitchFamily="34" charset="0"/>
              </a:rPr>
              <a:t>Boussouf</a:t>
            </a:r>
            <a:r>
              <a:rPr lang="fr-FR" sz="2000" dirty="0">
                <a:solidFill>
                  <a:schemeClr val="bg1"/>
                </a:solidFill>
                <a:latin typeface="Verdana" panose="020B0604030504040204" pitchFamily="34" charset="0"/>
                <a:ea typeface="Verdana" panose="020B0604030504040204" pitchFamily="34" charset="0"/>
                <a:cs typeface="Verdana" panose="020B0604030504040204" pitchFamily="34" charset="0"/>
              </a:rPr>
              <a:t> Mila</a:t>
            </a:r>
          </a:p>
          <a:p>
            <a:pPr algn="ct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 xmlns:ahyp="http://schemas.microsoft.com/office/drawing/2018/hyperlinkcolor" val="tx"/>
                    </a:ext>
                  </a:extLst>
                </a:hlinkClick>
              </a:rPr>
              <a:t>(</a:t>
            </a:r>
            <a:r>
              <a:rPr lang="en-US" sz="2000" dirty="0">
                <a:solidFill>
                  <a:schemeClr val="accent5"/>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 xmlns:ahyp="http://schemas.microsoft.com/office/drawing/2018/hyperlinkcolor" val="tx"/>
                    </a:ext>
                  </a:extLst>
                </a:hlinkClick>
              </a:rPr>
              <a:t>sarah.sahnoune@gmail.com</a:t>
            </a:r>
            <a:r>
              <a:rPr lang="en-US" dirty="0">
                <a:solidFill>
                  <a:schemeClr val="accent5"/>
                </a:solidFill>
                <a:latin typeface="Verdana" panose="020B0604030504040204" pitchFamily="34" charset="0"/>
                <a:ea typeface="Verdana" panose="020B0604030504040204" pitchFamily="34" charset="0"/>
                <a:cs typeface="Verdana" panose="020B0604030504040204" pitchFamily="34" charset="0"/>
              </a:rPr>
              <a:t>) </a:t>
            </a:r>
            <a:endParaRPr lang="fr-FR" b="1" dirty="0">
              <a:solidFill>
                <a:schemeClr val="accent5"/>
              </a:solidFill>
              <a:latin typeface="Verdana" panose="020B0604030504040204" pitchFamily="34" charset="0"/>
              <a:ea typeface="Verdana" panose="020B0604030504040204" pitchFamily="34" charset="0"/>
              <a:cs typeface="Verdana" panose="020B0604030504040204" pitchFamily="34" charset="0"/>
            </a:endParaRPr>
          </a:p>
          <a:p>
            <a:pPr algn="ctr"/>
            <a:r>
              <a:rPr lang="fr-FR" dirty="0">
                <a:latin typeface="Verdana" panose="020B0604030504040204" pitchFamily="34" charset="0"/>
                <a:ea typeface="Verdana" panose="020B0604030504040204" pitchFamily="34" charset="0"/>
                <a:cs typeface="Verdana" panose="020B0604030504040204" pitchFamily="34" charset="0"/>
              </a:rPr>
              <a:t> </a:t>
            </a:r>
          </a:p>
        </p:txBody>
      </p:sp>
      <p:sp>
        <p:nvSpPr>
          <p:cNvPr id="5" name="Title 1">
            <a:extLst>
              <a:ext uri="{FF2B5EF4-FFF2-40B4-BE49-F238E27FC236}">
                <a16:creationId xmlns="" xmlns:a16="http://schemas.microsoft.com/office/drawing/2014/main" id="{87AEF58E-5C9A-4016-804E-EF0E1C18C728}"/>
              </a:ext>
            </a:extLst>
          </p:cNvPr>
          <p:cNvSpPr txBox="1">
            <a:spLocks/>
          </p:cNvSpPr>
          <p:nvPr/>
        </p:nvSpPr>
        <p:spPr>
          <a:xfrm>
            <a:off x="827314" y="1570972"/>
            <a:ext cx="11364686" cy="2297045"/>
          </a:xfrm>
          <a:prstGeom prst="rect">
            <a:avLst/>
          </a:prstGeom>
        </p:spPr>
        <p:txBody>
          <a:bodyPr vert="horz" lIns="91440" tIns="45720" rIns="91440" bIns="45720" rtlCol="0" anchor="t">
            <a:normAutofit fontScale="92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200" b="1" dirty="0">
              <a:solidFill>
                <a:schemeClr val="bg1"/>
              </a:solidFill>
            </a:endParaRPr>
          </a:p>
          <a:p>
            <a:endParaRPr lang="en-US" sz="3200" b="1" dirty="0">
              <a:solidFill>
                <a:schemeClr val="bg1"/>
              </a:solidFill>
            </a:endParaRPr>
          </a:p>
          <a:p>
            <a:endParaRPr lang="en-US" sz="3200" b="1" dirty="0">
              <a:solidFill>
                <a:schemeClr val="bg1"/>
              </a:solidFill>
            </a:endParaRPr>
          </a:p>
          <a:p>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rPr>
              <a:t>Merci </a:t>
            </a:r>
            <a:r>
              <a:rPr lang="en-US" sz="6400" b="1" dirty="0">
                <a:solidFill>
                  <a:schemeClr val="bg1"/>
                </a:solidFill>
                <a:latin typeface="Verdana" panose="020B0604030504040204" pitchFamily="34" charset="0"/>
                <a:ea typeface="Verdana" panose="020B0604030504040204" pitchFamily="34" charset="0"/>
                <a:cs typeface="Arial" panose="020B0604020202020204" pitchFamily="34" charset="0"/>
                <a:sym typeface="Wingdings" panose="05000000000000000000" pitchFamily="2" charset="2"/>
              </a:rPr>
              <a:t></a:t>
            </a:r>
          </a:p>
          <a:p>
            <a:endParaRPr lang="en-US" sz="6400" b="1" dirty="0">
              <a:solidFill>
                <a:schemeClr val="accent2"/>
              </a:solidFill>
              <a:latin typeface="Arial" panose="020B0604020202020204" pitchFamily="34" charset="0"/>
              <a:cs typeface="Arial" panose="020B0604020202020204" pitchFamily="34" charset="0"/>
            </a:endParaRPr>
          </a:p>
        </p:txBody>
      </p:sp>
      <p:cxnSp>
        <p:nvCxnSpPr>
          <p:cNvPr id="6" name="Connecteur droit 5">
            <a:extLst>
              <a:ext uri="{FF2B5EF4-FFF2-40B4-BE49-F238E27FC236}">
                <a16:creationId xmlns="" xmlns:a16="http://schemas.microsoft.com/office/drawing/2014/main" id="{4B0D6503-054C-46EA-86BF-B46F1BE3B8E9}"/>
              </a:ext>
            </a:extLst>
          </p:cNvPr>
          <p:cNvCxnSpPr>
            <a:cxnSpLocks/>
          </p:cNvCxnSpPr>
          <p:nvPr/>
        </p:nvCxnSpPr>
        <p:spPr>
          <a:xfrm>
            <a:off x="942535" y="3669898"/>
            <a:ext cx="1074544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08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 xmlns:a16="http://schemas.microsoft.com/office/drawing/2014/main" id="{7E902772-1D1F-491B-A092-D5EC0B30F739}"/>
              </a:ext>
            </a:extLst>
          </p:cNvPr>
          <p:cNvSpPr/>
          <p:nvPr/>
        </p:nvSpPr>
        <p:spPr>
          <a:xfrm>
            <a:off x="119269" y="2413338"/>
            <a:ext cx="11913703" cy="585417"/>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a:t>
            </a:r>
            <a:endParaRPr lang="fr-FR" sz="2400" dirty="0"/>
          </a:p>
        </p:txBody>
      </p:sp>
      <p:sp>
        <p:nvSpPr>
          <p:cNvPr id="7" name="Rectangle 6">
            <a:extLst>
              <a:ext uri="{FF2B5EF4-FFF2-40B4-BE49-F238E27FC236}">
                <a16:creationId xmlns="" xmlns:a16="http://schemas.microsoft.com/office/drawing/2014/main" id="{48413F35-244D-40BA-AFF5-CA73C8334D00}"/>
              </a:ext>
            </a:extLst>
          </p:cNvPr>
          <p:cNvSpPr/>
          <p:nvPr/>
        </p:nvSpPr>
        <p:spPr>
          <a:xfrm>
            <a:off x="119269" y="731032"/>
            <a:ext cx="11873944" cy="2801408"/>
          </a:xfrm>
          <a:prstGeom prst="rect">
            <a:avLst/>
          </a:prstGeom>
        </p:spPr>
        <p:txBody>
          <a:bodyPr wrap="square">
            <a:spAutoFit/>
          </a:bodyPr>
          <a:lstStyle/>
          <a:p>
            <a:pPr algn="just">
              <a:lnSpc>
                <a:spcPct val="150000"/>
              </a:lnSpc>
            </a:pPr>
            <a:r>
              <a:rPr lang="fr-FR" sz="2400" dirty="0">
                <a:latin typeface="Verdana" panose="020B0604030504040204" pitchFamily="34" charset="0"/>
                <a:ea typeface="Verdana" panose="020B0604030504040204" pitchFamily="34" charset="0"/>
                <a:cs typeface="Verdana" panose="020B0604030504040204" pitchFamily="34" charset="0"/>
              </a:rPr>
              <a:t>	Une autre définition de l’entrepreneuriat décrit le processus de découverte, d’évaluation et d’exploitation d’occasions. Ainsi un entrepreneur peut être défini comme « quelqu’un qui agit non en fonction des ressources qu’il contrôle actuellement, mais qui poursuit inlassablement une occasion</a:t>
            </a:r>
            <a:endParaRPr lang="fr-FR" sz="2400" dirty="0"/>
          </a:p>
        </p:txBody>
      </p:sp>
    </p:spTree>
    <p:extLst>
      <p:ext uri="{BB962C8B-B14F-4D97-AF65-F5344CB8AC3E}">
        <p14:creationId xmlns:p14="http://schemas.microsoft.com/office/powerpoint/2010/main" val="289708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 xmlns:a16="http://schemas.microsoft.com/office/drawing/2014/main" id="{4611B818-A59B-43D3-BC7B-10F8C343724B}"/>
              </a:ext>
            </a:extLst>
          </p:cNvPr>
          <p:cNvSpPr/>
          <p:nvPr/>
        </p:nvSpPr>
        <p:spPr>
          <a:xfrm>
            <a:off x="119270" y="1260422"/>
            <a:ext cx="11913704"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Arial" panose="020B0604020202020204" pitchFamily="34" charset="0"/>
              </a:rPr>
              <a:t>	Un entrepreneur est une personne qui veut et qui est capable de transformer une idée ou une invention en une </a:t>
            </a:r>
            <a:r>
              <a:rPr lang="fr-FR" sz="2400" u="sng" dirty="0">
                <a:solidFill>
                  <a:srgbClr val="00B050"/>
                </a:solidFill>
                <a:latin typeface="Verdana" panose="020B0604030504040204" pitchFamily="34" charset="0"/>
                <a:ea typeface="Verdana" panose="020B0604030504040204" pitchFamily="34" charset="0"/>
                <a:cs typeface="Arial" panose="020B0604020202020204" pitchFamily="34" charset="0"/>
              </a:rPr>
              <a:t>innovation</a:t>
            </a:r>
            <a:r>
              <a:rPr lang="fr-FR" sz="2400" dirty="0">
                <a:latin typeface="Verdana" panose="020B0604030504040204" pitchFamily="34" charset="0"/>
                <a:ea typeface="Verdana" panose="020B0604030504040204" pitchFamily="34" charset="0"/>
                <a:cs typeface="Arial" panose="020B0604020202020204" pitchFamily="34" charset="0"/>
              </a:rPr>
              <a:t> réussie.</a:t>
            </a:r>
            <a:endParaRPr lang="fr-FR" sz="2000" dirty="0">
              <a:latin typeface="Verdana" panose="020B0604030504040204" pitchFamily="34" charset="0"/>
              <a:ea typeface="Verdana" panose="020B0604030504040204" pitchFamily="34" charset="0"/>
              <a:cs typeface="Arial" panose="020B0604020202020204" pitchFamily="34" charset="0"/>
            </a:endParaRPr>
          </a:p>
        </p:txBody>
      </p:sp>
      <p:sp>
        <p:nvSpPr>
          <p:cNvPr id="4" name="Text Box 5">
            <a:extLst>
              <a:ext uri="{FF2B5EF4-FFF2-40B4-BE49-F238E27FC236}">
                <a16:creationId xmlns="" xmlns:a16="http://schemas.microsoft.com/office/drawing/2014/main" id="{EAA78EFD-E929-4CF1-8DFB-0A9415AFBB5A}"/>
              </a:ext>
            </a:extLst>
          </p:cNvPr>
          <p:cNvSpPr txBox="1">
            <a:spLocks noChangeArrowheads="1"/>
          </p:cNvSpPr>
          <p:nvPr/>
        </p:nvSpPr>
        <p:spPr bwMode="auto">
          <a:xfrm>
            <a:off x="119271" y="731032"/>
            <a:ext cx="6096000" cy="529390"/>
          </a:xfrm>
          <a:prstGeom prst="rect">
            <a:avLst/>
          </a:prstGeom>
          <a:noFill/>
          <a:ln w="0">
            <a:noFill/>
            <a:prstDash val="solid"/>
          </a:ln>
        </p:spPr>
        <p:txBody>
          <a:bodyPr wrap="none" lIns="90004" tIns="44997" rIns="90004" bIns="44997" anchor="ctr" anchorCtr="1" compatLnSpc="0"/>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Capacité de transformation d’idée</a:t>
            </a:r>
          </a:p>
        </p:txBody>
      </p:sp>
      <p:sp>
        <p:nvSpPr>
          <p:cNvPr id="6" name="Rectangle 5">
            <a:extLst>
              <a:ext uri="{FF2B5EF4-FFF2-40B4-BE49-F238E27FC236}">
                <a16:creationId xmlns="" xmlns:a16="http://schemas.microsoft.com/office/drawing/2014/main" id="{01884EE9-B821-471C-AB61-B68F9835B3CD}"/>
              </a:ext>
            </a:extLst>
          </p:cNvPr>
          <p:cNvSpPr/>
          <p:nvPr/>
        </p:nvSpPr>
        <p:spPr>
          <a:xfrm>
            <a:off x="159026" y="2386051"/>
            <a:ext cx="4506431" cy="461665"/>
          </a:xfrm>
          <a:prstGeom prst="rect">
            <a:avLst/>
          </a:prstGeom>
        </p:spPr>
        <p:txBody>
          <a:bodyPr wrap="squar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La prise de risque </a:t>
            </a:r>
          </a:p>
        </p:txBody>
      </p:sp>
      <p:sp>
        <p:nvSpPr>
          <p:cNvPr id="3" name="Rectangle 2">
            <a:extLst>
              <a:ext uri="{FF2B5EF4-FFF2-40B4-BE49-F238E27FC236}">
                <a16:creationId xmlns="" xmlns:a16="http://schemas.microsoft.com/office/drawing/2014/main" id="{E8C02B2C-BBA9-48A4-9F2A-B408295C58B6}"/>
              </a:ext>
            </a:extLst>
          </p:cNvPr>
          <p:cNvSpPr/>
          <p:nvPr/>
        </p:nvSpPr>
        <p:spPr>
          <a:xfrm>
            <a:off x="119270" y="2915441"/>
            <a:ext cx="11913703" cy="2272097"/>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L’entrepreneuriat consiste à prendre des </a:t>
            </a:r>
            <a:r>
              <a:rPr lang="fr-FR" sz="2400" u="sng" dirty="0">
                <a:solidFill>
                  <a:srgbClr val="00B050"/>
                </a:solidFill>
                <a:latin typeface="Verdana" panose="020B0604030504040204" pitchFamily="34" charset="0"/>
                <a:ea typeface="Verdana" panose="020B0604030504040204" pitchFamily="34" charset="0"/>
                <a:cs typeface="Verdana" panose="020B0604030504040204" pitchFamily="34" charset="0"/>
              </a:rPr>
              <a:t>risques.</a:t>
            </a:r>
          </a:p>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L’entrepreneur est une personne qui est prête à mettre en jeu sa carrière et sa sécurité financière pour mettre en œuvre une idée, à mettre son temps et son capital dans une entreprise risquée</a:t>
            </a:r>
            <a:r>
              <a:rPr lang="fr-FR" b="1"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182565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3E659624-192D-4A89-B8C3-C566EE0CE98E}"/>
              </a:ext>
            </a:extLst>
          </p:cNvPr>
          <p:cNvSpPr/>
          <p:nvPr/>
        </p:nvSpPr>
        <p:spPr>
          <a:xfrm>
            <a:off x="159026" y="731032"/>
            <a:ext cx="6585457"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Caractéristiques de l’entrepreneuriat</a:t>
            </a:r>
          </a:p>
        </p:txBody>
      </p:sp>
      <p:sp>
        <p:nvSpPr>
          <p:cNvPr id="2" name="Rectangle 1">
            <a:extLst>
              <a:ext uri="{FF2B5EF4-FFF2-40B4-BE49-F238E27FC236}">
                <a16:creationId xmlns="" xmlns:a16="http://schemas.microsoft.com/office/drawing/2014/main" id="{EA812C6F-D273-4F26-90B7-806885297D7A}"/>
              </a:ext>
            </a:extLst>
          </p:cNvPr>
          <p:cNvSpPr/>
          <p:nvPr/>
        </p:nvSpPr>
        <p:spPr>
          <a:xfrm>
            <a:off x="119270" y="1192697"/>
            <a:ext cx="11913704" cy="5557612"/>
          </a:xfrm>
          <a:prstGeom prst="rect">
            <a:avLst/>
          </a:prstGeom>
        </p:spPr>
        <p:txBody>
          <a:bodyPr wrap="square">
            <a:spAutoFit/>
          </a:bodyPr>
          <a:lstStyle/>
          <a:p>
            <a:pPr marL="342900" lvl="0" indent="-342900" algn="just">
              <a:lnSpc>
                <a:spcPct val="150000"/>
              </a:lnSpc>
              <a:spcBef>
                <a:spcPts val="300"/>
              </a:spcBef>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Il y a un </a:t>
            </a:r>
            <a:r>
              <a:rPr lang="fr-FR" sz="2400" b="1" dirty="0">
                <a:solidFill>
                  <a:srgbClr val="00B050"/>
                </a:solidFill>
                <a:latin typeface="Verdana" panose="020B0604030504040204" pitchFamily="34" charset="0"/>
                <a:ea typeface="Verdana" panose="020B0604030504040204" pitchFamily="34" charset="0"/>
                <a:cs typeface="Verdana" panose="020B0604030504040204" pitchFamily="34" charset="0"/>
              </a:rPr>
              <a:t>leader</a:t>
            </a:r>
            <a:r>
              <a:rPr lang="fr-FR" sz="2400" dirty="0">
                <a:latin typeface="Verdana" panose="020B0604030504040204" pitchFamily="34" charset="0"/>
                <a:ea typeface="Verdana" panose="020B0604030504040204" pitchFamily="34" charset="0"/>
                <a:cs typeface="Verdana" panose="020B0604030504040204" pitchFamily="34" charset="0"/>
              </a:rPr>
              <a:t>, l’entrepreneur, qui est la force motrice à l’origine des faits économiques.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Dans l’esprit de cet entrepreneur il y a une vision de l’avenir qui est préférable à celle de l’état présent. </a:t>
            </a:r>
          </a:p>
          <a:p>
            <a:pPr marL="342900" lvl="0" indent="-342900" algn="just">
              <a:lnSpc>
                <a:spcPct val="150000"/>
              </a:lnSpc>
              <a:spcAft>
                <a:spcPts val="0"/>
              </a:spcAft>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Tout au long d’un processus partiellement conscientisé d’intuitions et de perspicacité qui trouvent leurs racines dans l’expérience, l’entrepreneur développe une vision ainsi qu’une stratégie afin de la mettre en pratique.</a:t>
            </a:r>
          </a:p>
          <a:p>
            <a:pPr marL="342900" indent="-342900" algn="just">
              <a:lnSpc>
                <a:spcPct val="150000"/>
              </a:lnSpc>
              <a:buFont typeface="Symbol" panose="05050102010706020507" pitchFamily="18" charset="2"/>
              <a:buChar char=""/>
            </a:pPr>
            <a:r>
              <a:rPr lang="fr-FR" sz="2400" dirty="0">
                <a:latin typeface="Verdana" panose="020B0604030504040204" pitchFamily="34" charset="0"/>
                <a:ea typeface="Verdana" panose="020B0604030504040204" pitchFamily="34" charset="0"/>
                <a:cs typeface="Verdana" panose="020B0604030504040204" pitchFamily="34" charset="0"/>
              </a:rPr>
              <a:t>Cette vision est mise en œuvre rapidement et avec enthousiasme par l’entrepreneur. Le travail réalisé peut procurer le sentiment de vivre pleinement ou la satisfaction de rendre service à la société.</a:t>
            </a:r>
          </a:p>
        </p:txBody>
      </p:sp>
    </p:spTree>
    <p:extLst>
      <p:ext uri="{BB962C8B-B14F-4D97-AF65-F5344CB8AC3E}">
        <p14:creationId xmlns:p14="http://schemas.microsoft.com/office/powerpoint/2010/main" val="157546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4F18E023-4E86-4B31-87E8-B67770317EC7}"/>
              </a:ext>
            </a:extLst>
          </p:cNvPr>
          <p:cNvSpPr/>
          <p:nvPr/>
        </p:nvSpPr>
        <p:spPr>
          <a:xfrm>
            <a:off x="159026" y="731032"/>
            <a:ext cx="3607078"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Champ sémantique </a:t>
            </a:r>
          </a:p>
        </p:txBody>
      </p:sp>
      <p:sp>
        <p:nvSpPr>
          <p:cNvPr id="4" name="Rectangle 3">
            <a:extLst>
              <a:ext uri="{FF2B5EF4-FFF2-40B4-BE49-F238E27FC236}">
                <a16:creationId xmlns="" xmlns:a16="http://schemas.microsoft.com/office/drawing/2014/main" id="{8BA01596-AE66-4331-966C-8E55829364B6}"/>
              </a:ext>
            </a:extLst>
          </p:cNvPr>
          <p:cNvSpPr>
            <a:spLocks noChangeArrowheads="1"/>
          </p:cNvSpPr>
          <p:nvPr/>
        </p:nvSpPr>
        <p:spPr bwMode="auto">
          <a:xfrm>
            <a:off x="2223387" y="1059121"/>
            <a:ext cx="3168315" cy="473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Aptitude</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Créer</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Innover</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Gérer</a:t>
            </a: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Confiance en soi</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Estime en soi</a:t>
            </a:r>
          </a:p>
          <a:p>
            <a:pPr marL="0" marR="0" lvl="0" indent="0" algn="just" defTabSz="914400" rtl="0" eaLnBrk="0" fontAlgn="base" latinLnBrk="0" hangingPunct="0">
              <a:lnSpc>
                <a:spcPct val="150000"/>
              </a:lnSpc>
              <a:spcBef>
                <a:spcPct val="0"/>
              </a:spcBef>
              <a:spcAft>
                <a:spcPct val="0"/>
              </a:spcAft>
              <a:buClrTx/>
              <a:buSzTx/>
              <a:buFontTx/>
              <a:buNone/>
              <a:tabLst/>
            </a:pPr>
            <a:r>
              <a:rPr lang="fr-FR" altLang="fr-FR" sz="2400" dirty="0">
                <a:latin typeface="Verdana" panose="020B0604030504040204" pitchFamily="34" charset="0"/>
                <a:ea typeface="Verdana" panose="020B0604030504040204" pitchFamily="34" charset="0"/>
                <a:cs typeface="Verdana" panose="020B0604030504040204" pitchFamily="34" charset="0"/>
              </a:rPr>
              <a:t>Leadership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FR" altLang="fr-FR"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 name="Flèche : courbe vers le haut 5">
            <a:extLst>
              <a:ext uri="{FF2B5EF4-FFF2-40B4-BE49-F238E27FC236}">
                <a16:creationId xmlns="" xmlns:a16="http://schemas.microsoft.com/office/drawing/2014/main" id="{5C808907-96FD-4EC5-AC25-553AA612C8E1}"/>
              </a:ext>
            </a:extLst>
          </p:cNvPr>
          <p:cNvSpPr/>
          <p:nvPr/>
        </p:nvSpPr>
        <p:spPr>
          <a:xfrm rot="20940376">
            <a:off x="3531305" y="4617469"/>
            <a:ext cx="5374726" cy="189069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Rectangle 6">
            <a:extLst>
              <a:ext uri="{FF2B5EF4-FFF2-40B4-BE49-F238E27FC236}">
                <a16:creationId xmlns="" xmlns:a16="http://schemas.microsoft.com/office/drawing/2014/main" id="{E1E15ABD-6B04-4268-A89B-E62B6D8E2888}"/>
              </a:ext>
            </a:extLst>
          </p:cNvPr>
          <p:cNvSpPr/>
          <p:nvPr/>
        </p:nvSpPr>
        <p:spPr>
          <a:xfrm>
            <a:off x="6546283" y="3052011"/>
            <a:ext cx="3801979" cy="946485"/>
          </a:xfrm>
          <a:prstGeom prst="rect">
            <a:avLst/>
          </a:prstGeom>
          <a:solidFill>
            <a:schemeClr val="bg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rPr>
              <a:t>Culture entrepreneuriales </a:t>
            </a:r>
          </a:p>
        </p:txBody>
      </p:sp>
    </p:spTree>
    <p:extLst>
      <p:ext uri="{BB962C8B-B14F-4D97-AF65-F5344CB8AC3E}">
        <p14:creationId xmlns:p14="http://schemas.microsoft.com/office/powerpoint/2010/main" val="35030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ppt_w</p:attrName>
                                        </p:attrNameLst>
                                      </p:cBhvr>
                                      <p:tavLst>
                                        <p:tav tm="0">
                                          <p:val>
                                            <p:strVal val="#ppt_w*0.70"/>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Effect transition="in" filter="fade">
                                      <p:cBhvr>
                                        <p:cTn id="23" dur="1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60278ED0-01F2-4162-8AD2-433E7A6B08E4}"/>
              </a:ext>
            </a:extLst>
          </p:cNvPr>
          <p:cNvSpPr/>
          <p:nvPr/>
        </p:nvSpPr>
        <p:spPr>
          <a:xfrm>
            <a:off x="119270" y="731032"/>
            <a:ext cx="4467890"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Culture entrepreneuriale</a:t>
            </a:r>
          </a:p>
        </p:txBody>
      </p:sp>
      <p:sp>
        <p:nvSpPr>
          <p:cNvPr id="2" name="Rectangle 1">
            <a:extLst>
              <a:ext uri="{FF2B5EF4-FFF2-40B4-BE49-F238E27FC236}">
                <a16:creationId xmlns="" xmlns:a16="http://schemas.microsoft.com/office/drawing/2014/main" id="{2EE470BC-AE31-442F-A811-4C1E374C88B8}"/>
              </a:ext>
            </a:extLst>
          </p:cNvPr>
          <p:cNvSpPr/>
          <p:nvPr/>
        </p:nvSpPr>
        <p:spPr>
          <a:xfrm>
            <a:off x="119269" y="1192697"/>
            <a:ext cx="11913703" cy="1125629"/>
          </a:xfrm>
          <a:prstGeom prst="rect">
            <a:avLst/>
          </a:prstGeom>
        </p:spPr>
        <p:txBody>
          <a:bodyPr wrap="square">
            <a:spAutoFit/>
          </a:bodyPr>
          <a:lstStyle/>
          <a:p>
            <a:pPr indent="449580" algn="just">
              <a:lnSpc>
                <a:spcPct val="150000"/>
              </a:lnSpc>
              <a:spcBef>
                <a:spcPts val="300"/>
              </a:spcBef>
              <a:spcAft>
                <a:spcPts val="0"/>
              </a:spcAft>
            </a:pPr>
            <a:r>
              <a:rPr lang="fr-FR" sz="2400" dirty="0">
                <a:latin typeface="Verdana" panose="020B0604030504040204" pitchFamily="34" charset="0"/>
                <a:ea typeface="Verdana" panose="020B0604030504040204" pitchFamily="34" charset="0"/>
                <a:cs typeface="Verdana" panose="020B0604030504040204" pitchFamily="34" charset="0"/>
              </a:rPr>
              <a:t>Ensemble des valeurs qui poussent ou orientent plus ou moins les gens vers la création d’entreprise. </a:t>
            </a:r>
          </a:p>
        </p:txBody>
      </p:sp>
      <p:sp>
        <p:nvSpPr>
          <p:cNvPr id="4" name="Rectangle 3">
            <a:extLst>
              <a:ext uri="{FF2B5EF4-FFF2-40B4-BE49-F238E27FC236}">
                <a16:creationId xmlns="" xmlns:a16="http://schemas.microsoft.com/office/drawing/2014/main" id="{297F1B9E-7C04-44C5-A63F-3235CEA7543E}"/>
              </a:ext>
            </a:extLst>
          </p:cNvPr>
          <p:cNvSpPr/>
          <p:nvPr/>
        </p:nvSpPr>
        <p:spPr>
          <a:xfrm>
            <a:off x="1904554" y="2813832"/>
            <a:ext cx="4970379" cy="2349041"/>
          </a:xfrm>
          <a:prstGeom prst="rect">
            <a:avLst/>
          </a:prstGeom>
        </p:spPr>
        <p:txBody>
          <a:bodyPr wrap="square">
            <a:spAutoFit/>
          </a:bodyPr>
          <a:lstStyle/>
          <a:p>
            <a:pPr marL="285750" indent="-285750" algn="just">
              <a:lnSpc>
                <a:spcPct val="150000"/>
              </a:lnSpc>
              <a:spcBef>
                <a:spcPts val="300"/>
              </a:spcBef>
              <a:spcAft>
                <a:spcPts val="0"/>
              </a:spcAft>
              <a:buFont typeface="Arial" panose="020B0604020202020204" pitchFamily="34" charset="0"/>
              <a:buChar char="•"/>
            </a:pPr>
            <a:r>
              <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Esprit d’équipe</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coopération </a:t>
            </a:r>
          </a:p>
          <a:p>
            <a:pPr marL="285750" indent="-285750" algn="just">
              <a:lnSpc>
                <a:spcPct val="150000"/>
              </a:lnSpc>
              <a:spcBef>
                <a:spcPts val="300"/>
              </a:spcBef>
              <a:spcAft>
                <a:spcPts val="0"/>
              </a:spcAft>
              <a:buFont typeface="Arial" panose="020B0604020202020204" pitchFamily="34" charset="0"/>
              <a:buChar char="•"/>
            </a:pPr>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fr-FR" sz="2400"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Image 5">
            <a:extLst>
              <a:ext uri="{FF2B5EF4-FFF2-40B4-BE49-F238E27FC236}">
                <a16:creationId xmlns="" xmlns:a16="http://schemas.microsoft.com/office/drawing/2014/main" id="{9AC9F762-90AB-440E-AB22-0AC649F1BEF2}"/>
              </a:ext>
            </a:extLst>
          </p:cNvPr>
          <p:cNvPicPr>
            <a:picLocks noChangeAspect="1"/>
          </p:cNvPicPr>
          <p:nvPr/>
        </p:nvPicPr>
        <p:blipFill rotWithShape="1">
          <a:blip r:embed="rId2">
            <a:extLst>
              <a:ext uri="{28A0092B-C50C-407E-A947-70E740481C1C}">
                <a14:useLocalDpi xmlns:a14="http://schemas.microsoft.com/office/drawing/2010/main" val="0"/>
              </a:ext>
            </a:extLst>
          </a:blip>
          <a:srcRect l="52112" t="40243"/>
          <a:stretch/>
        </p:blipFill>
        <p:spPr>
          <a:xfrm>
            <a:off x="7170821" y="2813832"/>
            <a:ext cx="3407443" cy="2726405"/>
          </a:xfrm>
          <a:prstGeom prst="rect">
            <a:avLst/>
          </a:prstGeom>
          <a:ln>
            <a:solidFill>
              <a:schemeClr val="tx1"/>
            </a:solidFill>
          </a:ln>
        </p:spPr>
      </p:pic>
    </p:spTree>
    <p:extLst>
      <p:ext uri="{BB962C8B-B14F-4D97-AF65-F5344CB8AC3E}">
        <p14:creationId xmlns:p14="http://schemas.microsoft.com/office/powerpoint/2010/main" val="205855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a:extLst>
              <a:ext uri="{FF2B5EF4-FFF2-40B4-BE49-F238E27FC236}">
                <a16:creationId xmlns="" xmlns:a16="http://schemas.microsoft.com/office/drawing/2014/main" id="{71C5620F-21D7-4F49-872E-D3DBF40868C7}"/>
              </a:ext>
            </a:extLst>
          </p:cNvPr>
          <p:cNvSpPr/>
          <p:nvPr/>
        </p:nvSpPr>
        <p:spPr>
          <a:xfrm>
            <a:off x="159026" y="731032"/>
            <a:ext cx="4112023" cy="461665"/>
          </a:xfrm>
          <a:prstGeom prst="rect">
            <a:avLst/>
          </a:prstGeom>
        </p:spPr>
        <p:txBody>
          <a:bodyPr wrap="none">
            <a:spAutoFit/>
          </a:bodyPr>
          <a:lstStyle/>
          <a:p>
            <a:r>
              <a:rPr lang="fr-FR" sz="2400" b="1" dirty="0">
                <a:solidFill>
                  <a:srgbClr val="0000FF"/>
                </a:solidFill>
                <a:latin typeface="Verdana" panose="020B0604030504040204" pitchFamily="34" charset="0"/>
                <a:ea typeface="Verdana" panose="020B0604030504040204" pitchFamily="34" charset="0"/>
                <a:cs typeface="Verdana" panose="020B0604030504040204" pitchFamily="34" charset="0"/>
              </a:rPr>
              <a:t>Étape création-gestion</a:t>
            </a:r>
          </a:p>
        </p:txBody>
      </p:sp>
      <p:sp>
        <p:nvSpPr>
          <p:cNvPr id="4" name="Rectangle 3">
            <a:extLst>
              <a:ext uri="{FF2B5EF4-FFF2-40B4-BE49-F238E27FC236}">
                <a16:creationId xmlns="" xmlns:a16="http://schemas.microsoft.com/office/drawing/2014/main" id="{77A8A7D9-ABB4-4126-8D8F-E095772BD969}"/>
              </a:ext>
            </a:extLst>
          </p:cNvPr>
          <p:cNvSpPr/>
          <p:nvPr/>
        </p:nvSpPr>
        <p:spPr>
          <a:xfrm>
            <a:off x="2343919" y="1233924"/>
            <a:ext cx="2277979" cy="86627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latin typeface="Verdana" panose="020B0604030504040204" pitchFamily="34" charset="0"/>
                <a:ea typeface="Verdana" panose="020B0604030504040204" pitchFamily="34" charset="0"/>
                <a:cs typeface="Verdana" panose="020B0604030504040204" pitchFamily="34" charset="0"/>
              </a:rPr>
              <a:t>idée</a:t>
            </a:r>
          </a:p>
        </p:txBody>
      </p:sp>
      <p:sp>
        <p:nvSpPr>
          <p:cNvPr id="6" name="Rectangle 5">
            <a:extLst>
              <a:ext uri="{FF2B5EF4-FFF2-40B4-BE49-F238E27FC236}">
                <a16:creationId xmlns="" xmlns:a16="http://schemas.microsoft.com/office/drawing/2014/main" id="{C0E86D01-1C7D-4670-B194-53C0D0EA9802}"/>
              </a:ext>
            </a:extLst>
          </p:cNvPr>
          <p:cNvSpPr/>
          <p:nvPr/>
        </p:nvSpPr>
        <p:spPr>
          <a:xfrm>
            <a:off x="3495899" y="2562726"/>
            <a:ext cx="3174461" cy="86627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tx1"/>
                </a:solidFill>
                <a:latin typeface="Verdana" panose="020B0604030504040204" pitchFamily="34" charset="0"/>
                <a:ea typeface="Verdana" panose="020B0604030504040204" pitchFamily="34" charset="0"/>
                <a:cs typeface="Verdana" panose="020B0604030504040204" pitchFamily="34" charset="0"/>
              </a:rPr>
              <a:t>opportunité</a:t>
            </a:r>
          </a:p>
        </p:txBody>
      </p:sp>
      <p:sp>
        <p:nvSpPr>
          <p:cNvPr id="7" name="Rectangle 6">
            <a:extLst>
              <a:ext uri="{FF2B5EF4-FFF2-40B4-BE49-F238E27FC236}">
                <a16:creationId xmlns="" xmlns:a16="http://schemas.microsoft.com/office/drawing/2014/main" id="{7A203411-4A05-40F5-AEB4-9D24DEE1173F}"/>
              </a:ext>
            </a:extLst>
          </p:cNvPr>
          <p:cNvSpPr/>
          <p:nvPr/>
        </p:nvSpPr>
        <p:spPr>
          <a:xfrm>
            <a:off x="4621899" y="3884003"/>
            <a:ext cx="3918738" cy="86627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cs typeface="Verdana" panose="020B0604030504040204" pitchFamily="34" charset="0"/>
              </a:rPr>
              <a:t>Rédaction du projet </a:t>
            </a:r>
          </a:p>
        </p:txBody>
      </p:sp>
      <p:sp>
        <p:nvSpPr>
          <p:cNvPr id="8" name="Rectangle 7">
            <a:extLst>
              <a:ext uri="{FF2B5EF4-FFF2-40B4-BE49-F238E27FC236}">
                <a16:creationId xmlns="" xmlns:a16="http://schemas.microsoft.com/office/drawing/2014/main" id="{B08D0184-BDBE-468E-ACC4-EAAA7EAEEC6E}"/>
              </a:ext>
            </a:extLst>
          </p:cNvPr>
          <p:cNvSpPr/>
          <p:nvPr/>
        </p:nvSpPr>
        <p:spPr>
          <a:xfrm>
            <a:off x="7157005" y="5324455"/>
            <a:ext cx="2767264" cy="109850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accent2"/>
                </a:solidFill>
                <a:latin typeface="Verdana" panose="020B0604030504040204" pitchFamily="34" charset="0"/>
                <a:ea typeface="Verdana" panose="020B0604030504040204" pitchFamily="34" charset="0"/>
                <a:cs typeface="Verdana" panose="020B0604030504040204" pitchFamily="34" charset="0"/>
              </a:rPr>
              <a:t>Recherche de partenaires </a:t>
            </a:r>
          </a:p>
        </p:txBody>
      </p:sp>
      <p:sp>
        <p:nvSpPr>
          <p:cNvPr id="9" name="Flèche : courbe vers le bas 8">
            <a:extLst>
              <a:ext uri="{FF2B5EF4-FFF2-40B4-BE49-F238E27FC236}">
                <a16:creationId xmlns="" xmlns:a16="http://schemas.microsoft.com/office/drawing/2014/main" id="{6E620A42-27E8-497A-BC13-B035D8D953DD}"/>
              </a:ext>
            </a:extLst>
          </p:cNvPr>
          <p:cNvSpPr/>
          <p:nvPr/>
        </p:nvSpPr>
        <p:spPr>
          <a:xfrm rot="2055670">
            <a:off x="4668886" y="1239507"/>
            <a:ext cx="1938444" cy="764404"/>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
        <p:nvSpPr>
          <p:cNvPr id="10" name="Flèche : courbe vers le bas 9">
            <a:extLst>
              <a:ext uri="{FF2B5EF4-FFF2-40B4-BE49-F238E27FC236}">
                <a16:creationId xmlns="" xmlns:a16="http://schemas.microsoft.com/office/drawing/2014/main" id="{5BC772CC-A4DF-48DA-8CD8-7F4660416666}"/>
              </a:ext>
            </a:extLst>
          </p:cNvPr>
          <p:cNvSpPr/>
          <p:nvPr/>
        </p:nvSpPr>
        <p:spPr>
          <a:xfrm rot="2055670">
            <a:off x="6853705" y="2829488"/>
            <a:ext cx="1938444" cy="764404"/>
          </a:xfrm>
          <a:prstGeom prst="curved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
        <p:nvSpPr>
          <p:cNvPr id="11" name="Flèche : courbe vers le haut 10">
            <a:extLst>
              <a:ext uri="{FF2B5EF4-FFF2-40B4-BE49-F238E27FC236}">
                <a16:creationId xmlns="" xmlns:a16="http://schemas.microsoft.com/office/drawing/2014/main" id="{F8B5F549-4C0A-4F95-9664-2F61A5D739B4}"/>
              </a:ext>
            </a:extLst>
          </p:cNvPr>
          <p:cNvSpPr/>
          <p:nvPr/>
        </p:nvSpPr>
        <p:spPr>
          <a:xfrm rot="2212402">
            <a:off x="5041245" y="5319591"/>
            <a:ext cx="2277979" cy="1007385"/>
          </a:xfrm>
          <a:prstGeom prst="curved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72478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1000" fill="hold"/>
                                        <p:tgtEl>
                                          <p:spTgt spid="9"/>
                                        </p:tgtEl>
                                        <p:attrNameLst>
                                          <p:attrName>ppt_w</p:attrName>
                                        </p:attrNameLst>
                                      </p:cBhvr>
                                      <p:tavLst>
                                        <p:tav tm="0">
                                          <p:val>
                                            <p:strVal val="#ppt_w*0.70"/>
                                          </p:val>
                                        </p:tav>
                                        <p:tav tm="100000">
                                          <p:val>
                                            <p:strVal val="#ppt_w"/>
                                          </p:val>
                                        </p:tav>
                                      </p:tavLst>
                                    </p:anim>
                                    <p:anim calcmode="lin" valueType="num">
                                      <p:cBhvr>
                                        <p:cTn id="19" dur="1000" fill="hold"/>
                                        <p:tgtEl>
                                          <p:spTgt spid="9"/>
                                        </p:tgtEl>
                                        <p:attrNameLst>
                                          <p:attrName>ppt_h</p:attrName>
                                        </p:attrNameLst>
                                      </p:cBhvr>
                                      <p:tavLst>
                                        <p:tav tm="0">
                                          <p:val>
                                            <p:strVal val="#ppt_h"/>
                                          </p:val>
                                        </p:tav>
                                        <p:tav tm="100000">
                                          <p:val>
                                            <p:strVal val="#ppt_h"/>
                                          </p:val>
                                        </p:tav>
                                      </p:tavLst>
                                    </p:anim>
                                    <p:animEffect transition="in" filter="fade">
                                      <p:cBhvr>
                                        <p:cTn id="20" dur="1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000" fill="hold"/>
                                        <p:tgtEl>
                                          <p:spTgt spid="10"/>
                                        </p:tgtEl>
                                        <p:attrNameLst>
                                          <p:attrName>ppt_w</p:attrName>
                                        </p:attrNameLst>
                                      </p:cBhvr>
                                      <p:tavLst>
                                        <p:tav tm="0">
                                          <p:val>
                                            <p:strVal val="#ppt_w*0.70"/>
                                          </p:val>
                                        </p:tav>
                                        <p:tav tm="100000">
                                          <p:val>
                                            <p:strVal val="#ppt_w"/>
                                          </p:val>
                                        </p:tav>
                                      </p:tavLst>
                                    </p:anim>
                                    <p:anim calcmode="lin" valueType="num">
                                      <p:cBhvr>
                                        <p:cTn id="30" dur="1000" fill="hold"/>
                                        <p:tgtEl>
                                          <p:spTgt spid="10"/>
                                        </p:tgtEl>
                                        <p:attrNameLst>
                                          <p:attrName>ppt_h</p:attrName>
                                        </p:attrNameLst>
                                      </p:cBhvr>
                                      <p:tavLst>
                                        <p:tav tm="0">
                                          <p:val>
                                            <p:strVal val="#ppt_h"/>
                                          </p:val>
                                        </p:tav>
                                        <p:tav tm="100000">
                                          <p:val>
                                            <p:strVal val="#ppt_h"/>
                                          </p:val>
                                        </p:tav>
                                      </p:tavLst>
                                    </p:anim>
                                    <p:animEffect transition="in" filter="fade">
                                      <p:cBhvr>
                                        <p:cTn id="31" dur="10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strVal val="#ppt_w*0.70"/>
                                          </p:val>
                                        </p:tav>
                                        <p:tav tm="100000">
                                          <p:val>
                                            <p:strVal val="#ppt_w"/>
                                          </p:val>
                                        </p:tav>
                                      </p:tavLst>
                                    </p:anim>
                                    <p:anim calcmode="lin" valueType="num">
                                      <p:cBhvr>
                                        <p:cTn id="41" dur="1000" fill="hold"/>
                                        <p:tgtEl>
                                          <p:spTgt spid="11"/>
                                        </p:tgtEl>
                                        <p:attrNameLst>
                                          <p:attrName>ppt_h</p:attrName>
                                        </p:attrNameLst>
                                      </p:cBhvr>
                                      <p:tavLst>
                                        <p:tav tm="0">
                                          <p:val>
                                            <p:strVal val="#ppt_h"/>
                                          </p:val>
                                        </p:tav>
                                        <p:tav tm="100000">
                                          <p:val>
                                            <p:strVal val="#ppt_h"/>
                                          </p:val>
                                        </p:tav>
                                      </p:tavLst>
                                    </p:anim>
                                    <p:animEffect transition="in" filter="fade">
                                      <p:cBhvr>
                                        <p:cTn id="42" dur="1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6" grpId="0" animBg="1"/>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 xmlns:a16="http://schemas.microsoft.com/office/drawing/2014/main" id="{1C08D029-6EFE-4B54-8891-AA59FE4EBE7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05:</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ENTREPRENARITAT ET LEADERSHIP</a:t>
            </a:r>
            <a:endParaRPr lang="fr-FR" alt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au 2">
            <a:extLst>
              <a:ext uri="{FF2B5EF4-FFF2-40B4-BE49-F238E27FC236}">
                <a16:creationId xmlns="" xmlns:a16="http://schemas.microsoft.com/office/drawing/2014/main" id="{100DC8CA-B431-4E22-87B6-3BE22392E02F}"/>
              </a:ext>
            </a:extLst>
          </p:cNvPr>
          <p:cNvGraphicFramePr>
            <a:graphicFrameLocks noGrp="1"/>
          </p:cNvGraphicFramePr>
          <p:nvPr>
            <p:extLst>
              <p:ext uri="{D42A27DB-BD31-4B8C-83A1-F6EECF244321}">
                <p14:modId xmlns:p14="http://schemas.microsoft.com/office/powerpoint/2010/main" val="399072804"/>
              </p:ext>
            </p:extLst>
          </p:nvPr>
        </p:nvGraphicFramePr>
        <p:xfrm>
          <a:off x="119270" y="1015109"/>
          <a:ext cx="11913704" cy="5791200"/>
        </p:xfrm>
        <a:graphic>
          <a:graphicData uri="http://schemas.openxmlformats.org/drawingml/2006/table">
            <a:tbl>
              <a:tblPr firstRow="1" firstCol="1" bandRow="1">
                <a:tableStyleId>{F5AB1C69-6EDB-4FF4-983F-18BD219EF322}</a:tableStyleId>
              </a:tblPr>
              <a:tblGrid>
                <a:gridCol w="3809263">
                  <a:extLst>
                    <a:ext uri="{9D8B030D-6E8A-4147-A177-3AD203B41FA5}">
                      <a16:colId xmlns="" xmlns:a16="http://schemas.microsoft.com/office/drawing/2014/main" val="89286785"/>
                    </a:ext>
                  </a:extLst>
                </a:gridCol>
                <a:gridCol w="8104441">
                  <a:extLst>
                    <a:ext uri="{9D8B030D-6E8A-4147-A177-3AD203B41FA5}">
                      <a16:colId xmlns="" xmlns:a16="http://schemas.microsoft.com/office/drawing/2014/main" val="4239349517"/>
                    </a:ext>
                  </a:extLst>
                </a:gridCol>
              </a:tblGrid>
              <a:tr h="347360">
                <a:tc>
                  <a:txBody>
                    <a:bodyPr/>
                    <a:lstStyle/>
                    <a:p>
                      <a:pPr algn="ctr">
                        <a:spcBef>
                          <a:spcPts val="300"/>
                        </a:spcBef>
                        <a:spcAft>
                          <a:spcPts val="0"/>
                        </a:spcAft>
                      </a:pPr>
                      <a:r>
                        <a:rPr lang="fr-FR" sz="2400" dirty="0">
                          <a:effectLst/>
                          <a:latin typeface="Verdana" panose="020B0604030504040204" pitchFamily="34" charset="0"/>
                          <a:ea typeface="Verdana" panose="020B0604030504040204" pitchFamily="34" charset="0"/>
                        </a:rPr>
                        <a:t>Énoncé de la compétence</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ctr">
                        <a:spcBef>
                          <a:spcPts val="300"/>
                        </a:spcBef>
                        <a:spcAft>
                          <a:spcPts val="0"/>
                        </a:spcAft>
                      </a:pPr>
                      <a:r>
                        <a:rPr lang="fr-FR" sz="2400" dirty="0">
                          <a:effectLst/>
                          <a:latin typeface="Verdana" panose="020B0604030504040204" pitchFamily="34" charset="0"/>
                          <a:ea typeface="Verdana" panose="020B0604030504040204" pitchFamily="34" charset="0"/>
                        </a:rPr>
                        <a:t>Contexte de la réalisation</a:t>
                      </a:r>
                      <a:endParaRPr lang="fr-FR"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706620994"/>
                  </a:ext>
                </a:extLst>
              </a:tr>
              <a:tr h="4399892">
                <a:tc>
                  <a:txBody>
                    <a:bodyPr/>
                    <a:lstStyle/>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solidFill>
                          <a:schemeClr val="accent4"/>
                        </a:solidFill>
                        <a:effectLst/>
                        <a:latin typeface="Verdana" panose="020B0604030504040204" pitchFamily="34" charset="0"/>
                        <a:ea typeface="Verdana" panose="020B0604030504040204" pitchFamily="34" charset="0"/>
                      </a:endParaRPr>
                    </a:p>
                    <a:p>
                      <a:pPr algn="just">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solidFill>
                            <a:schemeClr val="accent4"/>
                          </a:solidFill>
                          <a:effectLst/>
                          <a:latin typeface="Verdana" panose="020B0604030504040204" pitchFamily="34" charset="0"/>
                          <a:ea typeface="Verdana" panose="020B0604030504040204" pitchFamily="34" charset="0"/>
                        </a:rPr>
                        <a:t>Développer un projet entrepreneurial</a:t>
                      </a:r>
                      <a:endParaRPr lang="fr-FR" sz="2400" dirty="0">
                        <a:solidFill>
                          <a:schemeClr val="accent4"/>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Individuellement et en équipe.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À partir de données recueillies sur ses caractéristiques personnelles et sur l’environnement.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Avec l’aide de ressources externes disponibles pour l’aide et le soutien de l’entrepreneuriat.</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 </a:t>
                      </a:r>
                    </a:p>
                    <a:p>
                      <a:pPr algn="just">
                        <a:spcBef>
                          <a:spcPts val="300"/>
                        </a:spcBef>
                        <a:spcAft>
                          <a:spcPts val="0"/>
                        </a:spcAft>
                      </a:pPr>
                      <a:r>
                        <a:rPr lang="fr-FR" sz="2400" dirty="0">
                          <a:effectLst/>
                          <a:latin typeface="Verdana" panose="020B0604030504040204" pitchFamily="34" charset="0"/>
                          <a:ea typeface="Verdana" panose="020B0604030504040204" pitchFamily="34" charset="0"/>
                        </a:rPr>
                        <a:t>À l’aide d’un système informatisé et de logiciels appropriés. </a:t>
                      </a:r>
                    </a:p>
                    <a:p>
                      <a:pPr>
                        <a:spcBef>
                          <a:spcPts val="300"/>
                        </a:spcBef>
                        <a:spcAft>
                          <a:spcPts val="0"/>
                        </a:spcAft>
                      </a:pPr>
                      <a:r>
                        <a:rPr lang="fr-FR" sz="2400" dirty="0">
                          <a:effectLst/>
                          <a:latin typeface="Verdana" panose="020B0604030504040204" pitchFamily="34" charset="0"/>
                          <a:ea typeface="Verdana" panose="020B0604030504040204" pitchFamily="34" charset="0"/>
                        </a:rPr>
                        <a:t> </a:t>
                      </a:r>
                      <a:endParaRPr lang="fr-FR" sz="24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extLst>
                  <a:ext uri="{0D108BD9-81ED-4DB2-BD59-A6C34878D82A}">
                    <a16:rowId xmlns="" xmlns:a16="http://schemas.microsoft.com/office/drawing/2014/main" val="1531438836"/>
                  </a:ext>
                </a:extLst>
              </a:tr>
            </a:tbl>
          </a:graphicData>
        </a:graphic>
      </p:graphicFrame>
    </p:spTree>
    <p:extLst>
      <p:ext uri="{BB962C8B-B14F-4D97-AF65-F5344CB8AC3E}">
        <p14:creationId xmlns:p14="http://schemas.microsoft.com/office/powerpoint/2010/main" val="325413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798</Words>
  <Application>Microsoft Office PowerPoint</Application>
  <PresentationFormat>Personnalisé</PresentationFormat>
  <Paragraphs>237</Paragraphs>
  <Slides>25</Slides>
  <Notes>6</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asus</cp:lastModifiedBy>
  <cp:revision>132</cp:revision>
  <dcterms:created xsi:type="dcterms:W3CDTF">2018-10-25T16:10:57Z</dcterms:created>
  <dcterms:modified xsi:type="dcterms:W3CDTF">2023-03-04T07:08:04Z</dcterms:modified>
</cp:coreProperties>
</file>