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notesMasterIdLst>
    <p:notesMasterId r:id="rId20"/>
  </p:notesMasterIdLst>
  <p:sldIdLst>
    <p:sldId id="256" r:id="rId2"/>
    <p:sldId id="257" r:id="rId3"/>
    <p:sldId id="258" r:id="rId4"/>
    <p:sldId id="259" r:id="rId5"/>
    <p:sldId id="260" r:id="rId6"/>
    <p:sldId id="261" r:id="rId7"/>
    <p:sldId id="262" r:id="rId8"/>
    <p:sldId id="263" r:id="rId9"/>
    <p:sldId id="265" r:id="rId10"/>
    <p:sldId id="266" r:id="rId11"/>
    <p:sldId id="267" r:id="rId12"/>
    <p:sldId id="264"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13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C5E5FE-90CE-4C22-BAE3-BB7F334F39A6}" type="datetimeFigureOut">
              <a:rPr lang="en-US" smtClean="0"/>
              <a:t>2/27/2024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E2589B-0109-44D1-A26B-68C3F4B1D730}" type="slidenum">
              <a:rPr lang="en-US" smtClean="0"/>
              <a:t>‹#›</a:t>
            </a:fld>
            <a:endParaRPr lang="en-US"/>
          </a:p>
        </p:txBody>
      </p:sp>
    </p:spTree>
    <p:extLst>
      <p:ext uri="{BB962C8B-B14F-4D97-AF65-F5344CB8AC3E}">
        <p14:creationId xmlns:p14="http://schemas.microsoft.com/office/powerpoint/2010/main" val="2099971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E2589B-0109-44D1-A26B-68C3F4B1D730}" type="slidenum">
              <a:rPr lang="en-US" smtClean="0"/>
              <a:t>1</a:t>
            </a:fld>
            <a:endParaRPr lang="en-US"/>
          </a:p>
        </p:txBody>
      </p:sp>
    </p:spTree>
    <p:extLst>
      <p:ext uri="{BB962C8B-B14F-4D97-AF65-F5344CB8AC3E}">
        <p14:creationId xmlns:p14="http://schemas.microsoft.com/office/powerpoint/2010/main" val="26672982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C0EE4F0E-6B3B-45AF-AA8D-3A7DA5E81658}" type="datetimeFigureOut">
              <a:rPr lang="en-GB" smtClean="0"/>
              <a:t>27/02/2024</a:t>
            </a:fld>
            <a:endParaRPr lang="en-GB"/>
          </a:p>
        </p:txBody>
      </p:sp>
      <p:sp>
        <p:nvSpPr>
          <p:cNvPr id="5" name="Footer Placeholder 4"/>
          <p:cNvSpPr>
            <a:spLocks noGrp="1"/>
          </p:cNvSpPr>
          <p:nvPr>
            <p:ph type="ftr" sz="quarter" idx="11"/>
          </p:nvPr>
        </p:nvSpPr>
        <p:spPr>
          <a:xfrm>
            <a:off x="1371600" y="4323845"/>
            <a:ext cx="6400800" cy="365125"/>
          </a:xfrm>
        </p:spPr>
        <p:txBody>
          <a:bodyPr/>
          <a:lstStyle/>
          <a:p>
            <a:endParaRPr lang="en-GB"/>
          </a:p>
        </p:txBody>
      </p:sp>
      <p:sp>
        <p:nvSpPr>
          <p:cNvPr id="6" name="Slide Number Placeholder 5"/>
          <p:cNvSpPr>
            <a:spLocks noGrp="1"/>
          </p:cNvSpPr>
          <p:nvPr>
            <p:ph type="sldNum" sz="quarter" idx="12"/>
          </p:nvPr>
        </p:nvSpPr>
        <p:spPr>
          <a:xfrm>
            <a:off x="8077200" y="1430866"/>
            <a:ext cx="2743200" cy="365125"/>
          </a:xfrm>
        </p:spPr>
        <p:txBody>
          <a:bodyPr/>
          <a:lstStyle/>
          <a:p>
            <a:fld id="{F2ED931D-687D-4D78-9F56-8E8D5302CC31}" type="slidenum">
              <a:rPr lang="en-GB" smtClean="0"/>
              <a:t>‹#›</a:t>
            </a:fld>
            <a:endParaRPr lang="en-GB"/>
          </a:p>
        </p:txBody>
      </p:sp>
    </p:spTree>
    <p:extLst>
      <p:ext uri="{BB962C8B-B14F-4D97-AF65-F5344CB8AC3E}">
        <p14:creationId xmlns:p14="http://schemas.microsoft.com/office/powerpoint/2010/main" val="2197034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0EE4F0E-6B3B-45AF-AA8D-3A7DA5E81658}"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ED931D-687D-4D78-9F56-8E8D5302CC31}" type="slidenum">
              <a:rPr lang="en-GB" smtClean="0"/>
              <a:t>‹#›</a:t>
            </a:fld>
            <a:endParaRPr lang="en-GB"/>
          </a:p>
        </p:txBody>
      </p:sp>
    </p:spTree>
    <p:extLst>
      <p:ext uri="{BB962C8B-B14F-4D97-AF65-F5344CB8AC3E}">
        <p14:creationId xmlns:p14="http://schemas.microsoft.com/office/powerpoint/2010/main" val="584884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C0EE4F0E-6B3B-45AF-AA8D-3A7DA5E81658}" type="datetimeFigureOut">
              <a:rPr lang="en-GB" smtClean="0"/>
              <a:t>27/02/2024</a:t>
            </a:fld>
            <a:endParaRPr lang="en-GB"/>
          </a:p>
        </p:txBody>
      </p:sp>
      <p:sp>
        <p:nvSpPr>
          <p:cNvPr id="6" name="Footer Placeholder 5"/>
          <p:cNvSpPr>
            <a:spLocks noGrp="1"/>
          </p:cNvSpPr>
          <p:nvPr>
            <p:ph type="ftr" sz="quarter" idx="11"/>
          </p:nvPr>
        </p:nvSpPr>
        <p:spPr>
          <a:xfrm>
            <a:off x="685800" y="379941"/>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fld id="{F2ED931D-687D-4D78-9F56-8E8D5302CC31}" type="slidenum">
              <a:rPr lang="en-GB" smtClean="0"/>
              <a:t>‹#›</a:t>
            </a:fld>
            <a:endParaRPr lang="en-GB"/>
          </a:p>
        </p:txBody>
      </p:sp>
    </p:spTree>
    <p:extLst>
      <p:ext uri="{BB962C8B-B14F-4D97-AF65-F5344CB8AC3E}">
        <p14:creationId xmlns:p14="http://schemas.microsoft.com/office/powerpoint/2010/main" val="2021051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C0EE4F0E-6B3B-45AF-AA8D-3A7DA5E81658}" type="datetimeFigureOut">
              <a:rPr lang="en-GB" smtClean="0"/>
              <a:t>27/02/2024</a:t>
            </a:fld>
            <a:endParaRPr lang="en-GB"/>
          </a:p>
        </p:txBody>
      </p:sp>
      <p:sp>
        <p:nvSpPr>
          <p:cNvPr id="6" name="Footer Placeholder 5"/>
          <p:cNvSpPr>
            <a:spLocks noGrp="1"/>
          </p:cNvSpPr>
          <p:nvPr>
            <p:ph type="ftr" sz="quarter" idx="11"/>
          </p:nvPr>
        </p:nvSpPr>
        <p:spPr>
          <a:xfrm>
            <a:off x="685800" y="379941"/>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fld id="{F2ED931D-687D-4D78-9F56-8E8D5302CC31}" type="slidenum">
              <a:rPr lang="en-GB" smtClean="0"/>
              <a:t>‹#›</a:t>
            </a:fld>
            <a:endParaRPr lang="en-GB"/>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098953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C0EE4F0E-6B3B-45AF-AA8D-3A7DA5E81658}" type="datetimeFigureOut">
              <a:rPr lang="en-GB" smtClean="0"/>
              <a:t>27/02/2024</a:t>
            </a:fld>
            <a:endParaRPr lang="en-GB"/>
          </a:p>
        </p:txBody>
      </p:sp>
      <p:sp>
        <p:nvSpPr>
          <p:cNvPr id="6" name="Footer Placeholder 5"/>
          <p:cNvSpPr>
            <a:spLocks noGrp="1"/>
          </p:cNvSpPr>
          <p:nvPr>
            <p:ph type="ftr" sz="quarter" idx="11"/>
          </p:nvPr>
        </p:nvSpPr>
        <p:spPr>
          <a:xfrm>
            <a:off x="685800" y="378883"/>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fld id="{F2ED931D-687D-4D78-9F56-8E8D5302CC31}" type="slidenum">
              <a:rPr lang="en-GB" smtClean="0"/>
              <a:t>‹#›</a:t>
            </a:fld>
            <a:endParaRPr lang="en-GB"/>
          </a:p>
        </p:txBody>
      </p:sp>
    </p:spTree>
    <p:extLst>
      <p:ext uri="{BB962C8B-B14F-4D97-AF65-F5344CB8AC3E}">
        <p14:creationId xmlns:p14="http://schemas.microsoft.com/office/powerpoint/2010/main" val="917291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0EE4F0E-6B3B-45AF-AA8D-3A7DA5E81658}" type="datetimeFigureOut">
              <a:rPr lang="en-GB" smtClean="0"/>
              <a:t>27/02/2024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ED931D-687D-4D78-9F56-8E8D5302CC31}" type="slidenum">
              <a:rPr lang="en-GB" smtClean="0"/>
              <a:t>‹#›</a:t>
            </a:fld>
            <a:endParaRPr lang="en-GB"/>
          </a:p>
        </p:txBody>
      </p:sp>
    </p:spTree>
    <p:extLst>
      <p:ext uri="{BB962C8B-B14F-4D97-AF65-F5344CB8AC3E}">
        <p14:creationId xmlns:p14="http://schemas.microsoft.com/office/powerpoint/2010/main" val="3006924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0EE4F0E-6B3B-45AF-AA8D-3A7DA5E81658}" type="datetimeFigureOut">
              <a:rPr lang="en-GB" smtClean="0"/>
              <a:t>27/02/2024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ED931D-687D-4D78-9F56-8E8D5302CC31}" type="slidenum">
              <a:rPr lang="en-GB" smtClean="0"/>
              <a:t>‹#›</a:t>
            </a:fld>
            <a:endParaRPr lang="en-GB"/>
          </a:p>
        </p:txBody>
      </p:sp>
    </p:spTree>
    <p:extLst>
      <p:ext uri="{BB962C8B-B14F-4D97-AF65-F5344CB8AC3E}">
        <p14:creationId xmlns:p14="http://schemas.microsoft.com/office/powerpoint/2010/main" val="24343505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EE4F0E-6B3B-45AF-AA8D-3A7DA5E81658}"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D931D-687D-4D78-9F56-8E8D5302CC31}" type="slidenum">
              <a:rPr lang="en-GB" smtClean="0"/>
              <a:t>‹#›</a:t>
            </a:fld>
            <a:endParaRPr lang="en-GB"/>
          </a:p>
        </p:txBody>
      </p:sp>
    </p:spTree>
    <p:extLst>
      <p:ext uri="{BB962C8B-B14F-4D97-AF65-F5344CB8AC3E}">
        <p14:creationId xmlns:p14="http://schemas.microsoft.com/office/powerpoint/2010/main" val="5475084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C0EE4F0E-6B3B-45AF-AA8D-3A7DA5E81658}" type="datetimeFigureOut">
              <a:rPr lang="en-GB" smtClean="0"/>
              <a:t>27/02/2024</a:t>
            </a:fld>
            <a:endParaRPr lang="en-GB"/>
          </a:p>
        </p:txBody>
      </p:sp>
      <p:sp>
        <p:nvSpPr>
          <p:cNvPr id="5" name="Footer Placeholder 4"/>
          <p:cNvSpPr>
            <a:spLocks noGrp="1"/>
          </p:cNvSpPr>
          <p:nvPr>
            <p:ph type="ftr" sz="quarter" idx="11"/>
          </p:nvPr>
        </p:nvSpPr>
        <p:spPr>
          <a:xfrm>
            <a:off x="685800" y="381000"/>
            <a:ext cx="6991492" cy="365125"/>
          </a:xfrm>
        </p:spPr>
        <p:txBody>
          <a:bodyPr/>
          <a:lstStyle/>
          <a:p>
            <a:endParaRPr lang="en-GB"/>
          </a:p>
        </p:txBody>
      </p:sp>
      <p:sp>
        <p:nvSpPr>
          <p:cNvPr id="6" name="Slide Number Placeholder 5"/>
          <p:cNvSpPr>
            <a:spLocks noGrp="1"/>
          </p:cNvSpPr>
          <p:nvPr>
            <p:ph type="sldNum" sz="quarter" idx="12"/>
          </p:nvPr>
        </p:nvSpPr>
        <p:spPr>
          <a:xfrm>
            <a:off x="10862452" y="381000"/>
            <a:ext cx="643748" cy="365125"/>
          </a:xfrm>
        </p:spPr>
        <p:txBody>
          <a:bodyPr/>
          <a:lstStyle/>
          <a:p>
            <a:fld id="{F2ED931D-687D-4D78-9F56-8E8D5302CC31}" type="slidenum">
              <a:rPr lang="en-GB" smtClean="0"/>
              <a:t>‹#›</a:t>
            </a:fld>
            <a:endParaRPr lang="en-GB"/>
          </a:p>
        </p:txBody>
      </p:sp>
    </p:spTree>
    <p:extLst>
      <p:ext uri="{BB962C8B-B14F-4D97-AF65-F5344CB8AC3E}">
        <p14:creationId xmlns:p14="http://schemas.microsoft.com/office/powerpoint/2010/main" val="2051591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EE4F0E-6B3B-45AF-AA8D-3A7DA5E81658}"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D931D-687D-4D78-9F56-8E8D5302CC31}" type="slidenum">
              <a:rPr lang="en-GB" smtClean="0"/>
              <a:t>‹#›</a:t>
            </a:fld>
            <a:endParaRPr lang="en-GB"/>
          </a:p>
        </p:txBody>
      </p:sp>
    </p:spTree>
    <p:extLst>
      <p:ext uri="{BB962C8B-B14F-4D97-AF65-F5344CB8AC3E}">
        <p14:creationId xmlns:p14="http://schemas.microsoft.com/office/powerpoint/2010/main" val="1800383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C0EE4F0E-6B3B-45AF-AA8D-3A7DA5E81658}" type="datetimeFigureOut">
              <a:rPr lang="en-GB" smtClean="0"/>
              <a:t>27/02/2024</a:t>
            </a:fld>
            <a:endParaRPr lang="en-GB"/>
          </a:p>
        </p:txBody>
      </p:sp>
      <p:sp>
        <p:nvSpPr>
          <p:cNvPr id="5" name="Footer Placeholder 4"/>
          <p:cNvSpPr>
            <a:spLocks noGrp="1"/>
          </p:cNvSpPr>
          <p:nvPr>
            <p:ph type="ftr" sz="quarter" idx="11"/>
          </p:nvPr>
        </p:nvSpPr>
        <p:spPr>
          <a:xfrm>
            <a:off x="685800" y="381001"/>
            <a:ext cx="6991492" cy="364065"/>
          </a:xfrm>
        </p:spPr>
        <p:txBody>
          <a:bodyPr/>
          <a:lstStyle/>
          <a:p>
            <a:endParaRPr lang="en-GB"/>
          </a:p>
        </p:txBody>
      </p:sp>
      <p:sp>
        <p:nvSpPr>
          <p:cNvPr id="6" name="Slide Number Placeholder 5"/>
          <p:cNvSpPr>
            <a:spLocks noGrp="1"/>
          </p:cNvSpPr>
          <p:nvPr>
            <p:ph type="sldNum" sz="quarter" idx="12"/>
          </p:nvPr>
        </p:nvSpPr>
        <p:spPr>
          <a:xfrm>
            <a:off x="10862452" y="381000"/>
            <a:ext cx="643748" cy="365125"/>
          </a:xfrm>
        </p:spPr>
        <p:txBody>
          <a:bodyPr/>
          <a:lstStyle/>
          <a:p>
            <a:fld id="{F2ED931D-687D-4D78-9F56-8E8D5302CC31}" type="slidenum">
              <a:rPr lang="en-GB" smtClean="0"/>
              <a:t>‹#›</a:t>
            </a:fld>
            <a:endParaRPr lang="en-GB"/>
          </a:p>
        </p:txBody>
      </p:sp>
    </p:spTree>
    <p:extLst>
      <p:ext uri="{BB962C8B-B14F-4D97-AF65-F5344CB8AC3E}">
        <p14:creationId xmlns:p14="http://schemas.microsoft.com/office/powerpoint/2010/main" val="1035835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EE4F0E-6B3B-45AF-AA8D-3A7DA5E81658}"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ED931D-687D-4D78-9F56-8E8D5302CC31}" type="slidenum">
              <a:rPr lang="en-GB" smtClean="0"/>
              <a:t>‹#›</a:t>
            </a:fld>
            <a:endParaRPr lang="en-GB"/>
          </a:p>
        </p:txBody>
      </p:sp>
    </p:spTree>
    <p:extLst>
      <p:ext uri="{BB962C8B-B14F-4D97-AF65-F5344CB8AC3E}">
        <p14:creationId xmlns:p14="http://schemas.microsoft.com/office/powerpoint/2010/main" val="4062734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EE4F0E-6B3B-45AF-AA8D-3A7DA5E81658}" type="datetimeFigureOut">
              <a:rPr lang="en-GB" smtClean="0"/>
              <a:t>27/02/2024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ED931D-687D-4D78-9F56-8E8D5302CC31}" type="slidenum">
              <a:rPr lang="en-GB" smtClean="0"/>
              <a:t>‹#›</a:t>
            </a:fld>
            <a:endParaRPr lang="en-GB"/>
          </a:p>
        </p:txBody>
      </p:sp>
    </p:spTree>
    <p:extLst>
      <p:ext uri="{BB962C8B-B14F-4D97-AF65-F5344CB8AC3E}">
        <p14:creationId xmlns:p14="http://schemas.microsoft.com/office/powerpoint/2010/main" val="3290404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0EE4F0E-6B3B-45AF-AA8D-3A7DA5E81658}" type="datetimeFigureOut">
              <a:rPr lang="en-GB" smtClean="0"/>
              <a:t>27/02/2024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ED931D-687D-4D78-9F56-8E8D5302CC31}" type="slidenum">
              <a:rPr lang="en-GB" smtClean="0"/>
              <a:t>‹#›</a:t>
            </a:fld>
            <a:endParaRPr lang="en-GB"/>
          </a:p>
        </p:txBody>
      </p:sp>
    </p:spTree>
    <p:extLst>
      <p:ext uri="{BB962C8B-B14F-4D97-AF65-F5344CB8AC3E}">
        <p14:creationId xmlns:p14="http://schemas.microsoft.com/office/powerpoint/2010/main" val="2973351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EE4F0E-6B3B-45AF-AA8D-3A7DA5E81658}" type="datetimeFigureOut">
              <a:rPr lang="en-GB" smtClean="0"/>
              <a:t>27/02/2024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ED931D-687D-4D78-9F56-8E8D5302CC31}" type="slidenum">
              <a:rPr lang="en-GB" smtClean="0"/>
              <a:t>‹#›</a:t>
            </a:fld>
            <a:endParaRPr lang="en-GB"/>
          </a:p>
        </p:txBody>
      </p:sp>
    </p:spTree>
    <p:extLst>
      <p:ext uri="{BB962C8B-B14F-4D97-AF65-F5344CB8AC3E}">
        <p14:creationId xmlns:p14="http://schemas.microsoft.com/office/powerpoint/2010/main" val="1543040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0EE4F0E-6B3B-45AF-AA8D-3A7DA5E81658}"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ED931D-687D-4D78-9F56-8E8D5302CC31}" type="slidenum">
              <a:rPr lang="en-GB" smtClean="0"/>
              <a:t>‹#›</a:t>
            </a:fld>
            <a:endParaRPr lang="en-GB"/>
          </a:p>
        </p:txBody>
      </p:sp>
    </p:spTree>
    <p:extLst>
      <p:ext uri="{BB962C8B-B14F-4D97-AF65-F5344CB8AC3E}">
        <p14:creationId xmlns:p14="http://schemas.microsoft.com/office/powerpoint/2010/main" val="4264721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0EE4F0E-6B3B-45AF-AA8D-3A7DA5E81658}"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ED931D-687D-4D78-9F56-8E8D5302CC31}" type="slidenum">
              <a:rPr lang="en-GB" smtClean="0"/>
              <a:t>‹#›</a:t>
            </a:fld>
            <a:endParaRPr lang="en-GB"/>
          </a:p>
        </p:txBody>
      </p:sp>
    </p:spTree>
    <p:extLst>
      <p:ext uri="{BB962C8B-B14F-4D97-AF65-F5344CB8AC3E}">
        <p14:creationId xmlns:p14="http://schemas.microsoft.com/office/powerpoint/2010/main" val="637182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0EE4F0E-6B3B-45AF-AA8D-3A7DA5E81658}" type="datetimeFigureOut">
              <a:rPr lang="en-GB" smtClean="0"/>
              <a:t>27/02/2024</a:t>
            </a:fld>
            <a:endParaRPr lang="en-GB"/>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2ED931D-687D-4D78-9F56-8E8D5302CC31}" type="slidenum">
              <a:rPr lang="en-GB" smtClean="0"/>
              <a:t>‹#›</a:t>
            </a:fld>
            <a:endParaRPr lang="en-GB"/>
          </a:p>
        </p:txBody>
      </p:sp>
    </p:spTree>
    <p:extLst>
      <p:ext uri="{BB962C8B-B14F-4D97-AF65-F5344CB8AC3E}">
        <p14:creationId xmlns:p14="http://schemas.microsoft.com/office/powerpoint/2010/main" val="721009741"/>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 id="2147483781" r:id="rId15"/>
    <p:sldLayoutId id="2147483782" r:id="rId16"/>
    <p:sldLayoutId id="2147483783"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1B22E-4AC8-4D20-8B78-C7860DD8F16F}"/>
              </a:ext>
            </a:extLst>
          </p:cNvPr>
          <p:cNvSpPr>
            <a:spLocks noGrp="1"/>
          </p:cNvSpPr>
          <p:nvPr>
            <p:ph type="ctrTitle"/>
          </p:nvPr>
        </p:nvSpPr>
        <p:spPr>
          <a:xfrm>
            <a:off x="630620" y="0"/>
            <a:ext cx="11561379" cy="1103586"/>
          </a:xfrm>
        </p:spPr>
        <p:txBody>
          <a:bodyPr/>
          <a:lstStyle/>
          <a:p>
            <a:r>
              <a:rPr lang="en-GB" b="1" dirty="0"/>
              <a:t>Linguistics</a:t>
            </a:r>
          </a:p>
        </p:txBody>
      </p:sp>
      <p:sp>
        <p:nvSpPr>
          <p:cNvPr id="3" name="Subtitle 2">
            <a:extLst>
              <a:ext uri="{FF2B5EF4-FFF2-40B4-BE49-F238E27FC236}">
                <a16:creationId xmlns:a16="http://schemas.microsoft.com/office/drawing/2014/main" id="{1ABF05CA-5F87-49DD-BE10-B40BA5D1162D}"/>
              </a:ext>
            </a:extLst>
          </p:cNvPr>
          <p:cNvSpPr>
            <a:spLocks noGrp="1"/>
          </p:cNvSpPr>
          <p:nvPr>
            <p:ph type="subTitle" idx="1"/>
          </p:nvPr>
        </p:nvSpPr>
        <p:spPr>
          <a:xfrm>
            <a:off x="110359" y="1340069"/>
            <a:ext cx="12081640" cy="5517931"/>
          </a:xfrm>
        </p:spPr>
        <p:txBody>
          <a:bodyPr>
            <a:normAutofit/>
          </a:bodyPr>
          <a:lstStyle/>
          <a:p>
            <a:r>
              <a:rPr lang="en-GB" sz="4400" b="1" dirty="0">
                <a:solidFill>
                  <a:srgbClr val="FF0000"/>
                </a:solidFill>
              </a:rPr>
              <a:t>Introduction to Sociolinguistics</a:t>
            </a:r>
          </a:p>
          <a:p>
            <a:r>
              <a:rPr lang="en-GB" sz="4400" b="1" dirty="0">
                <a:solidFill>
                  <a:srgbClr val="00B0F0"/>
                </a:solidFill>
              </a:rPr>
              <a:t>Second Term First and </a:t>
            </a:r>
            <a:r>
              <a:rPr lang="en-GB" sz="4400" b="1">
                <a:solidFill>
                  <a:srgbClr val="00B0F0"/>
                </a:solidFill>
              </a:rPr>
              <a:t>Second Lecture</a:t>
            </a:r>
            <a:endParaRPr lang="en-GB" sz="4400" b="1" dirty="0">
              <a:solidFill>
                <a:srgbClr val="00B0F0"/>
              </a:solidFill>
            </a:endParaRPr>
          </a:p>
        </p:txBody>
      </p:sp>
    </p:spTree>
    <p:extLst>
      <p:ext uri="{BB962C8B-B14F-4D97-AF65-F5344CB8AC3E}">
        <p14:creationId xmlns:p14="http://schemas.microsoft.com/office/powerpoint/2010/main" val="3973713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20378-F280-47A8-A31C-92A94DFF80A0}"/>
              </a:ext>
            </a:extLst>
          </p:cNvPr>
          <p:cNvSpPr>
            <a:spLocks noGrp="1"/>
          </p:cNvSpPr>
          <p:nvPr>
            <p:ph type="title"/>
          </p:nvPr>
        </p:nvSpPr>
        <p:spPr>
          <a:xfrm>
            <a:off x="0" y="1"/>
            <a:ext cx="12192000" cy="851337"/>
          </a:xfrm>
        </p:spPr>
        <p:txBody>
          <a:bodyPr>
            <a:normAutofit fontScale="90000"/>
          </a:bodyPr>
          <a:lstStyle/>
          <a:p>
            <a:r>
              <a:rPr lang="en-GB" b="1" dirty="0"/>
              <a:t>Is language exclusively DENOTATIONAL? Page 5 and 6</a:t>
            </a:r>
          </a:p>
        </p:txBody>
      </p:sp>
      <p:sp>
        <p:nvSpPr>
          <p:cNvPr id="3" name="Content Placeholder 2">
            <a:extLst>
              <a:ext uri="{FF2B5EF4-FFF2-40B4-BE49-F238E27FC236}">
                <a16:creationId xmlns:a16="http://schemas.microsoft.com/office/drawing/2014/main" id="{6563ECB7-6BAC-435D-A556-87AD7159DED3}"/>
              </a:ext>
            </a:extLst>
          </p:cNvPr>
          <p:cNvSpPr>
            <a:spLocks noGrp="1"/>
          </p:cNvSpPr>
          <p:nvPr>
            <p:ph idx="1"/>
          </p:nvPr>
        </p:nvSpPr>
        <p:spPr>
          <a:xfrm>
            <a:off x="0" y="851338"/>
            <a:ext cx="12192000" cy="6006662"/>
          </a:xfrm>
        </p:spPr>
        <p:txBody>
          <a:bodyPr>
            <a:noAutofit/>
          </a:bodyPr>
          <a:lstStyle/>
          <a:p>
            <a:pPr marL="0" indent="0">
              <a:buNone/>
            </a:pPr>
            <a:r>
              <a:rPr lang="en-US" sz="3100" dirty="0"/>
              <a:t>A concern for the ‘human communication’ aspect within the </a:t>
            </a:r>
            <a:r>
              <a:rPr lang="en-US" sz="3100" dirty="0" err="1"/>
              <a:t>defi</a:t>
            </a:r>
            <a:r>
              <a:rPr lang="en-US" sz="3100" dirty="0"/>
              <a:t> </a:t>
            </a:r>
            <a:r>
              <a:rPr lang="en-US" sz="3100" dirty="0" err="1"/>
              <a:t>nition</a:t>
            </a:r>
            <a:r>
              <a:rPr lang="en-US" sz="3100" dirty="0"/>
              <a:t> of language implies attention to the way language is played out in societies in its full range of functions. Language is not just </a:t>
            </a:r>
            <a:r>
              <a:rPr lang="en-US" sz="3100" b="1" dirty="0"/>
              <a:t>denotational</a:t>
            </a:r>
            <a:r>
              <a:rPr lang="en-US" sz="3100" dirty="0"/>
              <a:t>, a term which refers to the process of conveying meaning, referring to ideas, events or entities that exist outside language. While using language primarily for this function, a speaker will inevitably give off signals concerning his or her social and personal background. Language is accordingly said to be indexical of one’s social class, status, region of origin, gender, age group and so on. On the term ‘index’, see the box on page 2. In the sociolinguistic sense, this indexical aspect of language refers to certain features of speech (including accent), which indicate an individual’s social group (or background); the use of these features is not exactly arbitrary since it signals that the individual has access to the lifestyles that are associated with that type of speech.</a:t>
            </a:r>
            <a:endParaRPr lang="en-GB" sz="3100" dirty="0"/>
          </a:p>
        </p:txBody>
      </p:sp>
    </p:spTree>
    <p:extLst>
      <p:ext uri="{BB962C8B-B14F-4D97-AF65-F5344CB8AC3E}">
        <p14:creationId xmlns:p14="http://schemas.microsoft.com/office/powerpoint/2010/main" val="4162213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08944-06C6-4F41-AF45-E11E94389C3E}"/>
              </a:ext>
            </a:extLst>
          </p:cNvPr>
          <p:cNvSpPr>
            <a:spLocks noGrp="1"/>
          </p:cNvSpPr>
          <p:nvPr>
            <p:ph type="title"/>
          </p:nvPr>
        </p:nvSpPr>
        <p:spPr>
          <a:xfrm>
            <a:off x="0" y="0"/>
            <a:ext cx="12192000" cy="1135115"/>
          </a:xfrm>
        </p:spPr>
        <p:txBody>
          <a:bodyPr>
            <a:normAutofit fontScale="90000"/>
          </a:bodyPr>
          <a:lstStyle/>
          <a:p>
            <a:r>
              <a:rPr lang="en-GB" b="1" dirty="0"/>
              <a:t>Language is Entwined with Human Existence page 6</a:t>
            </a:r>
          </a:p>
        </p:txBody>
      </p:sp>
      <p:sp>
        <p:nvSpPr>
          <p:cNvPr id="3" name="Content Placeholder 2">
            <a:extLst>
              <a:ext uri="{FF2B5EF4-FFF2-40B4-BE49-F238E27FC236}">
                <a16:creationId xmlns:a16="http://schemas.microsoft.com/office/drawing/2014/main" id="{34F28428-BAA1-45E0-A1BB-79427FE9A73E}"/>
              </a:ext>
            </a:extLst>
          </p:cNvPr>
          <p:cNvSpPr>
            <a:spLocks noGrp="1"/>
          </p:cNvSpPr>
          <p:nvPr>
            <p:ph idx="1"/>
          </p:nvPr>
        </p:nvSpPr>
        <p:spPr>
          <a:xfrm>
            <a:off x="0" y="1135116"/>
            <a:ext cx="12192000" cy="5722884"/>
          </a:xfrm>
        </p:spPr>
        <p:txBody>
          <a:bodyPr>
            <a:normAutofit lnSpcReduction="10000"/>
          </a:bodyPr>
          <a:lstStyle/>
          <a:p>
            <a:pPr marL="0" indent="0">
              <a:buNone/>
            </a:pPr>
            <a:r>
              <a:rPr lang="en-US" sz="3200" dirty="0"/>
              <a:t>Chapters 2 to 4 will be concerned with the relationship between region of origin, age and – especially – social status and characteristic ways of using language. Many sociolinguists go one step further in characterizing the way in which language is entwined with human existence. Susan Gal (1989: 347) argues that language not only reflects societal patterns and divisions but also sustains and reproduces them. Accent, for example, may reveal the social group to which a person belongs, but is also part of the definition of that social group. Ways of talking are not just a reflection of social </a:t>
            </a:r>
            <a:r>
              <a:rPr lang="en-US" sz="3200" dirty="0" err="1"/>
              <a:t>organisation</a:t>
            </a:r>
            <a:r>
              <a:rPr lang="en-US" sz="3200" dirty="0"/>
              <a:t>, but also form a practice that is one of social </a:t>
            </a:r>
            <a:r>
              <a:rPr lang="en-US" sz="3200" dirty="0" err="1"/>
              <a:t>organisation’s</a:t>
            </a:r>
            <a:r>
              <a:rPr lang="en-US" sz="3200" dirty="0"/>
              <a:t> central parts. As such, they are implicated in power relations within societies, as we stress in Chapters 6 and 10. </a:t>
            </a:r>
            <a:endParaRPr lang="en-GB" sz="3200" dirty="0"/>
          </a:p>
        </p:txBody>
      </p:sp>
    </p:spTree>
    <p:extLst>
      <p:ext uri="{BB962C8B-B14F-4D97-AF65-F5344CB8AC3E}">
        <p14:creationId xmlns:p14="http://schemas.microsoft.com/office/powerpoint/2010/main" val="2932397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5FCC6-B4EA-420C-B00C-F00C4846DDA2}"/>
              </a:ext>
            </a:extLst>
          </p:cNvPr>
          <p:cNvSpPr>
            <a:spLocks noGrp="1"/>
          </p:cNvSpPr>
          <p:nvPr>
            <p:ph type="title"/>
          </p:nvPr>
        </p:nvSpPr>
        <p:spPr>
          <a:xfrm>
            <a:off x="0" y="1"/>
            <a:ext cx="12192000" cy="1277007"/>
          </a:xfrm>
        </p:spPr>
        <p:txBody>
          <a:bodyPr/>
          <a:lstStyle/>
          <a:p>
            <a:pPr algn="ctr"/>
            <a:r>
              <a:rPr lang="en-GB" b="1" dirty="0"/>
              <a:t>Sociolinguistics Vs. Sociology of Language (2) page 5</a:t>
            </a:r>
            <a:endParaRPr lang="en-GB" dirty="0"/>
          </a:p>
        </p:txBody>
      </p:sp>
      <p:sp>
        <p:nvSpPr>
          <p:cNvPr id="3" name="Content Placeholder 2">
            <a:extLst>
              <a:ext uri="{FF2B5EF4-FFF2-40B4-BE49-F238E27FC236}">
                <a16:creationId xmlns:a16="http://schemas.microsoft.com/office/drawing/2014/main" id="{833DA7B5-F5E7-41FD-8986-515D0F5F27A6}"/>
              </a:ext>
            </a:extLst>
          </p:cNvPr>
          <p:cNvSpPr>
            <a:spLocks noGrp="1"/>
          </p:cNvSpPr>
          <p:nvPr>
            <p:ph idx="1"/>
          </p:nvPr>
        </p:nvSpPr>
        <p:spPr>
          <a:xfrm>
            <a:off x="0" y="1087821"/>
            <a:ext cx="12192000" cy="5770179"/>
          </a:xfrm>
        </p:spPr>
        <p:txBody>
          <a:bodyPr>
            <a:noAutofit/>
          </a:bodyPr>
          <a:lstStyle/>
          <a:p>
            <a:pPr marL="0" indent="0">
              <a:buNone/>
            </a:pPr>
            <a:r>
              <a:rPr lang="en-US" sz="3200" dirty="0"/>
              <a:t>While we accept that there is some basis for such a partition, and something to be gained by it, in practice the boundaries between the two areas of study are so flexible as to merit one cover term. This book can be seen as a short introduction to both areas (which we consider </a:t>
            </a:r>
            <a:r>
              <a:rPr lang="en-US" sz="3200" i="1" dirty="0"/>
              <a:t>alter egos</a:t>
            </a:r>
            <a:r>
              <a:rPr lang="en-US" sz="3200" dirty="0"/>
              <a:t>, rather than a </a:t>
            </a:r>
            <a:r>
              <a:rPr lang="en-US" sz="3200" dirty="0" err="1"/>
              <a:t>dichotomised</a:t>
            </a:r>
            <a:r>
              <a:rPr lang="en-US" sz="3200" dirty="0"/>
              <a:t> pair) which for simplicity we label, unsurprisingly, </a:t>
            </a:r>
            <a:r>
              <a:rPr lang="en-US" sz="3200" i="1" dirty="0"/>
              <a:t>sociolinguistics</a:t>
            </a:r>
            <a:r>
              <a:rPr lang="en-US" sz="3200" dirty="0"/>
              <a:t>. Sometimes the distinction between the two orientations is expressed by the terms </a:t>
            </a:r>
            <a:r>
              <a:rPr lang="en-US" sz="3200" i="1" dirty="0"/>
              <a:t>macro- </a:t>
            </a:r>
            <a:r>
              <a:rPr lang="en-US" sz="3200" dirty="0"/>
              <a:t>and </a:t>
            </a:r>
            <a:r>
              <a:rPr lang="en-US" sz="3200" i="1" dirty="0"/>
              <a:t>micro-sociolinguistics. </a:t>
            </a:r>
            <a:r>
              <a:rPr lang="en-US" sz="3200" dirty="0"/>
              <a:t>As in other subjects, notably economics, microstudies involve an examination of large-scale patterns relating to social structures (the focus is broad, as in the study of patterns of multilingualism in a country). Micro-studies examine fi </a:t>
            </a:r>
            <a:r>
              <a:rPr lang="en-US" sz="3200" dirty="0" err="1"/>
              <a:t>ner</a:t>
            </a:r>
            <a:r>
              <a:rPr lang="en-US" sz="3200" dirty="0"/>
              <a:t> patterns in context (for example, </a:t>
            </a:r>
            <a:r>
              <a:rPr lang="en-GB" sz="3200" dirty="0"/>
              <a:t>conversational structure or accents in a particular community).</a:t>
            </a:r>
          </a:p>
        </p:txBody>
      </p:sp>
    </p:spTree>
    <p:extLst>
      <p:ext uri="{BB962C8B-B14F-4D97-AF65-F5344CB8AC3E}">
        <p14:creationId xmlns:p14="http://schemas.microsoft.com/office/powerpoint/2010/main" val="2098100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09510-6133-4795-95ED-8FACECDB557D}"/>
              </a:ext>
            </a:extLst>
          </p:cNvPr>
          <p:cNvSpPr>
            <a:spLocks noGrp="1"/>
          </p:cNvSpPr>
          <p:nvPr>
            <p:ph type="title"/>
          </p:nvPr>
        </p:nvSpPr>
        <p:spPr>
          <a:xfrm>
            <a:off x="0" y="1"/>
            <a:ext cx="12192000" cy="867102"/>
          </a:xfrm>
        </p:spPr>
        <p:txBody>
          <a:bodyPr>
            <a:normAutofit fontScale="90000"/>
          </a:bodyPr>
          <a:lstStyle/>
          <a:p>
            <a:pPr algn="ctr"/>
            <a:br>
              <a:rPr lang="en-GB" dirty="0"/>
            </a:br>
            <a:r>
              <a:rPr lang="en-GB" b="1" dirty="0"/>
              <a:t>The Sapir–Whorf hypothesis page 7</a:t>
            </a:r>
            <a:br>
              <a:rPr lang="en-GB" dirty="0"/>
            </a:br>
            <a:endParaRPr lang="en-GB" dirty="0"/>
          </a:p>
        </p:txBody>
      </p:sp>
      <p:sp>
        <p:nvSpPr>
          <p:cNvPr id="3" name="Content Placeholder 2">
            <a:extLst>
              <a:ext uri="{FF2B5EF4-FFF2-40B4-BE49-F238E27FC236}">
                <a16:creationId xmlns:a16="http://schemas.microsoft.com/office/drawing/2014/main" id="{84B55329-FC8B-4018-A7E7-47FF30F98CEF}"/>
              </a:ext>
            </a:extLst>
          </p:cNvPr>
          <p:cNvSpPr>
            <a:spLocks noGrp="1"/>
          </p:cNvSpPr>
          <p:nvPr>
            <p:ph idx="1"/>
          </p:nvPr>
        </p:nvSpPr>
        <p:spPr>
          <a:xfrm>
            <a:off x="0" y="867103"/>
            <a:ext cx="12192000" cy="5990896"/>
          </a:xfrm>
        </p:spPr>
        <p:txBody>
          <a:bodyPr>
            <a:normAutofit/>
          </a:bodyPr>
          <a:lstStyle/>
          <a:p>
            <a:pPr marL="0" indent="0">
              <a:buNone/>
            </a:pPr>
            <a:endParaRPr lang="en-US" sz="3200" dirty="0"/>
          </a:p>
          <a:p>
            <a:pPr marL="0" indent="0">
              <a:buNone/>
            </a:pPr>
            <a:r>
              <a:rPr lang="en-US" sz="3200" dirty="0"/>
              <a:t>The idea was once popular in anthropology that language and thought are more closely intertwined than is commonly believed. It is not just that language use is an outcome of thinking; but conversely, the way one thinks is influenced by the language one is ‘born into’. Mind, according to this hypothesis, is in the grip of language. Edward Sapir and – especially – Benjamin Lee Whorf were led by their studies of American Indian languages in the early twentieth century to argue that speakers of certain languages may be led to different types of observations and different evaluations of externally similar phenomena. This claim came to be known as </a:t>
            </a:r>
            <a:r>
              <a:rPr lang="en-GB" sz="3200" dirty="0"/>
              <a:t>the Sapir–Whorf hypothesis</a:t>
            </a:r>
            <a:r>
              <a:rPr lang="en-GB" dirty="0"/>
              <a:t>.</a:t>
            </a:r>
          </a:p>
        </p:txBody>
      </p:sp>
    </p:spTree>
    <p:extLst>
      <p:ext uri="{BB962C8B-B14F-4D97-AF65-F5344CB8AC3E}">
        <p14:creationId xmlns:p14="http://schemas.microsoft.com/office/powerpoint/2010/main" val="2659677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F6A66-6C4E-40EE-A533-3FB3B454D2E4}"/>
              </a:ext>
            </a:extLst>
          </p:cNvPr>
          <p:cNvSpPr>
            <a:spLocks noGrp="1"/>
          </p:cNvSpPr>
          <p:nvPr>
            <p:ph type="title"/>
          </p:nvPr>
        </p:nvSpPr>
        <p:spPr>
          <a:xfrm>
            <a:off x="0" y="-1"/>
            <a:ext cx="12192000" cy="1277007"/>
          </a:xfrm>
        </p:spPr>
        <p:txBody>
          <a:bodyPr/>
          <a:lstStyle/>
          <a:p>
            <a:pPr algn="ctr"/>
            <a:r>
              <a:rPr lang="en-GB" b="1" dirty="0"/>
              <a:t>Whorf’s Standpoint page 7</a:t>
            </a:r>
          </a:p>
        </p:txBody>
      </p:sp>
      <p:sp>
        <p:nvSpPr>
          <p:cNvPr id="3" name="Content Placeholder 2">
            <a:extLst>
              <a:ext uri="{FF2B5EF4-FFF2-40B4-BE49-F238E27FC236}">
                <a16:creationId xmlns:a16="http://schemas.microsoft.com/office/drawing/2014/main" id="{20032B25-DD73-4434-83CB-D91BEE042D8A}"/>
              </a:ext>
            </a:extLst>
          </p:cNvPr>
          <p:cNvSpPr>
            <a:spLocks noGrp="1"/>
          </p:cNvSpPr>
          <p:nvPr>
            <p:ph idx="1"/>
          </p:nvPr>
        </p:nvSpPr>
        <p:spPr>
          <a:xfrm>
            <a:off x="0" y="1277006"/>
            <a:ext cx="12192000" cy="5470635"/>
          </a:xfrm>
        </p:spPr>
        <p:txBody>
          <a:bodyPr>
            <a:normAutofit lnSpcReduction="10000"/>
          </a:bodyPr>
          <a:lstStyle/>
          <a:p>
            <a:r>
              <a:rPr lang="en-US" sz="3200" dirty="0"/>
              <a:t>According to Whorf (1956: 213), ‘we dissect nature along lines laid down by our native language’. Using a language forces us into habitual grooves of thinking: it is almost like putting on a special pair of glasses that heighten some aspects of the physical and mental world while dimming others. One example provided by Whorf concerns the distinction between nouns and verbs in Hopi (a language of Arizona) as opposed to English. The Hopi terms for ‘lightning’, ‘wave’, ‘flame’, ‘meteor’, ‘puff of smoke’ and ‘pulsation’ are all verbs, since events of necessarily brief duration fall into this category. The terms for ‘cloud’ and ‘storm’, on the other hand, are of just enough duration to qualify as nouns</a:t>
            </a:r>
            <a:r>
              <a:rPr lang="en-US" dirty="0"/>
              <a:t>. Whorf (1956: 215) concludes that Hopi has a classification of events by duration type that is unfamiliar to speakers of European languages.</a:t>
            </a:r>
            <a:endParaRPr lang="en-GB" dirty="0"/>
          </a:p>
        </p:txBody>
      </p:sp>
    </p:spTree>
    <p:extLst>
      <p:ext uri="{BB962C8B-B14F-4D97-AF65-F5344CB8AC3E}">
        <p14:creationId xmlns:p14="http://schemas.microsoft.com/office/powerpoint/2010/main" val="295144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464AE-C8F4-4C41-AC18-67A37754DED8}"/>
              </a:ext>
            </a:extLst>
          </p:cNvPr>
          <p:cNvSpPr>
            <a:spLocks noGrp="1"/>
          </p:cNvSpPr>
          <p:nvPr>
            <p:ph type="title"/>
          </p:nvPr>
        </p:nvSpPr>
        <p:spPr>
          <a:xfrm>
            <a:off x="0" y="0"/>
            <a:ext cx="12192000" cy="1182413"/>
          </a:xfrm>
        </p:spPr>
        <p:txBody>
          <a:bodyPr>
            <a:normAutofit fontScale="90000"/>
          </a:bodyPr>
          <a:lstStyle/>
          <a:p>
            <a:r>
              <a:rPr lang="en-GB" b="1" dirty="0"/>
              <a:t>‘A Language’ as a Social Construct   PAGE _</a:t>
            </a:r>
            <a:endParaRPr lang="en-GB" dirty="0"/>
          </a:p>
        </p:txBody>
      </p:sp>
      <p:sp>
        <p:nvSpPr>
          <p:cNvPr id="3" name="Content Placeholder 2">
            <a:extLst>
              <a:ext uri="{FF2B5EF4-FFF2-40B4-BE49-F238E27FC236}">
                <a16:creationId xmlns:a16="http://schemas.microsoft.com/office/drawing/2014/main" id="{33259101-A7D0-48B2-931F-944B74244F77}"/>
              </a:ext>
            </a:extLst>
          </p:cNvPr>
          <p:cNvSpPr>
            <a:spLocks noGrp="1"/>
          </p:cNvSpPr>
          <p:nvPr>
            <p:ph idx="1"/>
          </p:nvPr>
        </p:nvSpPr>
        <p:spPr>
          <a:xfrm>
            <a:off x="-1" y="1182412"/>
            <a:ext cx="12191999" cy="5675588"/>
          </a:xfrm>
        </p:spPr>
        <p:txBody>
          <a:bodyPr>
            <a:normAutofit lnSpcReduction="10000"/>
          </a:bodyPr>
          <a:lstStyle/>
          <a:p>
            <a:pPr marL="0" indent="0">
              <a:buNone/>
            </a:pPr>
            <a:r>
              <a:rPr lang="en-US" sz="3000" dirty="0"/>
              <a:t>Up to now we have discussed </a:t>
            </a:r>
            <a:r>
              <a:rPr lang="en-US" sz="3000" i="1" dirty="0"/>
              <a:t>language </a:t>
            </a:r>
            <a:r>
              <a:rPr lang="en-US" sz="3000" dirty="0"/>
              <a:t>in the abstract, meaning the faculty of human communication in general terms. When we turn to </a:t>
            </a:r>
            <a:r>
              <a:rPr lang="en-US" sz="3000" i="1" dirty="0"/>
              <a:t>languages </a:t>
            </a:r>
            <a:r>
              <a:rPr lang="en-US" sz="3000" dirty="0"/>
              <a:t>as individual entities, the possession of specific societies, we run into problems of </a:t>
            </a:r>
            <a:r>
              <a:rPr lang="en-US" sz="3000" dirty="0" err="1"/>
              <a:t>defi</a:t>
            </a:r>
            <a:r>
              <a:rPr lang="en-US" sz="3000" dirty="0"/>
              <a:t> </a:t>
            </a:r>
            <a:r>
              <a:rPr lang="en-US" sz="3000" dirty="0" err="1"/>
              <a:t>nition</a:t>
            </a:r>
            <a:r>
              <a:rPr lang="en-US" sz="3000" dirty="0"/>
              <a:t>. It may come as a surprise to you that linguists are unable to offer a </a:t>
            </a:r>
            <a:r>
              <a:rPr lang="en-US" sz="3000" dirty="0" err="1"/>
              <a:t>defi</a:t>
            </a:r>
            <a:r>
              <a:rPr lang="en-US" sz="3000" dirty="0"/>
              <a:t> </a:t>
            </a:r>
            <a:r>
              <a:rPr lang="en-US" sz="3000" dirty="0" err="1"/>
              <a:t>nition</a:t>
            </a:r>
            <a:r>
              <a:rPr lang="en-US" sz="3000" dirty="0"/>
              <a:t> of what constitutes ‘a language’ in relation to overlapping entities like ‘dialects’. For this reason, the term </a:t>
            </a:r>
            <a:r>
              <a:rPr lang="en-US" sz="3000" b="1" dirty="0"/>
              <a:t>variety </a:t>
            </a:r>
            <a:r>
              <a:rPr lang="en-US" sz="3000" dirty="0"/>
              <a:t>is a particularly useful one to avoid prejudging the issue of whether a given entity is (in popular terms) ‘a language’ or ‘a dialect’. In many instances, the boundaries between languages are far from clear, especially where historical and geographical links are involved. Mutual intelligibility might seem a useful test of whether two varieties are distinct languages or not. In practice, however, it is almost always sociopolitical criteria that decide the status of a variety, rather than linguistic ones.</a:t>
            </a:r>
            <a:endParaRPr lang="en-GB" sz="3000" dirty="0"/>
          </a:p>
        </p:txBody>
      </p:sp>
    </p:spTree>
    <p:extLst>
      <p:ext uri="{BB962C8B-B14F-4D97-AF65-F5344CB8AC3E}">
        <p14:creationId xmlns:p14="http://schemas.microsoft.com/office/powerpoint/2010/main" val="1759862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721BE-BACD-461C-A452-04C2770A4395}"/>
              </a:ext>
            </a:extLst>
          </p:cNvPr>
          <p:cNvSpPr>
            <a:spLocks noGrp="1"/>
          </p:cNvSpPr>
          <p:nvPr>
            <p:ph type="title"/>
          </p:nvPr>
        </p:nvSpPr>
        <p:spPr>
          <a:xfrm>
            <a:off x="0" y="1"/>
            <a:ext cx="12192000" cy="1308537"/>
          </a:xfrm>
        </p:spPr>
        <p:txBody>
          <a:bodyPr/>
          <a:lstStyle/>
          <a:p>
            <a:pPr algn="ctr"/>
            <a:r>
              <a:rPr lang="en-US" b="1" dirty="0"/>
              <a:t>The case of Norwegian and Danish page 9</a:t>
            </a:r>
            <a:endParaRPr lang="en-GB" b="1" dirty="0"/>
          </a:p>
        </p:txBody>
      </p:sp>
      <p:sp>
        <p:nvSpPr>
          <p:cNvPr id="3" name="Content Placeholder 2">
            <a:extLst>
              <a:ext uri="{FF2B5EF4-FFF2-40B4-BE49-F238E27FC236}">
                <a16:creationId xmlns:a16="http://schemas.microsoft.com/office/drawing/2014/main" id="{4ECC688A-7228-4C65-AA32-D07D74A06D18}"/>
              </a:ext>
            </a:extLst>
          </p:cNvPr>
          <p:cNvSpPr>
            <a:spLocks noGrp="1"/>
          </p:cNvSpPr>
          <p:nvPr>
            <p:ph idx="1"/>
          </p:nvPr>
        </p:nvSpPr>
        <p:spPr>
          <a:xfrm>
            <a:off x="0" y="1308538"/>
            <a:ext cx="12192000" cy="5549462"/>
          </a:xfrm>
        </p:spPr>
        <p:txBody>
          <a:bodyPr>
            <a:normAutofit/>
          </a:bodyPr>
          <a:lstStyle/>
          <a:p>
            <a:pPr marL="0" indent="0">
              <a:buNone/>
            </a:pPr>
            <a:r>
              <a:rPr lang="en-US" dirty="0"/>
              <a:t>The case of Norwegian and Danish provides a clear illustration of the sociopolitical nature of the distinction between what counts as a language and what does not. For four centuries, Norway was ruled by Denmark. Danish was considered the </a:t>
            </a:r>
            <a:r>
              <a:rPr lang="en-US" dirty="0" err="1"/>
              <a:t>offi</a:t>
            </a:r>
            <a:r>
              <a:rPr lang="en-US" dirty="0"/>
              <a:t> </a:t>
            </a:r>
            <a:r>
              <a:rPr lang="en-US" dirty="0" err="1"/>
              <a:t>cial</a:t>
            </a:r>
            <a:r>
              <a:rPr lang="en-US" dirty="0"/>
              <a:t> language, with Norwegian speech having dialect status (that is, it was considered a dialect of Danish). Upon political independence in 1814, Norwegian was declared an ‘</a:t>
            </a:r>
            <a:r>
              <a:rPr lang="en-US" dirty="0" err="1"/>
              <a:t>offi</a:t>
            </a:r>
            <a:r>
              <a:rPr lang="en-US" dirty="0"/>
              <a:t> </a:t>
            </a:r>
            <a:r>
              <a:rPr lang="en-US" dirty="0" err="1"/>
              <a:t>cial</a:t>
            </a:r>
            <a:r>
              <a:rPr lang="en-US" dirty="0"/>
              <a:t> language’, distinct from Danish. The same has happened in what was formerly Yugoslavia, where for much of the twentieth century Serbian and Croatian did not have independent status but were officially considered as ‘eastern’ and ‘western’ varieties of the same language called Serbo-Croatian (or Croato-Serbian). These varieties did have independent status prior to the twentieth century, while being mutually intelligible as ‘South </a:t>
            </a:r>
            <a:r>
              <a:rPr lang="en-GB" dirty="0"/>
              <a:t>Slavic’ languages.</a:t>
            </a:r>
          </a:p>
        </p:txBody>
      </p:sp>
    </p:spTree>
    <p:extLst>
      <p:ext uri="{BB962C8B-B14F-4D97-AF65-F5344CB8AC3E}">
        <p14:creationId xmlns:p14="http://schemas.microsoft.com/office/powerpoint/2010/main" val="3948131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7330B-B4E4-4883-B63A-604FB42BE272}"/>
              </a:ext>
            </a:extLst>
          </p:cNvPr>
          <p:cNvSpPr>
            <a:spLocks noGrp="1"/>
          </p:cNvSpPr>
          <p:nvPr>
            <p:ph type="title"/>
          </p:nvPr>
        </p:nvSpPr>
        <p:spPr>
          <a:xfrm>
            <a:off x="0" y="0"/>
            <a:ext cx="12192000" cy="1008993"/>
          </a:xfrm>
        </p:spPr>
        <p:txBody>
          <a:bodyPr>
            <a:normAutofit/>
          </a:bodyPr>
          <a:lstStyle/>
          <a:p>
            <a:r>
              <a:rPr lang="en-GB" b="1" dirty="0"/>
              <a:t>Croatian Dictionaries page 9 and 10</a:t>
            </a:r>
          </a:p>
        </p:txBody>
      </p:sp>
      <p:sp>
        <p:nvSpPr>
          <p:cNvPr id="3" name="Content Placeholder 2">
            <a:extLst>
              <a:ext uri="{FF2B5EF4-FFF2-40B4-BE49-F238E27FC236}">
                <a16:creationId xmlns:a16="http://schemas.microsoft.com/office/drawing/2014/main" id="{4F8866A0-F0BB-4D4C-9DCD-E52F077F2B34}"/>
              </a:ext>
            </a:extLst>
          </p:cNvPr>
          <p:cNvSpPr>
            <a:spLocks noGrp="1"/>
          </p:cNvSpPr>
          <p:nvPr>
            <p:ph idx="1"/>
          </p:nvPr>
        </p:nvSpPr>
        <p:spPr>
          <a:xfrm>
            <a:off x="0" y="1166648"/>
            <a:ext cx="12192000" cy="5691352"/>
          </a:xfrm>
        </p:spPr>
        <p:txBody>
          <a:bodyPr>
            <a:normAutofit/>
          </a:bodyPr>
          <a:lstStyle/>
          <a:p>
            <a:r>
              <a:rPr lang="en-US" dirty="0"/>
              <a:t>Croatian, for example, had dictionaries, grammars and literary works. </a:t>
            </a:r>
            <a:r>
              <a:rPr lang="en-US" dirty="0" err="1"/>
              <a:t>Centralisation</a:t>
            </a:r>
            <a:r>
              <a:rPr lang="en-US" dirty="0"/>
              <a:t> began when the Kingdom of Serbs, Croats and Slovenes was formed (1918–29), yielding fi </a:t>
            </a:r>
            <a:r>
              <a:rPr lang="en-US" dirty="0" err="1"/>
              <a:t>rst</a:t>
            </a:r>
            <a:r>
              <a:rPr lang="en-US" dirty="0"/>
              <a:t> to the Kingdom of Yugoslavia (1929–41) and then to Communist rule (1945–90). The bloody conflict that accompanied the break-up of the federation in the 1990s saw the formation of new states of Slovenia, Croatia, and Bosnia and Hercegovina. Not surprisingly, linguistic nationalism followed the new independence, with the differences between the varieties now being </a:t>
            </a:r>
            <a:r>
              <a:rPr lang="en-US" dirty="0" err="1"/>
              <a:t>emphasised</a:t>
            </a:r>
            <a:r>
              <a:rPr lang="en-US" dirty="0"/>
              <a:t>. Today Serbian, Croatian and Bosnian (a third variety associated with Islam) are considered independent languages (see UCLA </a:t>
            </a:r>
            <a:r>
              <a:rPr lang="en-US" i="1" dirty="0"/>
              <a:t>Language Materials Project </a:t>
            </a:r>
            <a:r>
              <a:rPr lang="en-US" dirty="0"/>
              <a:t>2007 on the internet).</a:t>
            </a:r>
            <a:endParaRPr lang="en-GB" dirty="0"/>
          </a:p>
        </p:txBody>
      </p:sp>
    </p:spTree>
    <p:extLst>
      <p:ext uri="{BB962C8B-B14F-4D97-AF65-F5344CB8AC3E}">
        <p14:creationId xmlns:p14="http://schemas.microsoft.com/office/powerpoint/2010/main" val="2548260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5F0D8-B250-4BA7-B292-434472D66395}"/>
              </a:ext>
            </a:extLst>
          </p:cNvPr>
          <p:cNvSpPr>
            <a:spLocks noGrp="1"/>
          </p:cNvSpPr>
          <p:nvPr>
            <p:ph type="title"/>
          </p:nvPr>
        </p:nvSpPr>
        <p:spPr>
          <a:xfrm>
            <a:off x="0" y="-1"/>
            <a:ext cx="12192000" cy="1087821"/>
          </a:xfrm>
        </p:spPr>
        <p:txBody>
          <a:bodyPr>
            <a:normAutofit/>
          </a:bodyPr>
          <a:lstStyle/>
          <a:p>
            <a:r>
              <a:rPr lang="en-US" b="1" dirty="0"/>
              <a:t>In South Africa, Zulu and Xhosa  page 10</a:t>
            </a:r>
            <a:endParaRPr lang="en-GB" b="1" dirty="0"/>
          </a:p>
        </p:txBody>
      </p:sp>
      <p:sp>
        <p:nvSpPr>
          <p:cNvPr id="3" name="Content Placeholder 2">
            <a:extLst>
              <a:ext uri="{FF2B5EF4-FFF2-40B4-BE49-F238E27FC236}">
                <a16:creationId xmlns:a16="http://schemas.microsoft.com/office/drawing/2014/main" id="{C2861FE5-92BC-43B6-BFF7-F53BAC1AB288}"/>
              </a:ext>
            </a:extLst>
          </p:cNvPr>
          <p:cNvSpPr>
            <a:spLocks noGrp="1"/>
          </p:cNvSpPr>
          <p:nvPr>
            <p:ph idx="1"/>
          </p:nvPr>
        </p:nvSpPr>
        <p:spPr>
          <a:xfrm>
            <a:off x="0" y="1213944"/>
            <a:ext cx="12192000" cy="5644056"/>
          </a:xfrm>
        </p:spPr>
        <p:txBody>
          <a:bodyPr>
            <a:normAutofit/>
          </a:bodyPr>
          <a:lstStyle/>
          <a:p>
            <a:pPr marL="0" indent="0">
              <a:buNone/>
            </a:pPr>
            <a:r>
              <a:rPr lang="en-US" dirty="0"/>
              <a:t>In South Africa, Zulu and Xhosa have about 11 million and 8 million mother-tongue speakers respectively, making them the most spoken varieties in the country. In terms of their </a:t>
            </a:r>
            <a:r>
              <a:rPr lang="en-US" dirty="0" err="1"/>
              <a:t>offi</a:t>
            </a:r>
            <a:r>
              <a:rPr lang="en-US" dirty="0"/>
              <a:t> </a:t>
            </a:r>
            <a:r>
              <a:rPr lang="en-US" dirty="0" err="1"/>
              <a:t>cial</a:t>
            </a:r>
            <a:r>
              <a:rPr lang="en-US" dirty="0"/>
              <a:t> status, social history and written forms they count as separate languages. Yet they are so similar in terms of their structure that mutual understanding is virtually guaranteed: anyone who speaks Zulu as a mother tongue understands Xhosa when fi </a:t>
            </a:r>
            <a:r>
              <a:rPr lang="en-US" dirty="0" err="1"/>
              <a:t>rst</a:t>
            </a:r>
            <a:r>
              <a:rPr lang="en-US" dirty="0"/>
              <a:t> exposed to it and vice versa. Historical linguists classify the two varieties as part of a Nguni cluster, which includes Swati (or Swazi) and Ndebele (spoken in Zimbabwe and South Africa) as well. The term ‘cluster’ </a:t>
            </a:r>
            <a:r>
              <a:rPr lang="en-US" dirty="0" err="1"/>
              <a:t>specifi</a:t>
            </a:r>
            <a:r>
              <a:rPr lang="en-US" dirty="0"/>
              <a:t> es that the varieties concerned are historically related, structurally similar and mutually intelligible. Whom is the sociolinguist to follow – the </a:t>
            </a:r>
            <a:r>
              <a:rPr lang="en-US" dirty="0" err="1"/>
              <a:t>scientifi</a:t>
            </a:r>
            <a:r>
              <a:rPr lang="en-US" dirty="0"/>
              <a:t> c linguists who posit one language cluster, or the communities themselves who see four distinct languages whose speakers are culturally and historically separate? (Swati is, for example, an </a:t>
            </a:r>
            <a:r>
              <a:rPr lang="en-US" dirty="0" err="1"/>
              <a:t>offi</a:t>
            </a:r>
            <a:r>
              <a:rPr lang="en-US" dirty="0"/>
              <a:t> </a:t>
            </a:r>
            <a:r>
              <a:rPr lang="en-US" dirty="0" err="1"/>
              <a:t>cial</a:t>
            </a:r>
            <a:r>
              <a:rPr lang="en-US" dirty="0"/>
              <a:t> language of the kingdom of Swaziland.) Recent developments in South Africa’s language policy are </a:t>
            </a:r>
            <a:r>
              <a:rPr lang="en-GB" dirty="0"/>
              <a:t>discussed in Chapter 12.</a:t>
            </a:r>
          </a:p>
        </p:txBody>
      </p:sp>
    </p:spTree>
    <p:extLst>
      <p:ext uri="{BB962C8B-B14F-4D97-AF65-F5344CB8AC3E}">
        <p14:creationId xmlns:p14="http://schemas.microsoft.com/office/powerpoint/2010/main" val="1289776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323A0-E4DA-45CB-9708-402E64AD9626}"/>
              </a:ext>
            </a:extLst>
          </p:cNvPr>
          <p:cNvSpPr>
            <a:spLocks noGrp="1"/>
          </p:cNvSpPr>
          <p:nvPr>
            <p:ph type="title"/>
          </p:nvPr>
        </p:nvSpPr>
        <p:spPr>
          <a:xfrm>
            <a:off x="0" y="126125"/>
            <a:ext cx="12060621" cy="914399"/>
          </a:xfrm>
        </p:spPr>
        <p:txBody>
          <a:bodyPr/>
          <a:lstStyle/>
          <a:p>
            <a:r>
              <a:rPr lang="en-GB" dirty="0"/>
              <a:t>Page 4</a:t>
            </a:r>
          </a:p>
        </p:txBody>
      </p:sp>
      <p:sp>
        <p:nvSpPr>
          <p:cNvPr id="3" name="Content Placeholder 2">
            <a:extLst>
              <a:ext uri="{FF2B5EF4-FFF2-40B4-BE49-F238E27FC236}">
                <a16:creationId xmlns:a16="http://schemas.microsoft.com/office/drawing/2014/main" id="{71BA4028-1D77-4927-98A4-D3F8B529B67A}"/>
              </a:ext>
            </a:extLst>
          </p:cNvPr>
          <p:cNvSpPr>
            <a:spLocks noGrp="1"/>
          </p:cNvSpPr>
          <p:nvPr>
            <p:ph idx="1"/>
          </p:nvPr>
        </p:nvSpPr>
        <p:spPr>
          <a:xfrm>
            <a:off x="0" y="1292772"/>
            <a:ext cx="12192000" cy="5565228"/>
          </a:xfrm>
        </p:spPr>
        <p:txBody>
          <a:bodyPr>
            <a:normAutofit/>
          </a:bodyPr>
          <a:lstStyle/>
          <a:p>
            <a:pPr marL="0" indent="0">
              <a:buNone/>
            </a:pPr>
            <a:r>
              <a:rPr lang="en-US" sz="3200" dirty="0"/>
              <a:t>The term ‘sociolinguistics’ appears to have been fi </a:t>
            </a:r>
            <a:r>
              <a:rPr lang="en-US" sz="3200" dirty="0" err="1"/>
              <a:t>rst</a:t>
            </a:r>
            <a:r>
              <a:rPr lang="en-US" sz="3200" dirty="0"/>
              <a:t> used in 1939 by T.C. Hodson in relation to language study in India (Le Page 1997: 19). It  was later used – independently – in 1952 by Haver Currie, a poet and philosopher who noted the general absence of any consideration of the social from the linguistic research of his day. Significant works on sociolinguistics appearing after this date include </a:t>
            </a:r>
            <a:r>
              <a:rPr lang="en-US" sz="3200" dirty="0" err="1"/>
              <a:t>Weinreich’s</a:t>
            </a:r>
            <a:r>
              <a:rPr lang="en-US" sz="3200" dirty="0"/>
              <a:t> influential </a:t>
            </a:r>
            <a:r>
              <a:rPr lang="en-US" sz="3200" i="1" dirty="0"/>
              <a:t>Languages in Contact </a:t>
            </a:r>
            <a:r>
              <a:rPr lang="en-US" sz="3200" dirty="0"/>
              <a:t>(a structural and social account of bilingualism) of 1953, Einar Haugen’s two-</a:t>
            </a:r>
            <a:r>
              <a:rPr lang="en-US" sz="3200" dirty="0" err="1"/>
              <a:t>volumed</a:t>
            </a:r>
            <a:r>
              <a:rPr lang="en-US" sz="3200" dirty="0"/>
              <a:t> study of the social history of the Norwegian language in America (1953), and </a:t>
            </a:r>
            <a:r>
              <a:rPr lang="en-US" sz="3200" dirty="0" err="1"/>
              <a:t>Joos</a:t>
            </a:r>
            <a:r>
              <a:rPr lang="en-US" sz="3200" dirty="0"/>
              <a:t> (1962) on the dimensions of style.</a:t>
            </a:r>
            <a:endParaRPr lang="en-GB" sz="3200" dirty="0"/>
          </a:p>
        </p:txBody>
      </p:sp>
    </p:spTree>
    <p:extLst>
      <p:ext uri="{BB962C8B-B14F-4D97-AF65-F5344CB8AC3E}">
        <p14:creationId xmlns:p14="http://schemas.microsoft.com/office/powerpoint/2010/main" val="4197819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4CACB-61B4-48BB-B12B-2A696278808C}"/>
              </a:ext>
            </a:extLst>
          </p:cNvPr>
          <p:cNvSpPr>
            <a:spLocks noGrp="1"/>
          </p:cNvSpPr>
          <p:nvPr>
            <p:ph type="title"/>
          </p:nvPr>
        </p:nvSpPr>
        <p:spPr/>
        <p:txBody>
          <a:bodyPr>
            <a:normAutofit fontScale="90000"/>
          </a:bodyPr>
          <a:lstStyle/>
          <a:p>
            <a:r>
              <a:rPr lang="en-GB" b="1" dirty="0"/>
              <a:t>Emphases in Current Sociolinguistics: page 4</a:t>
            </a:r>
            <a:br>
              <a:rPr lang="en-GB" b="1" dirty="0"/>
            </a:br>
            <a:endParaRPr lang="en-GB" dirty="0"/>
          </a:p>
        </p:txBody>
      </p:sp>
      <p:sp>
        <p:nvSpPr>
          <p:cNvPr id="3" name="Content Placeholder 2">
            <a:extLst>
              <a:ext uri="{FF2B5EF4-FFF2-40B4-BE49-F238E27FC236}">
                <a16:creationId xmlns:a16="http://schemas.microsoft.com/office/drawing/2014/main" id="{7EFA365F-D7FA-4373-BA04-B0565BCBA9C0}"/>
              </a:ext>
            </a:extLst>
          </p:cNvPr>
          <p:cNvSpPr>
            <a:spLocks noGrp="1"/>
          </p:cNvSpPr>
          <p:nvPr>
            <p:ph idx="1"/>
          </p:nvPr>
        </p:nvSpPr>
        <p:spPr>
          <a:xfrm>
            <a:off x="0" y="1387366"/>
            <a:ext cx="12192000" cy="5470634"/>
          </a:xfrm>
        </p:spPr>
        <p:txBody>
          <a:bodyPr>
            <a:normAutofit/>
          </a:bodyPr>
          <a:lstStyle/>
          <a:p>
            <a:r>
              <a:rPr lang="en-US" sz="4000" dirty="0"/>
              <a:t>Chomsky’s emphasis in the 1960s on abstracting language away from everyday contexts ironically led to the distillation of a core area of sociolinguistics, opposed to his conception of language. In a frequently cited passage, Chomsky (1965: 3) </a:t>
            </a:r>
            <a:r>
              <a:rPr lang="en-US" sz="4000" dirty="0" err="1"/>
              <a:t>characterised</a:t>
            </a:r>
            <a:r>
              <a:rPr lang="en-US" sz="4000" dirty="0"/>
              <a:t> the focus of the linguist’s attention </a:t>
            </a:r>
            <a:r>
              <a:rPr lang="en-GB" sz="4000" dirty="0"/>
              <a:t>on an idealised competence:</a:t>
            </a:r>
          </a:p>
        </p:txBody>
      </p:sp>
    </p:spTree>
    <p:extLst>
      <p:ext uri="{BB962C8B-B14F-4D97-AF65-F5344CB8AC3E}">
        <p14:creationId xmlns:p14="http://schemas.microsoft.com/office/powerpoint/2010/main" val="3882272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E571C-CD8C-46C8-8F40-03C77BBA4476}"/>
              </a:ext>
            </a:extLst>
          </p:cNvPr>
          <p:cNvSpPr>
            <a:spLocks noGrp="1"/>
          </p:cNvSpPr>
          <p:nvPr>
            <p:ph type="title"/>
          </p:nvPr>
        </p:nvSpPr>
        <p:spPr>
          <a:xfrm>
            <a:off x="0" y="1"/>
            <a:ext cx="12192000" cy="1418896"/>
          </a:xfrm>
        </p:spPr>
        <p:txBody>
          <a:bodyPr/>
          <a:lstStyle/>
          <a:p>
            <a:pPr algn="ctr"/>
            <a:r>
              <a:rPr lang="en-GB" b="1" dirty="0"/>
              <a:t>Chomsky (1965 , p.3)</a:t>
            </a:r>
          </a:p>
        </p:txBody>
      </p:sp>
      <p:sp>
        <p:nvSpPr>
          <p:cNvPr id="3" name="Content Placeholder 2">
            <a:extLst>
              <a:ext uri="{FF2B5EF4-FFF2-40B4-BE49-F238E27FC236}">
                <a16:creationId xmlns:a16="http://schemas.microsoft.com/office/drawing/2014/main" id="{F4140B51-5AC1-4F1B-A0CF-BBB67FC55B1A}"/>
              </a:ext>
            </a:extLst>
          </p:cNvPr>
          <p:cNvSpPr>
            <a:spLocks noGrp="1"/>
          </p:cNvSpPr>
          <p:nvPr>
            <p:ph idx="1"/>
          </p:nvPr>
        </p:nvSpPr>
        <p:spPr>
          <a:xfrm>
            <a:off x="0" y="1690688"/>
            <a:ext cx="12192000" cy="5167312"/>
          </a:xfrm>
        </p:spPr>
        <p:txBody>
          <a:bodyPr>
            <a:normAutofit/>
          </a:bodyPr>
          <a:lstStyle/>
          <a:p>
            <a:r>
              <a:rPr lang="en-US" sz="4000" dirty="0"/>
              <a:t>Linguistic theory is concerned primarily with an ideal speaker-listener, in a completely homogeneous speech community, who knows its language perfectly and is unaffected by such grammatically irrelevant conditions as memory limitations, distractions, shifts of attention and interest, and errors (random or characteristic) in applying his knowledge of the language in actual performance.</a:t>
            </a:r>
            <a:endParaRPr lang="en-GB" sz="4000" dirty="0"/>
          </a:p>
        </p:txBody>
      </p:sp>
    </p:spTree>
    <p:extLst>
      <p:ext uri="{BB962C8B-B14F-4D97-AF65-F5344CB8AC3E}">
        <p14:creationId xmlns:p14="http://schemas.microsoft.com/office/powerpoint/2010/main" val="2343709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A181C-E1A2-485C-BDEE-B86E62E347D7}"/>
              </a:ext>
            </a:extLst>
          </p:cNvPr>
          <p:cNvSpPr>
            <a:spLocks noGrp="1"/>
          </p:cNvSpPr>
          <p:nvPr>
            <p:ph type="title"/>
          </p:nvPr>
        </p:nvSpPr>
        <p:spPr>
          <a:xfrm>
            <a:off x="0" y="0"/>
            <a:ext cx="11353800" cy="882870"/>
          </a:xfrm>
        </p:spPr>
        <p:txBody>
          <a:bodyPr>
            <a:normAutofit/>
          </a:bodyPr>
          <a:lstStyle/>
          <a:p>
            <a:pPr algn="ctr"/>
            <a:r>
              <a:rPr lang="en-GB" b="1" dirty="0"/>
              <a:t>Cognitivists Deficits (1) page 4</a:t>
            </a:r>
          </a:p>
        </p:txBody>
      </p:sp>
      <p:sp>
        <p:nvSpPr>
          <p:cNvPr id="3" name="Content Placeholder 2">
            <a:extLst>
              <a:ext uri="{FF2B5EF4-FFF2-40B4-BE49-F238E27FC236}">
                <a16:creationId xmlns:a16="http://schemas.microsoft.com/office/drawing/2014/main" id="{CA1539E0-64ED-40C7-8EEA-2C5B59CB7307}"/>
              </a:ext>
            </a:extLst>
          </p:cNvPr>
          <p:cNvSpPr>
            <a:spLocks noGrp="1"/>
          </p:cNvSpPr>
          <p:nvPr>
            <p:ph idx="1"/>
          </p:nvPr>
        </p:nvSpPr>
        <p:spPr>
          <a:xfrm>
            <a:off x="0" y="882870"/>
            <a:ext cx="12328634" cy="5975130"/>
          </a:xfrm>
        </p:spPr>
        <p:txBody>
          <a:bodyPr>
            <a:normAutofit fontScale="92500"/>
          </a:bodyPr>
          <a:lstStyle/>
          <a:p>
            <a:pPr marL="0" indent="0">
              <a:buNone/>
            </a:pPr>
            <a:r>
              <a:rPr lang="en-US" sz="3200" dirty="0"/>
              <a:t>While such an approach brought </a:t>
            </a:r>
            <a:r>
              <a:rPr lang="en-US" sz="3200" dirty="0" err="1"/>
              <a:t>signifi</a:t>
            </a:r>
            <a:r>
              <a:rPr lang="en-US" sz="3200" dirty="0"/>
              <a:t> cant gains to the theory of syntax and phonology, many scholars felt that abstracting language away from the contexts in which it was spoken served limited ends which could not include an encompassing theory of human language. This period marked a break between sociolinguists with an interest in language use within human societies and followers of Chomsky’s approach to language (with their interest in an </a:t>
            </a:r>
            <a:r>
              <a:rPr lang="en-US" sz="3200" dirty="0" err="1"/>
              <a:t>idealised</a:t>
            </a:r>
            <a:r>
              <a:rPr lang="en-US" sz="3200" dirty="0"/>
              <a:t>, non-social, psycholinguistic competence). Whereas the </a:t>
            </a:r>
            <a:r>
              <a:rPr lang="en-US" sz="3200" dirty="0" err="1"/>
              <a:t>Chomskyan</a:t>
            </a:r>
            <a:r>
              <a:rPr lang="en-US" sz="3200" dirty="0"/>
              <a:t> framework focuses on structures that could be generated in language and by what means, the social approach tries to account for what can be said in a language, by whom, to whom, in whose presence, when and where, in what manner and under what social </a:t>
            </a:r>
            <a:r>
              <a:rPr lang="fr-FR" sz="3200" dirty="0" err="1"/>
              <a:t>circumstances</a:t>
            </a:r>
            <a:r>
              <a:rPr lang="fr-FR" sz="3200" dirty="0"/>
              <a:t> (</a:t>
            </a:r>
            <a:r>
              <a:rPr lang="fr-FR" sz="3200" dirty="0" err="1"/>
              <a:t>Fishman</a:t>
            </a:r>
            <a:r>
              <a:rPr lang="fr-FR" sz="3200" dirty="0"/>
              <a:t> 1971; Hymes 1971; </a:t>
            </a:r>
            <a:r>
              <a:rPr lang="fr-FR" sz="3200" dirty="0" err="1"/>
              <a:t>Saville-Troike</a:t>
            </a:r>
            <a:r>
              <a:rPr lang="fr-FR" sz="3200" dirty="0"/>
              <a:t> 1982: 8)</a:t>
            </a:r>
            <a:endParaRPr lang="en-GB" sz="3200" dirty="0"/>
          </a:p>
        </p:txBody>
      </p:sp>
    </p:spTree>
    <p:extLst>
      <p:ext uri="{BB962C8B-B14F-4D97-AF65-F5344CB8AC3E}">
        <p14:creationId xmlns:p14="http://schemas.microsoft.com/office/powerpoint/2010/main" val="1697921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2EFB1-65AC-4EB3-ACDC-1428B9960E80}"/>
              </a:ext>
            </a:extLst>
          </p:cNvPr>
          <p:cNvSpPr>
            <a:spLocks noGrp="1"/>
          </p:cNvSpPr>
          <p:nvPr>
            <p:ph type="title"/>
          </p:nvPr>
        </p:nvSpPr>
        <p:spPr>
          <a:xfrm>
            <a:off x="-110359" y="110359"/>
            <a:ext cx="11464159" cy="1418896"/>
          </a:xfrm>
        </p:spPr>
        <p:txBody>
          <a:bodyPr>
            <a:normAutofit/>
          </a:bodyPr>
          <a:lstStyle/>
          <a:p>
            <a:pPr algn="ctr"/>
            <a:r>
              <a:rPr lang="en-GB" b="1" dirty="0"/>
              <a:t>Cognitivists Deficits (2) pages 4 and 5</a:t>
            </a:r>
            <a:endParaRPr lang="en-GB" dirty="0"/>
          </a:p>
        </p:txBody>
      </p:sp>
      <p:sp>
        <p:nvSpPr>
          <p:cNvPr id="3" name="Content Placeholder 2">
            <a:extLst>
              <a:ext uri="{FF2B5EF4-FFF2-40B4-BE49-F238E27FC236}">
                <a16:creationId xmlns:a16="http://schemas.microsoft.com/office/drawing/2014/main" id="{01383266-4B08-4A7A-879D-5E7500E2B1B9}"/>
              </a:ext>
            </a:extLst>
          </p:cNvPr>
          <p:cNvSpPr>
            <a:spLocks noGrp="1"/>
          </p:cNvSpPr>
          <p:nvPr>
            <p:ph idx="1"/>
          </p:nvPr>
        </p:nvSpPr>
        <p:spPr>
          <a:xfrm>
            <a:off x="0" y="1403130"/>
            <a:ext cx="12192000" cy="5454869"/>
          </a:xfrm>
        </p:spPr>
        <p:txBody>
          <a:bodyPr>
            <a:normAutofit fontScale="92500" lnSpcReduction="10000"/>
          </a:bodyPr>
          <a:lstStyle/>
          <a:p>
            <a:endParaRPr lang="en-GB" dirty="0"/>
          </a:p>
          <a:p>
            <a:endParaRPr lang="en-GB" sz="4000" dirty="0"/>
          </a:p>
          <a:p>
            <a:r>
              <a:rPr lang="en-GB" sz="4000" dirty="0"/>
              <a:t>For </a:t>
            </a:r>
            <a:r>
              <a:rPr lang="en-US" sz="4000" dirty="0"/>
              <a:t>the latter group, the process of acquiring a language is not just a cognitive process involving the activation of a predisposition in the human brain; it is a social process as well, that only unfolds in social interaction. The child’s role in acquiring its fi </a:t>
            </a:r>
            <a:r>
              <a:rPr lang="en-US" sz="4000" dirty="0" err="1"/>
              <a:t>rst</a:t>
            </a:r>
            <a:r>
              <a:rPr lang="en-US" sz="4000" dirty="0"/>
              <a:t> language is not a socially passive one, but one which is sensitive to certain ‘environmental’ conditions, including the social identity of the different people with whom the child </a:t>
            </a:r>
            <a:r>
              <a:rPr lang="en-GB" sz="4000" dirty="0"/>
              <a:t>interacts</a:t>
            </a:r>
            <a:r>
              <a:rPr lang="en-GB" dirty="0"/>
              <a:t>.</a:t>
            </a:r>
          </a:p>
        </p:txBody>
      </p:sp>
    </p:spTree>
    <p:extLst>
      <p:ext uri="{BB962C8B-B14F-4D97-AF65-F5344CB8AC3E}">
        <p14:creationId xmlns:p14="http://schemas.microsoft.com/office/powerpoint/2010/main" val="3247758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F00BD-38FA-43A1-A663-71FD52DF9FDC}"/>
              </a:ext>
            </a:extLst>
          </p:cNvPr>
          <p:cNvSpPr>
            <a:spLocks noGrp="1"/>
          </p:cNvSpPr>
          <p:nvPr>
            <p:ph type="title"/>
          </p:nvPr>
        </p:nvSpPr>
        <p:spPr>
          <a:xfrm>
            <a:off x="0" y="1"/>
            <a:ext cx="12192000" cy="1072054"/>
          </a:xfrm>
        </p:spPr>
        <p:txBody>
          <a:bodyPr/>
          <a:lstStyle/>
          <a:p>
            <a:r>
              <a:rPr lang="en-GB" b="1" dirty="0"/>
              <a:t>Dell </a:t>
            </a:r>
            <a:r>
              <a:rPr lang="en-GB" b="1" dirty="0" err="1"/>
              <a:t>Hymes</a:t>
            </a:r>
            <a:r>
              <a:rPr lang="en-GB" b="1" dirty="0"/>
              <a:t> page 05</a:t>
            </a:r>
          </a:p>
        </p:txBody>
      </p:sp>
      <p:sp>
        <p:nvSpPr>
          <p:cNvPr id="3" name="Content Placeholder 2">
            <a:extLst>
              <a:ext uri="{FF2B5EF4-FFF2-40B4-BE49-F238E27FC236}">
                <a16:creationId xmlns:a16="http://schemas.microsoft.com/office/drawing/2014/main" id="{6070F418-DA00-4CF5-87A1-3DA61C7F2E03}"/>
              </a:ext>
            </a:extLst>
          </p:cNvPr>
          <p:cNvSpPr>
            <a:spLocks noGrp="1"/>
          </p:cNvSpPr>
          <p:nvPr>
            <p:ph idx="1"/>
          </p:nvPr>
        </p:nvSpPr>
        <p:spPr>
          <a:xfrm>
            <a:off x="0" y="1418896"/>
            <a:ext cx="12192000" cy="5439104"/>
          </a:xfrm>
        </p:spPr>
        <p:txBody>
          <a:bodyPr>
            <a:normAutofit fontScale="92500"/>
          </a:bodyPr>
          <a:lstStyle/>
          <a:p>
            <a:pPr marL="0" indent="0">
              <a:buNone/>
            </a:pPr>
            <a:r>
              <a:rPr lang="en-US" sz="3200" dirty="0"/>
              <a:t>Dell </a:t>
            </a:r>
            <a:r>
              <a:rPr lang="en-US" sz="3200" dirty="0" err="1"/>
              <a:t>Hymes</a:t>
            </a:r>
            <a:r>
              <a:rPr lang="en-US" sz="3200" dirty="0"/>
              <a:t> (1971) was the principal objector to the dominance of Chomsky’s </a:t>
            </a:r>
            <a:r>
              <a:rPr lang="en-US" sz="3200" dirty="0" err="1"/>
              <a:t>characterisation</a:t>
            </a:r>
            <a:r>
              <a:rPr lang="en-US" sz="3200" dirty="0"/>
              <a:t> of what constituted the study of linguistic competence. He suggested that a child who might produce any sentence whatever without due regard to the social and linguistic context would be ‘a social monster’ (1974b: 75) who was likely to be </a:t>
            </a:r>
            <a:r>
              <a:rPr lang="en-US" sz="3200" dirty="0" err="1"/>
              <a:t>institutionalised</a:t>
            </a:r>
            <a:r>
              <a:rPr lang="en-US" sz="3200" dirty="0"/>
              <a:t>. </a:t>
            </a:r>
            <a:r>
              <a:rPr lang="en-US" sz="3200" dirty="0" err="1"/>
              <a:t>Hymes</a:t>
            </a:r>
            <a:r>
              <a:rPr lang="en-US" sz="3200" dirty="0"/>
              <a:t> coined the term ‘communicative competence’ to denote our ability to use language appropriately in different settings. </a:t>
            </a:r>
            <a:r>
              <a:rPr lang="en-US" sz="3200" dirty="0" err="1"/>
              <a:t>Hymes</a:t>
            </a:r>
            <a:r>
              <a:rPr lang="en-US" sz="3200" dirty="0"/>
              <a:t>’ interest was not just in the production of sentences but also in characterizing the more social-bound aspects like when it is appropriate to talk and when to remain silent in different communities, rules for turn-taking, amount of simultaneous </a:t>
            </a:r>
            <a:r>
              <a:rPr lang="en-GB" sz="3200" dirty="0"/>
              <a:t>talk and so on.</a:t>
            </a:r>
          </a:p>
        </p:txBody>
      </p:sp>
    </p:spTree>
    <p:extLst>
      <p:ext uri="{BB962C8B-B14F-4D97-AF65-F5344CB8AC3E}">
        <p14:creationId xmlns:p14="http://schemas.microsoft.com/office/powerpoint/2010/main" val="3254104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9329A-7FC1-4B4A-A8E9-44BD542B582A}"/>
              </a:ext>
            </a:extLst>
          </p:cNvPr>
          <p:cNvSpPr>
            <a:spLocks noGrp="1"/>
          </p:cNvSpPr>
          <p:nvPr>
            <p:ph type="title"/>
          </p:nvPr>
        </p:nvSpPr>
        <p:spPr>
          <a:xfrm>
            <a:off x="0" y="-1"/>
            <a:ext cx="12192000" cy="1403131"/>
          </a:xfrm>
        </p:spPr>
        <p:txBody>
          <a:bodyPr/>
          <a:lstStyle/>
          <a:p>
            <a:pPr algn="ctr"/>
            <a:r>
              <a:rPr lang="en-GB" b="1" dirty="0"/>
              <a:t>Sociolinguistics Vs. Sociology of Language (1) page 5</a:t>
            </a:r>
          </a:p>
        </p:txBody>
      </p:sp>
      <p:sp>
        <p:nvSpPr>
          <p:cNvPr id="3" name="Content Placeholder 2">
            <a:extLst>
              <a:ext uri="{FF2B5EF4-FFF2-40B4-BE49-F238E27FC236}">
                <a16:creationId xmlns:a16="http://schemas.microsoft.com/office/drawing/2014/main" id="{62080324-C38C-4CAD-BA5F-DD2B0D34C4FE}"/>
              </a:ext>
            </a:extLst>
          </p:cNvPr>
          <p:cNvSpPr>
            <a:spLocks noGrp="1"/>
          </p:cNvSpPr>
          <p:nvPr>
            <p:ph idx="1"/>
          </p:nvPr>
        </p:nvSpPr>
        <p:spPr>
          <a:xfrm>
            <a:off x="-1" y="1403130"/>
            <a:ext cx="12191999" cy="5454870"/>
          </a:xfrm>
        </p:spPr>
        <p:txBody>
          <a:bodyPr>
            <a:normAutofit/>
          </a:bodyPr>
          <a:lstStyle/>
          <a:p>
            <a:pPr marL="0" indent="0">
              <a:buNone/>
            </a:pPr>
            <a:r>
              <a:rPr lang="en-US" sz="3200" dirty="0"/>
              <a:t>A distinction that persists (though it is not one that we particularly advocate) is that between the sociolinguistics (proper) and the sociology of language. Some scholars believe that the former is part of the terrain mapped out in linguistics, focusing on language in society for the light that social contexts throw upon language. For these scholars, the latter (sociology of language) is primarily a sub-part of sociology, which examine language use for its ultimate illumination of the nature of societies. Ralph </a:t>
            </a:r>
            <a:r>
              <a:rPr lang="en-US" sz="3200" dirty="0" err="1"/>
              <a:t>Fasold</a:t>
            </a:r>
            <a:r>
              <a:rPr lang="en-US" sz="3200" dirty="0"/>
              <a:t> (1984, 1990) has attempted to capture this formulation by writing two scholarly books, one devoted to </a:t>
            </a:r>
            <a:r>
              <a:rPr lang="en-US" sz="3200" i="1" dirty="0"/>
              <a:t>The Sociolinguistics of Society </a:t>
            </a:r>
            <a:r>
              <a:rPr lang="en-US" sz="3200" dirty="0"/>
              <a:t>and the other to </a:t>
            </a:r>
            <a:r>
              <a:rPr lang="en-US" sz="3200" i="1" dirty="0"/>
              <a:t>The Sociolinguistics of Language</a:t>
            </a:r>
            <a:r>
              <a:rPr lang="en-US" sz="3200" dirty="0"/>
              <a:t>.</a:t>
            </a:r>
            <a:endParaRPr lang="en-GB" sz="3200" dirty="0"/>
          </a:p>
        </p:txBody>
      </p:sp>
    </p:spTree>
    <p:extLst>
      <p:ext uri="{BB962C8B-B14F-4D97-AF65-F5344CB8AC3E}">
        <p14:creationId xmlns:p14="http://schemas.microsoft.com/office/powerpoint/2010/main" val="1725058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431C2-48BC-404D-BEA2-3EFDB5272137}"/>
              </a:ext>
            </a:extLst>
          </p:cNvPr>
          <p:cNvSpPr>
            <a:spLocks noGrp="1"/>
          </p:cNvSpPr>
          <p:nvPr>
            <p:ph type="title"/>
          </p:nvPr>
        </p:nvSpPr>
        <p:spPr>
          <a:xfrm>
            <a:off x="961696" y="365125"/>
            <a:ext cx="10392103" cy="4853261"/>
          </a:xfrm>
        </p:spPr>
        <p:txBody>
          <a:bodyPr>
            <a:normAutofit/>
          </a:bodyPr>
          <a:lstStyle/>
          <a:p>
            <a:br>
              <a:rPr lang="en-GB" dirty="0"/>
            </a:br>
            <a:br>
              <a:rPr lang="en-GB" dirty="0"/>
            </a:br>
            <a:br>
              <a:rPr lang="en-GB" dirty="0"/>
            </a:br>
            <a:br>
              <a:rPr lang="en-GB" dirty="0"/>
            </a:br>
            <a:br>
              <a:rPr lang="en-GB" dirty="0"/>
            </a:br>
            <a:br>
              <a:rPr lang="en-GB" dirty="0"/>
            </a:br>
            <a:br>
              <a:rPr lang="en-GB" dirty="0"/>
            </a:br>
            <a:endParaRPr lang="en-GB" dirty="0"/>
          </a:p>
        </p:txBody>
      </p:sp>
      <p:sp>
        <p:nvSpPr>
          <p:cNvPr id="3" name="Rectangle 2">
            <a:extLst>
              <a:ext uri="{FF2B5EF4-FFF2-40B4-BE49-F238E27FC236}">
                <a16:creationId xmlns:a16="http://schemas.microsoft.com/office/drawing/2014/main" id="{4B9EC24E-5F7E-41D7-B0B3-7CFD8F459B90}"/>
              </a:ext>
            </a:extLst>
          </p:cNvPr>
          <p:cNvSpPr/>
          <p:nvPr/>
        </p:nvSpPr>
        <p:spPr>
          <a:xfrm>
            <a:off x="1702676" y="1781503"/>
            <a:ext cx="7441324" cy="2123658"/>
          </a:xfrm>
          <a:prstGeom prst="rect">
            <a:avLst/>
          </a:prstGeom>
        </p:spPr>
        <p:txBody>
          <a:bodyPr wrap="square">
            <a:spAutoFit/>
          </a:bodyPr>
          <a:lstStyle/>
          <a:p>
            <a:pPr algn="ctr"/>
            <a:r>
              <a:rPr lang="en-GB" sz="4400" b="1" dirty="0">
                <a:solidFill>
                  <a:srgbClr val="FF0000"/>
                </a:solidFill>
                <a:latin typeface="SabonLTStd-Bold"/>
              </a:rPr>
              <a:t>RELATIONS BETWEEN LANGUAGE AND</a:t>
            </a:r>
          </a:p>
          <a:p>
            <a:pPr algn="ctr"/>
            <a:r>
              <a:rPr lang="en-GB" sz="4400" b="1" dirty="0">
                <a:solidFill>
                  <a:srgbClr val="FF0000"/>
                </a:solidFill>
                <a:latin typeface="SabonLTStd-Bold"/>
              </a:rPr>
              <a:t>SOCIETY</a:t>
            </a:r>
            <a:endParaRPr lang="en-GB" sz="4400" dirty="0">
              <a:solidFill>
                <a:srgbClr val="FF0000"/>
              </a:solidFill>
            </a:endParaRPr>
          </a:p>
        </p:txBody>
      </p:sp>
    </p:spTree>
    <p:extLst>
      <p:ext uri="{BB962C8B-B14F-4D97-AF65-F5344CB8AC3E}">
        <p14:creationId xmlns:p14="http://schemas.microsoft.com/office/powerpoint/2010/main" val="176611153"/>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Vapor Trail</Template>
  <TotalTime>91</TotalTime>
  <Words>2311</Words>
  <Application>Microsoft Office PowerPoint</Application>
  <PresentationFormat>Widescreen</PresentationFormat>
  <Paragraphs>42</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Century Gothic</vt:lpstr>
      <vt:lpstr>SabonLTStd-Bold</vt:lpstr>
      <vt:lpstr>Vapor Trail</vt:lpstr>
      <vt:lpstr>Linguistics</vt:lpstr>
      <vt:lpstr>Page 4</vt:lpstr>
      <vt:lpstr>Emphases in Current Sociolinguistics: page 4 </vt:lpstr>
      <vt:lpstr>Chomsky (1965 , p.3)</vt:lpstr>
      <vt:lpstr>Cognitivists Deficits (1) page 4</vt:lpstr>
      <vt:lpstr>Cognitivists Deficits (2) pages 4 and 5</vt:lpstr>
      <vt:lpstr>Dell Hymes page 05</vt:lpstr>
      <vt:lpstr>Sociolinguistics Vs. Sociology of Language (1) page 5</vt:lpstr>
      <vt:lpstr>       </vt:lpstr>
      <vt:lpstr>Is language exclusively DENOTATIONAL? Page 5 and 6</vt:lpstr>
      <vt:lpstr>Language is Entwined with Human Existence page 6</vt:lpstr>
      <vt:lpstr>Sociolinguistics Vs. Sociology of Language (2) page 5</vt:lpstr>
      <vt:lpstr> The Sapir–Whorf hypothesis page 7 </vt:lpstr>
      <vt:lpstr>Whorf’s Standpoint page 7</vt:lpstr>
      <vt:lpstr>‘A Language’ as a Social Construct   PAGE _</vt:lpstr>
      <vt:lpstr>The case of Norwegian and Danish page 9</vt:lpstr>
      <vt:lpstr>Croatian Dictionaries page 9 and 10</vt:lpstr>
      <vt:lpstr>In South Africa, Zulu and Xhosa  page 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Dr.Djalal</dc:creator>
  <cp:lastModifiedBy>Dr_Djalal Mansour</cp:lastModifiedBy>
  <cp:revision>10</cp:revision>
  <dcterms:created xsi:type="dcterms:W3CDTF">2019-01-30T21:10:13Z</dcterms:created>
  <dcterms:modified xsi:type="dcterms:W3CDTF">2024-02-27T06:10:29Z</dcterms:modified>
</cp:coreProperties>
</file>