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73" r:id="rId3"/>
    <p:sldId id="372" r:id="rId4"/>
    <p:sldId id="384" r:id="rId5"/>
    <p:sldId id="385" r:id="rId6"/>
    <p:sldId id="387" r:id="rId7"/>
    <p:sldId id="388" r:id="rId8"/>
    <p:sldId id="389" r:id="rId9"/>
    <p:sldId id="386" r:id="rId10"/>
    <p:sldId id="390" r:id="rId11"/>
    <p:sldId id="391" r:id="rId12"/>
    <p:sldId id="392" r:id="rId13"/>
    <p:sldId id="393" r:id="rId14"/>
    <p:sldId id="394" r:id="rId15"/>
    <p:sldId id="396" r:id="rId16"/>
    <p:sldId id="397" r:id="rId17"/>
    <p:sldId id="395" r:id="rId18"/>
    <p:sldId id="398" r:id="rId19"/>
    <p:sldId id="39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2FDDD9-AAC4-4A70-AC7D-DA32E604F8CC}">
          <p14:sldIdLst>
            <p14:sldId id="256"/>
          </p14:sldIdLst>
        </p14:section>
        <p14:section name="Section sans titre" id="{4EC62CDA-4A2F-4877-804D-C99068B01861}">
          <p14:sldIdLst>
            <p14:sldId id="373"/>
            <p14:sldId id="372"/>
            <p14:sldId id="384"/>
            <p14:sldId id="385"/>
            <p14:sldId id="387"/>
            <p14:sldId id="388"/>
            <p14:sldId id="389"/>
            <p14:sldId id="386"/>
            <p14:sldId id="390"/>
            <p14:sldId id="391"/>
            <p14:sldId id="392"/>
            <p14:sldId id="393"/>
            <p14:sldId id="394"/>
            <p14:sldId id="396"/>
            <p14:sldId id="397"/>
            <p14:sldId id="395"/>
            <p14:sldId id="398"/>
            <p14:sldId id="3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0244" autoAdjust="0"/>
  </p:normalViewPr>
  <p:slideViewPr>
    <p:cSldViewPr>
      <p:cViewPr varScale="1">
        <p:scale>
          <a:sx n="59" d="100"/>
          <a:sy n="59" d="100"/>
        </p:scale>
        <p:origin x="1416" y="52"/>
      </p:cViewPr>
      <p:guideLst>
        <p:guide orient="horz" pos="2160"/>
        <p:guide pos="2880"/>
      </p:guideLst>
    </p:cSldViewPr>
  </p:slideViewPr>
  <p:outlineViewPr>
    <p:cViewPr>
      <p:scale>
        <a:sx n="33" d="100"/>
        <a:sy n="33" d="100"/>
      </p:scale>
      <p:origin x="0" y="-50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BD6260-8EFB-4796-8D1E-903A69EE4839}" type="datetimeFigureOut">
              <a:rPr lang="fr-FR" smtClean="0"/>
              <a:t>06/12/2023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85CE25-3DC7-4025-B05D-6E908B10DEB2}" type="slidenum">
              <a:rPr lang="fr-FR" smtClean="0"/>
              <a:t>‹N°›</a:t>
            </a:fld>
            <a:endParaRPr lang="fr-FR"/>
          </a:p>
        </p:txBody>
      </p:sp>
    </p:spTree>
    <p:extLst>
      <p:ext uri="{BB962C8B-B14F-4D97-AF65-F5344CB8AC3E}">
        <p14:creationId xmlns:p14="http://schemas.microsoft.com/office/powerpoint/2010/main" val="194442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6B53E-A352-4ABE-97A0-BE58DCA686DB}" type="datetimeFigureOut">
              <a:rPr lang="fr-FR" smtClean="0"/>
              <a:t>06/12/2023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DADD-2991-4223-B2AA-7D7920E2A6F4}" type="slidenum">
              <a:rPr lang="fr-FR" smtClean="0"/>
              <a:t>‹N°›</a:t>
            </a:fld>
            <a:endParaRPr lang="fr-FR"/>
          </a:p>
        </p:txBody>
      </p:sp>
    </p:spTree>
    <p:extLst>
      <p:ext uri="{BB962C8B-B14F-4D97-AF65-F5344CB8AC3E}">
        <p14:creationId xmlns:p14="http://schemas.microsoft.com/office/powerpoint/2010/main" val="1866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12</a:t>
            </a:fld>
            <a:endParaRPr lang="fr-FR"/>
          </a:p>
        </p:txBody>
      </p:sp>
    </p:spTree>
    <p:extLst>
      <p:ext uri="{BB962C8B-B14F-4D97-AF65-F5344CB8AC3E}">
        <p14:creationId xmlns:p14="http://schemas.microsoft.com/office/powerpoint/2010/main" val="182427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13</a:t>
            </a:fld>
            <a:endParaRPr lang="fr-FR"/>
          </a:p>
        </p:txBody>
      </p:sp>
    </p:spTree>
    <p:extLst>
      <p:ext uri="{BB962C8B-B14F-4D97-AF65-F5344CB8AC3E}">
        <p14:creationId xmlns:p14="http://schemas.microsoft.com/office/powerpoint/2010/main" val="399808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14</a:t>
            </a:fld>
            <a:endParaRPr lang="fr-FR"/>
          </a:p>
        </p:txBody>
      </p:sp>
    </p:spTree>
    <p:extLst>
      <p:ext uri="{BB962C8B-B14F-4D97-AF65-F5344CB8AC3E}">
        <p14:creationId xmlns:p14="http://schemas.microsoft.com/office/powerpoint/2010/main" val="353220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15</a:t>
            </a:fld>
            <a:endParaRPr lang="fr-FR"/>
          </a:p>
        </p:txBody>
      </p:sp>
    </p:spTree>
    <p:extLst>
      <p:ext uri="{BB962C8B-B14F-4D97-AF65-F5344CB8AC3E}">
        <p14:creationId xmlns:p14="http://schemas.microsoft.com/office/powerpoint/2010/main" val="130450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16</a:t>
            </a:fld>
            <a:endParaRPr lang="fr-FR"/>
          </a:p>
        </p:txBody>
      </p:sp>
    </p:spTree>
    <p:extLst>
      <p:ext uri="{BB962C8B-B14F-4D97-AF65-F5344CB8AC3E}">
        <p14:creationId xmlns:p14="http://schemas.microsoft.com/office/powerpoint/2010/main" val="124661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17</a:t>
            </a:fld>
            <a:endParaRPr lang="fr-FR"/>
          </a:p>
        </p:txBody>
      </p:sp>
    </p:spTree>
    <p:extLst>
      <p:ext uri="{BB962C8B-B14F-4D97-AF65-F5344CB8AC3E}">
        <p14:creationId xmlns:p14="http://schemas.microsoft.com/office/powerpoint/2010/main" val="101320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18</a:t>
            </a:fld>
            <a:endParaRPr lang="fr-FR"/>
          </a:p>
        </p:txBody>
      </p:sp>
    </p:spTree>
    <p:extLst>
      <p:ext uri="{BB962C8B-B14F-4D97-AF65-F5344CB8AC3E}">
        <p14:creationId xmlns:p14="http://schemas.microsoft.com/office/powerpoint/2010/main" val="173176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19</a:t>
            </a:fld>
            <a:endParaRPr lang="fr-FR"/>
          </a:p>
        </p:txBody>
      </p:sp>
    </p:spTree>
    <p:extLst>
      <p:ext uri="{BB962C8B-B14F-4D97-AF65-F5344CB8AC3E}">
        <p14:creationId xmlns:p14="http://schemas.microsoft.com/office/powerpoint/2010/main" val="50688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80564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8665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068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416D9-F412-45ED-B67D-F59BEFBE5109}" type="datetimeFigureOut">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81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F416D9-F412-45ED-B67D-F59BEFBE5109}" type="datetimeFigureOut">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5202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F416D9-F412-45ED-B67D-F59BEFBE5109}" type="datetimeFigureOut">
              <a:rPr lang="fr-FR" smtClean="0"/>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6617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F416D9-F412-45ED-B67D-F59BEFBE5109}" type="datetimeFigureOut">
              <a:rPr lang="fr-FR" smtClean="0"/>
              <a:t>06/12/2023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3391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F416D9-F412-45ED-B67D-F59BEFBE5109}" type="datetimeFigureOut">
              <a:rPr lang="fr-FR" smtClean="0"/>
              <a:t>06/12/2023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940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F416D9-F412-45ED-B67D-F59BEFBE5109}" type="datetimeFigureOut">
              <a:rPr lang="fr-FR" smtClean="0"/>
              <a:t>06/12/2023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4752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F416D9-F412-45ED-B67D-F59BEFBE5109}" type="datetimeFigureOut">
              <a:rPr lang="fr-FR" smtClean="0"/>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0830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F416D9-F412-45ED-B67D-F59BEFBE5109}" type="datetimeFigureOut">
              <a:rPr lang="fr-FR" smtClean="0"/>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9543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416D9-F412-45ED-B67D-F59BEFBE5109}" type="datetimeFigureOut">
              <a:rPr lang="fr-FR" smtClean="0"/>
              <a:t>06/12/2023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37F2F-74FD-41D5-826B-60D32829677C}" type="slidenum">
              <a:rPr lang="fr-FR" smtClean="0"/>
              <a:t>‹N°›</a:t>
            </a:fld>
            <a:endParaRPr lang="fr-FR"/>
          </a:p>
        </p:txBody>
      </p:sp>
    </p:spTree>
    <p:extLst>
      <p:ext uri="{BB962C8B-B14F-4D97-AF65-F5344CB8AC3E}">
        <p14:creationId xmlns:p14="http://schemas.microsoft.com/office/powerpoint/2010/main" val="186442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es documents\AA_mes documents\Cloud\Icono\cloud-comput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179512" y="2444751"/>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dirty="0" smtClean="0"/>
              <a:t>Cloud Computing</a:t>
            </a:r>
            <a:endParaRPr lang="en-US" dirty="0"/>
          </a:p>
        </p:txBody>
      </p:sp>
      <p:sp>
        <p:nvSpPr>
          <p:cNvPr id="6" name="ZoneTexte 5"/>
          <p:cNvSpPr txBox="1"/>
          <p:nvPr/>
        </p:nvSpPr>
        <p:spPr>
          <a:xfrm>
            <a:off x="5940152" y="5301208"/>
            <a:ext cx="3096344" cy="954107"/>
          </a:xfrm>
          <a:prstGeom prst="rect">
            <a:avLst/>
          </a:prstGeom>
          <a:noFill/>
          <a:ln>
            <a:noFill/>
          </a:ln>
        </p:spPr>
        <p:txBody>
          <a:bodyPr wrap="square" rtlCol="0">
            <a:spAutoFit/>
          </a:bodyPr>
          <a:lstStyle/>
          <a:p>
            <a:r>
              <a:rPr lang="fr-FR" sz="2800" dirty="0" smtClean="0">
                <a:solidFill>
                  <a:schemeClr val="accent1">
                    <a:lumMod val="75000"/>
                  </a:schemeClr>
                </a:solidFill>
              </a:rPr>
              <a:t>Préparé par:</a:t>
            </a:r>
          </a:p>
          <a:p>
            <a:r>
              <a:rPr lang="fr-FR" sz="2800" dirty="0">
                <a:solidFill>
                  <a:schemeClr val="accent1">
                    <a:lumMod val="75000"/>
                  </a:schemeClr>
                </a:solidFill>
              </a:rPr>
              <a:t> </a:t>
            </a:r>
            <a:r>
              <a:rPr lang="fr-FR" sz="2800" dirty="0" smtClean="0">
                <a:solidFill>
                  <a:schemeClr val="accent1">
                    <a:lumMod val="75000"/>
                  </a:schemeClr>
                </a:solidFill>
              </a:rPr>
              <a:t>      H. BOUFAGHES</a:t>
            </a:r>
            <a:endParaRPr lang="fr-FR" sz="2800" dirty="0">
              <a:solidFill>
                <a:schemeClr val="accent1">
                  <a:lumMod val="75000"/>
                </a:schemeClr>
              </a:solidFill>
            </a:endParaRPr>
          </a:p>
        </p:txBody>
      </p:sp>
      <p:sp>
        <p:nvSpPr>
          <p:cNvPr id="7" name="ZoneTexte 6"/>
          <p:cNvSpPr txBox="1"/>
          <p:nvPr/>
        </p:nvSpPr>
        <p:spPr>
          <a:xfrm>
            <a:off x="3023828" y="5930661"/>
            <a:ext cx="3096344" cy="523220"/>
          </a:xfrm>
          <a:prstGeom prst="rect">
            <a:avLst/>
          </a:prstGeom>
          <a:noFill/>
          <a:ln>
            <a:noFill/>
          </a:ln>
        </p:spPr>
        <p:txBody>
          <a:bodyPr wrap="square" rtlCol="0">
            <a:spAutoFit/>
          </a:bodyPr>
          <a:lstStyle/>
          <a:p>
            <a:r>
              <a:rPr lang="fr-FR" sz="2800" dirty="0" smtClean="0">
                <a:solidFill>
                  <a:schemeClr val="accent1">
                    <a:lumMod val="75000"/>
                  </a:schemeClr>
                </a:solidFill>
              </a:rPr>
              <a:t>     </a:t>
            </a:r>
            <a:r>
              <a:rPr lang="fr-FR" sz="2800" dirty="0" smtClean="0">
                <a:solidFill>
                  <a:schemeClr val="accent1">
                    <a:lumMod val="75000"/>
                  </a:schemeClr>
                </a:solidFill>
              </a:rPr>
              <a:t>2023-2024</a:t>
            </a:r>
            <a:endParaRPr lang="fr-FR" sz="2800" dirty="0">
              <a:solidFill>
                <a:schemeClr val="accent1">
                  <a:lumMod val="75000"/>
                </a:schemeClr>
              </a:solidFill>
            </a:endParaRPr>
          </a:p>
        </p:txBody>
      </p:sp>
    </p:spTree>
    <p:extLst>
      <p:ext uri="{BB962C8B-B14F-4D97-AF65-F5344CB8AC3E}">
        <p14:creationId xmlns:p14="http://schemas.microsoft.com/office/powerpoint/2010/main" val="384215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en-US" sz="2400" b="1" dirty="0" smtClean="0">
                <a:solidFill>
                  <a:schemeClr val="tx2">
                    <a:lumMod val="75000"/>
                  </a:schemeClr>
                </a:solidFill>
              </a:rPr>
              <a:t>Data center DC</a:t>
            </a:r>
            <a:endParaRPr lang="fr-FR" dirty="0"/>
          </a:p>
        </p:txBody>
      </p:sp>
      <p:sp>
        <p:nvSpPr>
          <p:cNvPr id="5" name="Content Placeholder 2"/>
          <p:cNvSpPr txBox="1">
            <a:spLocks/>
          </p:cNvSpPr>
          <p:nvPr/>
        </p:nvSpPr>
        <p:spPr>
          <a:xfrm>
            <a:off x="3851920" y="1412776"/>
            <a:ext cx="5112568" cy="3177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Centre de </a:t>
            </a:r>
            <a:r>
              <a:rPr lang="fr-FR" sz="2400" dirty="0" smtClean="0">
                <a:latin typeface="Times New Roman" panose="02020603050405020304" pitchFamily="18" charset="0"/>
                <a:cs typeface="Times New Roman" panose="02020603050405020304" pitchFamily="18" charset="0"/>
              </a:rPr>
              <a:t>données</a:t>
            </a:r>
            <a:r>
              <a:rPr lang="en-US" sz="24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ou centre informatique est un site physique basé sur un réseau de ressources de calcul et de stockage.</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Réellement, un centre de donnée est un grand bâtiments  hautement sécurisé;</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6" y="1844824"/>
            <a:ext cx="3672408" cy="2313384"/>
          </a:xfrm>
          <a:prstGeom prst="rect">
            <a:avLst/>
          </a:prstGeom>
        </p:spPr>
      </p:pic>
      <p:sp>
        <p:nvSpPr>
          <p:cNvPr id="6" name="ZoneTexte 5"/>
          <p:cNvSpPr txBox="1"/>
          <p:nvPr/>
        </p:nvSpPr>
        <p:spPr>
          <a:xfrm>
            <a:off x="101786" y="4725144"/>
            <a:ext cx="9042214" cy="2215991"/>
          </a:xfrm>
          <a:prstGeom prst="rect">
            <a:avLst/>
          </a:prstGeom>
          <a:noFill/>
        </p:spPr>
        <p:txBody>
          <a:bodyPr wrap="square" rtlCol="0">
            <a:spAutoFit/>
          </a:bodyPr>
          <a:lstStyle/>
          <a:p>
            <a:pPr lvl="1" indent="-457200">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Un centre de données regroupe des routeurs, des switches, des </a:t>
            </a:r>
            <a:r>
              <a:rPr lang="fr-FR" sz="2400" dirty="0" smtClean="0">
                <a:latin typeface="Times New Roman" panose="02020603050405020304" pitchFamily="18" charset="0"/>
                <a:cs typeface="Times New Roman" panose="02020603050405020304" pitchFamily="18" charset="0"/>
              </a:rPr>
              <a:t>    pare-feu</a:t>
            </a:r>
            <a:r>
              <a:rPr lang="fr-FR" sz="2400" dirty="0">
                <a:latin typeface="Times New Roman" panose="02020603050405020304" pitchFamily="18" charset="0"/>
                <a:cs typeface="Times New Roman" panose="02020603050405020304" pitchFamily="18" charset="0"/>
              </a:rPr>
              <a:t>, des systèmes de stockage, des serveurs</a:t>
            </a:r>
            <a:r>
              <a:rPr lang="fr-FR" sz="2400" dirty="0" smtClean="0">
                <a:latin typeface="Times New Roman" panose="02020603050405020304" pitchFamily="18" charset="0"/>
                <a:cs typeface="Times New Roman" panose="02020603050405020304" pitchFamily="18" charset="0"/>
              </a:rPr>
              <a:t>...;</a:t>
            </a:r>
          </a:p>
          <a:p>
            <a:pPr lvl="1" indent="-457200">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Permet  d’héberger des sites </a:t>
            </a:r>
            <a:r>
              <a:rPr lang="fr-FR" sz="2400" dirty="0" err="1" smtClean="0">
                <a:latin typeface="Times New Roman" panose="02020603050405020304" pitchFamily="18" charset="0"/>
                <a:cs typeface="Times New Roman" panose="02020603050405020304" pitchFamily="18" charset="0"/>
              </a:rPr>
              <a:t>webs</a:t>
            </a:r>
            <a:r>
              <a:rPr lang="fr-FR" sz="2400" dirty="0" smtClean="0">
                <a:latin typeface="Times New Roman" panose="02020603050405020304" pitchFamily="18" charset="0"/>
                <a:cs typeface="Times New Roman" panose="02020603050405020304" pitchFamily="18" charset="0"/>
              </a:rPr>
              <a:t>, les applications et les données pour les rendre accessibles aux utilisateurs.</a:t>
            </a:r>
            <a:endParaRPr lang="fr-FR" sz="2400" dirty="0">
              <a:latin typeface="Times New Roman" panose="02020603050405020304" pitchFamily="18" charset="0"/>
              <a:cs typeface="Times New Roman" panose="02020603050405020304" pitchFamily="18" charset="0"/>
            </a:endParaRPr>
          </a:p>
          <a:p>
            <a:pPr lvl="1"/>
            <a:endParaRPr lang="fr-FR" sz="2400" dirty="0">
              <a:latin typeface="Times New Roman" panose="02020603050405020304" pitchFamily="18" charset="0"/>
              <a:cs typeface="Times New Roman" panose="02020603050405020304" pitchFamily="18" charset="0"/>
            </a:endParaRPr>
          </a:p>
          <a:p>
            <a:endParaRPr lang="fr-FR" dirty="0"/>
          </a:p>
        </p:txBody>
      </p:sp>
      <p:sp>
        <p:nvSpPr>
          <p:cNvPr id="7" name="ZoneTexte 6"/>
          <p:cNvSpPr txBox="1"/>
          <p:nvPr/>
        </p:nvSpPr>
        <p:spPr>
          <a:xfrm>
            <a:off x="101786" y="1340768"/>
            <a:ext cx="3030054"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Définition</a:t>
            </a:r>
            <a:endParaRPr lang="fr-FR" sz="2800" dirty="0"/>
          </a:p>
        </p:txBody>
      </p:sp>
    </p:spTree>
    <p:extLst>
      <p:ext uri="{BB962C8B-B14F-4D97-AF65-F5344CB8AC3E}">
        <p14:creationId xmlns:p14="http://schemas.microsoft.com/office/powerpoint/2010/main" val="409628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71400"/>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827584"/>
            <a:ext cx="8790694" cy="2745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Afin d’assurer le bon fonctionnement et la tolérance aux pannes, en plus de serveurs le centre de données contient: </a:t>
            </a:r>
          </a:p>
          <a:p>
            <a:pPr lvl="1">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Des Baies se sont des armoires accueillants les équipements informatiques( stockage ,calcul, réseau); </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Unités de distributions d’énergie pour la </a:t>
            </a:r>
            <a:r>
              <a:rPr lang="fr-FR" sz="2400" b="1" i="1" dirty="0" smtClean="0">
                <a:latin typeface="Times New Roman" panose="02020603050405020304" pitchFamily="18" charset="0"/>
                <a:cs typeface="Times New Roman" panose="02020603050405020304" pitchFamily="18" charset="0"/>
              </a:rPr>
              <a:t>gestion d’énergie </a:t>
            </a:r>
            <a:r>
              <a:rPr lang="fr-FR" sz="2400" dirty="0" smtClean="0">
                <a:latin typeface="Times New Roman" panose="02020603050405020304" pitchFamily="18" charset="0"/>
                <a:cs typeface="Times New Roman" panose="02020603050405020304" pitchFamily="18" charset="0"/>
              </a:rPr>
              <a:t>:Armoire d’électricité, onduleur, batterie, groupes électrogènes</a:t>
            </a:r>
            <a:r>
              <a:rPr lang="fr-FR" sz="2400" dirty="0">
                <a:latin typeface="Times New Roman" panose="02020603050405020304" pitchFamily="18" charset="0"/>
                <a:cs typeface="Times New Roman" panose="02020603050405020304" pitchFamily="18" charset="0"/>
              </a:rPr>
              <a:t> qui sert a assurer une alimentation sans interruptions ;</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67" y="3624720"/>
            <a:ext cx="8407997" cy="3188656"/>
          </a:xfrm>
          <a:prstGeom prst="rect">
            <a:avLst/>
          </a:prstGeom>
        </p:spPr>
      </p:pic>
    </p:spTree>
    <p:extLst>
      <p:ext uri="{BB962C8B-B14F-4D97-AF65-F5344CB8AC3E}">
        <p14:creationId xmlns:p14="http://schemas.microsoft.com/office/powerpoint/2010/main" val="131232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1187624"/>
            <a:ext cx="8790694" cy="1881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Des système de </a:t>
            </a:r>
            <a:r>
              <a:rPr lang="fr-FR" sz="2400" b="1" i="1" dirty="0" smtClean="0">
                <a:latin typeface="Times New Roman" panose="02020603050405020304" pitchFamily="18" charset="0"/>
                <a:cs typeface="Times New Roman" panose="02020603050405020304" pitchFamily="18" charset="0"/>
              </a:rPr>
              <a:t>refroidissement</a:t>
            </a:r>
            <a:r>
              <a:rPr lang="fr-FR" sz="2400" dirty="0" smtClean="0">
                <a:latin typeface="Times New Roman" panose="02020603050405020304" pitchFamily="18" charset="0"/>
                <a:cs typeface="Times New Roman" panose="02020603050405020304" pitchFamily="18" charset="0"/>
              </a:rPr>
              <a:t> afin d’éviter que les équipements informatique ne surchauffe. </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 refroidissement soit par air (free </a:t>
            </a:r>
            <a:r>
              <a:rPr lang="fr-FR" sz="2400" dirty="0" err="1" smtClean="0">
                <a:latin typeface="Times New Roman" panose="02020603050405020304" pitchFamily="18" charset="0"/>
                <a:cs typeface="Times New Roman" panose="02020603050405020304" pitchFamily="18" charset="0"/>
              </a:rPr>
              <a:t>cooling</a:t>
            </a:r>
            <a:r>
              <a:rPr lang="fr-FR" sz="2400" dirty="0" smtClean="0">
                <a:latin typeface="Times New Roman" panose="02020603050405020304" pitchFamily="18" charset="0"/>
                <a:cs typeface="Times New Roman" panose="02020603050405020304" pitchFamily="18" charset="0"/>
              </a:rPr>
              <a:t>) ou par eau (système de climatisation);</a:t>
            </a:r>
          </a:p>
          <a:p>
            <a:pPr lvl="1">
              <a:buFont typeface="Wingdings" panose="05000000000000000000" pitchFamily="2" charset="2"/>
              <a:buChar char="ü"/>
            </a:pP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 y="2996952"/>
            <a:ext cx="8967347" cy="3766791"/>
          </a:xfrm>
          <a:prstGeom prst="rect">
            <a:avLst/>
          </a:prstGeom>
        </p:spPr>
      </p:pic>
    </p:spTree>
    <p:extLst>
      <p:ext uri="{BB962C8B-B14F-4D97-AF65-F5344CB8AC3E}">
        <p14:creationId xmlns:p14="http://schemas.microsoft.com/office/powerpoint/2010/main" val="2825902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1187624"/>
            <a:ext cx="8790694" cy="1881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Composants redondants, grâce a la </a:t>
            </a:r>
            <a:r>
              <a:rPr lang="fr-FR" sz="2400" b="1" i="1" dirty="0" smtClean="0">
                <a:latin typeface="Times New Roman" panose="02020603050405020304" pitchFamily="18" charset="0"/>
                <a:cs typeface="Times New Roman" panose="02020603050405020304" pitchFamily="18" charset="0"/>
              </a:rPr>
              <a:t>redondance</a:t>
            </a:r>
            <a:r>
              <a:rPr lang="fr-FR" sz="2400" dirty="0" smtClean="0">
                <a:latin typeface="Times New Roman" panose="02020603050405020304" pitchFamily="18" charset="0"/>
                <a:cs typeface="Times New Roman" panose="02020603050405020304" pitchFamily="18" charset="0"/>
              </a:rPr>
              <a:t> des composants le data center supporte l'arrêt imprévu d’un des équipements;</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Parfois le data center qui est  redondé dans des régions, des pays et des continents différents pour plus de précautions</a:t>
            </a: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46704"/>
            <a:ext cx="7436232" cy="3528392"/>
          </a:xfrm>
          <a:prstGeom prst="rect">
            <a:avLst/>
          </a:prstGeom>
        </p:spPr>
      </p:pic>
    </p:spTree>
    <p:extLst>
      <p:ext uri="{BB962C8B-B14F-4D97-AF65-F5344CB8AC3E}">
        <p14:creationId xmlns:p14="http://schemas.microsoft.com/office/powerpoint/2010/main" val="273351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composants d’un 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01786" y="1187624"/>
            <a:ext cx="8790694" cy="1881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Système de </a:t>
            </a:r>
            <a:r>
              <a:rPr lang="fr-FR" sz="2400" b="1" i="1" dirty="0" smtClean="0">
                <a:latin typeface="Times New Roman" panose="02020603050405020304" pitchFamily="18" charset="0"/>
                <a:cs typeface="Times New Roman" panose="02020603050405020304" pitchFamily="18" charset="0"/>
              </a:rPr>
              <a:t>sécurité, </a:t>
            </a:r>
            <a:r>
              <a:rPr lang="fr-FR" sz="2400" dirty="0" smtClean="0">
                <a:latin typeface="Times New Roman" panose="02020603050405020304" pitchFamily="18" charset="0"/>
                <a:cs typeface="Times New Roman" panose="02020603050405020304" pitchFamily="18" charset="0"/>
              </a:rPr>
              <a:t>par des techniques de contrôle d’accès (par carte d'identité et empreintes), des cameras de surveillances, équipe de surveillance qui vérifie le bon fonctionnement  </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852936"/>
            <a:ext cx="6557430" cy="3484271"/>
          </a:xfrm>
          <a:prstGeom prst="rect">
            <a:avLst/>
          </a:prstGeom>
        </p:spPr>
      </p:pic>
    </p:spTree>
    <p:extLst>
      <p:ext uri="{BB962C8B-B14F-4D97-AF65-F5344CB8AC3E}">
        <p14:creationId xmlns:p14="http://schemas.microsoft.com/office/powerpoint/2010/main" val="251125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71400"/>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smtClean="0">
                <a:solidFill>
                  <a:schemeClr val="tx2">
                    <a:lumMod val="75000"/>
                  </a:schemeClr>
                </a:solidFill>
              </a:rPr>
              <a:t>les types des </a:t>
            </a:r>
            <a:r>
              <a:rPr lang="fr-FR" sz="2200" b="1" dirty="0">
                <a:solidFill>
                  <a:schemeClr val="tx2">
                    <a:lumMod val="75000"/>
                  </a:schemeClr>
                </a:solidFill>
              </a:rPr>
              <a:t>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258254" y="609948"/>
            <a:ext cx="9150734" cy="21709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fr-FR" sz="2400" dirty="0" smtClean="0">
                <a:latin typeface="Times New Roman" panose="02020603050405020304" pitchFamily="18" charset="0"/>
                <a:cs typeface="Times New Roman" panose="02020603050405020304" pitchFamily="18" charset="0"/>
              </a:rPr>
              <a:t>Il y a quatre niveaux des Datacenter (les tiers):</a:t>
            </a:r>
          </a:p>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1</a:t>
            </a:r>
            <a:r>
              <a:rPr lang="fr-FR" sz="2400" dirty="0" smtClean="0">
                <a:latin typeface="Times New Roman" panose="02020603050405020304" pitchFamily="18" charset="0"/>
                <a:cs typeface="Times New Roman" panose="02020603050405020304" pitchFamily="18" charset="0"/>
              </a:rPr>
              <a:t>: un seul circuit pour la distribution d’énergie et de refroidissement, pas de redondance;</a:t>
            </a:r>
          </a:p>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2</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un seul </a:t>
            </a:r>
            <a:r>
              <a:rPr lang="fr-FR" sz="2400" dirty="0" smtClean="0">
                <a:latin typeface="Times New Roman" panose="02020603050405020304" pitchFamily="18" charset="0"/>
                <a:cs typeface="Times New Roman" panose="02020603050405020304" pitchFamily="18" charset="0"/>
              </a:rPr>
              <a:t>circuit </a:t>
            </a:r>
            <a:r>
              <a:rPr lang="fr-FR" sz="2400" dirty="0">
                <a:latin typeface="Times New Roman" panose="02020603050405020304" pitchFamily="18" charset="0"/>
                <a:cs typeface="Times New Roman" panose="02020603050405020304" pitchFamily="18" charset="0"/>
              </a:rPr>
              <a:t>pour la distribution </a:t>
            </a:r>
            <a:r>
              <a:rPr lang="fr-FR" sz="2400" dirty="0" smtClean="0">
                <a:latin typeface="Times New Roman" panose="02020603050405020304" pitchFamily="18" charset="0"/>
                <a:cs typeface="Times New Roman" panose="02020603050405020304" pitchFamily="18" charset="0"/>
              </a:rPr>
              <a:t>d’énergie </a:t>
            </a:r>
            <a:r>
              <a:rPr lang="fr-FR" sz="2400" dirty="0">
                <a:latin typeface="Times New Roman" panose="02020603050405020304" pitchFamily="18" charset="0"/>
                <a:cs typeface="Times New Roman" panose="02020603050405020304" pitchFamily="18" charset="0"/>
              </a:rPr>
              <a:t>et de </a:t>
            </a:r>
            <a:r>
              <a:rPr lang="fr-FR" sz="2400" dirty="0" smtClean="0">
                <a:latin typeface="Times New Roman" panose="02020603050405020304" pitchFamily="18" charset="0"/>
                <a:cs typeface="Times New Roman" panose="02020603050405020304" pitchFamily="18" charset="0"/>
              </a:rPr>
              <a:t>refroidissement, il y a des composants redondants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636912"/>
            <a:ext cx="9073008" cy="4320480"/>
          </a:xfrm>
          <a:prstGeom prst="rect">
            <a:avLst/>
          </a:prstGeom>
        </p:spPr>
      </p:pic>
    </p:spTree>
    <p:extLst>
      <p:ext uri="{BB962C8B-B14F-4D97-AF65-F5344CB8AC3E}">
        <p14:creationId xmlns:p14="http://schemas.microsoft.com/office/powerpoint/2010/main" val="787181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71400"/>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smtClean="0">
                <a:solidFill>
                  <a:schemeClr val="tx2">
                    <a:lumMod val="75000"/>
                  </a:schemeClr>
                </a:solidFill>
              </a:rPr>
              <a:t>les types des </a:t>
            </a:r>
            <a:r>
              <a:rPr lang="fr-FR" sz="2200" b="1" dirty="0">
                <a:solidFill>
                  <a:schemeClr val="tx2">
                    <a:lumMod val="75000"/>
                  </a:schemeClr>
                </a:solidFill>
              </a:rPr>
              <a:t>d</a:t>
            </a:r>
            <a:r>
              <a:rPr lang="en-US" sz="2200" b="1" dirty="0" err="1">
                <a:solidFill>
                  <a:schemeClr val="tx2">
                    <a:lumMod val="75000"/>
                  </a:schemeClr>
                </a:solidFill>
              </a:rPr>
              <a:t>ata</a:t>
            </a:r>
            <a:r>
              <a:rPr lang="en-US" sz="2200" b="1" dirty="0">
                <a:solidFill>
                  <a:schemeClr val="tx2">
                    <a:lumMod val="75000"/>
                  </a:schemeClr>
                </a:solidFill>
              </a:rPr>
              <a:t> </a:t>
            </a:r>
            <a:r>
              <a:rPr lang="en-US" sz="2200" b="1" dirty="0" smtClean="0">
                <a:solidFill>
                  <a:schemeClr val="tx2">
                    <a:lumMod val="75000"/>
                  </a:schemeClr>
                </a:solidFill>
              </a:rPr>
              <a:t>center</a:t>
            </a:r>
            <a:endParaRPr lang="fr-FR" sz="2200" b="1" dirty="0"/>
          </a:p>
        </p:txBody>
      </p:sp>
      <p:sp>
        <p:nvSpPr>
          <p:cNvPr id="5" name="Content Placeholder 2"/>
          <p:cNvSpPr txBox="1">
            <a:spLocks/>
          </p:cNvSpPr>
          <p:nvPr/>
        </p:nvSpPr>
        <p:spPr>
          <a:xfrm>
            <a:off x="-114238" y="1041996"/>
            <a:ext cx="9150734" cy="2387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3</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a:t>
            </a:r>
            <a:r>
              <a:rPr lang="fr-FR" sz="2400" dirty="0" smtClean="0">
                <a:latin typeface="Times New Roman" panose="02020603050405020304" pitchFamily="18" charset="0"/>
                <a:cs typeface="Times New Roman" panose="02020603050405020304" pitchFamily="18" charset="0"/>
              </a:rPr>
              <a:t>lusieurs circuits de distribution de l’énergie et de refroidissement mais un seul est utilise (distribution en mode actif/passif), </a:t>
            </a:r>
            <a:r>
              <a:rPr lang="fr-FR" sz="2400" dirty="0">
                <a:latin typeface="Times New Roman" panose="02020603050405020304" pitchFamily="18" charset="0"/>
                <a:cs typeface="Times New Roman" panose="02020603050405020304" pitchFamily="18" charset="0"/>
              </a:rPr>
              <a:t>il </a:t>
            </a:r>
            <a:r>
              <a:rPr lang="fr-FR" sz="2400" dirty="0" smtClean="0">
                <a:latin typeface="Times New Roman" panose="02020603050405020304" pitchFamily="18" charset="0"/>
                <a:cs typeface="Times New Roman" panose="02020603050405020304" pitchFamily="18" charset="0"/>
              </a:rPr>
              <a:t>y a </a:t>
            </a:r>
            <a:r>
              <a:rPr lang="fr-FR" sz="2400" dirty="0">
                <a:latin typeface="Times New Roman" panose="02020603050405020304" pitchFamily="18" charset="0"/>
                <a:cs typeface="Times New Roman" panose="02020603050405020304" pitchFamily="18" charset="0"/>
              </a:rPr>
              <a:t>des </a:t>
            </a:r>
            <a:r>
              <a:rPr lang="fr-FR" sz="2400" dirty="0" smtClean="0">
                <a:latin typeface="Times New Roman" panose="02020603050405020304" pitchFamily="18" charset="0"/>
                <a:cs typeface="Times New Roman" panose="02020603050405020304" pitchFamily="18" charset="0"/>
              </a:rPr>
              <a:t>composants redondants;</a:t>
            </a:r>
          </a:p>
          <a:p>
            <a:pPr lvl="1">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Le niveau 4: </a:t>
            </a:r>
            <a:r>
              <a:rPr lang="fr-FR" sz="2400" dirty="0">
                <a:latin typeface="Times New Roman" panose="02020603050405020304" pitchFamily="18" charset="0"/>
                <a:cs typeface="Times New Roman" panose="02020603050405020304" pitchFamily="18" charset="0"/>
              </a:rPr>
              <a:t>plusieurs circuits de distribution de </a:t>
            </a:r>
            <a:r>
              <a:rPr lang="fr-FR" sz="2400" dirty="0" smtClean="0">
                <a:latin typeface="Times New Roman" panose="02020603050405020304" pitchFamily="18" charset="0"/>
                <a:cs typeface="Times New Roman" panose="02020603050405020304" pitchFamily="18" charset="0"/>
              </a:rPr>
              <a:t>l’énergie </a:t>
            </a:r>
            <a:r>
              <a:rPr lang="fr-FR" sz="2400" dirty="0">
                <a:latin typeface="Times New Roman" panose="02020603050405020304" pitchFamily="18" charset="0"/>
                <a:cs typeface="Times New Roman" panose="02020603050405020304" pitchFamily="18" charset="0"/>
              </a:rPr>
              <a:t>et de </a:t>
            </a:r>
            <a:r>
              <a:rPr lang="fr-FR" sz="2400" dirty="0" smtClean="0">
                <a:latin typeface="Times New Roman" panose="02020603050405020304" pitchFamily="18" charset="0"/>
                <a:cs typeface="Times New Roman" panose="02020603050405020304" pitchFamily="18" charset="0"/>
              </a:rPr>
              <a:t>refroidissement, chaque composant est redondé, il supporte tolérance aux pannes.</a:t>
            </a: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0" y="3361928"/>
            <a:ext cx="8865275" cy="3523456"/>
          </a:xfrm>
          <a:prstGeom prst="rect">
            <a:avLst/>
          </a:prstGeom>
        </p:spPr>
      </p:pic>
    </p:spTree>
    <p:extLst>
      <p:ext uri="{BB962C8B-B14F-4D97-AF65-F5344CB8AC3E}">
        <p14:creationId xmlns:p14="http://schemas.microsoft.com/office/powerpoint/2010/main" val="428149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a:t>
            </a:r>
            <a:r>
              <a:rPr lang="fr-FR" sz="2200" b="1" dirty="0" smtClean="0">
                <a:solidFill>
                  <a:schemeClr val="tx2">
                    <a:lumMod val="75000"/>
                  </a:schemeClr>
                </a:solidFill>
              </a:rPr>
              <a:t>exigences des D</a:t>
            </a:r>
            <a:r>
              <a:rPr lang="en-US" sz="2200" b="1" dirty="0" err="1" smtClean="0">
                <a:solidFill>
                  <a:schemeClr val="tx2">
                    <a:lumMod val="75000"/>
                  </a:schemeClr>
                </a:solidFill>
              </a:rPr>
              <a:t>atacenters</a:t>
            </a:r>
            <a:endParaRPr lang="fr-FR" sz="2200" b="1" dirty="0"/>
          </a:p>
        </p:txBody>
      </p:sp>
      <p:sp>
        <p:nvSpPr>
          <p:cNvPr id="5" name="Content Placeholder 2"/>
          <p:cNvSpPr txBox="1">
            <a:spLocks/>
          </p:cNvSpPr>
          <p:nvPr/>
        </p:nvSpPr>
        <p:spPr>
          <a:xfrm>
            <a:off x="101786" y="1208888"/>
            <a:ext cx="8790694" cy="5532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fr-FR" sz="2400" dirty="0" smtClean="0">
                <a:latin typeface="Times New Roman" panose="02020603050405020304" pitchFamily="18" charset="0"/>
                <a:cs typeface="Times New Roman" panose="02020603050405020304" pitchFamily="18" charset="0"/>
              </a:rPr>
              <a:t>Les exigence suivantes doivent être prise en compte dans la gestion des Datacenter</a:t>
            </a:r>
          </a:p>
          <a:p>
            <a:pPr lvl="1"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 </a:t>
            </a:r>
            <a:r>
              <a:rPr lang="fr-FR" sz="2400" dirty="0">
                <a:latin typeface="Times New Roman" panose="02020603050405020304" pitchFamily="18" charset="0"/>
                <a:cs typeface="Times New Roman" panose="02020603050405020304" pitchFamily="18" charset="0"/>
              </a:rPr>
              <a:t>système devrait être conçu pour fournir un service de qualité </a:t>
            </a:r>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la majorité des utilisateurs pendant au moins 30 </a:t>
            </a:r>
            <a:r>
              <a:rPr lang="fr-FR" sz="2400" dirty="0" smtClean="0">
                <a:latin typeface="Times New Roman" panose="02020603050405020304" pitchFamily="18" charset="0"/>
                <a:cs typeface="Times New Roman" panose="02020603050405020304" pitchFamily="18" charset="0"/>
              </a:rPr>
              <a:t>ans;</a:t>
            </a:r>
          </a:p>
          <a:p>
            <a:pPr lvl="1"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L’objectif majeur est d’assurer une disponibilité élevée des services;</a:t>
            </a:r>
          </a:p>
          <a:p>
            <a:pPr lvl="1"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le système de gestion doit supporter toutes les opérations de gestion des Datacenter( la mise a jour, la maintenance,...);</a:t>
            </a:r>
          </a:p>
          <a:p>
            <a:pPr lvl="1"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La </a:t>
            </a:r>
            <a:r>
              <a:rPr lang="fr-FR" sz="2400" dirty="0" err="1" smtClean="0">
                <a:latin typeface="Times New Roman" panose="02020603050405020304" pitchFamily="18" charset="0"/>
                <a:cs typeface="Times New Roman" panose="02020603050405020304" pitchFamily="18" charset="0"/>
              </a:rPr>
              <a:t>scalabilitie</a:t>
            </a:r>
            <a:r>
              <a:rPr lang="en-US"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 système devrait permettre la </a:t>
            </a:r>
            <a:r>
              <a:rPr lang="fr-FR" sz="2400" dirty="0" err="1" smtClean="0">
                <a:latin typeface="Times New Roman" panose="02020603050405020304" pitchFamily="18" charset="0"/>
                <a:cs typeface="Times New Roman" panose="02020603050405020304" pitchFamily="18" charset="0"/>
              </a:rPr>
              <a:t>scalabilitie</a:t>
            </a:r>
            <a:r>
              <a:rPr lang="fr-FR" sz="2400" dirty="0">
                <a:latin typeface="Times New Roman" panose="02020603050405020304" pitchFamily="18" charset="0"/>
                <a:cs typeface="Times New Roman" panose="02020603050405020304" pitchFamily="18" charset="0"/>
              </a:rPr>
              <a:t> au fur et à </a:t>
            </a:r>
            <a:r>
              <a:rPr lang="fr-FR" sz="2400" dirty="0" smtClean="0">
                <a:latin typeface="Times New Roman" panose="02020603050405020304" pitchFamily="18" charset="0"/>
                <a:cs typeface="Times New Roman" panose="02020603050405020304" pitchFamily="18" charset="0"/>
              </a:rPr>
              <a:t>mesure que </a:t>
            </a:r>
            <a:r>
              <a:rPr lang="fr-FR" sz="2400" dirty="0">
                <a:latin typeface="Times New Roman" panose="02020603050405020304" pitchFamily="18" charset="0"/>
                <a:cs typeface="Times New Roman" panose="02020603050405020304" pitchFamily="18" charset="0"/>
              </a:rPr>
              <a:t>la charge de travail augmente. Les sous-systèmes de stockage, de traitement, d’alimentation et de refroidissement doivent être tous évolutifs .</a:t>
            </a:r>
          </a:p>
          <a:p>
            <a:pPr lvl="1" algn="just">
              <a:buFont typeface="Wingdings" panose="05000000000000000000" pitchFamily="2" charset="2"/>
              <a:buChar char="ü"/>
            </a:pPr>
            <a:endParaRPr lang="fr-F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25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a:t>
            </a:r>
            <a:r>
              <a:rPr lang="fr-FR" sz="2200" b="1" dirty="0" smtClean="0">
                <a:solidFill>
                  <a:schemeClr val="tx2">
                    <a:lumMod val="75000"/>
                  </a:schemeClr>
                </a:solidFill>
              </a:rPr>
              <a:t>exigences des D</a:t>
            </a:r>
            <a:r>
              <a:rPr lang="en-US" sz="2200" b="1" dirty="0" err="1" smtClean="0">
                <a:solidFill>
                  <a:schemeClr val="tx2">
                    <a:lumMod val="75000"/>
                  </a:schemeClr>
                </a:solidFill>
              </a:rPr>
              <a:t>atacenters</a:t>
            </a:r>
            <a:endParaRPr lang="fr-FR" sz="2200" b="1" dirty="0"/>
          </a:p>
        </p:txBody>
      </p:sp>
      <p:sp>
        <p:nvSpPr>
          <p:cNvPr id="5" name="Content Placeholder 2"/>
          <p:cNvSpPr txBox="1">
            <a:spLocks/>
          </p:cNvSpPr>
          <p:nvPr/>
        </p:nvSpPr>
        <p:spPr>
          <a:xfrm>
            <a:off x="101786" y="1208888"/>
            <a:ext cx="8790694" cy="5532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Fiabilité </a:t>
            </a:r>
            <a:r>
              <a:rPr lang="fr-FR" sz="2400" dirty="0">
                <a:latin typeface="Times New Roman" panose="02020603050405020304" pitchFamily="18" charset="0"/>
                <a:cs typeface="Times New Roman" panose="02020603050405020304" pitchFamily="18" charset="0"/>
              </a:rPr>
              <a:t>de l’infrastructure </a:t>
            </a:r>
            <a:r>
              <a:rPr lang="fr-FR" sz="2400" dirty="0" smtClean="0">
                <a:latin typeface="Times New Roman" panose="02020603050405020304" pitchFamily="18" charset="0"/>
                <a:cs typeface="Times New Roman" panose="02020603050405020304" pitchFamily="18" charset="0"/>
              </a:rPr>
              <a:t>virtuelle</a:t>
            </a:r>
            <a:r>
              <a:rPr lang="fr-FR" sz="2400" dirty="0">
                <a:latin typeface="Times New Roman" panose="02020603050405020304" pitchFamily="18" charset="0"/>
                <a:cs typeface="Times New Roman" panose="02020603050405020304" pitchFamily="18" charset="0"/>
              </a:rPr>
              <a:t> : Le basculement, la tolérance aux pannes et la migration en temps réel des machines virtuelles devraient être intégrés pour permettre la récupération des données et des applications critiques en cas de défaillance ou de </a:t>
            </a:r>
            <a:r>
              <a:rPr lang="fr-FR" sz="2400" dirty="0" smtClean="0">
                <a:latin typeface="Times New Roman" panose="02020603050405020304" pitchFamily="18" charset="0"/>
                <a:cs typeface="Times New Roman" panose="02020603050405020304" pitchFamily="18" charset="0"/>
              </a:rPr>
              <a:t>catastrophe;</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Réduction </a:t>
            </a:r>
            <a:r>
              <a:rPr lang="fr-FR" sz="2400" dirty="0">
                <a:latin typeface="Times New Roman" panose="02020603050405020304" pitchFamily="18" charset="0"/>
                <a:cs typeface="Times New Roman" panose="02020603050405020304" pitchFamily="18" charset="0"/>
              </a:rPr>
              <a:t>des coûts pour les utilisateurs et les fournisseurs : Réduction du coût des utilisateurs et des fournisseurs du </a:t>
            </a:r>
            <a:r>
              <a:rPr lang="fr-FR" sz="2400" dirty="0" err="1" smtClean="0">
                <a:latin typeface="Times New Roman" panose="02020603050405020304" pitchFamily="18" charset="0"/>
                <a:cs typeface="Times New Roman" panose="02020603050405020304" pitchFamily="18" charset="0"/>
              </a:rPr>
              <a:t>cloud</a:t>
            </a:r>
            <a:r>
              <a:rPr lang="en-US" sz="24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sécurité </a:t>
            </a:r>
            <a:r>
              <a:rPr lang="fr-FR" sz="2400" dirty="0">
                <a:latin typeface="Times New Roman" panose="02020603050405020304" pitchFamily="18" charset="0"/>
                <a:cs typeface="Times New Roman" panose="02020603050405020304" pitchFamily="18" charset="0"/>
              </a:rPr>
              <a:t>et protection des données : </a:t>
            </a:r>
            <a:r>
              <a:rPr lang="fr-FR" sz="2400" dirty="0" smtClean="0">
                <a:latin typeface="Times New Roman" panose="02020603050405020304" pitchFamily="18" charset="0"/>
                <a:cs typeface="Times New Roman" panose="02020603050405020304" pitchFamily="18" charset="0"/>
              </a:rPr>
              <a:t>des </a:t>
            </a:r>
            <a:r>
              <a:rPr lang="fr-FR" sz="2400" dirty="0">
                <a:latin typeface="Times New Roman" panose="02020603050405020304" pitchFamily="18" charset="0"/>
                <a:cs typeface="Times New Roman" panose="02020603050405020304" pitchFamily="18" charset="0"/>
              </a:rPr>
              <a:t>mécanismes de protection de la </a:t>
            </a:r>
            <a:r>
              <a:rPr lang="fr-FR" sz="2400" dirty="0" smtClean="0">
                <a:latin typeface="Times New Roman" panose="02020603050405020304" pitchFamily="18" charset="0"/>
                <a:cs typeface="Times New Roman" panose="02020603050405020304" pitchFamily="18" charset="0"/>
              </a:rPr>
              <a:t>vie privée et </a:t>
            </a:r>
            <a:r>
              <a:rPr lang="fr-FR" sz="2400" dirty="0">
                <a:latin typeface="Times New Roman" panose="02020603050405020304" pitchFamily="18" charset="0"/>
                <a:cs typeface="Times New Roman" panose="02020603050405020304" pitchFamily="18" charset="0"/>
              </a:rPr>
              <a:t>de la sécurité des données doivent être déployés pour protéger le centre de données contre les attaques réseau et les interruptions du système et maintenir l’intégrité des données contre les abus des utilisateurs ou les attaques réseau</a:t>
            </a:r>
            <a:r>
              <a:rPr lang="en-US" sz="24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5449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les </a:t>
            </a:r>
            <a:r>
              <a:rPr lang="fr-FR" sz="2200" b="1" dirty="0" smtClean="0">
                <a:solidFill>
                  <a:schemeClr val="tx2">
                    <a:lumMod val="75000"/>
                  </a:schemeClr>
                </a:solidFill>
              </a:rPr>
              <a:t>exigences des D</a:t>
            </a:r>
            <a:r>
              <a:rPr lang="en-US" sz="2200" b="1" dirty="0" err="1" smtClean="0">
                <a:solidFill>
                  <a:schemeClr val="tx2">
                    <a:lumMod val="75000"/>
                  </a:schemeClr>
                </a:solidFill>
              </a:rPr>
              <a:t>atacenters</a:t>
            </a:r>
            <a:endParaRPr lang="fr-FR" sz="2200" b="1" dirty="0"/>
          </a:p>
        </p:txBody>
      </p:sp>
      <p:sp>
        <p:nvSpPr>
          <p:cNvPr id="5" name="Content Placeholder 2"/>
          <p:cNvSpPr txBox="1">
            <a:spLocks/>
          </p:cNvSpPr>
          <p:nvPr/>
        </p:nvSpPr>
        <p:spPr>
          <a:xfrm>
            <a:off x="101786" y="1208888"/>
            <a:ext cx="8790694" cy="5532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Technologies </a:t>
            </a:r>
            <a:r>
              <a:rPr lang="fr-FR" sz="2400" dirty="0">
                <a:latin typeface="Times New Roman" panose="02020603050405020304" pitchFamily="18" charset="0"/>
                <a:cs typeface="Times New Roman" panose="02020603050405020304" pitchFamily="18" charset="0"/>
              </a:rPr>
              <a:t>vertes </a:t>
            </a:r>
            <a:r>
              <a:rPr lang="fr-FR" sz="2400" dirty="0" smtClean="0">
                <a:latin typeface="Times New Roman" panose="02020603050405020304" pitchFamily="18" charset="0"/>
                <a:cs typeface="Times New Roman" panose="02020603050405020304" pitchFamily="18" charset="0"/>
              </a:rPr>
              <a:t>(green </a:t>
            </a:r>
            <a:r>
              <a:rPr lang="fr-FR" sz="2400" dirty="0" err="1" smtClean="0">
                <a:latin typeface="Times New Roman" panose="02020603050405020304" pitchFamily="18" charset="0"/>
                <a:cs typeface="Times New Roman" panose="02020603050405020304" pitchFamily="18" charset="0"/>
              </a:rPr>
              <a:t>technology</a:t>
            </a:r>
            <a:r>
              <a:rPr lang="fr-FR" sz="2400" dirty="0" smtClean="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 Les économies d’énergie et l’amélioration de l’efficacité énergétique sont très demandées pour la conception et l’exploitation des </a:t>
            </a:r>
            <a:r>
              <a:rPr lang="fr-FR" sz="2400" dirty="0" smtClean="0">
                <a:latin typeface="Times New Roman" panose="02020603050405020304" pitchFamily="18" charset="0"/>
                <a:cs typeface="Times New Roman" panose="02020603050405020304" pitchFamily="18" charset="0"/>
              </a:rPr>
              <a:t>Datacenter </a:t>
            </a:r>
            <a:r>
              <a:rPr lang="fr-FR" sz="2400" dirty="0">
                <a:latin typeface="Times New Roman" panose="02020603050405020304" pitchFamily="18" charset="0"/>
                <a:cs typeface="Times New Roman" panose="02020603050405020304" pitchFamily="18" charset="0"/>
              </a:rPr>
              <a:t>actuels </a:t>
            </a:r>
            <a:r>
              <a:rPr lang="fr-FR" sz="2400" dirty="0" smtClean="0">
                <a:latin typeface="Times New Roman" panose="02020603050405020304" pitchFamily="18" charset="0"/>
                <a:cs typeface="Times New Roman" panose="02020603050405020304" pitchFamily="18" charset="0"/>
              </a:rPr>
              <a:t>et futurs.</a:t>
            </a:r>
          </a:p>
        </p:txBody>
      </p:sp>
    </p:spTree>
    <p:extLst>
      <p:ext uri="{BB962C8B-B14F-4D97-AF65-F5344CB8AC3E}">
        <p14:creationId xmlns:p14="http://schemas.microsoft.com/office/powerpoint/2010/main" val="2465856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B79A83-CC61-4F89-A061-5B78C85A29EB}"/>
              </a:ext>
            </a:extLst>
          </p:cNvPr>
          <p:cNvSpPr>
            <a:spLocks noGrp="1"/>
          </p:cNvSpPr>
          <p:nvPr>
            <p:ph type="title"/>
          </p:nvPr>
        </p:nvSpPr>
        <p:spPr/>
        <p:txBody>
          <a:bodyPr/>
          <a:lstStyle/>
          <a:p>
            <a:r>
              <a:rPr lang="fr-FR" b="1" i="1" u="sng" dirty="0">
                <a:solidFill>
                  <a:schemeClr val="tx2">
                    <a:lumMod val="75000"/>
                  </a:schemeClr>
                </a:solidFill>
                <a:effectLst>
                  <a:outerShdw blurRad="38100" dist="38100" dir="2700000" algn="tl">
                    <a:srgbClr val="000000">
                      <a:alpha val="43137"/>
                    </a:srgbClr>
                  </a:outerShdw>
                </a:effectLst>
              </a:rPr>
              <a:t>2</a:t>
            </a:r>
            <a:r>
              <a:rPr lang="fr-FR" sz="4800" b="1" i="1" u="sng" baseline="30000" dirty="0" smtClean="0">
                <a:solidFill>
                  <a:schemeClr val="tx2">
                    <a:lumMod val="75000"/>
                  </a:schemeClr>
                </a:solidFill>
                <a:effectLst>
                  <a:outerShdw blurRad="38100" dist="38100" dir="2700000" algn="tl">
                    <a:srgbClr val="000000">
                      <a:alpha val="43137"/>
                    </a:srgbClr>
                  </a:outerShdw>
                </a:effectLst>
              </a:rPr>
              <a:t>eme</a:t>
            </a:r>
            <a:r>
              <a:rPr lang="fr-FR" b="1" i="1" u="sng" dirty="0" smtClean="0">
                <a:solidFill>
                  <a:schemeClr val="tx2">
                    <a:lumMod val="75000"/>
                  </a:schemeClr>
                </a:solidFill>
                <a:effectLst>
                  <a:outerShdw blurRad="38100" dist="38100" dir="2700000" algn="tl">
                    <a:srgbClr val="000000">
                      <a:alpha val="43137"/>
                    </a:srgbClr>
                  </a:outerShdw>
                </a:effectLst>
              </a:rPr>
              <a:t> </a:t>
            </a:r>
            <a:r>
              <a:rPr lang="fr-FR" b="1" i="1" u="sng" dirty="0">
                <a:solidFill>
                  <a:schemeClr val="tx2">
                    <a:lumMod val="75000"/>
                  </a:schemeClr>
                </a:solidFill>
                <a:effectLst>
                  <a:outerShdw blurRad="38100" dist="38100" dir="2700000" algn="tl">
                    <a:srgbClr val="000000">
                      <a:alpha val="43137"/>
                    </a:srgbClr>
                  </a:outerShdw>
                </a:effectLst>
              </a:rPr>
              <a:t>partie </a:t>
            </a:r>
          </a:p>
        </p:txBody>
      </p:sp>
      <p:sp>
        <p:nvSpPr>
          <p:cNvPr id="3" name="Content Placeholder 2">
            <a:extLst>
              <a:ext uri="{FF2B5EF4-FFF2-40B4-BE49-F238E27FC236}">
                <a16:creationId xmlns="" xmlns:a16="http://schemas.microsoft.com/office/drawing/2014/main" id="{9B9285B9-8D47-479E-A09B-338F59C4113A}"/>
              </a:ext>
            </a:extLst>
          </p:cNvPr>
          <p:cNvSpPr>
            <a:spLocks noGrp="1"/>
          </p:cNvSpPr>
          <p:nvPr>
            <p:ph idx="1"/>
          </p:nvPr>
        </p:nvSpPr>
        <p:spPr>
          <a:xfrm>
            <a:off x="445203" y="1417638"/>
            <a:ext cx="8229600" cy="4525963"/>
          </a:xfrm>
        </p:spPr>
        <p:txBody>
          <a:bodyPr/>
          <a:lstStyle/>
          <a:p>
            <a:pPr algn="ctr"/>
            <a:endParaRPr lang="fr-FR" dirty="0"/>
          </a:p>
          <a:p>
            <a:pPr algn="ctr"/>
            <a:endParaRPr lang="fr-FR" dirty="0"/>
          </a:p>
          <a:p>
            <a:pPr marL="0" indent="0" algn="ctr">
              <a:buNone/>
            </a:pPr>
            <a:r>
              <a:rPr lang="fr-FR" sz="4000" b="1" i="1" dirty="0" smtClean="0">
                <a:solidFill>
                  <a:schemeClr val="tx2">
                    <a:lumMod val="75000"/>
                  </a:schemeClr>
                </a:solidFill>
                <a:effectLst>
                  <a:outerShdw blurRad="38100" dist="38100" dir="2700000" algn="tl">
                    <a:srgbClr val="000000">
                      <a:alpha val="43137"/>
                    </a:srgbClr>
                  </a:outerShdw>
                </a:effectLst>
              </a:rPr>
              <a:t>Les technologies du Cloud</a:t>
            </a:r>
            <a:endParaRPr lang="fr-FR" sz="40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8427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15683"/>
            <a:ext cx="8229600" cy="3494997"/>
          </a:xfrm>
        </p:spPr>
      </p:pic>
      <p:sp>
        <p:nvSpPr>
          <p:cNvPr id="5" name="Titre 1"/>
          <p:cNvSpPr>
            <a:spLocks noGrp="1"/>
          </p:cNvSpPr>
          <p:nvPr>
            <p:ph type="title"/>
          </p:nvPr>
        </p:nvSpPr>
        <p:spPr>
          <a:xfrm>
            <a:off x="559652" y="239198"/>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endParaRPr lang="fr-FR" sz="2700" b="1" dirty="0">
              <a:solidFill>
                <a:schemeClr val="tx2"/>
              </a:solidFill>
            </a:endParaRPr>
          </a:p>
        </p:txBody>
      </p:sp>
    </p:spTree>
    <p:extLst>
      <p:ext uri="{BB962C8B-B14F-4D97-AF65-F5344CB8AC3E}">
        <p14:creationId xmlns:p14="http://schemas.microsoft.com/office/powerpoint/2010/main" val="258215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272" y="1052736"/>
            <a:ext cx="7513456" cy="4525963"/>
          </a:xfrm>
        </p:spPr>
      </p:pic>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a:t>
            </a:r>
            <a:endParaRPr lang="fr-FR" sz="2700" b="1" dirty="0">
              <a:solidFill>
                <a:schemeClr val="tx2"/>
              </a:solidFill>
            </a:endParaRPr>
          </a:p>
        </p:txBody>
      </p:sp>
      <p:sp>
        <p:nvSpPr>
          <p:cNvPr id="4" name="ZoneTexte 3"/>
          <p:cNvSpPr txBox="1"/>
          <p:nvPr/>
        </p:nvSpPr>
        <p:spPr>
          <a:xfrm>
            <a:off x="1331640" y="5877272"/>
            <a:ext cx="6696744" cy="584775"/>
          </a:xfrm>
          <a:prstGeom prst="rect">
            <a:avLst/>
          </a:prstGeom>
          <a:noFill/>
        </p:spPr>
        <p:txBody>
          <a:bodyPr wrap="square" rtlCol="0">
            <a:spAutoFit/>
          </a:bodyPr>
          <a:lstStyle/>
          <a:p>
            <a:r>
              <a:rPr lang="fr-FR" sz="3200" dirty="0" smtClean="0">
                <a:solidFill>
                  <a:srgbClr val="FF0000"/>
                </a:solidFill>
                <a:latin typeface="Times New Roman" panose="02020603050405020304" pitchFamily="18" charset="0"/>
                <a:cs typeface="Times New Roman" panose="02020603050405020304" pitchFamily="18" charset="0"/>
              </a:rPr>
              <a:t>Communication entre les services</a:t>
            </a:r>
            <a:endParaRPr lang="fr-F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183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a:t>
            </a:r>
            <a:endParaRPr lang="fr-FR" sz="2700" b="1" dirty="0">
              <a:solidFill>
                <a:schemeClr val="tx2"/>
              </a:solidFill>
            </a:endParaRPr>
          </a:p>
        </p:txBody>
      </p:sp>
      <p:sp>
        <p:nvSpPr>
          <p:cNvPr id="3" name="Espace réservé du contenu 2"/>
          <p:cNvSpPr>
            <a:spLocks noGrp="1"/>
          </p:cNvSpPr>
          <p:nvPr>
            <p:ph idx="1"/>
          </p:nvPr>
        </p:nvSpPr>
        <p:spPr>
          <a:xfrm>
            <a:off x="457200" y="1600201"/>
            <a:ext cx="8229600" cy="1396752"/>
          </a:xfrm>
        </p:spPr>
        <p:txBody>
          <a:bodyPr/>
          <a:lstStyle/>
          <a:p>
            <a:r>
              <a:rPr lang="fr-FR" dirty="0" smtClean="0"/>
              <a:t>Dans SOA on trouve deux rôles principaux </a:t>
            </a:r>
            <a:endParaRPr lang="fr-FR" dirty="0"/>
          </a:p>
        </p:txBody>
      </p:sp>
      <p:pic>
        <p:nvPicPr>
          <p:cNvPr id="6" name="Picture 9" descr="service-oriented_architecture_basics.jpg"/>
          <p:cNvPicPr>
            <a:picLocks noChangeAspect="1"/>
          </p:cNvPicPr>
          <p:nvPr/>
        </p:nvPicPr>
        <p:blipFill>
          <a:blip r:embed="rId2" cstate="print"/>
          <a:stretch>
            <a:fillRect/>
          </a:stretch>
        </p:blipFill>
        <p:spPr>
          <a:xfrm>
            <a:off x="1187624" y="3481538"/>
            <a:ext cx="6832121" cy="2615206"/>
          </a:xfrm>
          <a:prstGeom prst="rect">
            <a:avLst/>
          </a:prstGeom>
        </p:spPr>
      </p:pic>
    </p:spTree>
    <p:extLst>
      <p:ext uri="{BB962C8B-B14F-4D97-AF65-F5344CB8AC3E}">
        <p14:creationId xmlns:p14="http://schemas.microsoft.com/office/powerpoint/2010/main" val="127439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 les composants du SOA</a:t>
            </a:r>
            <a:endParaRPr lang="fr-FR" sz="2700" b="1" dirty="0">
              <a:solidFill>
                <a:schemeClr val="tx2"/>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8096250" cy="4391025"/>
          </a:xfrm>
          <a:prstGeom prst="rect">
            <a:avLst/>
          </a:prstGeom>
        </p:spPr>
      </p:pic>
    </p:spTree>
    <p:extLst>
      <p:ext uri="{BB962C8B-B14F-4D97-AF65-F5344CB8AC3E}">
        <p14:creationId xmlns:p14="http://schemas.microsoft.com/office/powerpoint/2010/main" val="376146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 les composants du SOA</a:t>
            </a:r>
            <a:endParaRPr lang="fr-FR" sz="2700" b="1" dirty="0">
              <a:solidFill>
                <a:schemeClr val="tx2"/>
              </a:solidFill>
            </a:endParaRPr>
          </a:p>
        </p:txBody>
      </p:sp>
      <p:sp>
        <p:nvSpPr>
          <p:cNvPr id="3" name="Espace réservé du contenu 2"/>
          <p:cNvSpPr>
            <a:spLocks noGrp="1"/>
          </p:cNvSpPr>
          <p:nvPr>
            <p:ph idx="1"/>
          </p:nvPr>
        </p:nvSpPr>
        <p:spPr>
          <a:xfrm>
            <a:off x="179512" y="1268760"/>
            <a:ext cx="8661648" cy="5256584"/>
          </a:xfrm>
        </p:spPr>
        <p:txBody>
          <a:bodyPr>
            <a:noAutofit/>
          </a:bodyPr>
          <a:lstStyle/>
          <a:p>
            <a:pPr>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 un document </a:t>
            </a:r>
            <a:r>
              <a:rPr lang="fr-FR" sz="2400" b="1" dirty="0">
                <a:solidFill>
                  <a:schemeClr val="tx2">
                    <a:lumMod val="75000"/>
                  </a:schemeClr>
                </a:solidFill>
                <a:latin typeface="Times New Roman" panose="02020603050405020304" pitchFamily="18" charset="0"/>
                <a:cs typeface="Times New Roman" panose="02020603050405020304" pitchFamily="18" charset="0"/>
              </a:rPr>
              <a:t>WSDL</a:t>
            </a:r>
            <a:r>
              <a:rPr lang="fr-FR" sz="2400" dirty="0">
                <a:solidFill>
                  <a:schemeClr val="tx2">
                    <a:lumMod val="75000"/>
                  </a:schemeClr>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dans lequel vous décrirez l’URL où on peut trouver votre service, quelles fonctions vous proposez et quels paramètres sont requis pour chaque fonction. Le service mobile n’a plus qu’à consulter ce document pour pouvoir faire appel à votre service en toute </a:t>
            </a:r>
            <a:r>
              <a:rPr lang="fr-FR" sz="2400" dirty="0" smtClean="0">
                <a:latin typeface="Times New Roman" panose="02020603050405020304" pitchFamily="18" charset="0"/>
                <a:cs typeface="Times New Roman" panose="02020603050405020304" pitchFamily="18" charset="0"/>
              </a:rPr>
              <a:t>fluidité;</a:t>
            </a:r>
          </a:p>
          <a:p>
            <a:pPr>
              <a:buFont typeface="Wingdings" panose="05000000000000000000" pitchFamily="2" charset="2"/>
              <a:buChar char="Ø"/>
            </a:pPr>
            <a:endParaRPr lang="fr-FR"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UDDI le serveur qui contient tous </a:t>
            </a:r>
            <a:r>
              <a:rPr lang="fr-FR" sz="2400" dirty="0">
                <a:latin typeface="Times New Roman" panose="02020603050405020304" pitchFamily="18" charset="0"/>
                <a:cs typeface="Times New Roman" panose="02020603050405020304" pitchFamily="18" charset="0"/>
              </a:rPr>
              <a:t>les documents WSDL </a:t>
            </a:r>
            <a:r>
              <a:rPr lang="fr-FR" sz="2400" dirty="0" smtClean="0">
                <a:latin typeface="Times New Roman" panose="02020603050405020304" pitchFamily="18" charset="0"/>
                <a:cs typeface="Times New Roman" panose="02020603050405020304" pitchFamily="18" charset="0"/>
              </a:rPr>
              <a:t>. Les </a:t>
            </a:r>
            <a:r>
              <a:rPr lang="fr-FR" sz="2400" dirty="0">
                <a:latin typeface="Times New Roman" panose="02020603050405020304" pitchFamily="18" charset="0"/>
                <a:cs typeface="Times New Roman" panose="02020603050405020304" pitchFamily="18" charset="0"/>
              </a:rPr>
              <a:t>différents services connaissent l’URL de ce registre. Ils le consultent pour découvrir les nouveaux services et lire les WSDL afin de communiquer ensemble. Ils ont ainsi l’URL du service, ses fonctions et le type de réponse qu’il va renvoyer</a:t>
            </a:r>
            <a:r>
              <a:rPr lang="fr-FR"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388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0912" y="-27384"/>
            <a:ext cx="8229600" cy="1143000"/>
          </a:xfrm>
        </p:spPr>
        <p:txBody>
          <a:bodyPr>
            <a:normAutofit/>
          </a:bodyPr>
          <a:lstStyle/>
          <a:p>
            <a:pPr marL="514350" indent="-514350" algn="r"/>
            <a:r>
              <a:rPr lang="fr-FR" sz="4000" b="1" i="1" dirty="0" smtClean="0">
                <a:solidFill>
                  <a:schemeClr val="tx2"/>
                </a:solidFill>
              </a:rPr>
              <a:t>Les technologies du </a:t>
            </a:r>
            <a:r>
              <a:rPr lang="fr-FR" sz="4000" b="1" i="1" dirty="0">
                <a:solidFill>
                  <a:schemeClr val="tx2"/>
                </a:solidFill>
              </a:rPr>
              <a:t>cloud</a:t>
            </a:r>
            <a:r>
              <a:rPr lang="fr-FR" b="1" i="1" dirty="0">
                <a:solidFill>
                  <a:schemeClr val="tx2"/>
                </a:solidFill>
              </a:rPr>
              <a:t/>
            </a:r>
            <a:br>
              <a:rPr lang="fr-FR" b="1" i="1" dirty="0">
                <a:solidFill>
                  <a:schemeClr val="tx2"/>
                </a:solidFill>
              </a:rPr>
            </a:br>
            <a:r>
              <a:rPr lang="fr-FR" sz="2200" b="1" i="1" dirty="0" smtClean="0">
                <a:solidFill>
                  <a:schemeClr val="tx2"/>
                </a:solidFill>
              </a:rPr>
              <a:t>SOA: les composants du SOA</a:t>
            </a:r>
            <a:endParaRPr lang="fr-FR" sz="2700" b="1" dirty="0">
              <a:solidFill>
                <a:schemeClr val="tx2"/>
              </a:solidFill>
            </a:endParaRPr>
          </a:p>
        </p:txBody>
      </p:sp>
      <p:sp>
        <p:nvSpPr>
          <p:cNvPr id="3" name="Espace réservé du contenu 2"/>
          <p:cNvSpPr>
            <a:spLocks noGrp="1"/>
          </p:cNvSpPr>
          <p:nvPr>
            <p:ph idx="1"/>
          </p:nvPr>
        </p:nvSpPr>
        <p:spPr>
          <a:xfrm>
            <a:off x="179512" y="1268760"/>
            <a:ext cx="8661648" cy="5256584"/>
          </a:xfrm>
        </p:spPr>
        <p:txBody>
          <a:bodyPr>
            <a:noAutofit/>
          </a:bodyPr>
          <a:lstStyle/>
          <a:p>
            <a:r>
              <a:rPr lang="fr-FR" sz="2400" dirty="0">
                <a:latin typeface="Times New Roman" panose="02020603050405020304" pitchFamily="18" charset="0"/>
                <a:cs typeface="Times New Roman" panose="02020603050405020304" pitchFamily="18" charset="0"/>
              </a:rPr>
              <a:t> Le XML </a:t>
            </a:r>
            <a:r>
              <a:rPr lang="fr-FR" sz="2400" dirty="0" smtClean="0">
                <a:latin typeface="Times New Roman" panose="02020603050405020304" pitchFamily="18" charset="0"/>
                <a:cs typeface="Times New Roman" panose="02020603050405020304" pitchFamily="18" charset="0"/>
              </a:rPr>
              <a:t>est la solution pour faire communiquer les services hétérogènes, </a:t>
            </a:r>
            <a:r>
              <a:rPr lang="fr-FR" sz="2400" dirty="0">
                <a:latin typeface="Times New Roman" panose="02020603050405020304" pitchFamily="18" charset="0"/>
                <a:cs typeface="Times New Roman" panose="02020603050405020304" pitchFamily="18" charset="0"/>
              </a:rPr>
              <a:t>un langage standardisé, extrêmement flexible et personnalisable. SOAP s’est donc imposé comme un protocole qui fixe les règles et les bonnes pratiques pour l’utilisation du XML dans les échanges de messages entre services.</a:t>
            </a:r>
          </a:p>
          <a:p>
            <a:pPr marL="0" indent="0">
              <a:buNone/>
            </a:pPr>
            <a:endParaRPr lang="fr-F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56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algn="r"/>
            <a:r>
              <a:rPr lang="fr-FR" b="1" i="1" dirty="0">
                <a:solidFill>
                  <a:schemeClr val="tx2"/>
                </a:solidFill>
              </a:rPr>
              <a:t>Les technologies du </a:t>
            </a:r>
            <a:r>
              <a:rPr lang="fr-FR" b="1" i="1" dirty="0" err="1">
                <a:solidFill>
                  <a:schemeClr val="tx2"/>
                </a:solidFill>
              </a:rPr>
              <a:t>cloud</a:t>
            </a:r>
            <a:r>
              <a:rPr lang="fr-FR" b="1" i="1" dirty="0">
                <a:solidFill>
                  <a:schemeClr val="tx2"/>
                </a:solidFill>
              </a:rPr>
              <a:t/>
            </a:r>
            <a:br>
              <a:rPr lang="fr-FR" b="1" i="1" dirty="0">
                <a:solidFill>
                  <a:schemeClr val="tx2"/>
                </a:solidFill>
              </a:rPr>
            </a:br>
            <a:r>
              <a:rPr lang="en-US" sz="2400" b="1" dirty="0">
                <a:solidFill>
                  <a:schemeClr val="tx2">
                    <a:lumMod val="75000"/>
                  </a:schemeClr>
                </a:solidFill>
              </a:rPr>
              <a:t>A service-level agreement (SLA</a:t>
            </a:r>
            <a:r>
              <a:rPr lang="en-US" sz="2400" dirty="0"/>
              <a:t>)</a:t>
            </a:r>
            <a:endParaRPr lang="fr-FR" dirty="0"/>
          </a:p>
        </p:txBody>
      </p:sp>
      <p:sp>
        <p:nvSpPr>
          <p:cNvPr id="5" name="Content Placeholder 2"/>
          <p:cNvSpPr txBox="1">
            <a:spLocks/>
          </p:cNvSpPr>
          <p:nvPr/>
        </p:nvSpPr>
        <p:spPr>
          <a:xfrm>
            <a:off x="427431" y="908720"/>
            <a:ext cx="82296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Definition</a:t>
            </a:r>
          </a:p>
          <a:p>
            <a:pPr lvl="1"/>
            <a:r>
              <a:rPr lang="en-US" sz="2400" dirty="0" smtClean="0">
                <a:latin typeface="Times New Roman" panose="02020603050405020304" pitchFamily="18" charset="0"/>
                <a:cs typeface="Times New Roman" panose="02020603050405020304" pitchFamily="18" charset="0"/>
              </a:rPr>
              <a:t>A service-level agreement (SLA) is a contract between a network service provider and a customer that specifies, usually in measurable terms (</a:t>
            </a:r>
            <a:r>
              <a:rPr lang="en-US" sz="2400" dirty="0" err="1" smtClean="0">
                <a:latin typeface="Times New Roman" panose="02020603050405020304" pitchFamily="18" charset="0"/>
                <a:cs typeface="Times New Roman" panose="02020603050405020304" pitchFamily="18" charset="0"/>
              </a:rPr>
              <a:t>QoS</a:t>
            </a:r>
            <a:r>
              <a:rPr lang="en-US" sz="2400" dirty="0" smtClean="0">
                <a:latin typeface="Times New Roman" panose="02020603050405020304" pitchFamily="18" charset="0"/>
                <a:cs typeface="Times New Roman" panose="02020603050405020304" pitchFamily="18" charset="0"/>
              </a:rPr>
              <a:t>), what services the network service provider will furnish</a:t>
            </a:r>
            <a:br>
              <a:rPr lang="en-US" sz="2400" dirty="0" smtClean="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Common content in contract</a:t>
            </a:r>
          </a:p>
          <a:p>
            <a:pPr lvl="1"/>
            <a:r>
              <a:rPr lang="en-US" sz="2400" dirty="0" smtClean="0">
                <a:latin typeface="Times New Roman" panose="02020603050405020304" pitchFamily="18" charset="0"/>
                <a:cs typeface="Times New Roman" panose="02020603050405020304" pitchFamily="18" charset="0"/>
              </a:rPr>
              <a:t>Performance guarantee metrics</a:t>
            </a:r>
          </a:p>
          <a:p>
            <a:pPr lvl="2"/>
            <a:r>
              <a:rPr lang="en-US" dirty="0" smtClean="0">
                <a:latin typeface="Times New Roman" panose="02020603050405020304" pitchFamily="18" charset="0"/>
                <a:cs typeface="Times New Roman" panose="02020603050405020304" pitchFamily="18" charset="0"/>
              </a:rPr>
              <a:t>Up-time and down-time ratio</a:t>
            </a:r>
          </a:p>
          <a:p>
            <a:pPr lvl="2"/>
            <a:r>
              <a:rPr lang="en-US" dirty="0" smtClean="0">
                <a:latin typeface="Times New Roman" panose="02020603050405020304" pitchFamily="18" charset="0"/>
                <a:cs typeface="Times New Roman" panose="02020603050405020304" pitchFamily="18" charset="0"/>
              </a:rPr>
              <a:t>System throughput</a:t>
            </a:r>
          </a:p>
          <a:p>
            <a:pPr lvl="2"/>
            <a:r>
              <a:rPr lang="en-US" dirty="0" smtClean="0">
                <a:latin typeface="Times New Roman" panose="02020603050405020304" pitchFamily="18" charset="0"/>
                <a:cs typeface="Times New Roman" panose="02020603050405020304" pitchFamily="18" charset="0"/>
              </a:rPr>
              <a:t>Response time</a:t>
            </a:r>
          </a:p>
          <a:p>
            <a:pPr lvl="1"/>
            <a:r>
              <a:rPr lang="en-US" sz="2400" dirty="0" smtClean="0">
                <a:latin typeface="Times New Roman" panose="02020603050405020304" pitchFamily="18" charset="0"/>
                <a:cs typeface="Times New Roman" panose="02020603050405020304" pitchFamily="18" charset="0"/>
              </a:rPr>
              <a:t>Problem management detail</a:t>
            </a:r>
          </a:p>
          <a:p>
            <a:pPr lvl="1"/>
            <a:r>
              <a:rPr lang="en-US" sz="2400" dirty="0" smtClean="0">
                <a:latin typeface="Times New Roman" panose="02020603050405020304" pitchFamily="18" charset="0"/>
                <a:cs typeface="Times New Roman" panose="02020603050405020304" pitchFamily="18" charset="0"/>
              </a:rPr>
              <a:t>Penalties for non-performance</a:t>
            </a:r>
          </a:p>
          <a:p>
            <a:pPr lvl="1"/>
            <a:r>
              <a:rPr lang="en-US" sz="2400" dirty="0" smtClean="0">
                <a:latin typeface="Times New Roman" panose="02020603050405020304" pitchFamily="18" charset="0"/>
                <a:cs typeface="Times New Roman" panose="02020603050405020304" pitchFamily="18" charset="0"/>
              </a:rPr>
              <a:t>Documented security capabilities</a:t>
            </a:r>
          </a:p>
        </p:txBody>
      </p:sp>
    </p:spTree>
    <p:extLst>
      <p:ext uri="{BB962C8B-B14F-4D97-AF65-F5344CB8AC3E}">
        <p14:creationId xmlns:p14="http://schemas.microsoft.com/office/powerpoint/2010/main" val="1983215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50534</TotalTime>
  <Words>604</Words>
  <Application>Microsoft Office PowerPoint</Application>
  <PresentationFormat>Affichage à l'écran (4:3)</PresentationFormat>
  <Paragraphs>76</Paragraphs>
  <Slides>19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Times New Roman</vt:lpstr>
      <vt:lpstr>Wingdings</vt:lpstr>
      <vt:lpstr>Thème Office</vt:lpstr>
      <vt:lpstr>Présentation PowerPoint</vt:lpstr>
      <vt:lpstr>2eme partie </vt:lpstr>
      <vt:lpstr>Les technologies du cloud </vt:lpstr>
      <vt:lpstr>Les technologies du cloud SOA</vt:lpstr>
      <vt:lpstr>Les technologies du cloud SOA</vt:lpstr>
      <vt:lpstr>Les technologies du cloud SOA: les composants du SOA</vt:lpstr>
      <vt:lpstr>Les technologies du cloud SOA: les composants du SOA</vt:lpstr>
      <vt:lpstr>Les technologies du cloud SOA: les composants du SOA</vt:lpstr>
      <vt:lpstr>Les technologies du cloud A service-level agreement (SLA)</vt:lpstr>
      <vt:lpstr>Les technologies du cloud Data center DC</vt:lpstr>
      <vt:lpstr>Les technologies du cloud les composants d’un data center</vt:lpstr>
      <vt:lpstr>Les technologies du cloud les composants d’un data center</vt:lpstr>
      <vt:lpstr>Les technologies du cloud les composants d’un data center</vt:lpstr>
      <vt:lpstr>Les technologies du cloud les composants d’un data center</vt:lpstr>
      <vt:lpstr>Les technologies du cloud les types des data center</vt:lpstr>
      <vt:lpstr>Les technologies du cloud les types des data center</vt:lpstr>
      <vt:lpstr>Les technologies du cloud les exigences des Datacenters</vt:lpstr>
      <vt:lpstr>Les technologies du cloud les exigences des Datacenters</vt:lpstr>
      <vt:lpstr>Les technologies du cloud les exigences des Datacenters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HB-7Starter</dc:creator>
  <cp:lastModifiedBy>MicroTech</cp:lastModifiedBy>
  <cp:revision>190</cp:revision>
  <dcterms:created xsi:type="dcterms:W3CDTF">2017-09-08T18:22:00Z</dcterms:created>
  <dcterms:modified xsi:type="dcterms:W3CDTF">2023-12-06T00:03:13Z</dcterms:modified>
</cp:coreProperties>
</file>