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99" r:id="rId3"/>
    <p:sldId id="261" r:id="rId4"/>
    <p:sldId id="324" r:id="rId5"/>
    <p:sldId id="310" r:id="rId6"/>
    <p:sldId id="315" r:id="rId7"/>
    <p:sldId id="318" r:id="rId8"/>
    <p:sldId id="320" r:id="rId9"/>
    <p:sldId id="325" r:id="rId10"/>
    <p:sldId id="32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41605-8F5E-4683-BD30-A7E023CF5C35}" type="doc">
      <dgm:prSet loTypeId="urn:microsoft.com/office/officeart/2005/8/layout/h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BF1B776-F54D-468C-912F-4EF2A3027DF5}">
      <dgm:prSet phldrT="[Texte]" custT="1"/>
      <dgm:spPr/>
      <dgm:t>
        <a:bodyPr/>
        <a:lstStyle/>
        <a:p>
          <a:pPr algn="ctr" rtl="1"/>
          <a:r>
            <a: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rPr>
            <a:t>الهيئات الحكومية</a:t>
          </a:r>
          <a:endParaRPr lang="fr-FR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implified Arabic" pitchFamily="18" charset="-78"/>
            <a:cs typeface="Simplified Arabic" pitchFamily="18" charset="-78"/>
          </a:endParaRPr>
        </a:p>
      </dgm:t>
    </dgm:pt>
    <dgm:pt modelId="{CD72A2DA-7DEF-4F60-930E-3E54C92F85B6}" type="parTrans" cxnId="{067F07E0-F40F-414C-8FF9-4FD4F5893A28}">
      <dgm:prSet/>
      <dgm:spPr/>
      <dgm:t>
        <a:bodyPr/>
        <a:lstStyle/>
        <a:p>
          <a:pPr algn="r" rtl="1"/>
          <a:endParaRPr lang="fr-FR"/>
        </a:p>
      </dgm:t>
    </dgm:pt>
    <dgm:pt modelId="{479B45DE-3A6F-4C2C-8D5C-56E1E554E2BE}" type="sibTrans" cxnId="{067F07E0-F40F-414C-8FF9-4FD4F5893A28}">
      <dgm:prSet/>
      <dgm:spPr/>
      <dgm:t>
        <a:bodyPr/>
        <a:lstStyle/>
        <a:p>
          <a:pPr algn="r" rtl="1"/>
          <a:endParaRPr lang="fr-FR"/>
        </a:p>
      </dgm:t>
    </dgm:pt>
    <dgm:pt modelId="{902FC49E-5D81-410A-B8C0-AEE9D9275EF8}">
      <dgm:prSet phldrT="[Texte]" custT="1"/>
      <dgm:spPr/>
      <dgm:t>
        <a:bodyPr/>
        <a:lstStyle/>
        <a:p>
          <a:pPr algn="r" rtl="1">
            <a:lnSpc>
              <a:spcPct val="150000"/>
            </a:lnSpc>
          </a:pPr>
          <a:r>
            <a:rPr lang="ar-SA" sz="2400" b="1" smtClean="0"/>
            <a:t>زيادة الإيرادات </a:t>
          </a:r>
          <a:r>
            <a:rPr lang="ar-SA" sz="2400" b="1" dirty="0" smtClean="0"/>
            <a:t>وتعزيز النمو الاقتصادي</a:t>
          </a:r>
          <a:r>
            <a:rPr lang="ar-DZ" sz="2400" b="1" dirty="0" smtClean="0"/>
            <a:t>.</a:t>
          </a:r>
          <a:endParaRPr lang="fr-FR" sz="2400" b="1" dirty="0" smtClean="0"/>
        </a:p>
      </dgm:t>
    </dgm:pt>
    <dgm:pt modelId="{CAD92D86-1A4F-47EF-A759-A67E80B005CA}" type="parTrans" cxnId="{40B89D32-BEAC-49F8-BF85-CF934B1D5C98}">
      <dgm:prSet/>
      <dgm:spPr/>
      <dgm:t>
        <a:bodyPr/>
        <a:lstStyle/>
        <a:p>
          <a:pPr algn="r" rtl="1"/>
          <a:endParaRPr lang="fr-FR"/>
        </a:p>
      </dgm:t>
    </dgm:pt>
    <dgm:pt modelId="{33234039-B0FE-40F3-915A-38D245A44A41}" type="sibTrans" cxnId="{40B89D32-BEAC-49F8-BF85-CF934B1D5C98}">
      <dgm:prSet/>
      <dgm:spPr/>
      <dgm:t>
        <a:bodyPr/>
        <a:lstStyle/>
        <a:p>
          <a:pPr algn="r" rtl="1"/>
          <a:endParaRPr lang="fr-FR"/>
        </a:p>
      </dgm:t>
    </dgm:pt>
    <dgm:pt modelId="{D57FF1A0-6368-4624-B808-41D844D218AF}">
      <dgm:prSet phldrT="[Texte]" custT="1"/>
      <dgm:spPr/>
      <dgm:t>
        <a:bodyPr/>
        <a:lstStyle/>
        <a:p>
          <a:pPr algn="r" rtl="1">
            <a:lnSpc>
              <a:spcPct val="150000"/>
            </a:lnSpc>
          </a:pPr>
          <a:r>
            <a:rPr lang="ar-SA" sz="2400" b="1" dirty="0" smtClean="0"/>
            <a:t>الاستدامة</a:t>
          </a:r>
          <a:r>
            <a:rPr lang="ar-DZ" sz="2400" b="1" dirty="0" smtClean="0"/>
            <a:t>.</a:t>
          </a:r>
          <a:endParaRPr lang="fr-FR" sz="2400" b="1" dirty="0" smtClean="0"/>
        </a:p>
      </dgm:t>
    </dgm:pt>
    <dgm:pt modelId="{997A7DFF-71E4-44A3-8B64-4182C88554DE}" type="parTrans" cxnId="{2176B12D-AB07-44AE-9E6D-B1407EAEDAC3}">
      <dgm:prSet/>
      <dgm:spPr/>
      <dgm:t>
        <a:bodyPr/>
        <a:lstStyle/>
        <a:p>
          <a:pPr algn="r" rtl="1"/>
          <a:endParaRPr lang="fr-FR"/>
        </a:p>
      </dgm:t>
    </dgm:pt>
    <dgm:pt modelId="{9F8805C4-B3CF-421A-A534-0769F70E35E0}" type="sibTrans" cxnId="{2176B12D-AB07-44AE-9E6D-B1407EAEDAC3}">
      <dgm:prSet/>
      <dgm:spPr/>
      <dgm:t>
        <a:bodyPr/>
        <a:lstStyle/>
        <a:p>
          <a:pPr algn="r" rtl="1"/>
          <a:endParaRPr lang="fr-FR"/>
        </a:p>
      </dgm:t>
    </dgm:pt>
    <dgm:pt modelId="{DBB77F6B-92A5-4C89-AC2E-789EB6322216}">
      <dgm:prSet phldrT="[Texte]" custT="1"/>
      <dgm:spPr/>
      <dgm:t>
        <a:bodyPr/>
        <a:lstStyle/>
        <a:p>
          <a:pPr algn="ctr" rtl="1"/>
          <a:r>
            <a: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rPr>
            <a:t>المؤسسات</a:t>
          </a:r>
          <a:endParaRPr lang="fr-FR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implified Arabic" pitchFamily="18" charset="-78"/>
            <a:cs typeface="Simplified Arabic" pitchFamily="18" charset="-78"/>
          </a:endParaRPr>
        </a:p>
      </dgm:t>
    </dgm:pt>
    <dgm:pt modelId="{42D86BCF-1AD9-48D0-B46A-28062B07332C}" type="parTrans" cxnId="{0255F7A4-E485-4A9E-8A2F-8785BBBBA17E}">
      <dgm:prSet/>
      <dgm:spPr/>
      <dgm:t>
        <a:bodyPr/>
        <a:lstStyle/>
        <a:p>
          <a:pPr algn="r" rtl="1"/>
          <a:endParaRPr lang="fr-FR"/>
        </a:p>
      </dgm:t>
    </dgm:pt>
    <dgm:pt modelId="{27157A78-533C-49D9-8DA9-4C79BC69136A}" type="sibTrans" cxnId="{0255F7A4-E485-4A9E-8A2F-8785BBBBA17E}">
      <dgm:prSet/>
      <dgm:spPr/>
      <dgm:t>
        <a:bodyPr/>
        <a:lstStyle/>
        <a:p>
          <a:pPr algn="r" rtl="1"/>
          <a:endParaRPr lang="fr-FR"/>
        </a:p>
      </dgm:t>
    </dgm:pt>
    <dgm:pt modelId="{0E89B9AF-5749-49D3-A284-A6F4AC6375B2}">
      <dgm:prSet phldrT="[Texte]" custT="1"/>
      <dgm:spPr/>
      <dgm:t>
        <a:bodyPr/>
        <a:lstStyle/>
        <a:p>
          <a:pPr algn="r" rtl="1">
            <a:lnSpc>
              <a:spcPct val="100000"/>
            </a:lnSpc>
          </a:pPr>
          <a:r>
            <a:rPr lang="ar-SA" sz="2400" b="1" dirty="0" smtClean="0"/>
            <a:t>زيادة الإيرادات</a:t>
          </a:r>
          <a:r>
            <a:rPr lang="ar-DZ" sz="2400" b="1" dirty="0" smtClean="0">
              <a:latin typeface="Simplified Arabic" pitchFamily="18" charset="-78"/>
              <a:cs typeface="Simplified Arabic" pitchFamily="18" charset="-78"/>
            </a:rPr>
            <a:t>.</a:t>
          </a:r>
          <a:endParaRPr lang="fr-FR" sz="2400" b="1" dirty="0" smtClean="0">
            <a:latin typeface="Simplified Arabic" pitchFamily="18" charset="-78"/>
            <a:cs typeface="Simplified Arabic" pitchFamily="18" charset="-78"/>
          </a:endParaRPr>
        </a:p>
      </dgm:t>
    </dgm:pt>
    <dgm:pt modelId="{8306EEA2-0744-480D-9511-7E975CB6D89D}" type="parTrans" cxnId="{742080A4-8C19-477B-AFE6-0DCDEE9F663D}">
      <dgm:prSet/>
      <dgm:spPr/>
      <dgm:t>
        <a:bodyPr/>
        <a:lstStyle/>
        <a:p>
          <a:pPr algn="r" rtl="1"/>
          <a:endParaRPr lang="fr-FR"/>
        </a:p>
      </dgm:t>
    </dgm:pt>
    <dgm:pt modelId="{2ED5D393-6800-438C-AAA5-74E080DEFECA}" type="sibTrans" cxnId="{742080A4-8C19-477B-AFE6-0DCDEE9F663D}">
      <dgm:prSet/>
      <dgm:spPr/>
      <dgm:t>
        <a:bodyPr/>
        <a:lstStyle/>
        <a:p>
          <a:pPr algn="r" rtl="1"/>
          <a:endParaRPr lang="fr-FR"/>
        </a:p>
      </dgm:t>
    </dgm:pt>
    <dgm:pt modelId="{34163E29-D5DB-40C3-8BF0-4C0F81DA1287}">
      <dgm:prSet phldrT="[Texte]" custT="1"/>
      <dgm:spPr/>
      <dgm:t>
        <a:bodyPr/>
        <a:lstStyle/>
        <a:p>
          <a:pPr algn="r" rtl="1">
            <a:lnSpc>
              <a:spcPct val="100000"/>
            </a:lnSpc>
          </a:pPr>
          <a:r>
            <a:rPr lang="ar-SA" sz="2400" b="1" dirty="0" smtClean="0"/>
            <a:t>توفير التكاليف</a:t>
          </a:r>
          <a:r>
            <a:rPr lang="ar-DZ" sz="2400" b="1" dirty="0" smtClean="0">
              <a:latin typeface="Simplified Arabic" pitchFamily="18" charset="-78"/>
              <a:cs typeface="Simplified Arabic" pitchFamily="18" charset="-78"/>
            </a:rPr>
            <a:t>.</a:t>
          </a:r>
          <a:endParaRPr lang="fr-FR" sz="2400" b="1" dirty="0" smtClean="0">
            <a:latin typeface="Simplified Arabic" pitchFamily="18" charset="-78"/>
            <a:cs typeface="Simplified Arabic" pitchFamily="18" charset="-78"/>
          </a:endParaRPr>
        </a:p>
      </dgm:t>
    </dgm:pt>
    <dgm:pt modelId="{65BD268C-02B0-4B91-9CD3-353BCE1C15D2}" type="parTrans" cxnId="{252AB8E2-5C73-4955-A52E-D40DD927754D}">
      <dgm:prSet/>
      <dgm:spPr/>
      <dgm:t>
        <a:bodyPr/>
        <a:lstStyle/>
        <a:p>
          <a:pPr algn="r" rtl="1"/>
          <a:endParaRPr lang="fr-FR"/>
        </a:p>
      </dgm:t>
    </dgm:pt>
    <dgm:pt modelId="{EC6765D9-1E54-4D69-9F75-F39855C735E7}" type="sibTrans" cxnId="{252AB8E2-5C73-4955-A52E-D40DD927754D}">
      <dgm:prSet/>
      <dgm:spPr/>
      <dgm:t>
        <a:bodyPr/>
        <a:lstStyle/>
        <a:p>
          <a:pPr algn="r" rtl="1"/>
          <a:endParaRPr lang="fr-FR"/>
        </a:p>
      </dgm:t>
    </dgm:pt>
    <dgm:pt modelId="{305BF89D-9B6A-41F9-9A9F-11BFA246DFCA}">
      <dgm:prSet phldrT="[Texte]" custT="1"/>
      <dgm:spPr/>
      <dgm:t>
        <a:bodyPr/>
        <a:lstStyle/>
        <a:p>
          <a:pPr algn="ctr" rtl="1"/>
          <a:r>
            <a: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rPr>
            <a:t>المستهلكين</a:t>
          </a:r>
          <a:endParaRPr lang="fr-F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implified Arabic" pitchFamily="18" charset="-78"/>
            <a:cs typeface="Simplified Arabic" pitchFamily="18" charset="-78"/>
          </a:endParaRPr>
        </a:p>
      </dgm:t>
    </dgm:pt>
    <dgm:pt modelId="{5A6FF580-ADBD-46D4-9971-7C3FCD498192}" type="parTrans" cxnId="{0096B910-0C9B-4EC9-A608-AEB68BAEDAE6}">
      <dgm:prSet/>
      <dgm:spPr/>
      <dgm:t>
        <a:bodyPr/>
        <a:lstStyle/>
        <a:p>
          <a:pPr algn="r" rtl="1"/>
          <a:endParaRPr lang="fr-FR"/>
        </a:p>
      </dgm:t>
    </dgm:pt>
    <dgm:pt modelId="{A1EDA556-46D7-42CB-BFDF-5ECAC7343A50}" type="sibTrans" cxnId="{0096B910-0C9B-4EC9-A608-AEB68BAEDAE6}">
      <dgm:prSet/>
      <dgm:spPr/>
      <dgm:t>
        <a:bodyPr/>
        <a:lstStyle/>
        <a:p>
          <a:pPr algn="r" rtl="1"/>
          <a:endParaRPr lang="fr-FR"/>
        </a:p>
      </dgm:t>
    </dgm:pt>
    <dgm:pt modelId="{F9DA67BC-54B1-425A-9A04-DB3D4C5C2131}">
      <dgm:prSet phldrT="[Texte]" custT="1"/>
      <dgm:spPr/>
      <dgm:t>
        <a:bodyPr/>
        <a:lstStyle/>
        <a:p>
          <a:pPr algn="r" rtl="1"/>
          <a:r>
            <a:rPr lang="ar-SA" sz="2400" b="1" dirty="0" smtClean="0"/>
            <a:t>سهولة الوصول للمنتجات</a:t>
          </a:r>
          <a:r>
            <a:rPr lang="ar-DZ" sz="2400" b="1" dirty="0" smtClean="0"/>
            <a:t>.</a:t>
          </a:r>
          <a:endParaRPr lang="fr-FR" sz="2400" dirty="0">
            <a:latin typeface="Simplified Arabic" pitchFamily="18" charset="-78"/>
            <a:cs typeface="Simplified Arabic" pitchFamily="18" charset="-78"/>
          </a:endParaRPr>
        </a:p>
      </dgm:t>
    </dgm:pt>
    <dgm:pt modelId="{E46094A0-3CE0-4720-A522-C7BEE601F990}" type="parTrans" cxnId="{ED15A2AD-7DBA-43AB-A1F4-F2C43766804B}">
      <dgm:prSet/>
      <dgm:spPr/>
      <dgm:t>
        <a:bodyPr/>
        <a:lstStyle/>
        <a:p>
          <a:pPr algn="r" rtl="1"/>
          <a:endParaRPr lang="fr-FR"/>
        </a:p>
      </dgm:t>
    </dgm:pt>
    <dgm:pt modelId="{B02028CA-5DAC-414E-A260-5D417877E828}" type="sibTrans" cxnId="{ED15A2AD-7DBA-43AB-A1F4-F2C43766804B}">
      <dgm:prSet/>
      <dgm:spPr/>
      <dgm:t>
        <a:bodyPr/>
        <a:lstStyle/>
        <a:p>
          <a:pPr algn="r" rtl="1"/>
          <a:endParaRPr lang="fr-FR"/>
        </a:p>
      </dgm:t>
    </dgm:pt>
    <dgm:pt modelId="{4DF8FE16-E69C-402A-B150-D3B21A3A28DC}">
      <dgm:prSet phldrT="[Texte]" custT="1"/>
      <dgm:spPr/>
      <dgm:t>
        <a:bodyPr/>
        <a:lstStyle/>
        <a:p>
          <a:pPr algn="r" rtl="1"/>
          <a:r>
            <a:rPr lang="ar-SA" sz="2400" b="1" dirty="0" smtClean="0"/>
            <a:t>توفير المزيد من الخيارات</a:t>
          </a:r>
          <a:r>
            <a:rPr lang="ar-DZ" sz="2400" b="1" dirty="0" smtClean="0"/>
            <a:t>.</a:t>
          </a:r>
          <a:endParaRPr lang="fr-FR" sz="2400" dirty="0">
            <a:latin typeface="Simplified Arabic" pitchFamily="18" charset="-78"/>
            <a:cs typeface="Simplified Arabic" pitchFamily="18" charset="-78"/>
          </a:endParaRPr>
        </a:p>
      </dgm:t>
    </dgm:pt>
    <dgm:pt modelId="{82F05A45-A00B-4605-AD77-9832D8AF7058}" type="parTrans" cxnId="{CA5DB855-8BFA-4B75-ABC6-6AAE4379044F}">
      <dgm:prSet/>
      <dgm:spPr/>
      <dgm:t>
        <a:bodyPr/>
        <a:lstStyle/>
        <a:p>
          <a:pPr algn="r" rtl="1"/>
          <a:endParaRPr lang="fr-FR"/>
        </a:p>
      </dgm:t>
    </dgm:pt>
    <dgm:pt modelId="{972C9A04-146A-406F-90FA-39C64D8991B5}" type="sibTrans" cxnId="{CA5DB855-8BFA-4B75-ABC6-6AAE4379044F}">
      <dgm:prSet/>
      <dgm:spPr/>
      <dgm:t>
        <a:bodyPr/>
        <a:lstStyle/>
        <a:p>
          <a:pPr algn="r" rtl="1"/>
          <a:endParaRPr lang="fr-FR"/>
        </a:p>
      </dgm:t>
    </dgm:pt>
    <dgm:pt modelId="{8B552C87-CE23-4644-A462-D1800783C296}">
      <dgm:prSet phldrT="[Texte]" custT="1"/>
      <dgm:spPr/>
      <dgm:t>
        <a:bodyPr/>
        <a:lstStyle/>
        <a:p>
          <a:pPr algn="r" rtl="1">
            <a:lnSpc>
              <a:spcPct val="100000"/>
            </a:lnSpc>
          </a:pPr>
          <a:r>
            <a:rPr lang="ar-SA" sz="2400" b="1" dirty="0" smtClean="0"/>
            <a:t>التحليل وتوفير البيانات</a:t>
          </a:r>
          <a:r>
            <a:rPr lang="ar-DZ" sz="2400" b="1" dirty="0" smtClean="0"/>
            <a:t>.</a:t>
          </a:r>
          <a:endParaRPr lang="fr-FR" sz="2400" b="1" dirty="0" smtClean="0">
            <a:latin typeface="Simplified Arabic" pitchFamily="18" charset="-78"/>
            <a:cs typeface="Simplified Arabic" pitchFamily="18" charset="-78"/>
          </a:endParaRPr>
        </a:p>
      </dgm:t>
    </dgm:pt>
    <dgm:pt modelId="{4510A700-92E4-43E8-8263-5376A0AC306E}" type="parTrans" cxnId="{832EF2D4-2F7A-4967-B98F-A04C03016F90}">
      <dgm:prSet/>
      <dgm:spPr/>
      <dgm:t>
        <a:bodyPr/>
        <a:lstStyle/>
        <a:p>
          <a:endParaRPr lang="fr-FR"/>
        </a:p>
      </dgm:t>
    </dgm:pt>
    <dgm:pt modelId="{554A4F19-F94F-443E-8819-FE6AEE5D9460}" type="sibTrans" cxnId="{832EF2D4-2F7A-4967-B98F-A04C03016F90}">
      <dgm:prSet/>
      <dgm:spPr/>
      <dgm:t>
        <a:bodyPr/>
        <a:lstStyle/>
        <a:p>
          <a:endParaRPr lang="fr-FR"/>
        </a:p>
      </dgm:t>
    </dgm:pt>
    <dgm:pt modelId="{A6A84892-1C41-4A8E-A4DB-33D5AB5632C4}">
      <dgm:prSet phldrT="[Texte]" custT="1"/>
      <dgm:spPr/>
      <dgm:t>
        <a:bodyPr/>
        <a:lstStyle/>
        <a:p>
          <a:pPr algn="r" rtl="1">
            <a:lnSpc>
              <a:spcPct val="150000"/>
            </a:lnSpc>
          </a:pPr>
          <a:r>
            <a:rPr lang="ar-SA" sz="2400" b="1" dirty="0" smtClean="0"/>
            <a:t>توفير فرص العمل</a:t>
          </a:r>
          <a:r>
            <a:rPr lang="ar-DZ" sz="2400" b="1" dirty="0" smtClean="0"/>
            <a:t>.</a:t>
          </a:r>
          <a:endParaRPr lang="fr-FR" sz="2400" b="1" dirty="0" smtClean="0"/>
        </a:p>
      </dgm:t>
    </dgm:pt>
    <dgm:pt modelId="{218618BB-85FD-4562-B451-60C699DD5AAE}" type="parTrans" cxnId="{C1D04732-E922-49DA-A599-4ADFEFDDA5DA}">
      <dgm:prSet/>
      <dgm:spPr/>
      <dgm:t>
        <a:bodyPr/>
        <a:lstStyle/>
        <a:p>
          <a:endParaRPr lang="fr-FR"/>
        </a:p>
      </dgm:t>
    </dgm:pt>
    <dgm:pt modelId="{5F2CEABF-5734-4587-827C-462F5277B34F}" type="sibTrans" cxnId="{C1D04732-E922-49DA-A599-4ADFEFDDA5DA}">
      <dgm:prSet/>
      <dgm:spPr/>
      <dgm:t>
        <a:bodyPr/>
        <a:lstStyle/>
        <a:p>
          <a:endParaRPr lang="fr-FR"/>
        </a:p>
      </dgm:t>
    </dgm:pt>
    <dgm:pt modelId="{3CA6A3CE-BDB1-4A40-A8BA-CDCBB2723518}">
      <dgm:prSet phldrT="[Texte]" custT="1"/>
      <dgm:spPr/>
      <dgm:t>
        <a:bodyPr/>
        <a:lstStyle/>
        <a:p>
          <a:pPr algn="r" rtl="1"/>
          <a:r>
            <a:rPr lang="ar-SA" sz="2400" b="1" dirty="0" smtClean="0"/>
            <a:t>توفير الوقت والمال</a:t>
          </a:r>
          <a:r>
            <a:rPr lang="ar-DZ" sz="2400" b="1" dirty="0" smtClean="0"/>
            <a:t>.</a:t>
          </a:r>
          <a:endParaRPr lang="fr-FR" sz="2400" dirty="0">
            <a:latin typeface="Simplified Arabic" pitchFamily="18" charset="-78"/>
            <a:cs typeface="Simplified Arabic" pitchFamily="18" charset="-78"/>
          </a:endParaRPr>
        </a:p>
      </dgm:t>
    </dgm:pt>
    <dgm:pt modelId="{188779D2-4447-4B2E-B1B1-7B6B00B21AB5}" type="parTrans" cxnId="{2791020B-C1EE-40DE-8A94-F493ECFA211E}">
      <dgm:prSet/>
      <dgm:spPr/>
      <dgm:t>
        <a:bodyPr/>
        <a:lstStyle/>
        <a:p>
          <a:endParaRPr lang="fr-FR"/>
        </a:p>
      </dgm:t>
    </dgm:pt>
    <dgm:pt modelId="{99A0E831-75C0-44A1-BA48-BCF30A950FD8}" type="sibTrans" cxnId="{2791020B-C1EE-40DE-8A94-F493ECFA211E}">
      <dgm:prSet/>
      <dgm:spPr/>
      <dgm:t>
        <a:bodyPr/>
        <a:lstStyle/>
        <a:p>
          <a:endParaRPr lang="fr-FR"/>
        </a:p>
      </dgm:t>
    </dgm:pt>
    <dgm:pt modelId="{9375B0BE-C049-46C4-8CF9-13A032DE1220}">
      <dgm:prSet phldrT="[Texte]" custT="1"/>
      <dgm:spPr/>
      <dgm:t>
        <a:bodyPr/>
        <a:lstStyle/>
        <a:p>
          <a:pPr algn="r" rtl="1">
            <a:lnSpc>
              <a:spcPct val="100000"/>
            </a:lnSpc>
          </a:pPr>
          <a:r>
            <a:rPr lang="ar-SA" sz="2400" b="1" dirty="0" smtClean="0"/>
            <a:t>تعزيز الابتكارات</a:t>
          </a:r>
          <a:r>
            <a:rPr lang="ar-DZ" sz="2400" b="1" dirty="0" smtClean="0">
              <a:latin typeface="Simplified Arabic" pitchFamily="18" charset="-78"/>
              <a:cs typeface="Simplified Arabic" pitchFamily="18" charset="-78"/>
            </a:rPr>
            <a:t>.</a:t>
          </a:r>
          <a:endParaRPr lang="fr-FR" sz="2400" b="1" dirty="0" smtClean="0">
            <a:latin typeface="Simplified Arabic" pitchFamily="18" charset="-78"/>
            <a:cs typeface="Simplified Arabic" pitchFamily="18" charset="-78"/>
          </a:endParaRPr>
        </a:p>
      </dgm:t>
    </dgm:pt>
    <dgm:pt modelId="{ECCFD8B5-93AB-4AB7-9986-B9D78676229A}" type="parTrans" cxnId="{6E6A752E-8F41-4785-B18E-6703204F3E1C}">
      <dgm:prSet/>
      <dgm:spPr/>
      <dgm:t>
        <a:bodyPr/>
        <a:lstStyle/>
        <a:p>
          <a:endParaRPr lang="fr-FR"/>
        </a:p>
      </dgm:t>
    </dgm:pt>
    <dgm:pt modelId="{1D30BAD3-0B50-4BCD-823D-1FBF0C38EDFD}" type="sibTrans" cxnId="{6E6A752E-8F41-4785-B18E-6703204F3E1C}">
      <dgm:prSet/>
      <dgm:spPr/>
      <dgm:t>
        <a:bodyPr/>
        <a:lstStyle/>
        <a:p>
          <a:endParaRPr lang="fr-FR"/>
        </a:p>
      </dgm:t>
    </dgm:pt>
    <dgm:pt modelId="{2F60EA9B-50DA-489B-B0B3-B7439E8ABEF9}" type="pres">
      <dgm:prSet presAssocID="{E8841605-8F5E-4683-BD30-A7E023CF5C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DC699FB-A44F-490B-8369-D4E861FE6899}" type="pres">
      <dgm:prSet presAssocID="{3BF1B776-F54D-468C-912F-4EF2A3027DF5}" presName="composite" presStyleCnt="0"/>
      <dgm:spPr/>
    </dgm:pt>
    <dgm:pt modelId="{B2775BE1-0AD5-4720-A299-DFAF491C5072}" type="pres">
      <dgm:prSet presAssocID="{3BF1B776-F54D-468C-912F-4EF2A3027DF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875702-7D13-4A10-B222-42C4746B98FF}" type="pres">
      <dgm:prSet presAssocID="{3BF1B776-F54D-468C-912F-4EF2A3027DF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A3D64C-68DD-4422-999E-4D20E4DD7D2A}" type="pres">
      <dgm:prSet presAssocID="{479B45DE-3A6F-4C2C-8D5C-56E1E554E2BE}" presName="space" presStyleCnt="0"/>
      <dgm:spPr/>
    </dgm:pt>
    <dgm:pt modelId="{3A1BEE00-68EF-45B4-9D89-6C9E5178DE1C}" type="pres">
      <dgm:prSet presAssocID="{DBB77F6B-92A5-4C89-AC2E-789EB6322216}" presName="composite" presStyleCnt="0"/>
      <dgm:spPr/>
    </dgm:pt>
    <dgm:pt modelId="{6AFA2DDD-4CEA-41C5-A953-170596F89711}" type="pres">
      <dgm:prSet presAssocID="{DBB77F6B-92A5-4C89-AC2E-789EB6322216}" presName="parTx" presStyleLbl="alignNode1" presStyleIdx="1" presStyleCnt="3" custScaleX="1005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D9B82A-9E58-47BB-996A-0C75A79FF07F}" type="pres">
      <dgm:prSet presAssocID="{DBB77F6B-92A5-4C89-AC2E-789EB6322216}" presName="desTx" presStyleLbl="alignAccFollowNode1" presStyleIdx="1" presStyleCnt="3" custLinFactNeighborX="-370" custLinFactNeighborY="-1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816C76-0E20-43D3-86EE-0A23376E076A}" type="pres">
      <dgm:prSet presAssocID="{27157A78-533C-49D9-8DA9-4C79BC69136A}" presName="space" presStyleCnt="0"/>
      <dgm:spPr/>
    </dgm:pt>
    <dgm:pt modelId="{9C365D3C-52DC-4217-9425-A95DFDCAFCAB}" type="pres">
      <dgm:prSet presAssocID="{305BF89D-9B6A-41F9-9A9F-11BFA246DFCA}" presName="composite" presStyleCnt="0"/>
      <dgm:spPr/>
    </dgm:pt>
    <dgm:pt modelId="{65DA641C-2454-4D4A-AC29-1E516A2DF2B6}" type="pres">
      <dgm:prSet presAssocID="{305BF89D-9B6A-41F9-9A9F-11BFA246DFC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09CC60-2EA7-436E-ADA7-76B05F91CCCA}" type="pres">
      <dgm:prSet presAssocID="{305BF89D-9B6A-41F9-9A9F-11BFA246DFCA}" presName="desTx" presStyleLbl="alignAccFollowNode1" presStyleIdx="2" presStyleCnt="3" custLinFactNeighborX="8239" custLinFactNeighborY="9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7045F8-A5D9-49F7-81C0-65360C0351EC}" type="presOf" srcId="{A6A84892-1C41-4A8E-A4DB-33D5AB5632C4}" destId="{6D875702-7D13-4A10-B222-42C4746B98FF}" srcOrd="0" destOrd="1" presId="urn:microsoft.com/office/officeart/2005/8/layout/hList1"/>
    <dgm:cxn modelId="{6E6A752E-8F41-4785-B18E-6703204F3E1C}" srcId="{DBB77F6B-92A5-4C89-AC2E-789EB6322216}" destId="{9375B0BE-C049-46C4-8CF9-13A032DE1220}" srcOrd="3" destOrd="0" parTransId="{ECCFD8B5-93AB-4AB7-9986-B9D78676229A}" sibTransId="{1D30BAD3-0B50-4BCD-823D-1FBF0C38EDFD}"/>
    <dgm:cxn modelId="{C1D04732-E922-49DA-A599-4ADFEFDDA5DA}" srcId="{3BF1B776-F54D-468C-912F-4EF2A3027DF5}" destId="{A6A84892-1C41-4A8E-A4DB-33D5AB5632C4}" srcOrd="1" destOrd="0" parTransId="{218618BB-85FD-4562-B451-60C699DD5AAE}" sibTransId="{5F2CEABF-5734-4587-827C-462F5277B34F}"/>
    <dgm:cxn modelId="{DDF511FF-8199-418C-8868-85F557E11D56}" type="presOf" srcId="{4DF8FE16-E69C-402A-B150-D3B21A3A28DC}" destId="{5A09CC60-2EA7-436E-ADA7-76B05F91CCCA}" srcOrd="0" destOrd="1" presId="urn:microsoft.com/office/officeart/2005/8/layout/hList1"/>
    <dgm:cxn modelId="{067F07E0-F40F-414C-8FF9-4FD4F5893A28}" srcId="{E8841605-8F5E-4683-BD30-A7E023CF5C35}" destId="{3BF1B776-F54D-468C-912F-4EF2A3027DF5}" srcOrd="0" destOrd="0" parTransId="{CD72A2DA-7DEF-4F60-930E-3E54C92F85B6}" sibTransId="{479B45DE-3A6F-4C2C-8D5C-56E1E554E2BE}"/>
    <dgm:cxn modelId="{40B89D32-BEAC-49F8-BF85-CF934B1D5C98}" srcId="{3BF1B776-F54D-468C-912F-4EF2A3027DF5}" destId="{902FC49E-5D81-410A-B8C0-AEE9D9275EF8}" srcOrd="0" destOrd="0" parTransId="{CAD92D86-1A4F-47EF-A759-A67E80B005CA}" sibTransId="{33234039-B0FE-40F3-915A-38D245A44A41}"/>
    <dgm:cxn modelId="{252AB8E2-5C73-4955-A52E-D40DD927754D}" srcId="{DBB77F6B-92A5-4C89-AC2E-789EB6322216}" destId="{34163E29-D5DB-40C3-8BF0-4C0F81DA1287}" srcOrd="1" destOrd="0" parTransId="{65BD268C-02B0-4B91-9CD3-353BCE1C15D2}" sibTransId="{EC6765D9-1E54-4D69-9F75-F39855C735E7}"/>
    <dgm:cxn modelId="{D2A56D36-C637-4DDA-8B87-BCACCFEC0C27}" type="presOf" srcId="{305BF89D-9B6A-41F9-9A9F-11BFA246DFCA}" destId="{65DA641C-2454-4D4A-AC29-1E516A2DF2B6}" srcOrd="0" destOrd="0" presId="urn:microsoft.com/office/officeart/2005/8/layout/hList1"/>
    <dgm:cxn modelId="{0255F7A4-E485-4A9E-8A2F-8785BBBBA17E}" srcId="{E8841605-8F5E-4683-BD30-A7E023CF5C35}" destId="{DBB77F6B-92A5-4C89-AC2E-789EB6322216}" srcOrd="1" destOrd="0" parTransId="{42D86BCF-1AD9-48D0-B46A-28062B07332C}" sibTransId="{27157A78-533C-49D9-8DA9-4C79BC69136A}"/>
    <dgm:cxn modelId="{0096B910-0C9B-4EC9-A608-AEB68BAEDAE6}" srcId="{E8841605-8F5E-4683-BD30-A7E023CF5C35}" destId="{305BF89D-9B6A-41F9-9A9F-11BFA246DFCA}" srcOrd="2" destOrd="0" parTransId="{5A6FF580-ADBD-46D4-9971-7C3FCD498192}" sibTransId="{A1EDA556-46D7-42CB-BFDF-5ECAC7343A50}"/>
    <dgm:cxn modelId="{ED15A2AD-7DBA-43AB-A1F4-F2C43766804B}" srcId="{305BF89D-9B6A-41F9-9A9F-11BFA246DFCA}" destId="{F9DA67BC-54B1-425A-9A04-DB3D4C5C2131}" srcOrd="0" destOrd="0" parTransId="{E46094A0-3CE0-4720-A522-C7BEE601F990}" sibTransId="{B02028CA-5DAC-414E-A260-5D417877E828}"/>
    <dgm:cxn modelId="{D66B7726-7602-40EF-96E0-5933306E1BBD}" type="presOf" srcId="{F9DA67BC-54B1-425A-9A04-DB3D4C5C2131}" destId="{5A09CC60-2EA7-436E-ADA7-76B05F91CCCA}" srcOrd="0" destOrd="0" presId="urn:microsoft.com/office/officeart/2005/8/layout/hList1"/>
    <dgm:cxn modelId="{832EF2D4-2F7A-4967-B98F-A04C03016F90}" srcId="{DBB77F6B-92A5-4C89-AC2E-789EB6322216}" destId="{8B552C87-CE23-4644-A462-D1800783C296}" srcOrd="2" destOrd="0" parTransId="{4510A700-92E4-43E8-8263-5376A0AC306E}" sibTransId="{554A4F19-F94F-443E-8819-FE6AEE5D9460}"/>
    <dgm:cxn modelId="{742080A4-8C19-477B-AFE6-0DCDEE9F663D}" srcId="{DBB77F6B-92A5-4C89-AC2E-789EB6322216}" destId="{0E89B9AF-5749-49D3-A284-A6F4AC6375B2}" srcOrd="0" destOrd="0" parTransId="{8306EEA2-0744-480D-9511-7E975CB6D89D}" sibTransId="{2ED5D393-6800-438C-AAA5-74E080DEFECA}"/>
    <dgm:cxn modelId="{CA5DB855-8BFA-4B75-ABC6-6AAE4379044F}" srcId="{305BF89D-9B6A-41F9-9A9F-11BFA246DFCA}" destId="{4DF8FE16-E69C-402A-B150-D3B21A3A28DC}" srcOrd="1" destOrd="0" parTransId="{82F05A45-A00B-4605-AD77-9832D8AF7058}" sibTransId="{972C9A04-146A-406F-90FA-39C64D8991B5}"/>
    <dgm:cxn modelId="{2791020B-C1EE-40DE-8A94-F493ECFA211E}" srcId="{305BF89D-9B6A-41F9-9A9F-11BFA246DFCA}" destId="{3CA6A3CE-BDB1-4A40-A8BA-CDCBB2723518}" srcOrd="2" destOrd="0" parTransId="{188779D2-4447-4B2E-B1B1-7B6B00B21AB5}" sibTransId="{99A0E831-75C0-44A1-BA48-BCF30A950FD8}"/>
    <dgm:cxn modelId="{C3D7B12A-8DCD-40F9-958A-529CD1301640}" type="presOf" srcId="{D57FF1A0-6368-4624-B808-41D844D218AF}" destId="{6D875702-7D13-4A10-B222-42C4746B98FF}" srcOrd="0" destOrd="2" presId="urn:microsoft.com/office/officeart/2005/8/layout/hList1"/>
    <dgm:cxn modelId="{1B415644-F519-4EF0-9F46-A03B771CC1DE}" type="presOf" srcId="{9375B0BE-C049-46C4-8CF9-13A032DE1220}" destId="{22D9B82A-9E58-47BB-996A-0C75A79FF07F}" srcOrd="0" destOrd="3" presId="urn:microsoft.com/office/officeart/2005/8/layout/hList1"/>
    <dgm:cxn modelId="{50E72B6A-9DBF-4CA9-B6E0-08CBFA734E54}" type="presOf" srcId="{8B552C87-CE23-4644-A462-D1800783C296}" destId="{22D9B82A-9E58-47BB-996A-0C75A79FF07F}" srcOrd="0" destOrd="2" presId="urn:microsoft.com/office/officeart/2005/8/layout/hList1"/>
    <dgm:cxn modelId="{D7FE3EFE-7CA2-452B-8AB4-80B983968504}" type="presOf" srcId="{902FC49E-5D81-410A-B8C0-AEE9D9275EF8}" destId="{6D875702-7D13-4A10-B222-42C4746B98FF}" srcOrd="0" destOrd="0" presId="urn:microsoft.com/office/officeart/2005/8/layout/hList1"/>
    <dgm:cxn modelId="{46FA251B-1014-486B-9EAC-E946B1AA9B7B}" type="presOf" srcId="{0E89B9AF-5749-49D3-A284-A6F4AC6375B2}" destId="{22D9B82A-9E58-47BB-996A-0C75A79FF07F}" srcOrd="0" destOrd="0" presId="urn:microsoft.com/office/officeart/2005/8/layout/hList1"/>
    <dgm:cxn modelId="{223BC516-0403-40C5-9D72-73B7698504E1}" type="presOf" srcId="{DBB77F6B-92A5-4C89-AC2E-789EB6322216}" destId="{6AFA2DDD-4CEA-41C5-A953-170596F89711}" srcOrd="0" destOrd="0" presId="urn:microsoft.com/office/officeart/2005/8/layout/hList1"/>
    <dgm:cxn modelId="{1CD811F5-8E23-463A-A87C-5B0EB0C92328}" type="presOf" srcId="{E8841605-8F5E-4683-BD30-A7E023CF5C35}" destId="{2F60EA9B-50DA-489B-B0B3-B7439E8ABEF9}" srcOrd="0" destOrd="0" presId="urn:microsoft.com/office/officeart/2005/8/layout/hList1"/>
    <dgm:cxn modelId="{79091A39-4CDF-4A9D-BE1B-0C0B763140D2}" type="presOf" srcId="{34163E29-D5DB-40C3-8BF0-4C0F81DA1287}" destId="{22D9B82A-9E58-47BB-996A-0C75A79FF07F}" srcOrd="0" destOrd="1" presId="urn:microsoft.com/office/officeart/2005/8/layout/hList1"/>
    <dgm:cxn modelId="{A97CC20A-6A99-40E1-980D-3685D7C9D35B}" type="presOf" srcId="{3BF1B776-F54D-468C-912F-4EF2A3027DF5}" destId="{B2775BE1-0AD5-4720-A299-DFAF491C5072}" srcOrd="0" destOrd="0" presId="urn:microsoft.com/office/officeart/2005/8/layout/hList1"/>
    <dgm:cxn modelId="{2176B12D-AB07-44AE-9E6D-B1407EAEDAC3}" srcId="{3BF1B776-F54D-468C-912F-4EF2A3027DF5}" destId="{D57FF1A0-6368-4624-B808-41D844D218AF}" srcOrd="2" destOrd="0" parTransId="{997A7DFF-71E4-44A3-8B64-4182C88554DE}" sibTransId="{9F8805C4-B3CF-421A-A534-0769F70E35E0}"/>
    <dgm:cxn modelId="{AC493361-300A-45D6-AB44-919F48C12AB8}" type="presOf" srcId="{3CA6A3CE-BDB1-4A40-A8BA-CDCBB2723518}" destId="{5A09CC60-2EA7-436E-ADA7-76B05F91CCCA}" srcOrd="0" destOrd="2" presId="urn:microsoft.com/office/officeart/2005/8/layout/hList1"/>
    <dgm:cxn modelId="{EC45DBDE-1C26-4126-A2EA-C86ED559E30D}" type="presParOf" srcId="{2F60EA9B-50DA-489B-B0B3-B7439E8ABEF9}" destId="{1DC699FB-A44F-490B-8369-D4E861FE6899}" srcOrd="0" destOrd="0" presId="urn:microsoft.com/office/officeart/2005/8/layout/hList1"/>
    <dgm:cxn modelId="{266154D8-272B-406F-AE0D-18CF499D890E}" type="presParOf" srcId="{1DC699FB-A44F-490B-8369-D4E861FE6899}" destId="{B2775BE1-0AD5-4720-A299-DFAF491C5072}" srcOrd="0" destOrd="0" presId="urn:microsoft.com/office/officeart/2005/8/layout/hList1"/>
    <dgm:cxn modelId="{57CB7EDB-0663-40A3-9A09-46434171F751}" type="presParOf" srcId="{1DC699FB-A44F-490B-8369-D4E861FE6899}" destId="{6D875702-7D13-4A10-B222-42C4746B98FF}" srcOrd="1" destOrd="0" presId="urn:microsoft.com/office/officeart/2005/8/layout/hList1"/>
    <dgm:cxn modelId="{2131E9D8-20F2-4196-A497-417495D831EE}" type="presParOf" srcId="{2F60EA9B-50DA-489B-B0B3-B7439E8ABEF9}" destId="{3CA3D64C-68DD-4422-999E-4D20E4DD7D2A}" srcOrd="1" destOrd="0" presId="urn:microsoft.com/office/officeart/2005/8/layout/hList1"/>
    <dgm:cxn modelId="{E595AAE4-DB93-422C-B46E-34BE7ACF479C}" type="presParOf" srcId="{2F60EA9B-50DA-489B-B0B3-B7439E8ABEF9}" destId="{3A1BEE00-68EF-45B4-9D89-6C9E5178DE1C}" srcOrd="2" destOrd="0" presId="urn:microsoft.com/office/officeart/2005/8/layout/hList1"/>
    <dgm:cxn modelId="{2AD4D638-D3E7-4ACD-9325-B0F48608D940}" type="presParOf" srcId="{3A1BEE00-68EF-45B4-9D89-6C9E5178DE1C}" destId="{6AFA2DDD-4CEA-41C5-A953-170596F89711}" srcOrd="0" destOrd="0" presId="urn:microsoft.com/office/officeart/2005/8/layout/hList1"/>
    <dgm:cxn modelId="{734973D2-0DC7-4C38-B39B-C19389728F9A}" type="presParOf" srcId="{3A1BEE00-68EF-45B4-9D89-6C9E5178DE1C}" destId="{22D9B82A-9E58-47BB-996A-0C75A79FF07F}" srcOrd="1" destOrd="0" presId="urn:microsoft.com/office/officeart/2005/8/layout/hList1"/>
    <dgm:cxn modelId="{D9484B91-7CEC-42FC-9DCE-FE9EF5E0AE2B}" type="presParOf" srcId="{2F60EA9B-50DA-489B-B0B3-B7439E8ABEF9}" destId="{3C816C76-0E20-43D3-86EE-0A23376E076A}" srcOrd="3" destOrd="0" presId="urn:microsoft.com/office/officeart/2005/8/layout/hList1"/>
    <dgm:cxn modelId="{53CFCBAE-A987-45A3-962E-46EE956BA9F4}" type="presParOf" srcId="{2F60EA9B-50DA-489B-B0B3-B7439E8ABEF9}" destId="{9C365D3C-52DC-4217-9425-A95DFDCAFCAB}" srcOrd="4" destOrd="0" presId="urn:microsoft.com/office/officeart/2005/8/layout/hList1"/>
    <dgm:cxn modelId="{CDBAB360-57D7-439E-985A-4BAE3D6695C4}" type="presParOf" srcId="{9C365D3C-52DC-4217-9425-A95DFDCAFCAB}" destId="{65DA641C-2454-4D4A-AC29-1E516A2DF2B6}" srcOrd="0" destOrd="0" presId="urn:microsoft.com/office/officeart/2005/8/layout/hList1"/>
    <dgm:cxn modelId="{B8957D82-D4F7-4CA9-96E8-6EB6C023B7CB}" type="presParOf" srcId="{9C365D3C-52DC-4217-9425-A95DFDCAFCAB}" destId="{5A09CC60-2EA7-436E-ADA7-76B05F91CCCA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05F8-CFE2-4CFC-ADB4-FBEF8BC2B974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597F8-20FC-45FD-8790-4EBB674CF6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597F8-20FC-45FD-8790-4EBB674CF626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17538" y="522288"/>
            <a:ext cx="8197850" cy="54451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C439-90A4-4FBC-9A53-7CCE4F13DAE4}" type="slidenum">
              <a:rPr lang="fr-FR"/>
              <a:pPr>
                <a:defRPr/>
              </a:pPr>
              <a:t>‹N°›</a:t>
            </a:fld>
            <a:endParaRPr lang="fr-FR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5078-F92C-4803-987C-3102D16268B3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DC8DF-2C76-44F5-AD96-CA48E2C68B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572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4546" y="3600428"/>
            <a:ext cx="3071834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8501122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 descr="drapea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15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/>
          <p:nvPr/>
        </p:nvSpPr>
        <p:spPr>
          <a:xfrm>
            <a:off x="714348" y="4786322"/>
            <a:ext cx="78581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المحاضرة الثانية: </a:t>
            </a:r>
            <a:r>
              <a:rPr lang="ar-DZ" sz="3200" b="1" dirty="0" smtClean="0"/>
              <a:t>ماهية التجارة الإلكترونية</a:t>
            </a:r>
            <a:endParaRPr lang="fr-FR" sz="3200" dirty="0" smtClean="0"/>
          </a:p>
          <a:p>
            <a:pPr algn="ctr" rtl="1"/>
            <a:r>
              <a:rPr lang="ar-SA" sz="3200" b="1" dirty="0" smtClean="0"/>
              <a:t>(</a:t>
            </a:r>
            <a:r>
              <a:rPr lang="fr-FR" sz="3200" b="1" dirty="0" err="1" smtClean="0"/>
              <a:t>Electronic</a:t>
            </a:r>
            <a:r>
              <a:rPr lang="fr-FR" sz="3200" b="1" dirty="0" smtClean="0"/>
              <a:t> Commerce</a:t>
            </a:r>
            <a:r>
              <a:rPr lang="ar-SA" sz="3200" b="1" dirty="0" smtClean="0"/>
              <a:t>)</a:t>
            </a:r>
            <a:endParaRPr lang="fr-FR" sz="3200" dirty="0" smtClean="0"/>
          </a:p>
          <a:p>
            <a:pPr algn="ctr"/>
            <a:r>
              <a:rPr lang="ar-SA" sz="3200" b="1" dirty="0" smtClean="0"/>
              <a:t>)</a:t>
            </a:r>
            <a:r>
              <a:rPr lang="fr-FR" sz="3200" b="1" dirty="0" smtClean="0"/>
              <a:t>E</a:t>
            </a:r>
            <a:r>
              <a:rPr lang="ar-SA" sz="3200" b="1" dirty="0" smtClean="0"/>
              <a:t>-</a:t>
            </a:r>
            <a:r>
              <a:rPr lang="fr-FR" sz="3200" b="1" dirty="0" smtClean="0"/>
              <a:t>Commerce</a:t>
            </a:r>
            <a:r>
              <a:rPr lang="ar-SA" sz="3200" b="1" dirty="0" smtClean="0"/>
              <a:t>(</a:t>
            </a:r>
            <a:endParaRPr lang="ar-DZ" sz="2000" dirty="0" smtClean="0"/>
          </a:p>
          <a:p>
            <a:pPr algn="ctr"/>
            <a:endParaRPr lang="fr-FR" sz="2000" dirty="0"/>
          </a:p>
        </p:txBody>
      </p:sp>
      <p:pic>
        <p:nvPicPr>
          <p:cNvPr id="2" name="Picture 2" descr="C:\Users\dzfr\Desktop\تاريخ_التجارة_الإلكترونية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2071678"/>
            <a:ext cx="4143404" cy="2428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DC54A-4B90-41C5-AEE0-866735EA1B69}" type="slidenum">
              <a:rPr lang="fr-FR"/>
              <a:pPr>
                <a:defRPr/>
              </a:pPr>
              <a:t>10</a:t>
            </a:fld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333827" name="Rectangle 3"/>
          <p:cNvSpPr>
            <a:spLocks noChangeArrowheads="1"/>
          </p:cNvSpPr>
          <p:nvPr/>
        </p:nvSpPr>
        <p:spPr bwMode="auto">
          <a:xfrm>
            <a:off x="1428728" y="3000372"/>
            <a:ext cx="5676912" cy="307183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ar-DZ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نهايـة العــرض</a:t>
            </a:r>
          </a:p>
          <a:p>
            <a:pPr algn="ctr" rtl="1"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ar-D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وشكـرًا لكـم</a:t>
            </a: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0"/>
            <a:ext cx="735811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drapea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15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 rot="-5400000">
            <a:off x="5208812" y="2730156"/>
            <a:ext cx="6879168" cy="1372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91429" tIns="45714" rIns="91429" bIns="45714" anchor="ctr" anchorCtr="1">
            <a:spAutoFit/>
          </a:bodyPr>
          <a:lstStyle/>
          <a:p>
            <a:pPr algn="ctr" rtl="1" eaLnBrk="1" hangingPunct="1">
              <a:lnSpc>
                <a:spcPct val="110000"/>
              </a:lnSpc>
            </a:pPr>
            <a:r>
              <a:rPr lang="ar-DZ" sz="8000" dirty="0" smtClean="0">
                <a:solidFill>
                  <a:srgbClr val="FFFF00"/>
                </a:solidFill>
                <a:cs typeface="Times New Roman" pitchFamily="18" charset="0"/>
              </a:rPr>
              <a:t>المحاضرة 02</a:t>
            </a:r>
            <a:endParaRPr lang="en-US" sz="8000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="" xmlns:a16="http://schemas.microsoft.com/office/drawing/2014/main" id="{596731CD-8DF3-4725-A799-CAB463246F36}"/>
              </a:ext>
            </a:extLst>
          </p:cNvPr>
          <p:cNvSpPr/>
          <p:nvPr/>
        </p:nvSpPr>
        <p:spPr>
          <a:xfrm>
            <a:off x="833434" y="3932013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72B357F-9C7C-4776-9AB8-FF5E49B94F4D}"/>
              </a:ext>
            </a:extLst>
          </p:cNvPr>
          <p:cNvGrpSpPr/>
          <p:nvPr/>
        </p:nvGrpSpPr>
        <p:grpSpPr>
          <a:xfrm>
            <a:off x="786597" y="3195881"/>
            <a:ext cx="1501393" cy="2001857"/>
            <a:chOff x="1048795" y="3195880"/>
            <a:chExt cx="2001857" cy="2001857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A0B6588-E835-44B4-AC72-21658F5803CC}"/>
                </a:ext>
              </a:extLst>
            </p:cNvPr>
            <p:cNvSpPr/>
            <p:nvPr/>
          </p:nvSpPr>
          <p:spPr>
            <a:xfrm>
              <a:off x="1048795" y="3195880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F26800"/>
                </a:gs>
                <a:gs pos="0">
                  <a:srgbClr val="FDD500"/>
                </a:gs>
                <a:gs pos="100000">
                  <a:srgbClr val="AB0300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Graphic 9" descr="Bullseye">
              <a:extLst>
                <a:ext uri="{FF2B5EF4-FFF2-40B4-BE49-F238E27FC236}">
                  <a16:creationId xmlns="" xmlns:a16="http://schemas.microsoft.com/office/drawing/2014/main" id="{8BEC9A5F-28C9-4BD9-B04C-9750BA982C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tretch>
              <a:fillRect/>
            </a:stretch>
          </p:blipFill>
          <p:spPr>
            <a:xfrm>
              <a:off x="1439843" y="3385377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88F58E58-DBD2-4ECA-A2B0-3742D400FA74}"/>
                </a:ext>
              </a:extLst>
            </p:cNvPr>
            <p:cNvSpPr txBox="1"/>
            <p:nvPr/>
          </p:nvSpPr>
          <p:spPr>
            <a:xfrm>
              <a:off x="1071755" y="4460957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DD5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ثالثًا:</a:t>
              </a:r>
              <a:endParaRPr lang="en-US" sz="3200" b="1" dirty="0">
                <a:solidFill>
                  <a:srgbClr val="FDD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="" xmlns:a16="http://schemas.microsoft.com/office/drawing/2014/main" id="{35176472-4922-40B6-9DD4-E60D5754707E}"/>
              </a:ext>
            </a:extLst>
          </p:cNvPr>
          <p:cNvGrpSpPr/>
          <p:nvPr/>
        </p:nvGrpSpPr>
        <p:grpSpPr>
          <a:xfrm>
            <a:off x="5214942" y="4982592"/>
            <a:ext cx="2447247" cy="1875408"/>
            <a:chOff x="196724" y="3500901"/>
            <a:chExt cx="2786743" cy="1875408"/>
          </a:xfrm>
          <a:scene3d>
            <a:camera prst="isometricBottomDown"/>
            <a:lightRig rig="threePt" dir="t"/>
          </a:scene3d>
        </p:grpSpPr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DA533EE0-564C-475A-BAE2-5A092FA8024A}"/>
                </a:ext>
              </a:extLst>
            </p:cNvPr>
            <p:cNvSpPr txBox="1"/>
            <p:nvPr/>
          </p:nvSpPr>
          <p:spPr>
            <a:xfrm>
              <a:off x="699421" y="3500901"/>
              <a:ext cx="17562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EDD91861-3D72-4CC3-807B-2BF3AAD3FDB5}"/>
                </a:ext>
              </a:extLst>
            </p:cNvPr>
            <p:cNvSpPr txBox="1"/>
            <p:nvPr/>
          </p:nvSpPr>
          <p:spPr>
            <a:xfrm>
              <a:off x="196724" y="3806649"/>
              <a:ext cx="278674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مقومات التجارة الالكترونية وتحدياتها 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F0E27E03-7636-4FA0-ACEA-0CF1EB9105DC}"/>
              </a:ext>
            </a:extLst>
          </p:cNvPr>
          <p:cNvSpPr/>
          <p:nvPr/>
        </p:nvSpPr>
        <p:spPr>
          <a:xfrm>
            <a:off x="2966565" y="1354515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B666458D-7343-412A-A79B-271060FA102D}"/>
              </a:ext>
            </a:extLst>
          </p:cNvPr>
          <p:cNvGrpSpPr/>
          <p:nvPr/>
        </p:nvGrpSpPr>
        <p:grpSpPr>
          <a:xfrm>
            <a:off x="2781298" y="531137"/>
            <a:ext cx="1501393" cy="2001857"/>
            <a:chOff x="3708397" y="531136"/>
            <a:chExt cx="2001857" cy="2001857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="" xmlns:a16="http://schemas.microsoft.com/office/drawing/2014/main" id="{7C0405D6-C84C-446C-9C22-884D64A8B162}"/>
                </a:ext>
              </a:extLst>
            </p:cNvPr>
            <p:cNvSpPr/>
            <p:nvPr/>
          </p:nvSpPr>
          <p:spPr>
            <a:xfrm>
              <a:off x="3708397" y="531136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0095AE"/>
                </a:gs>
                <a:gs pos="0">
                  <a:srgbClr val="00FCFD"/>
                </a:gs>
                <a:gs pos="100000">
                  <a:srgbClr val="000E13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Graphic 20" descr="Single gear">
              <a:extLst>
                <a:ext uri="{FF2B5EF4-FFF2-40B4-BE49-F238E27FC236}">
                  <a16:creationId xmlns="" xmlns:a16="http://schemas.microsoft.com/office/drawing/2014/main" id="{0D4C4036-A4D4-4E1A-AF23-02614CCF6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4099445" y="720633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5BD63CE9-B949-477E-A653-3033CA4D27E0}"/>
                </a:ext>
              </a:extLst>
            </p:cNvPr>
            <p:cNvSpPr txBox="1"/>
            <p:nvPr/>
          </p:nvSpPr>
          <p:spPr>
            <a:xfrm>
              <a:off x="3731357" y="1796213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00FCF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ثانيًا:</a:t>
              </a:r>
              <a:endParaRPr lang="en-US" sz="3200" b="1" dirty="0">
                <a:solidFill>
                  <a:srgbClr val="00FC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="" xmlns:a16="http://schemas.microsoft.com/office/drawing/2014/main" id="{3797B94C-91E7-4DC0-A91A-869E508528AE}"/>
              </a:ext>
            </a:extLst>
          </p:cNvPr>
          <p:cNvGrpSpPr/>
          <p:nvPr/>
        </p:nvGrpSpPr>
        <p:grpSpPr>
          <a:xfrm>
            <a:off x="5143504" y="1857363"/>
            <a:ext cx="2090057" cy="1454285"/>
            <a:chOff x="196724" y="3500900"/>
            <a:chExt cx="2786743" cy="1179218"/>
          </a:xfrm>
          <a:scene3d>
            <a:camera prst="isometricBottomDown"/>
            <a:lightRig rig="threePt" dir="t"/>
          </a:scene3d>
        </p:grpSpPr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D6E54B63-BC0F-483D-9171-E5606A6B25F6}"/>
                </a:ext>
              </a:extLst>
            </p:cNvPr>
            <p:cNvSpPr txBox="1"/>
            <p:nvPr/>
          </p:nvSpPr>
          <p:spPr>
            <a:xfrm>
              <a:off x="699421" y="3500900"/>
              <a:ext cx="1756228" cy="57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CF829DA1-AA9D-4E83-8DB5-6BF15D373EAF}"/>
                </a:ext>
              </a:extLst>
            </p:cNvPr>
            <p:cNvSpPr txBox="1"/>
            <p:nvPr/>
          </p:nvSpPr>
          <p:spPr>
            <a:xfrm>
              <a:off x="196724" y="3806648"/>
              <a:ext cx="2786743" cy="8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تعريف التجارة الإلكترونية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697B1E9C-BE82-4870-9DF5-9A0AC45A6F72}"/>
              </a:ext>
            </a:extLst>
          </p:cNvPr>
          <p:cNvSpPr/>
          <p:nvPr/>
        </p:nvSpPr>
        <p:spPr>
          <a:xfrm>
            <a:off x="3547415" y="4278375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7" name="Group 5">
            <a:extLst>
              <a:ext uri="{FF2B5EF4-FFF2-40B4-BE49-F238E27FC236}">
                <a16:creationId xmlns="" xmlns:a16="http://schemas.microsoft.com/office/drawing/2014/main" id="{19E3BA67-E38E-420C-B5A2-958DA17E209C}"/>
              </a:ext>
            </a:extLst>
          </p:cNvPr>
          <p:cNvGrpSpPr/>
          <p:nvPr/>
        </p:nvGrpSpPr>
        <p:grpSpPr>
          <a:xfrm>
            <a:off x="3440600" y="3442323"/>
            <a:ext cx="1501393" cy="2001857"/>
            <a:chOff x="4587466" y="3442322"/>
            <a:chExt cx="2001857" cy="2001857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="" xmlns:a16="http://schemas.microsoft.com/office/drawing/2014/main" id="{8DD6EC2C-717A-4294-9C76-7FA1ED772073}"/>
                </a:ext>
              </a:extLst>
            </p:cNvPr>
            <p:cNvSpPr/>
            <p:nvPr/>
          </p:nvSpPr>
          <p:spPr>
            <a:xfrm>
              <a:off x="4587466" y="3442322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9B0093"/>
                </a:gs>
                <a:gs pos="0">
                  <a:srgbClr val="FA00F8"/>
                </a:gs>
                <a:gs pos="100000">
                  <a:srgbClr val="160013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 descr="Bank">
              <a:extLst>
                <a:ext uri="{FF2B5EF4-FFF2-40B4-BE49-F238E27FC236}">
                  <a16:creationId xmlns="" xmlns:a16="http://schemas.microsoft.com/office/drawing/2014/main" id="{7D45CB34-02F6-4577-94A6-9E751BB75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4978514" y="3631819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800D7C83-2A89-413E-91F9-59524926C08C}"/>
                </a:ext>
              </a:extLst>
            </p:cNvPr>
            <p:cNvSpPr txBox="1"/>
            <p:nvPr/>
          </p:nvSpPr>
          <p:spPr>
            <a:xfrm>
              <a:off x="4610426" y="4707399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A00F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رابعًا:</a:t>
              </a:r>
              <a:endParaRPr lang="en-US" sz="3200" b="1" dirty="0">
                <a:solidFill>
                  <a:srgbClr val="FA00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8" name="Group 29">
            <a:extLst>
              <a:ext uri="{FF2B5EF4-FFF2-40B4-BE49-F238E27FC236}">
                <a16:creationId xmlns="" xmlns:a16="http://schemas.microsoft.com/office/drawing/2014/main" id="{0966B668-9DF2-4752-B6FA-A2F60B5A24B6}"/>
              </a:ext>
            </a:extLst>
          </p:cNvPr>
          <p:cNvGrpSpPr/>
          <p:nvPr/>
        </p:nvGrpSpPr>
        <p:grpSpPr>
          <a:xfrm>
            <a:off x="2500298" y="4857760"/>
            <a:ext cx="2529515" cy="1875408"/>
            <a:chOff x="196724" y="3500901"/>
            <a:chExt cx="2786743" cy="1875408"/>
          </a:xfrm>
          <a:scene3d>
            <a:camera prst="isometricBottomDown"/>
            <a:lightRig rig="threePt" dir="t"/>
          </a:scene3d>
        </p:grpSpPr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EF9C05FD-AC04-4A65-A5BA-EB3036D43C4E}"/>
                </a:ext>
              </a:extLst>
            </p:cNvPr>
            <p:cNvSpPr txBox="1"/>
            <p:nvPr/>
          </p:nvSpPr>
          <p:spPr>
            <a:xfrm>
              <a:off x="699421" y="3500901"/>
              <a:ext cx="17562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D37AA2B9-CA38-45A7-8CBD-EC70D1270376}"/>
                </a:ext>
              </a:extLst>
            </p:cNvPr>
            <p:cNvSpPr txBox="1"/>
            <p:nvPr/>
          </p:nvSpPr>
          <p:spPr>
            <a:xfrm>
              <a:off x="196724" y="3806649"/>
              <a:ext cx="278674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أنظمة الدفع في التجارة الإلكترونية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6121332" y="1346996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3">
            <a:extLst>
              <a:ext uri="{FF2B5EF4-FFF2-40B4-BE49-F238E27FC236}">
                <a16:creationId xmlns="" xmlns:a16="http://schemas.microsoft.com/office/drawing/2014/main" id="{67F801AE-3DA1-47E5-98C3-1D868A0F0EAF}"/>
              </a:ext>
            </a:extLst>
          </p:cNvPr>
          <p:cNvGrpSpPr/>
          <p:nvPr/>
        </p:nvGrpSpPr>
        <p:grpSpPr>
          <a:xfrm>
            <a:off x="6031477" y="541745"/>
            <a:ext cx="1501393" cy="2001857"/>
            <a:chOff x="8041969" y="541744"/>
            <a:chExt cx="2001857" cy="2001857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="" xmlns:a16="http://schemas.microsoft.com/office/drawing/2014/main" id="{0B24C5A7-8A58-4F35-98D8-02B5A5D47CEA}"/>
                </a:ext>
              </a:extLst>
            </p:cNvPr>
            <p:cNvSpPr/>
            <p:nvPr/>
          </p:nvSpPr>
          <p:spPr>
            <a:xfrm>
              <a:off x="8041969" y="541744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81B000"/>
                </a:gs>
                <a:gs pos="0">
                  <a:srgbClr val="FBFC00"/>
                </a:gs>
                <a:gs pos="100000">
                  <a:srgbClr val="081401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Graphic 34" descr="Lightbulb">
              <a:extLst>
                <a:ext uri="{FF2B5EF4-FFF2-40B4-BE49-F238E27FC236}">
                  <a16:creationId xmlns="" xmlns:a16="http://schemas.microsoft.com/office/drawing/2014/main" id="{018CDA3C-C0A0-4A65-9781-EA0525C42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8433017" y="731241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5F282539-0D47-4718-83B1-A124DED160DB}"/>
                </a:ext>
              </a:extLst>
            </p:cNvPr>
            <p:cNvSpPr txBox="1"/>
            <p:nvPr/>
          </p:nvSpPr>
          <p:spPr>
            <a:xfrm>
              <a:off x="8064929" y="1806821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BF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أولًا:</a:t>
              </a:r>
              <a:endParaRPr lang="en-US" sz="3200" b="1" dirty="0">
                <a:solidFill>
                  <a:srgbClr val="FBF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11" name="Group 36">
            <a:extLst>
              <a:ext uri="{FF2B5EF4-FFF2-40B4-BE49-F238E27FC236}">
                <a16:creationId xmlns="" xmlns:a16="http://schemas.microsoft.com/office/drawing/2014/main" id="{0FC70D58-1649-42D3-928D-10328E4D6F7D}"/>
              </a:ext>
            </a:extLst>
          </p:cNvPr>
          <p:cNvGrpSpPr/>
          <p:nvPr/>
        </p:nvGrpSpPr>
        <p:grpSpPr>
          <a:xfrm>
            <a:off x="1643042" y="1857364"/>
            <a:ext cx="2447247" cy="1382966"/>
            <a:chOff x="196724" y="3500901"/>
            <a:chExt cx="2786743" cy="1382966"/>
          </a:xfrm>
          <a:scene3d>
            <a:camera prst="isometricBottomDown"/>
            <a:lightRig rig="threePt" dir="t"/>
          </a:scene3d>
        </p:grpSpPr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6420B992-7A54-45DB-A386-5FB601AEB459}"/>
                </a:ext>
              </a:extLst>
            </p:cNvPr>
            <p:cNvSpPr txBox="1"/>
            <p:nvPr/>
          </p:nvSpPr>
          <p:spPr>
            <a:xfrm>
              <a:off x="699421" y="3500901"/>
              <a:ext cx="17562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400" b="1" dirty="0">
                <a:solidFill>
                  <a:srgbClr val="B2C9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20C5C145-3142-41AF-BCEF-52CB07D2DB74}"/>
                </a:ext>
              </a:extLst>
            </p:cNvPr>
            <p:cNvSpPr txBox="1"/>
            <p:nvPr/>
          </p:nvSpPr>
          <p:spPr>
            <a:xfrm>
              <a:off x="196724" y="3806649"/>
              <a:ext cx="278674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أهمية التجارة الإلكترونية</a:t>
              </a:r>
              <a:endParaRPr lang="en-US" sz="3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40" name="Oval 39">
            <a:extLst>
              <a:ext uri="{FF2B5EF4-FFF2-40B4-BE49-F238E27FC236}">
                <a16:creationId xmlns="" xmlns:a16="http://schemas.microsoft.com/office/drawing/2014/main" id="{5CA4D469-ABB3-418F-9FD7-5D81584BA60F}"/>
              </a:ext>
            </a:extLst>
          </p:cNvPr>
          <p:cNvSpPr/>
          <p:nvPr/>
        </p:nvSpPr>
        <p:spPr>
          <a:xfrm>
            <a:off x="6493959" y="4621570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4" name="Group 6">
            <a:extLst>
              <a:ext uri="{FF2B5EF4-FFF2-40B4-BE49-F238E27FC236}">
                <a16:creationId xmlns="" xmlns:a16="http://schemas.microsoft.com/office/drawing/2014/main" id="{BBFDC9AD-F5E7-43E5-9292-9FCF38243BAB}"/>
              </a:ext>
            </a:extLst>
          </p:cNvPr>
          <p:cNvGrpSpPr/>
          <p:nvPr/>
        </p:nvGrpSpPr>
        <p:grpSpPr>
          <a:xfrm>
            <a:off x="6399350" y="3751189"/>
            <a:ext cx="1501393" cy="2001857"/>
            <a:chOff x="8532466" y="3751188"/>
            <a:chExt cx="2001857" cy="2001857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="" xmlns:a16="http://schemas.microsoft.com/office/drawing/2014/main" id="{2CE9B323-9621-4B32-B6AB-4D8D5835A891}"/>
                </a:ext>
              </a:extLst>
            </p:cNvPr>
            <p:cNvSpPr/>
            <p:nvPr/>
          </p:nvSpPr>
          <p:spPr>
            <a:xfrm>
              <a:off x="8532466" y="3751188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FF0000"/>
                </a:gs>
                <a:gs pos="0">
                  <a:srgbClr val="FF5050"/>
                </a:gs>
                <a:gs pos="100000">
                  <a:srgbClr val="800000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Graphic 41" descr="Target Audience">
              <a:extLst>
                <a:ext uri="{FF2B5EF4-FFF2-40B4-BE49-F238E27FC236}">
                  <a16:creationId xmlns="" xmlns:a16="http://schemas.microsoft.com/office/drawing/2014/main" id="{CFB41B08-F00C-47F2-BE46-A3789A32D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8923514" y="3940685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D9FF566C-BEB4-4545-A00A-9C7337968677}"/>
                </a:ext>
              </a:extLst>
            </p:cNvPr>
            <p:cNvSpPr txBox="1"/>
            <p:nvPr/>
          </p:nvSpPr>
          <p:spPr>
            <a:xfrm>
              <a:off x="8555426" y="5016265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F99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خامسًا:</a:t>
              </a:r>
              <a:endParaRPr lang="en-US" sz="3200" b="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15" name="Group 43">
            <a:extLst>
              <a:ext uri="{FF2B5EF4-FFF2-40B4-BE49-F238E27FC236}">
                <a16:creationId xmlns="" xmlns:a16="http://schemas.microsoft.com/office/drawing/2014/main" id="{D36E7958-3580-4B65-84E4-C1D827983191}"/>
              </a:ext>
            </a:extLst>
          </p:cNvPr>
          <p:cNvGrpSpPr/>
          <p:nvPr/>
        </p:nvGrpSpPr>
        <p:grpSpPr>
          <a:xfrm>
            <a:off x="-428660" y="4500570"/>
            <a:ext cx="2786082" cy="1382966"/>
            <a:chOff x="196724" y="3500901"/>
            <a:chExt cx="2786743" cy="1382966"/>
          </a:xfrm>
          <a:scene3d>
            <a:camera prst="isometricBottomDown"/>
            <a:lightRig rig="threePt" dir="t"/>
          </a:scene3d>
        </p:grpSpPr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0E6E03A0-7F9B-4187-BCCB-868DBCB3E98A}"/>
                </a:ext>
              </a:extLst>
            </p:cNvPr>
            <p:cNvSpPr txBox="1"/>
            <p:nvPr/>
          </p:nvSpPr>
          <p:spPr>
            <a:xfrm>
              <a:off x="699421" y="3500901"/>
              <a:ext cx="17562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F20AF0C3-599D-4517-9B01-2C66B9FF5B4A}"/>
                </a:ext>
              </a:extLst>
            </p:cNvPr>
            <p:cNvSpPr txBox="1"/>
            <p:nvPr/>
          </p:nvSpPr>
          <p:spPr>
            <a:xfrm>
              <a:off x="196724" y="3806649"/>
              <a:ext cx="278674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أشكال التجارة الإلكترونية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824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1" fill="hold" nodeType="click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8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0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2" presetClass="entr" presetSubtype="1" fill="hold" nodeType="click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3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36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4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" presetClass="entr" presetSubtype="1" fill="hold" nodeType="click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4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5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8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" presetClass="entr" presetSubtype="1" fill="hold" nodeType="click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6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6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7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2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9" grpId="0" animBg="1"/>
          <p:bldP spid="26" grpId="0" animBg="1"/>
          <p:bldP spid="33" grpId="0" animBg="1"/>
          <p:bldP spid="4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6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8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0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4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4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7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2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9" grpId="0" animBg="1"/>
          <p:bldP spid="26" grpId="0" animBg="1"/>
          <p:bldP spid="33" grpId="0" animBg="1"/>
          <p:bldP spid="40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67F801AE-3DA1-47E5-98C3-1D868A0F0EAF}"/>
              </a:ext>
            </a:extLst>
          </p:cNvPr>
          <p:cNvGrpSpPr/>
          <p:nvPr/>
        </p:nvGrpSpPr>
        <p:grpSpPr>
          <a:xfrm>
            <a:off x="7072330" y="428605"/>
            <a:ext cx="1501393" cy="1643073"/>
            <a:chOff x="8041969" y="541744"/>
            <a:chExt cx="2001857" cy="2001857"/>
          </a:xfrm>
        </p:grpSpPr>
        <p:sp>
          <p:nvSpPr>
            <p:cNvPr id="5" name="Rectangle: Rounded Corners 33">
              <a:extLst>
                <a:ext uri="{FF2B5EF4-FFF2-40B4-BE49-F238E27FC236}">
                  <a16:creationId xmlns="" xmlns:a16="http://schemas.microsoft.com/office/drawing/2014/main" id="{0B24C5A7-8A58-4F35-98D8-02B5A5D47CEA}"/>
                </a:ext>
              </a:extLst>
            </p:cNvPr>
            <p:cNvSpPr/>
            <p:nvPr/>
          </p:nvSpPr>
          <p:spPr>
            <a:xfrm>
              <a:off x="8041969" y="541744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81B000"/>
                </a:gs>
                <a:gs pos="0">
                  <a:srgbClr val="FBFC00"/>
                </a:gs>
                <a:gs pos="100000">
                  <a:srgbClr val="081401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Graphic 34" descr="Lightbulb">
              <a:extLst>
                <a:ext uri="{FF2B5EF4-FFF2-40B4-BE49-F238E27FC236}">
                  <a16:creationId xmlns="" xmlns:a16="http://schemas.microsoft.com/office/drawing/2014/main" id="{018CDA3C-C0A0-4A65-9781-EA0525C42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8433017" y="731241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7" name="TextBox 35">
              <a:extLst>
                <a:ext uri="{FF2B5EF4-FFF2-40B4-BE49-F238E27FC236}">
                  <a16:creationId xmlns="" xmlns:a16="http://schemas.microsoft.com/office/drawing/2014/main" id="{5F282539-0D47-4718-83B1-A124DED160DB}"/>
                </a:ext>
              </a:extLst>
            </p:cNvPr>
            <p:cNvSpPr txBox="1"/>
            <p:nvPr/>
          </p:nvSpPr>
          <p:spPr>
            <a:xfrm>
              <a:off x="8064929" y="1806821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BF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أولًا:</a:t>
              </a:r>
              <a:endParaRPr lang="en-US" sz="3200" b="1" dirty="0">
                <a:solidFill>
                  <a:srgbClr val="FBF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9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7286644" y="928670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72" y="357166"/>
            <a:ext cx="57864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 التجارة الإلكترونية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428736"/>
            <a:ext cx="7286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نشأة التجارة الإلكترونية من خلال مزيج من </a:t>
            </a:r>
            <a:r>
              <a:rPr lang="ar-SA" sz="2400" b="1" u="sng" dirty="0" smtClean="0">
                <a:latin typeface="Simplified Arabic" pitchFamily="18" charset="-78"/>
                <a:cs typeface="Simplified Arabic" pitchFamily="18" charset="-78"/>
              </a:rPr>
              <a:t>التقدم التكنولوجي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ونمو </a:t>
            </a:r>
            <a:r>
              <a:rPr lang="ar-SA" sz="2400" b="1" u="sng" dirty="0" smtClean="0">
                <a:latin typeface="Simplified Arabic" pitchFamily="18" charset="-78"/>
                <a:cs typeface="Simplified Arabic" pitchFamily="18" charset="-78"/>
              </a:rPr>
              <a:t>استعمال الانترنت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.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وفيما يلي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أهم محطات نشأة وتطور التجارة الالكترونية: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720" y="2402165"/>
            <a:ext cx="86439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400" b="1" dirty="0" smtClean="0"/>
              <a:t>البدايات (1970-1990):</a:t>
            </a:r>
            <a:r>
              <a:rPr lang="ar-DZ" sz="2400" dirty="0" smtClean="0"/>
              <a:t> ظهرت بعض التقنيات الأساسية للتجارة الإلكترونية، مثل تبادل البيانات الإلكترونية والتسوق عبر الهاتف.</a:t>
            </a:r>
          </a:p>
          <a:p>
            <a:pPr algn="r" rtl="1">
              <a:lnSpc>
                <a:spcPct val="150000"/>
              </a:lnSpc>
            </a:pPr>
            <a:r>
              <a:rPr lang="ar-DZ" sz="2400" b="1" dirty="0" smtClean="0"/>
              <a:t>النمو (1990-2000):</a:t>
            </a:r>
            <a:r>
              <a:rPr lang="ar-DZ" sz="2400" dirty="0" smtClean="0"/>
              <a:t> فتح الإنترنت أمام الجمهور، وظهور شركات رائدة مثل </a:t>
            </a:r>
            <a:r>
              <a:rPr lang="fr-FR" sz="2400" dirty="0" smtClean="0"/>
              <a:t>Amazon </a:t>
            </a:r>
            <a:r>
              <a:rPr lang="ar-DZ" sz="2400" dirty="0" smtClean="0"/>
              <a:t>و</a:t>
            </a:r>
            <a:r>
              <a:rPr lang="fr-FR" sz="2400" dirty="0" smtClean="0"/>
              <a:t>eBay.</a:t>
            </a:r>
          </a:p>
          <a:p>
            <a:pPr algn="r" rtl="1">
              <a:lnSpc>
                <a:spcPct val="150000"/>
              </a:lnSpc>
            </a:pPr>
            <a:r>
              <a:rPr lang="ar-DZ" sz="2400" b="1" dirty="0" smtClean="0"/>
              <a:t>التوسع (2000-2020):</a:t>
            </a:r>
            <a:r>
              <a:rPr lang="ar-DZ" sz="2400" dirty="0" smtClean="0"/>
              <a:t> ظهور الأسواق عبر الإنترنت ووسائل التواصل الاجتماعي، وزيادة اعتماد المستهلكين على التجارة الإلكترونية.</a:t>
            </a:r>
          </a:p>
          <a:p>
            <a:pPr algn="r" rtl="1">
              <a:lnSpc>
                <a:spcPct val="150000"/>
              </a:lnSpc>
            </a:pPr>
            <a:r>
              <a:rPr lang="ar-DZ" sz="2400" b="1" dirty="0" smtClean="0"/>
              <a:t>السيطرة (2020-الآن):</a:t>
            </a:r>
            <a:r>
              <a:rPr lang="ar-DZ" sz="2400" dirty="0" smtClean="0"/>
              <a:t> أصبحت التجارة الإلكترونية قوة مهيمنة في مجال البيع بالتجزئة.</a:t>
            </a:r>
            <a:endParaRPr lang="ar-D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85728"/>
            <a:ext cx="885828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وقد عرفت منظمة التعاون الاقتصادية والتنمية (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OECD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)  </a:t>
            </a:r>
            <a:r>
              <a:rPr kumimoji="0" lang="ar-DZ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التجارة الالكترونية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على أنها: "عمليات شراء وبيع السلع والخدمات التي يتم تنفيذها عبر وسائل الاتصال الرقمية من خلال منصات مصممة خصيصًا لإرسال واستلام طلبات الشراء والبيع إلكترونيا مدعومة بآليات للدفع الرقمي".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lvl="0" indent="358775" algn="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000" dirty="0" smtClean="0"/>
              <a:t>نظام عمل تجاري يعتمد على </a:t>
            </a:r>
            <a:r>
              <a:rPr lang="ar-DZ" sz="2000" b="1" dirty="0" smtClean="0"/>
              <a:t>الإنترنت والوسائل والتقنيات الإلكترونية</a:t>
            </a:r>
            <a:r>
              <a:rPr lang="ar-DZ" sz="2000" dirty="0" smtClean="0"/>
              <a:t> في إدارة جميع المعاملات التجارية (بيع، شراء، تبادل، تحويل...) بين الأطراف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214282" y="2071678"/>
          <a:ext cx="8429684" cy="4507064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762562"/>
                <a:gridCol w="3065025"/>
                <a:gridCol w="3602097"/>
              </a:tblGrid>
              <a:tr h="50006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أوجه الاختلاف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التجارة التقليدية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التجارة الإلكترونية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المكان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تتم في مكان جغرافي محدد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تتم عبر شبكة الانترنت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الوقت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تتم في ساعات العمل الرسمية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تتم على مدار الساعة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الوسيط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بائع وشاري وتاجر جملة و/ أوتجزئة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بائع وشاري ووسيط إلكتروني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الدفع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نقداً أو بالتحويل المصرفي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عبر الانترنت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التوصيل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من خلال شركة شحن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من خلال شركة شحن أو بالبريد الإلكتروني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</a:tr>
              <a:tr h="25047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التتبع والتحليل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يصعب تتبع العمليات وتحليل البيانات بدقة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يمكن تتبع كل تفاصيل العمليات وتحليل البيانات بدقة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</a:tr>
              <a:tr h="492258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الرقابة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سهلة الرقابة والإخضاع الجمركي والضريبي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يصعب إخضاع منتجاتها للجمركة والضرائب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 anchor="ctr"/>
                </a:tc>
              </a:tr>
              <a:tr h="250471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الشمولية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محدودة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شاملة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250471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السرعة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بطيئة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سريعة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250471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الكفاءة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منخفضة</a:t>
                      </a:r>
                      <a:endParaRPr lang="fr-FR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عالية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  <a:tr h="250471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الآمان</a:t>
                      </a:r>
                      <a:endParaRPr lang="fr-F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مرتفع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implified Arabic" pitchFamily="18" charset="-78"/>
                          <a:cs typeface="Simplified Arabic" pitchFamily="18" charset="-78"/>
                        </a:rPr>
                        <a:t>منخفض</a:t>
                      </a:r>
                      <a:endParaRPr lang="fr-F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67546" marR="6754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B666458D-7343-412A-A79B-271060FA102D}"/>
              </a:ext>
            </a:extLst>
          </p:cNvPr>
          <p:cNvGrpSpPr/>
          <p:nvPr/>
        </p:nvGrpSpPr>
        <p:grpSpPr>
          <a:xfrm>
            <a:off x="7358082" y="285728"/>
            <a:ext cx="1429955" cy="1714512"/>
            <a:chOff x="3708397" y="531136"/>
            <a:chExt cx="2001857" cy="2001857"/>
          </a:xfrm>
        </p:grpSpPr>
        <p:sp>
          <p:nvSpPr>
            <p:cNvPr id="5" name="Rectangle: Rounded Corners 19">
              <a:extLst>
                <a:ext uri="{FF2B5EF4-FFF2-40B4-BE49-F238E27FC236}">
                  <a16:creationId xmlns="" xmlns:a16="http://schemas.microsoft.com/office/drawing/2014/main" id="{7C0405D6-C84C-446C-9C22-884D64A8B162}"/>
                </a:ext>
              </a:extLst>
            </p:cNvPr>
            <p:cNvSpPr/>
            <p:nvPr/>
          </p:nvSpPr>
          <p:spPr>
            <a:xfrm>
              <a:off x="3708397" y="531136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0095AE"/>
                </a:gs>
                <a:gs pos="0">
                  <a:srgbClr val="00FCFD"/>
                </a:gs>
                <a:gs pos="100000">
                  <a:srgbClr val="000E13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Graphic 20" descr="Single gear">
              <a:extLst>
                <a:ext uri="{FF2B5EF4-FFF2-40B4-BE49-F238E27FC236}">
                  <a16:creationId xmlns="" xmlns:a16="http://schemas.microsoft.com/office/drawing/2014/main" id="{0D4C4036-A4D4-4E1A-AF23-02614CCF6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4099445" y="720633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7" name="TextBox 21">
              <a:extLst>
                <a:ext uri="{FF2B5EF4-FFF2-40B4-BE49-F238E27FC236}">
                  <a16:creationId xmlns="" xmlns:a16="http://schemas.microsoft.com/office/drawing/2014/main" id="{5BD63CE9-B949-477E-A653-3033CA4D27E0}"/>
                </a:ext>
              </a:extLst>
            </p:cNvPr>
            <p:cNvSpPr txBox="1"/>
            <p:nvPr/>
          </p:nvSpPr>
          <p:spPr>
            <a:xfrm>
              <a:off x="3731357" y="1796213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00FCF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ثانيًا:</a:t>
              </a:r>
              <a:endParaRPr lang="en-US" sz="3200" b="1" dirty="0">
                <a:solidFill>
                  <a:srgbClr val="00FC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00034" y="642918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أهمية التجارة الإلكترونية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500034" y="2357430"/>
          <a:ext cx="800105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7215206" y="1000108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72B357F-9C7C-4776-9AB8-FF5E49B94F4D}"/>
              </a:ext>
            </a:extLst>
          </p:cNvPr>
          <p:cNvGrpSpPr/>
          <p:nvPr/>
        </p:nvGrpSpPr>
        <p:grpSpPr>
          <a:xfrm>
            <a:off x="7429520" y="357166"/>
            <a:ext cx="1501393" cy="1714513"/>
            <a:chOff x="1048795" y="3195880"/>
            <a:chExt cx="2001857" cy="2001857"/>
          </a:xfrm>
        </p:grpSpPr>
        <p:sp>
          <p:nvSpPr>
            <p:cNvPr id="3" name="Rectangle: Rounded Corners 4">
              <a:extLst>
                <a:ext uri="{FF2B5EF4-FFF2-40B4-BE49-F238E27FC236}">
                  <a16:creationId xmlns="" xmlns:a16="http://schemas.microsoft.com/office/drawing/2014/main" id="{4A0B6588-E835-44B4-AC72-21658F5803CC}"/>
                </a:ext>
              </a:extLst>
            </p:cNvPr>
            <p:cNvSpPr/>
            <p:nvPr/>
          </p:nvSpPr>
          <p:spPr>
            <a:xfrm>
              <a:off x="1048795" y="3195880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F26800"/>
                </a:gs>
                <a:gs pos="0">
                  <a:srgbClr val="FDD500"/>
                </a:gs>
                <a:gs pos="100000">
                  <a:srgbClr val="AB0300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9" descr="Bullseye">
              <a:extLst>
                <a:ext uri="{FF2B5EF4-FFF2-40B4-BE49-F238E27FC236}">
                  <a16:creationId xmlns="" xmlns:a16="http://schemas.microsoft.com/office/drawing/2014/main" id="{8BEC9A5F-28C9-4BD9-B04C-9750BA982C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tretch>
              <a:fillRect/>
            </a:stretch>
          </p:blipFill>
          <p:spPr>
            <a:xfrm>
              <a:off x="1439843" y="3385377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5" name="TextBox 12">
              <a:extLst>
                <a:ext uri="{FF2B5EF4-FFF2-40B4-BE49-F238E27FC236}">
                  <a16:creationId xmlns="" xmlns:a16="http://schemas.microsoft.com/office/drawing/2014/main" id="{88F58E58-DBD2-4ECA-A2B0-3742D400FA74}"/>
                </a:ext>
              </a:extLst>
            </p:cNvPr>
            <p:cNvSpPr txBox="1"/>
            <p:nvPr/>
          </p:nvSpPr>
          <p:spPr>
            <a:xfrm>
              <a:off x="1071755" y="4460957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DD5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ثالثًا:</a:t>
              </a:r>
              <a:endParaRPr lang="en-US" sz="3200" b="1" dirty="0">
                <a:solidFill>
                  <a:srgbClr val="FDD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500034" y="571480"/>
            <a:ext cx="69050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أشكال المعاملات في التجارة الإلكترونية</a:t>
            </a:r>
            <a:endParaRPr lang="fr-F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71472" y="3143248"/>
          <a:ext cx="7786742" cy="3429024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946287"/>
                <a:gridCol w="1946287"/>
                <a:gridCol w="1947084"/>
                <a:gridCol w="1947084"/>
              </a:tblGrid>
              <a:tr h="857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/>
                        <a:t>البيان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/>
                        <a:t>المستهلك </a:t>
                      </a:r>
                      <a:r>
                        <a:rPr lang="fr-FR" sz="2800" b="1"/>
                        <a:t>(c)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/>
                        <a:t>المؤسسة</a:t>
                      </a:r>
                      <a:r>
                        <a:rPr lang="ar-DZ" sz="2800" b="1" dirty="0"/>
                        <a:t> (</a:t>
                      </a:r>
                      <a:r>
                        <a:rPr lang="fr-FR" sz="2800" b="1" dirty="0"/>
                        <a:t>B</a:t>
                      </a:r>
                      <a:r>
                        <a:rPr lang="ar-DZ" sz="2800" b="1" dirty="0"/>
                        <a:t>)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/>
                        <a:t>الحكومة </a:t>
                      </a:r>
                      <a:r>
                        <a:rPr lang="ar-SA" sz="2800" b="1" dirty="0"/>
                        <a:t>(</a:t>
                      </a:r>
                      <a:r>
                        <a:rPr lang="fr-FR" sz="2800" b="1" dirty="0"/>
                        <a:t>G</a:t>
                      </a:r>
                      <a:r>
                        <a:rPr lang="ar-SA" sz="2800" b="1" dirty="0"/>
                        <a:t>)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/>
                        <a:t>المستهلك </a:t>
                      </a:r>
                      <a:r>
                        <a:rPr lang="fr-FR" sz="2800" b="1"/>
                        <a:t>(</a:t>
                      </a:r>
                      <a:r>
                        <a:rPr lang="fr-FR" sz="3200" b="1"/>
                        <a:t>c</a:t>
                      </a:r>
                      <a:r>
                        <a:rPr lang="fr-FR" sz="2800" b="1"/>
                        <a:t>)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C to C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C to B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C to G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</a:tr>
              <a:tr h="857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/>
                        <a:t>المؤسسة</a:t>
                      </a:r>
                      <a:r>
                        <a:rPr lang="ar-DZ" sz="2800" b="1"/>
                        <a:t> (</a:t>
                      </a:r>
                      <a:r>
                        <a:rPr lang="fr-FR" sz="2800" b="1"/>
                        <a:t>B</a:t>
                      </a:r>
                      <a:r>
                        <a:rPr lang="ar-DZ" sz="2800" b="1"/>
                        <a:t>)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highlight>
                            <a:srgbClr val="00FF00"/>
                          </a:highlight>
                        </a:rPr>
                        <a:t>B to C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highlight>
                            <a:srgbClr val="00FF00"/>
                          </a:highlight>
                        </a:rPr>
                        <a:t>B to B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B to G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</a:tr>
              <a:tr h="857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/>
                        <a:t>الحكومة </a:t>
                      </a:r>
                      <a:r>
                        <a:rPr lang="ar-SA" sz="2800" b="1" dirty="0"/>
                        <a:t>(</a:t>
                      </a:r>
                      <a:r>
                        <a:rPr lang="fr-FR" sz="2800" b="1" dirty="0"/>
                        <a:t>G</a:t>
                      </a:r>
                      <a:r>
                        <a:rPr lang="ar-SA" sz="2800" b="1" dirty="0"/>
                        <a:t>)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/>
                        <a:t>G to C</a:t>
                      </a:r>
                      <a:endParaRPr lang="fr-FR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G to B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/>
                        <a:t>G to G</a:t>
                      </a:r>
                      <a:endParaRPr lang="fr-FR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7332" marR="67332" marT="0" marB="0" anchor="ctr"/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21455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r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حددت منظمة التعاون والتنمية الاقتصادية (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OCDE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) أشكال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المعاملات في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التجارة الالكترونية ضمن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مصفوفة تقاطع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بين مختلف أنواع العلاقات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: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7429520" y="1071546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>
              <a:ext uri="{FF2B5EF4-FFF2-40B4-BE49-F238E27FC236}">
                <a16:creationId xmlns="" xmlns:a16="http://schemas.microsoft.com/office/drawing/2014/main" id="{19E3BA67-E38E-420C-B5A2-958DA17E209C}"/>
              </a:ext>
            </a:extLst>
          </p:cNvPr>
          <p:cNvGrpSpPr/>
          <p:nvPr/>
        </p:nvGrpSpPr>
        <p:grpSpPr>
          <a:xfrm>
            <a:off x="7429520" y="285729"/>
            <a:ext cx="1501393" cy="1714512"/>
            <a:chOff x="4587466" y="3442322"/>
            <a:chExt cx="2001857" cy="2001857"/>
          </a:xfrm>
        </p:grpSpPr>
        <p:sp>
          <p:nvSpPr>
            <p:cNvPr id="3" name="Rectangle: Rounded Corners 26">
              <a:extLst>
                <a:ext uri="{FF2B5EF4-FFF2-40B4-BE49-F238E27FC236}">
                  <a16:creationId xmlns="" xmlns:a16="http://schemas.microsoft.com/office/drawing/2014/main" id="{8DD6EC2C-717A-4294-9C76-7FA1ED772073}"/>
                </a:ext>
              </a:extLst>
            </p:cNvPr>
            <p:cNvSpPr/>
            <p:nvPr/>
          </p:nvSpPr>
          <p:spPr>
            <a:xfrm>
              <a:off x="4587466" y="3442322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9B0093"/>
                </a:gs>
                <a:gs pos="0">
                  <a:srgbClr val="FA00F8"/>
                </a:gs>
                <a:gs pos="100000">
                  <a:srgbClr val="160013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27" descr="Bank">
              <a:extLst>
                <a:ext uri="{FF2B5EF4-FFF2-40B4-BE49-F238E27FC236}">
                  <a16:creationId xmlns="" xmlns:a16="http://schemas.microsoft.com/office/drawing/2014/main" id="{7D45CB34-02F6-4577-94A6-9E751BB75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4978514" y="3631819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5" name="TextBox 28">
              <a:extLst>
                <a:ext uri="{FF2B5EF4-FFF2-40B4-BE49-F238E27FC236}">
                  <a16:creationId xmlns="" xmlns:a16="http://schemas.microsoft.com/office/drawing/2014/main" id="{800D7C83-2A89-413E-91F9-59524926C08C}"/>
                </a:ext>
              </a:extLst>
            </p:cNvPr>
            <p:cNvSpPr txBox="1"/>
            <p:nvPr/>
          </p:nvSpPr>
          <p:spPr>
            <a:xfrm>
              <a:off x="4610426" y="4707399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A00F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رابعًا:</a:t>
              </a:r>
              <a:endParaRPr lang="en-US" sz="3200" b="1" dirty="0">
                <a:solidFill>
                  <a:srgbClr val="FA00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285728"/>
            <a:ext cx="747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أنظمة الدفع في التجارة الإلكترونية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285720" y="4500570"/>
          <a:ext cx="8643998" cy="2000264"/>
        </p:xfrm>
        <a:graphic>
          <a:graphicData uri="http://schemas.openxmlformats.org/drawingml/2006/table">
            <a:tbl>
              <a:tblPr/>
              <a:tblGrid>
                <a:gridCol w="4001466"/>
                <a:gridCol w="3104024"/>
                <a:gridCol w="1538508"/>
              </a:tblGrid>
              <a:tr h="4286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الدفع الإلكتروني غير المدعوم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الدفع الإلكتروني المدعوم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الخصائص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209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عادةً ليست مرتبطة بأصل مادي وتعتمد على العرض والطلب (عملات رقمية)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يتم دعمها مادياً أو مرتبطة بأصل مادي، مثل العملات الوطنية أو الذهب (نقود الكترونية)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الدعم المادي/الربط بأصل مادي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تعرض لتقلبات كبيرة في القيمة (أقل أمان)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يحتفظون بثبات في القيمة (أكثر أمان)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الاستقرار في القيمة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غالبًا ما تكون لامركزية ولا تتطلب وجود جهة مركزية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تحكمها جهة مركزية مثل البنوك أو الحكومات</a:t>
                      </a:r>
                      <a:r>
                        <a:rPr lang="fr-FR" sz="1600">
                          <a:latin typeface="Simplified Arabic"/>
                          <a:ea typeface="Times New Roman"/>
                          <a:cs typeface="Arial"/>
                        </a:rPr>
                        <a:t>.</a:t>
                      </a:r>
                      <a:endParaRPr lang="fr-FR" sz="1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Simplified Arabic"/>
                        </a:rPr>
                        <a:t>الجهة </a:t>
                      </a:r>
                      <a:r>
                        <a:rPr lang="ar-SA" sz="1600" b="1" dirty="0" err="1">
                          <a:latin typeface="Calibri"/>
                          <a:ea typeface="Times New Roman"/>
                          <a:cs typeface="Simplified Arabic"/>
                        </a:rPr>
                        <a:t>المسؤولة</a:t>
                      </a:r>
                      <a:endParaRPr lang="fr-FR" sz="1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7143768" y="1142984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671517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BFDC9AD-F5E7-43E5-9292-9FCF38243BAB}"/>
              </a:ext>
            </a:extLst>
          </p:cNvPr>
          <p:cNvGrpSpPr/>
          <p:nvPr/>
        </p:nvGrpSpPr>
        <p:grpSpPr>
          <a:xfrm>
            <a:off x="7286644" y="285728"/>
            <a:ext cx="1501393" cy="1643074"/>
            <a:chOff x="8532466" y="3751188"/>
            <a:chExt cx="2001857" cy="2001857"/>
          </a:xfrm>
        </p:grpSpPr>
        <p:sp>
          <p:nvSpPr>
            <p:cNvPr id="3" name="Rectangle: Rounded Corners 40">
              <a:extLst>
                <a:ext uri="{FF2B5EF4-FFF2-40B4-BE49-F238E27FC236}">
                  <a16:creationId xmlns="" xmlns:a16="http://schemas.microsoft.com/office/drawing/2014/main" id="{2CE9B323-9621-4B32-B6AB-4D8D5835A891}"/>
                </a:ext>
              </a:extLst>
            </p:cNvPr>
            <p:cNvSpPr/>
            <p:nvPr/>
          </p:nvSpPr>
          <p:spPr>
            <a:xfrm>
              <a:off x="8532466" y="3751188"/>
              <a:ext cx="2001857" cy="2001857"/>
            </a:xfrm>
            <a:prstGeom prst="roundRect">
              <a:avLst/>
            </a:prstGeom>
            <a:gradFill>
              <a:gsLst>
                <a:gs pos="42500">
                  <a:srgbClr val="FF0000"/>
                </a:gs>
                <a:gs pos="0">
                  <a:srgbClr val="FF5050"/>
                </a:gs>
                <a:gs pos="100000">
                  <a:srgbClr val="800000"/>
                </a:gs>
              </a:gsLst>
              <a:lin ang="5400000" scaled="1"/>
            </a:gradFill>
            <a:ln>
              <a:noFill/>
            </a:ln>
            <a:scene3d>
              <a:camera prst="isometricLeftDown"/>
              <a:lightRig rig="flat" dir="t"/>
            </a:scene3d>
            <a:sp3d extrusionH="488950"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41" descr="Target Audience">
              <a:extLst>
                <a:ext uri="{FF2B5EF4-FFF2-40B4-BE49-F238E27FC236}">
                  <a16:creationId xmlns="" xmlns:a16="http://schemas.microsoft.com/office/drawing/2014/main" id="{CFB41B08-F00C-47F2-BE46-A3789A32D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="" xmlns:asvg="http://schemas.microsoft.com/office/drawing/2016/SVG/main" r:embed=""/>
                </a:ext>
              </a:extLst>
            </a:blip>
            <a:srcRect/>
            <a:stretch/>
          </p:blipFill>
          <p:spPr>
            <a:xfrm>
              <a:off x="8923514" y="3940685"/>
              <a:ext cx="1219759" cy="1219759"/>
            </a:xfrm>
            <a:prstGeom prst="rect">
              <a:avLst/>
            </a:prstGeom>
            <a:scene3d>
              <a:camera prst="isometricLeftDown"/>
              <a:lightRig rig="threePt" dir="t"/>
            </a:scene3d>
          </p:spPr>
        </p:pic>
        <p:sp>
          <p:nvSpPr>
            <p:cNvPr id="5" name="TextBox 42">
              <a:extLst>
                <a:ext uri="{FF2B5EF4-FFF2-40B4-BE49-F238E27FC236}">
                  <a16:creationId xmlns="" xmlns:a16="http://schemas.microsoft.com/office/drawing/2014/main" id="{D9FF566C-BEB4-4545-A00A-9C7337968677}"/>
                </a:ext>
              </a:extLst>
            </p:cNvPr>
            <p:cNvSpPr txBox="1"/>
            <p:nvPr/>
          </p:nvSpPr>
          <p:spPr>
            <a:xfrm>
              <a:off x="8555426" y="5016265"/>
              <a:ext cx="1770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ctr"/>
              <a:r>
                <a:rPr lang="ar-DZ" sz="3200" b="1" dirty="0" smtClean="0">
                  <a:solidFill>
                    <a:srgbClr val="FF99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خامسًا:</a:t>
              </a:r>
              <a:endParaRPr lang="en-US" sz="3200" b="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285728"/>
            <a:ext cx="7429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العناصر الأساسية للتجارة الالكترونية وتحدياتها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 32">
            <a:extLst>
              <a:ext uri="{FF2B5EF4-FFF2-40B4-BE49-F238E27FC236}">
                <a16:creationId xmlns="" xmlns:a16="http://schemas.microsoft.com/office/drawing/2014/main" id="{31910BD8-D1E7-4842-A952-4591F4F32E2D}"/>
              </a:ext>
            </a:extLst>
          </p:cNvPr>
          <p:cNvSpPr/>
          <p:nvPr/>
        </p:nvSpPr>
        <p:spPr>
          <a:xfrm>
            <a:off x="7429520" y="928670"/>
            <a:ext cx="2290021" cy="1817914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457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14348" y="1000108"/>
            <a:ext cx="628654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179388" algn="r"/>
              </a:tabLs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ar-DZ" sz="2400" b="1" dirty="0" smtClean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العناصر الأساسية ل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لتجارة الالكترونية: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D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1- الموقع الإلكتروني (المتجر الإلكتروني).</a:t>
            </a:r>
            <a:endParaRPr kumimoji="0" lang="fr-FR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D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2- وسائل الدفع الإلكتروني وأمان المعاملات.</a:t>
            </a:r>
            <a:endParaRPr kumimoji="0" lang="fr-FR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D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3- إدارة المخزون والشحن والتوصيل.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D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4- خدمات خدمة العملاء عبر الإنترنت</a:t>
            </a:r>
            <a:r>
              <a:rPr lang="ar-DZ" sz="2400" dirty="0" smtClean="0"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.</a:t>
            </a:r>
            <a:endParaRPr kumimoji="0" lang="fr-FR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14282" y="3786190"/>
            <a:ext cx="87154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كما أن للتجارة الالكترونية مجموعة من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المقومات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(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المتطلبات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)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الواجب توفرها لقيامها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بدورها على أكمل وجه. ويمكن إجمالها فيما يلي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-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توفر البنية التحتية المناسبة من خطوط اتصالات، أجهزة كمبيوتر، انترنت...الخ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- توفر الانترنت لعموم الناس (الانتشار الواسع لاستخدام الانترنت بين الأفراد).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- توفر إمكانيات الوصول إلى وسائل الدفع الالكتروني.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marL="0" marR="0" lvl="0" indent="35877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r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- توفر الإطار القانوني الملائم للتجارة الالكترونية إضافة إلى الأمن والثقة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.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698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تحديات التجارة الإلكترونية: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من أهمها: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r"/>
              </a:tabLst>
            </a:pPr>
            <a:endParaRPr kumimoji="0" lang="ar-D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r"/>
              </a:tabLst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r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1- توفير الأمان: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يمكن أن تكون التجارة الإلكترونية عرضة للهجمات الإلكترونية، مما قد يؤدي إلى سرقة بيانات العملاء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r"/>
              </a:tabLs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2-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كسب الثقة: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قد يشعر بعض العملاء بعدم الثقة في إجراء عمليات شراء عبر الإنترنت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r"/>
              </a:tabLs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3-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المشاكل الضريبية والجمركية: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قد تختلف قوانين الضرائب بين البلدان، مما قد يعقد التجارة الإلكترونية عبر الحدود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r"/>
              </a:tabLs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4-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تحديات الوصول: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قد لا يكون لدى بعض الأشخاص إمكانية الوصول إلى الإنترنت أو الأجهزة الإلكترونية اللازمة للتجارة الإلكترونية.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4553</TotalTime>
  <Words>730</Words>
  <Application>Microsoft Office PowerPoint</Application>
  <PresentationFormat>Affichage à l'écran (4:3)</PresentationFormat>
  <Paragraphs>130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 2000</dc:creator>
  <cp:lastModifiedBy>dzfr</cp:lastModifiedBy>
  <cp:revision>112</cp:revision>
  <dcterms:created xsi:type="dcterms:W3CDTF">2018-09-05T15:54:35Z</dcterms:created>
  <dcterms:modified xsi:type="dcterms:W3CDTF">2023-10-23T22:32:21Z</dcterms:modified>
</cp:coreProperties>
</file>