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3E129-972B-4081-86FF-7CFEE5FED944}" type="datetimeFigureOut">
              <a:rPr lang="fr-FR" smtClean="0"/>
              <a:t>05/12/2023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58B38-7046-42F9-BAE4-903AA46C304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3E129-972B-4081-86FF-7CFEE5FED944}" type="datetimeFigureOut">
              <a:rPr lang="fr-FR" smtClean="0"/>
              <a:t>05/12/2023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58B38-7046-42F9-BAE4-903AA46C304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3E129-972B-4081-86FF-7CFEE5FED944}" type="datetimeFigureOut">
              <a:rPr lang="fr-FR" smtClean="0"/>
              <a:t>05/12/2023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58B38-7046-42F9-BAE4-903AA46C304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3E129-972B-4081-86FF-7CFEE5FED944}" type="datetimeFigureOut">
              <a:rPr lang="fr-FR" smtClean="0"/>
              <a:t>05/12/2023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58B38-7046-42F9-BAE4-903AA46C304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3E129-972B-4081-86FF-7CFEE5FED944}" type="datetimeFigureOut">
              <a:rPr lang="fr-FR" smtClean="0"/>
              <a:t>05/12/2023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58B38-7046-42F9-BAE4-903AA46C304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3E129-972B-4081-86FF-7CFEE5FED944}" type="datetimeFigureOut">
              <a:rPr lang="fr-FR" smtClean="0"/>
              <a:t>05/12/2023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58B38-7046-42F9-BAE4-903AA46C304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3E129-972B-4081-86FF-7CFEE5FED944}" type="datetimeFigureOut">
              <a:rPr lang="fr-FR" smtClean="0"/>
              <a:t>05/12/2023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58B38-7046-42F9-BAE4-903AA46C304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3E129-972B-4081-86FF-7CFEE5FED944}" type="datetimeFigureOut">
              <a:rPr lang="fr-FR" smtClean="0"/>
              <a:t>05/12/2023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58B38-7046-42F9-BAE4-903AA46C304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3E129-972B-4081-86FF-7CFEE5FED944}" type="datetimeFigureOut">
              <a:rPr lang="fr-FR" smtClean="0"/>
              <a:t>05/12/2023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58B38-7046-42F9-BAE4-903AA46C304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3E129-972B-4081-86FF-7CFEE5FED944}" type="datetimeFigureOut">
              <a:rPr lang="fr-FR" smtClean="0"/>
              <a:t>05/12/2023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58B38-7046-42F9-BAE4-903AA46C304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3E129-972B-4081-86FF-7CFEE5FED944}" type="datetimeFigureOut">
              <a:rPr lang="fr-FR" smtClean="0"/>
              <a:t>05/12/2023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58B38-7046-42F9-BAE4-903AA46C304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3E129-972B-4081-86FF-7CFEE5FED944}" type="datetimeFigureOut">
              <a:rPr lang="fr-FR" smtClean="0"/>
              <a:t>05/12/2023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558B38-7046-42F9-BAE4-903AA46C304B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0" y="1000108"/>
            <a:ext cx="9144000" cy="714380"/>
          </a:xfrm>
          <a:prstGeom prst="round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I. Généralités</a:t>
            </a:r>
            <a:endParaRPr lang="fr-FR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100010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II. Récepteurs à activité guanylyl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cyclase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- RGC</a:t>
            </a:r>
            <a:endParaRPr lang="fr-FR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-71470" y="1714488"/>
            <a:ext cx="914400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363" indent="-269875" algn="just">
              <a:lnSpc>
                <a:spcPct val="200000"/>
              </a:lnSpc>
              <a:buFont typeface="Arial" pitchFamily="34" charset="0"/>
              <a:buChar char="•"/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Ce sont des </a:t>
            </a:r>
            <a:r>
              <a:rPr lang="fr-FR" sz="2000" dirty="0" err="1" smtClean="0">
                <a:latin typeface="Times New Roman" pitchFamily="18" charset="0"/>
                <a:cs typeface="Times New Roman" pitchFamily="18" charset="0"/>
              </a:rPr>
              <a:t>homodimères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possédant un </a:t>
            </a:r>
            <a:r>
              <a:rPr lang="fr-FR" sz="2000" dirty="0" err="1" smtClean="0">
                <a:latin typeface="Times New Roman" pitchFamily="18" charset="0"/>
                <a:cs typeface="Times New Roman" pitchFamily="18" charset="0"/>
              </a:rPr>
              <a:t>domiane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cytoplasmique à activité </a:t>
            </a:r>
            <a:r>
              <a:rPr lang="fr-FR" sz="2000" dirty="0" err="1" smtClean="0">
                <a:latin typeface="Times New Roman" pitchFamily="18" charset="0"/>
                <a:cs typeface="Times New Roman" pitchFamily="18" charset="0"/>
              </a:rPr>
              <a:t>guanlyl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fr-FR" sz="2000" dirty="0" err="1" smtClean="0">
                <a:latin typeface="Times New Roman" pitchFamily="18" charset="0"/>
                <a:cs typeface="Times New Roman" pitchFamily="18" charset="0"/>
              </a:rPr>
              <a:t>cyclase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qui </a:t>
            </a:r>
            <a:r>
              <a:rPr lang="fr-FR" sz="2000" dirty="0" err="1" smtClean="0">
                <a:latin typeface="Times New Roman" pitchFamily="18" charset="0"/>
                <a:cs typeface="Times New Roman" pitchFamily="18" charset="0"/>
              </a:rPr>
              <a:t>tansforme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le GTP en </a:t>
            </a:r>
            <a:r>
              <a:rPr lang="fr-FR" sz="2000" dirty="0" err="1" smtClean="0">
                <a:latin typeface="Times New Roman" pitchFamily="18" charset="0"/>
                <a:cs typeface="Times New Roman" pitchFamily="18" charset="0"/>
              </a:rPr>
              <a:t>GMPc</a:t>
            </a:r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60363" indent="-269875" algn="just">
              <a:lnSpc>
                <a:spcPct val="200000"/>
              </a:lnSpc>
              <a:buFont typeface="Arial" pitchFamily="34" charset="0"/>
              <a:buChar char="•"/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Le récepteur activé produit du </a:t>
            </a:r>
            <a:r>
              <a:rPr lang="fr-FR" sz="2000" dirty="0" err="1" smtClean="0">
                <a:latin typeface="Times New Roman" pitchFamily="18" charset="0"/>
                <a:cs typeface="Times New Roman" pitchFamily="18" charset="0"/>
              </a:rPr>
              <a:t>GMPc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qui agit comme second messager sur des systèmes cibles (canaux, kinases….)</a:t>
            </a:r>
          </a:p>
          <a:p>
            <a:pPr marL="360363" indent="-269875" algn="just">
              <a:lnSpc>
                <a:spcPct val="200000"/>
              </a:lnSpc>
              <a:buFont typeface="Arial" pitchFamily="34" charset="0"/>
              <a:buChar char="•"/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Ils se trouvent au niveau :</a:t>
            </a:r>
          </a:p>
          <a:p>
            <a:pPr marL="989013" indent="-269875" algn="just">
              <a:lnSpc>
                <a:spcPct val="200000"/>
              </a:lnSpc>
              <a:buFont typeface="Wingdings" pitchFamily="2" charset="2"/>
              <a:buChar char="ü"/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Des muscles lisses des parois vasculaires</a:t>
            </a:r>
          </a:p>
          <a:p>
            <a:pPr marL="989013" indent="-269875" algn="just">
              <a:lnSpc>
                <a:spcPct val="200000"/>
              </a:lnSpc>
              <a:buFont typeface="Wingdings" pitchFamily="2" charset="2"/>
              <a:buChar char="ü"/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De l’intestin</a:t>
            </a:r>
          </a:p>
          <a:p>
            <a:pPr marL="989013" indent="-269875" algn="just">
              <a:lnSpc>
                <a:spcPct val="200000"/>
              </a:lnSpc>
              <a:buFont typeface="Wingdings" pitchFamily="2" charset="2"/>
              <a:buChar char="ü"/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Des épithélium olfactif et visuel</a:t>
            </a:r>
          </a:p>
          <a:p>
            <a:pPr marL="989013" indent="-269875" algn="just">
              <a:lnSpc>
                <a:spcPct val="150000"/>
              </a:lnSpc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0" y="1000108"/>
            <a:ext cx="9144000" cy="714380"/>
          </a:xfrm>
          <a:prstGeom prst="round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II. Exemple du ligand ANF</a:t>
            </a:r>
            <a:endParaRPr lang="fr-FR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100010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II. Récepteurs à activité guanylyl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cyclase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- RGC</a:t>
            </a:r>
            <a:endParaRPr lang="fr-FR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0" y="1928802"/>
            <a:ext cx="91440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363" indent="-269875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Le ligand majeur est </a:t>
            </a:r>
            <a:r>
              <a:rPr lang="fr-FR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l’ANF (facteur </a:t>
            </a:r>
            <a:r>
              <a:rPr lang="fr-FR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natriurétique</a:t>
            </a:r>
            <a:r>
              <a:rPr lang="fr-FR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auriculaire)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libéré au niveau des oreillettes cardiaques suite à une augmentation du volume sanguin par exemple.</a:t>
            </a:r>
          </a:p>
          <a:p>
            <a:pPr marL="360363" indent="-269875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L’ANF va agir au niveau des </a:t>
            </a: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récepteurs  guanylyl-</a:t>
            </a:r>
            <a:r>
              <a:rPr lang="fr-FR" sz="2000" b="1" dirty="0" err="1" smtClean="0">
                <a:latin typeface="Times New Roman" pitchFamily="18" charset="0"/>
                <a:cs typeface="Times New Roman" pitchFamily="18" charset="0"/>
              </a:rPr>
              <a:t>cyclase</a:t>
            </a: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se trouvant sur la membrane des cellules musculaires lisses des parois vasculaires</a:t>
            </a:r>
          </a:p>
          <a:p>
            <a:pPr marL="360363" indent="-269875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Ces récepteurs activent via le </a:t>
            </a:r>
            <a:r>
              <a:rPr lang="fr-FR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GMPc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une </a:t>
            </a: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protéine kinase PKG</a:t>
            </a:r>
          </a:p>
          <a:p>
            <a:pPr marL="360363" indent="-269875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La PKG active une </a:t>
            </a: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pompe Ca2+-</a:t>
            </a:r>
            <a:r>
              <a:rPr lang="fr-FR" sz="2000" b="1" dirty="0" err="1" smtClean="0">
                <a:latin typeface="Times New Roman" pitchFamily="18" charset="0"/>
                <a:cs typeface="Times New Roman" pitchFamily="18" charset="0"/>
              </a:rPr>
              <a:t>ATPase</a:t>
            </a: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du réticulum endoplasmique </a:t>
            </a:r>
          </a:p>
          <a:p>
            <a:pPr marL="360363" indent="-269875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Il y aura donc une </a:t>
            </a: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diminution du Ca2+ cytoplasmique </a:t>
            </a:r>
          </a:p>
          <a:p>
            <a:pPr marL="360363" indent="-269875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Cela aboutit à </a:t>
            </a: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l’inhibition du complexe active-myosine </a:t>
            </a:r>
          </a:p>
          <a:p>
            <a:pPr marL="360363" indent="-269875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Cette inhibition mène au relâchement des cellules musculaires lisses  et donc une </a:t>
            </a:r>
            <a:r>
              <a:rPr lang="fr-FR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vasodilution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0" y="1000108"/>
            <a:ext cx="9144000" cy="714380"/>
          </a:xfrm>
          <a:prstGeom prst="round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I. Généralités</a:t>
            </a:r>
            <a:endParaRPr lang="fr-FR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1000108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II. Récepteurs à activité Phosphatase</a:t>
            </a:r>
            <a:endParaRPr lang="fr-FR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0" y="1928802"/>
            <a:ext cx="9144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363" indent="-269875" algn="just">
              <a:lnSpc>
                <a:spcPct val="200000"/>
              </a:lnSpc>
              <a:buFont typeface="Arial" pitchFamily="34" charset="0"/>
              <a:buChar char="•"/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Certains tyrosines phosphatases sont transmembranaires et fonctionnent comme récepteurs.</a:t>
            </a:r>
          </a:p>
          <a:p>
            <a:pPr marL="360363" indent="-269875" algn="just">
              <a:lnSpc>
                <a:spcPct val="200000"/>
              </a:lnSpc>
              <a:buFont typeface="Arial" pitchFamily="34" charset="0"/>
              <a:buChar char="•"/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Leur ligand n’est pas encore bien identifié, elles sont alors désignées comme étant des « </a:t>
            </a: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récepteurs </a:t>
            </a:r>
            <a:r>
              <a:rPr lang="fr-FR" sz="2000" b="1" dirty="0" err="1" smtClean="0">
                <a:latin typeface="Times New Roman" pitchFamily="18" charset="0"/>
                <a:cs typeface="Times New Roman" pitchFamily="18" charset="0"/>
              </a:rPr>
              <a:t>like</a:t>
            </a: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marL="360363" indent="-269875" algn="just">
              <a:lnSpc>
                <a:spcPct val="200000"/>
              </a:lnSpc>
              <a:buFont typeface="Arial" pitchFamily="34" charset="0"/>
              <a:buChar char="•"/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Elles possèdent un seul segment transmembranaires</a:t>
            </a:r>
          </a:p>
          <a:p>
            <a:pPr marL="360363" indent="-269875" algn="just">
              <a:lnSpc>
                <a:spcPct val="200000"/>
              </a:lnSpc>
              <a:buFont typeface="Arial" pitchFamily="34" charset="0"/>
              <a:buChar char="•"/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elles ont souvent deux domaines tyrosines – phosphatases (D1 et D2) dans leur partie intracellulaire.</a:t>
            </a:r>
          </a:p>
          <a:p>
            <a:pPr marL="360363" indent="-269875" algn="just">
              <a:lnSpc>
                <a:spcPct val="200000"/>
              </a:lnSpc>
              <a:buFont typeface="Arial" pitchFamily="34" charset="0"/>
              <a:buChar char="•"/>
            </a:pPr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0" y="1000108"/>
            <a:ext cx="9144000" cy="714380"/>
          </a:xfrm>
          <a:prstGeom prst="round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II. Exemple</a:t>
            </a:r>
            <a:endParaRPr lang="fr-FR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1000108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II. Récepteurs à activité Phosphatase</a:t>
            </a:r>
            <a:endParaRPr lang="fr-FR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0" y="1643050"/>
            <a:ext cx="91440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363" indent="-269875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fr-FR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La protéine CD45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se trouve au niveau de la surface de tous les globules blancs.</a:t>
            </a:r>
          </a:p>
          <a:p>
            <a:pPr marL="360363" indent="-269875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Elle a un rôle important d’activation des lymphocytes T et elle contribue au déclenchement de signalisation en activant une enzyme </a:t>
            </a:r>
            <a:r>
              <a:rPr lang="fr-FR" sz="2000" dirty="0" err="1" smtClean="0">
                <a:latin typeface="Times New Roman" pitchFamily="18" charset="0"/>
                <a:cs typeface="Times New Roman" pitchFamily="18" charset="0"/>
              </a:rPr>
              <a:t>Lck</a:t>
            </a:r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60363" indent="-269875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fr-FR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Lck</a:t>
            </a:r>
            <a:r>
              <a:rPr lang="fr-FR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est une tyrosine kinase de la famille </a:t>
            </a:r>
            <a:r>
              <a:rPr lang="fr-FR" sz="2000" dirty="0" err="1" smtClean="0">
                <a:latin typeface="Times New Roman" pitchFamily="18" charset="0"/>
                <a:cs typeface="Times New Roman" pitchFamily="18" charset="0"/>
              </a:rPr>
              <a:t>Src</a:t>
            </a:r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60363" indent="-269875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A l’état inactif, cette enzyme est pliée par une interaction intramoléculaire entre un domaine SH2 et un groupe tyrosine-phosphatase à l’extrémité C-terminale</a:t>
            </a:r>
          </a:p>
          <a:p>
            <a:pPr marL="360363" indent="-269875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CD45 agit en enlevant le phosphate de ce groupe </a:t>
            </a:r>
          </a:p>
          <a:p>
            <a:pPr marL="360363" indent="-269875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Il y aura donc une ouverture de la structure moléculaire de la </a:t>
            </a:r>
            <a:r>
              <a:rPr lang="fr-FR" sz="2000" dirty="0" err="1" smtClean="0">
                <a:latin typeface="Times New Roman" pitchFamily="18" charset="0"/>
                <a:cs typeface="Times New Roman" pitchFamily="18" charset="0"/>
              </a:rPr>
              <a:t>Lck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permettant ainsi son activation</a:t>
            </a:r>
          </a:p>
          <a:p>
            <a:pPr marL="360363" indent="-269875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Au niveau des LT par exemple, </a:t>
            </a:r>
            <a:r>
              <a:rPr lang="fr-FR" sz="2000" dirty="0" err="1" smtClean="0">
                <a:latin typeface="Times New Roman" pitchFamily="18" charset="0"/>
                <a:cs typeface="Times New Roman" pitchFamily="18" charset="0"/>
              </a:rPr>
              <a:t>Lck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phosphoryle des sites ITAM au niveau du complexe TCR-CD3</a:t>
            </a:r>
          </a:p>
          <a:p>
            <a:pPr marL="360363" indent="-269875" algn="just">
              <a:lnSpc>
                <a:spcPct val="150000"/>
              </a:lnSpc>
              <a:buFont typeface="Arial" pitchFamily="34" charset="0"/>
              <a:buChar char="•"/>
            </a:pPr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60363" indent="-269875" algn="just">
              <a:lnSpc>
                <a:spcPct val="200000"/>
              </a:lnSpc>
              <a:buFont typeface="Arial" pitchFamily="34" charset="0"/>
              <a:buChar char="•"/>
            </a:pPr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365</Words>
  <Application>Microsoft Office PowerPoint</Application>
  <PresentationFormat>Affichage à l'écran (4:3)</PresentationFormat>
  <Paragraphs>33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Diapositive 1</vt:lpstr>
      <vt:lpstr>Diapositive 2</vt:lpstr>
      <vt:lpstr>Diapositive 3</vt:lpstr>
      <vt:lpstr>Diapositive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PMS</dc:creator>
  <cp:lastModifiedBy>PMS</cp:lastModifiedBy>
  <cp:revision>1</cp:revision>
  <dcterms:created xsi:type="dcterms:W3CDTF">2023-12-04T23:23:17Z</dcterms:created>
  <dcterms:modified xsi:type="dcterms:W3CDTF">2023-12-04T23:23:51Z</dcterms:modified>
</cp:coreProperties>
</file>