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64" r:id="rId5"/>
    <p:sldId id="258" r:id="rId6"/>
    <p:sldId id="259" r:id="rId7"/>
    <p:sldId id="265" r:id="rId8"/>
    <p:sldId id="260" r:id="rId9"/>
    <p:sldId id="261" r:id="rId10"/>
    <p:sldId id="262" r:id="rId11"/>
    <p:sldId id="263" r:id="rId12"/>
    <p:sldId id="266" r:id="rId13"/>
    <p:sldId id="267" r:id="rId14"/>
    <p:sldId id="268" r:id="rId15"/>
    <p:sldId id="269" r:id="rId16"/>
    <p:sldId id="271" r:id="rId17"/>
    <p:sldId id="272" r:id="rId18"/>
    <p:sldId id="273" r:id="rId19"/>
    <p:sldId id="276" r:id="rId20"/>
    <p:sldId id="274" r:id="rId21"/>
    <p:sldId id="275" r:id="rId22"/>
    <p:sldId id="277" r:id="rId23"/>
    <p:sldId id="279" r:id="rId24"/>
    <p:sldId id="278" r:id="rId25"/>
    <p:sldId id="280" r:id="rId26"/>
    <p:sldId id="281" r:id="rId2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23B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Style moyen 1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Style moyen 1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2833802-FEF1-4C79-8D5D-14CF1EAF98D9}" styleName="Style léger 2 - Accentuation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74" d="100"/>
          <a:sy n="74" d="100"/>
        </p:scale>
        <p:origin x="41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C72EC1-E3F5-4528-BF34-C25257C850A8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6B4C672-FEF8-4F65-92EC-0965F3ED3533}">
      <dgm:prSet phldrT="[Texte]"/>
      <dgm:spPr>
        <a:solidFill>
          <a:srgbClr val="FFCCFF"/>
        </a:solidFill>
        <a:ln>
          <a:solidFill>
            <a:srgbClr val="FFCCFF"/>
          </a:solidFill>
        </a:ln>
      </dgm:spPr>
      <dgm:t>
        <a:bodyPr/>
        <a:lstStyle/>
        <a:p>
          <a:r>
            <a:rPr lang="fr-FR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rPr>
            <a:t>IL y a trois </a:t>
          </a:r>
          <a:r>
            <a:rPr lang="fr-FR" b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rPr>
            <a:t>Méthodes </a:t>
          </a:r>
        </a:p>
        <a:p>
          <a:r>
            <a:rPr lang="fr-FR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rPr>
            <a:t>de détente ISENTHALPIQUE</a:t>
          </a:r>
        </a:p>
        <a:p>
          <a:r>
            <a:rPr lang="fr-FR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rPr>
            <a:t>(</a:t>
          </a:r>
          <a:r>
            <a:rPr lang="fr-FR" i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rPr>
            <a:t>Procédés de Linde</a:t>
          </a:r>
          <a:r>
            <a:rPr lang="fr-FR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rPr>
            <a:t>)</a:t>
          </a:r>
          <a:endParaRPr lang="fr-FR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DB2B218B-20FE-4D1D-B47D-A4AC2EF9262B}" type="parTrans" cxnId="{BDCD0412-CC86-42AE-BD79-D9536AAFFBC7}">
      <dgm:prSet/>
      <dgm:spPr/>
      <dgm:t>
        <a:bodyPr/>
        <a:lstStyle/>
        <a:p>
          <a:endParaRPr lang="fr-FR"/>
        </a:p>
      </dgm:t>
    </dgm:pt>
    <dgm:pt modelId="{FADC2983-ECF1-4471-96F4-B919F570D6E5}" type="sibTrans" cxnId="{BDCD0412-CC86-42AE-BD79-D9536AAFFBC7}">
      <dgm:prSet/>
      <dgm:spPr/>
      <dgm:t>
        <a:bodyPr/>
        <a:lstStyle/>
        <a:p>
          <a:endParaRPr lang="fr-FR"/>
        </a:p>
      </dgm:t>
    </dgm:pt>
    <dgm:pt modelId="{38987D73-19BE-453C-AFB9-BE6BDD0639EE}">
      <dgm:prSet phldrT="[Texte]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fr-FR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rPr>
            <a:t>1- Procédé de Linde simple</a:t>
          </a:r>
          <a:endParaRPr lang="fr-FR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1C78DF86-943B-4A34-9A79-9252235D93A8}" type="parTrans" cxnId="{85ECC6AF-F10A-4E4B-8EA1-FBBB77499C35}">
      <dgm:prSet/>
      <dgm:spPr/>
      <dgm:t>
        <a:bodyPr/>
        <a:lstStyle/>
        <a:p>
          <a:endParaRPr lang="fr-FR"/>
        </a:p>
      </dgm:t>
    </dgm:pt>
    <dgm:pt modelId="{E23ECCB8-6898-40E4-80C6-5045B000FC81}" type="sibTrans" cxnId="{85ECC6AF-F10A-4E4B-8EA1-FBBB77499C35}">
      <dgm:prSet/>
      <dgm:spPr/>
      <dgm:t>
        <a:bodyPr/>
        <a:lstStyle/>
        <a:p>
          <a:endParaRPr lang="fr-FR"/>
        </a:p>
      </dgm:t>
    </dgm:pt>
    <dgm:pt modelId="{DFA3841F-1669-431C-8B20-A0CA878C9F06}">
      <dgm:prSet phldrT="[Texte]"/>
      <dgm:spPr>
        <a:solidFill>
          <a:srgbClr val="FFC000"/>
        </a:solidFill>
      </dgm:spPr>
      <dgm:t>
        <a:bodyPr/>
        <a:lstStyle/>
        <a:p>
          <a:r>
            <a:rPr lang="fr-FR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rPr>
            <a:t>2- Procédé de Linde avec pré-refroidissement du gaz de travail</a:t>
          </a:r>
          <a:endParaRPr lang="fr-FR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97ADF910-2220-4327-8FB8-F6375F546300}" type="parTrans" cxnId="{DE60CF35-F276-4A5C-BBC6-AE0559BA1B1E}">
      <dgm:prSet/>
      <dgm:spPr/>
      <dgm:t>
        <a:bodyPr/>
        <a:lstStyle/>
        <a:p>
          <a:endParaRPr lang="fr-FR"/>
        </a:p>
      </dgm:t>
    </dgm:pt>
    <dgm:pt modelId="{7541CDD4-2025-45B6-AA30-1B33F934BCD6}" type="sibTrans" cxnId="{DE60CF35-F276-4A5C-BBC6-AE0559BA1B1E}">
      <dgm:prSet/>
      <dgm:spPr/>
      <dgm:t>
        <a:bodyPr/>
        <a:lstStyle/>
        <a:p>
          <a:endParaRPr lang="fr-FR"/>
        </a:p>
      </dgm:t>
    </dgm:pt>
    <dgm:pt modelId="{694E18AF-BDFB-4606-AA10-A3E7BFC2B9CA}">
      <dgm:prSet phldrT="[Texte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rPr>
            <a:t>3- Procédé de Linde à double détente</a:t>
          </a:r>
          <a:endParaRPr lang="fr-FR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36C662EE-86BE-4664-BF46-08A73A5FA67A}" type="parTrans" cxnId="{90023F8C-3F1C-4E5D-A5E8-DADD3C7A4DDE}">
      <dgm:prSet/>
      <dgm:spPr/>
      <dgm:t>
        <a:bodyPr/>
        <a:lstStyle/>
        <a:p>
          <a:endParaRPr lang="fr-FR"/>
        </a:p>
      </dgm:t>
    </dgm:pt>
    <dgm:pt modelId="{81F40AEC-2509-49B0-AC71-CA30C7BC7CBA}" type="sibTrans" cxnId="{90023F8C-3F1C-4E5D-A5E8-DADD3C7A4DDE}">
      <dgm:prSet/>
      <dgm:spPr/>
      <dgm:t>
        <a:bodyPr/>
        <a:lstStyle/>
        <a:p>
          <a:endParaRPr lang="fr-FR"/>
        </a:p>
      </dgm:t>
    </dgm:pt>
    <dgm:pt modelId="{96826EB2-A717-4AE1-A4B4-1C650BB4D3C2}" type="pres">
      <dgm:prSet presAssocID="{75C72EC1-E3F5-4528-BF34-C25257C850A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F4FFF2CF-E305-4BB1-A151-1AF45B6786E5}" type="pres">
      <dgm:prSet presAssocID="{26B4C672-FEF8-4F65-92EC-0965F3ED3533}" presName="centerShape" presStyleLbl="node0" presStyleIdx="0" presStyleCnt="1" custScaleX="282715" custLinFactNeighborX="22033" custLinFactNeighborY="-10558"/>
      <dgm:spPr/>
      <dgm:t>
        <a:bodyPr/>
        <a:lstStyle/>
        <a:p>
          <a:endParaRPr lang="fr-FR"/>
        </a:p>
      </dgm:t>
    </dgm:pt>
    <dgm:pt modelId="{4CDD681D-79F8-4891-A0ED-A982D45ED9AE}" type="pres">
      <dgm:prSet presAssocID="{1C78DF86-943B-4A34-9A79-9252235D93A8}" presName="parTrans" presStyleLbl="sibTrans2D1" presStyleIdx="0" presStyleCnt="3" custAng="15050612" custFlipVert="1" custScaleX="534455" custScaleY="7674" custLinFactX="-300000" custLinFactNeighborX="-306776" custLinFactNeighborY="-67015"/>
      <dgm:spPr/>
      <dgm:t>
        <a:bodyPr/>
        <a:lstStyle/>
        <a:p>
          <a:endParaRPr lang="fr-FR"/>
        </a:p>
      </dgm:t>
    </dgm:pt>
    <dgm:pt modelId="{BA9BCD5D-1C8B-406A-98DE-6223B1DFEE22}" type="pres">
      <dgm:prSet presAssocID="{1C78DF86-943B-4A34-9A79-9252235D93A8}" presName="connectorText" presStyleLbl="sibTrans2D1" presStyleIdx="0" presStyleCnt="3"/>
      <dgm:spPr/>
      <dgm:t>
        <a:bodyPr/>
        <a:lstStyle/>
        <a:p>
          <a:endParaRPr lang="fr-FR"/>
        </a:p>
      </dgm:t>
    </dgm:pt>
    <dgm:pt modelId="{9521F5D6-03F0-4619-91DE-144456EEB1EF}" type="pres">
      <dgm:prSet presAssocID="{38987D73-19BE-453C-AFB9-BE6BDD0639EE}" presName="node" presStyleLbl="node1" presStyleIdx="0" presStyleCnt="3" custScaleX="224503" custScaleY="97281" custRadScaleRad="169559" custRadScaleInc="9409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A299EB9-4EFD-4A42-9F2C-005178756B11}" type="pres">
      <dgm:prSet presAssocID="{97ADF910-2220-4327-8FB8-F6375F546300}" presName="parTrans" presStyleLbl="sibTrans2D1" presStyleIdx="1" presStyleCnt="3" custAng="16959902" custFlipVert="1" custFlipHor="0" custScaleX="503089" custScaleY="7674" custLinFactX="-400000" custLinFactNeighborX="-423082" custLinFactNeighborY="47558"/>
      <dgm:spPr/>
      <dgm:t>
        <a:bodyPr/>
        <a:lstStyle/>
        <a:p>
          <a:endParaRPr lang="fr-FR"/>
        </a:p>
      </dgm:t>
    </dgm:pt>
    <dgm:pt modelId="{980509D3-46B4-4D24-8F6A-11B28C4D6B5A}" type="pres">
      <dgm:prSet presAssocID="{97ADF910-2220-4327-8FB8-F6375F546300}" presName="connectorText" presStyleLbl="sibTrans2D1" presStyleIdx="1" presStyleCnt="3"/>
      <dgm:spPr/>
      <dgm:t>
        <a:bodyPr/>
        <a:lstStyle/>
        <a:p>
          <a:endParaRPr lang="fr-FR"/>
        </a:p>
      </dgm:t>
    </dgm:pt>
    <dgm:pt modelId="{CC362DFE-C204-4F92-8896-6D1D5BB64220}" type="pres">
      <dgm:prSet presAssocID="{DFA3841F-1669-431C-8B20-A0CA878C9F06}" presName="node" presStyleLbl="node1" presStyleIdx="1" presStyleCnt="3" custScaleX="234080" custScaleY="78711" custRadScaleRad="136475" custRadScaleInc="-1600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66294ED-4DF4-4A66-95F8-19186D904A71}" type="pres">
      <dgm:prSet presAssocID="{36C662EE-86BE-4664-BF46-08A73A5FA67A}" presName="parTrans" presStyleLbl="sibTrans2D1" presStyleIdx="2" presStyleCnt="3" custScaleY="24717"/>
      <dgm:spPr/>
      <dgm:t>
        <a:bodyPr/>
        <a:lstStyle/>
        <a:p>
          <a:endParaRPr lang="fr-FR"/>
        </a:p>
      </dgm:t>
    </dgm:pt>
    <dgm:pt modelId="{AE1082EB-16EF-4896-9AD1-C8085DBACCD6}" type="pres">
      <dgm:prSet presAssocID="{36C662EE-86BE-4664-BF46-08A73A5FA67A}" presName="connectorText" presStyleLbl="sibTrans2D1" presStyleIdx="2" presStyleCnt="3"/>
      <dgm:spPr/>
      <dgm:t>
        <a:bodyPr/>
        <a:lstStyle/>
        <a:p>
          <a:endParaRPr lang="fr-FR"/>
        </a:p>
      </dgm:t>
    </dgm:pt>
    <dgm:pt modelId="{5D2D53EA-BB30-4ECC-84F3-8B1D4AE448DC}" type="pres">
      <dgm:prSet presAssocID="{694E18AF-BDFB-4606-AA10-A3E7BFC2B9CA}" presName="node" presStyleLbl="node1" presStyleIdx="2" presStyleCnt="3" custScaleX="185438" custScaleY="75052" custRadScaleRad="143244" custRadScaleInc="6626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85ECC6AF-F10A-4E4B-8EA1-FBBB77499C35}" srcId="{26B4C672-FEF8-4F65-92EC-0965F3ED3533}" destId="{38987D73-19BE-453C-AFB9-BE6BDD0639EE}" srcOrd="0" destOrd="0" parTransId="{1C78DF86-943B-4A34-9A79-9252235D93A8}" sibTransId="{E23ECCB8-6898-40E4-80C6-5045B000FC81}"/>
    <dgm:cxn modelId="{BDCD0412-CC86-42AE-BD79-D9536AAFFBC7}" srcId="{75C72EC1-E3F5-4528-BF34-C25257C850A8}" destId="{26B4C672-FEF8-4F65-92EC-0965F3ED3533}" srcOrd="0" destOrd="0" parTransId="{DB2B218B-20FE-4D1D-B47D-A4AC2EF9262B}" sibTransId="{FADC2983-ECF1-4471-96F4-B919F570D6E5}"/>
    <dgm:cxn modelId="{D55E4001-165E-45C4-87DC-3421B314E3BA}" type="presOf" srcId="{694E18AF-BDFB-4606-AA10-A3E7BFC2B9CA}" destId="{5D2D53EA-BB30-4ECC-84F3-8B1D4AE448DC}" srcOrd="0" destOrd="0" presId="urn:microsoft.com/office/officeart/2005/8/layout/radial5"/>
    <dgm:cxn modelId="{227ADCE9-0F97-47CE-84FB-4F3BD64C304E}" type="presOf" srcId="{38987D73-19BE-453C-AFB9-BE6BDD0639EE}" destId="{9521F5D6-03F0-4619-91DE-144456EEB1EF}" srcOrd="0" destOrd="0" presId="urn:microsoft.com/office/officeart/2005/8/layout/radial5"/>
    <dgm:cxn modelId="{DE60CF35-F276-4A5C-BBC6-AE0559BA1B1E}" srcId="{26B4C672-FEF8-4F65-92EC-0965F3ED3533}" destId="{DFA3841F-1669-431C-8B20-A0CA878C9F06}" srcOrd="1" destOrd="0" parTransId="{97ADF910-2220-4327-8FB8-F6375F546300}" sibTransId="{7541CDD4-2025-45B6-AA30-1B33F934BCD6}"/>
    <dgm:cxn modelId="{EB008B68-EF3A-4C3C-9DA1-344E9C270FAE}" type="presOf" srcId="{97ADF910-2220-4327-8FB8-F6375F546300}" destId="{5A299EB9-4EFD-4A42-9F2C-005178756B11}" srcOrd="0" destOrd="0" presId="urn:microsoft.com/office/officeart/2005/8/layout/radial5"/>
    <dgm:cxn modelId="{D380DC27-2228-4AB5-A0D2-063C8BAE3DE7}" type="presOf" srcId="{1C78DF86-943B-4A34-9A79-9252235D93A8}" destId="{4CDD681D-79F8-4891-A0ED-A982D45ED9AE}" srcOrd="0" destOrd="0" presId="urn:microsoft.com/office/officeart/2005/8/layout/radial5"/>
    <dgm:cxn modelId="{5FA4DF5C-56A9-420C-A51C-CFC8A6D4AE83}" type="presOf" srcId="{26B4C672-FEF8-4F65-92EC-0965F3ED3533}" destId="{F4FFF2CF-E305-4BB1-A151-1AF45B6786E5}" srcOrd="0" destOrd="0" presId="urn:microsoft.com/office/officeart/2005/8/layout/radial5"/>
    <dgm:cxn modelId="{85479136-79F3-4DEB-9C59-B5DE4147C5BD}" type="presOf" srcId="{1C78DF86-943B-4A34-9A79-9252235D93A8}" destId="{BA9BCD5D-1C8B-406A-98DE-6223B1DFEE22}" srcOrd="1" destOrd="0" presId="urn:microsoft.com/office/officeart/2005/8/layout/radial5"/>
    <dgm:cxn modelId="{E24581B1-38B0-42C3-B19D-AD626041804A}" type="presOf" srcId="{97ADF910-2220-4327-8FB8-F6375F546300}" destId="{980509D3-46B4-4D24-8F6A-11B28C4D6B5A}" srcOrd="1" destOrd="0" presId="urn:microsoft.com/office/officeart/2005/8/layout/radial5"/>
    <dgm:cxn modelId="{D3082F09-01C8-4DCD-8838-0D95DBF779EA}" type="presOf" srcId="{DFA3841F-1669-431C-8B20-A0CA878C9F06}" destId="{CC362DFE-C204-4F92-8896-6D1D5BB64220}" srcOrd="0" destOrd="0" presId="urn:microsoft.com/office/officeart/2005/8/layout/radial5"/>
    <dgm:cxn modelId="{911D7262-5ED8-424A-8287-666178A16427}" type="presOf" srcId="{36C662EE-86BE-4664-BF46-08A73A5FA67A}" destId="{F66294ED-4DF4-4A66-95F8-19186D904A71}" srcOrd="0" destOrd="0" presId="urn:microsoft.com/office/officeart/2005/8/layout/radial5"/>
    <dgm:cxn modelId="{90023F8C-3F1C-4E5D-A5E8-DADD3C7A4DDE}" srcId="{26B4C672-FEF8-4F65-92EC-0965F3ED3533}" destId="{694E18AF-BDFB-4606-AA10-A3E7BFC2B9CA}" srcOrd="2" destOrd="0" parTransId="{36C662EE-86BE-4664-BF46-08A73A5FA67A}" sibTransId="{81F40AEC-2509-49B0-AC71-CA30C7BC7CBA}"/>
    <dgm:cxn modelId="{0EA4D1D2-242B-4474-A198-0C9C7CD3B0EE}" type="presOf" srcId="{75C72EC1-E3F5-4528-BF34-C25257C850A8}" destId="{96826EB2-A717-4AE1-A4B4-1C650BB4D3C2}" srcOrd="0" destOrd="0" presId="urn:microsoft.com/office/officeart/2005/8/layout/radial5"/>
    <dgm:cxn modelId="{AEEAB6A7-D802-479A-BFBA-93F3AAF56C69}" type="presOf" srcId="{36C662EE-86BE-4664-BF46-08A73A5FA67A}" destId="{AE1082EB-16EF-4896-9AD1-C8085DBACCD6}" srcOrd="1" destOrd="0" presId="urn:microsoft.com/office/officeart/2005/8/layout/radial5"/>
    <dgm:cxn modelId="{B6D88C9B-B2D9-48F6-89AB-F4E2D20C9BB8}" type="presParOf" srcId="{96826EB2-A717-4AE1-A4B4-1C650BB4D3C2}" destId="{F4FFF2CF-E305-4BB1-A151-1AF45B6786E5}" srcOrd="0" destOrd="0" presId="urn:microsoft.com/office/officeart/2005/8/layout/radial5"/>
    <dgm:cxn modelId="{DF2F83C9-A5A8-4F45-9DEB-03ACBA35DA11}" type="presParOf" srcId="{96826EB2-A717-4AE1-A4B4-1C650BB4D3C2}" destId="{4CDD681D-79F8-4891-A0ED-A982D45ED9AE}" srcOrd="1" destOrd="0" presId="urn:microsoft.com/office/officeart/2005/8/layout/radial5"/>
    <dgm:cxn modelId="{17D2F642-04E7-4935-9B73-DAD5F6823713}" type="presParOf" srcId="{4CDD681D-79F8-4891-A0ED-A982D45ED9AE}" destId="{BA9BCD5D-1C8B-406A-98DE-6223B1DFEE22}" srcOrd="0" destOrd="0" presId="urn:microsoft.com/office/officeart/2005/8/layout/radial5"/>
    <dgm:cxn modelId="{31AE1CC0-BDFF-4C4D-B91F-C8A897C5E110}" type="presParOf" srcId="{96826EB2-A717-4AE1-A4B4-1C650BB4D3C2}" destId="{9521F5D6-03F0-4619-91DE-144456EEB1EF}" srcOrd="2" destOrd="0" presId="urn:microsoft.com/office/officeart/2005/8/layout/radial5"/>
    <dgm:cxn modelId="{36B01F53-7AE2-468C-A579-861FBEB35C97}" type="presParOf" srcId="{96826EB2-A717-4AE1-A4B4-1C650BB4D3C2}" destId="{5A299EB9-4EFD-4A42-9F2C-005178756B11}" srcOrd="3" destOrd="0" presId="urn:microsoft.com/office/officeart/2005/8/layout/radial5"/>
    <dgm:cxn modelId="{2AF13F46-8298-4D09-AC6C-6445EA2D4185}" type="presParOf" srcId="{5A299EB9-4EFD-4A42-9F2C-005178756B11}" destId="{980509D3-46B4-4D24-8F6A-11B28C4D6B5A}" srcOrd="0" destOrd="0" presId="urn:microsoft.com/office/officeart/2005/8/layout/radial5"/>
    <dgm:cxn modelId="{FAE74EBF-CFE9-4D1B-A930-02B206C8FB13}" type="presParOf" srcId="{96826EB2-A717-4AE1-A4B4-1C650BB4D3C2}" destId="{CC362DFE-C204-4F92-8896-6D1D5BB64220}" srcOrd="4" destOrd="0" presId="urn:microsoft.com/office/officeart/2005/8/layout/radial5"/>
    <dgm:cxn modelId="{70D3FAF7-5F97-4CC7-8A67-3D409B312A53}" type="presParOf" srcId="{96826EB2-A717-4AE1-A4B4-1C650BB4D3C2}" destId="{F66294ED-4DF4-4A66-95F8-19186D904A71}" srcOrd="5" destOrd="0" presId="urn:microsoft.com/office/officeart/2005/8/layout/radial5"/>
    <dgm:cxn modelId="{2EA4FA0D-E201-4129-93FE-1902C568675D}" type="presParOf" srcId="{F66294ED-4DF4-4A66-95F8-19186D904A71}" destId="{AE1082EB-16EF-4896-9AD1-C8085DBACCD6}" srcOrd="0" destOrd="0" presId="urn:microsoft.com/office/officeart/2005/8/layout/radial5"/>
    <dgm:cxn modelId="{1282668D-DE73-4D9D-B0DF-69F5315840DB}" type="presParOf" srcId="{96826EB2-A717-4AE1-A4B4-1C650BB4D3C2}" destId="{5D2D53EA-BB30-4ECC-84F3-8B1D4AE448DC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FFF2CF-E305-4BB1-A151-1AF45B6786E5}">
      <dsp:nvSpPr>
        <dsp:cNvPr id="0" name=""/>
        <dsp:cNvSpPr/>
      </dsp:nvSpPr>
      <dsp:spPr>
        <a:xfrm>
          <a:off x="3898424" y="2209275"/>
          <a:ext cx="5422693" cy="1918077"/>
        </a:xfrm>
        <a:prstGeom prst="ellipse">
          <a:avLst/>
        </a:prstGeom>
        <a:solidFill>
          <a:srgbClr val="FFCCFF"/>
        </a:solidFill>
        <a:ln w="12700" cap="flat" cmpd="sng" algn="ctr">
          <a:solidFill>
            <a:srgbClr val="FFCC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rPr>
            <a:t>IL y a trois </a:t>
          </a:r>
          <a:r>
            <a:rPr lang="fr-FR" sz="2300" b="1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rPr>
            <a:t>Méthodes 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rPr>
            <a:t>de détente ISENTHALPIQUE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rPr>
            <a:t>(</a:t>
          </a:r>
          <a:r>
            <a:rPr lang="fr-FR" sz="2300" i="1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rPr>
            <a:t>Procédés de Linde</a:t>
          </a:r>
          <a:r>
            <a:rPr lang="fr-FR" sz="23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rPr>
            <a:t>)</a:t>
          </a:r>
          <a:endParaRPr lang="fr-FR" sz="23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4692559" y="2490171"/>
        <a:ext cx="3834423" cy="1356285"/>
      </dsp:txXfrm>
    </dsp:sp>
    <dsp:sp modelId="{4CDD681D-79F8-4891-A0ED-A982D45ED9AE}">
      <dsp:nvSpPr>
        <dsp:cNvPr id="0" name=""/>
        <dsp:cNvSpPr/>
      </dsp:nvSpPr>
      <dsp:spPr>
        <a:xfrm rot="8787067" flipV="1">
          <a:off x="5878303" y="1706785"/>
          <a:ext cx="1249736" cy="500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 rot="10800000">
        <a:off x="5892066" y="1712646"/>
        <a:ext cx="1234723" cy="30027"/>
      </dsp:txXfrm>
    </dsp:sp>
    <dsp:sp modelId="{9521F5D6-03F0-4619-91DE-144456EEB1EF}">
      <dsp:nvSpPr>
        <dsp:cNvPr id="0" name=""/>
        <dsp:cNvSpPr/>
      </dsp:nvSpPr>
      <dsp:spPr>
        <a:xfrm>
          <a:off x="7014386" y="287294"/>
          <a:ext cx="4306142" cy="1865925"/>
        </a:xfrm>
        <a:prstGeom prst="ellipse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rPr>
            <a:t>1- Procédé de Linde simple</a:t>
          </a:r>
          <a:endParaRPr lang="fr-FR" sz="22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7645006" y="560552"/>
        <a:ext cx="3044902" cy="1319409"/>
      </dsp:txXfrm>
    </dsp:sp>
    <dsp:sp modelId="{5A299EB9-4EFD-4A42-9F2C-005178756B11}">
      <dsp:nvSpPr>
        <dsp:cNvPr id="0" name=""/>
        <dsp:cNvSpPr/>
      </dsp:nvSpPr>
      <dsp:spPr>
        <a:xfrm rot="2280777" flipV="1">
          <a:off x="5461775" y="4462304"/>
          <a:ext cx="1114025" cy="500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 rot="10800000">
        <a:off x="5463367" y="4467690"/>
        <a:ext cx="1099012" cy="30027"/>
      </dsp:txXfrm>
    </dsp:sp>
    <dsp:sp modelId="{CC362DFE-C204-4F92-8896-6D1D5BB64220}">
      <dsp:nvSpPr>
        <dsp:cNvPr id="0" name=""/>
        <dsp:cNvSpPr/>
      </dsp:nvSpPr>
      <dsp:spPr>
        <a:xfrm>
          <a:off x="6615447" y="4256979"/>
          <a:ext cx="4489836" cy="1509738"/>
        </a:xfrm>
        <a:prstGeom prst="ellipse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rPr>
            <a:t>2- Procédé de Linde avec pré-refroidissement du gaz de travail</a:t>
          </a:r>
          <a:endParaRPr lang="fr-FR" sz="22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7272968" y="4478075"/>
        <a:ext cx="3174794" cy="1067546"/>
      </dsp:txXfrm>
    </dsp:sp>
    <dsp:sp modelId="{F66294ED-4DF4-4A66-95F8-19186D904A71}">
      <dsp:nvSpPr>
        <dsp:cNvPr id="0" name=""/>
        <dsp:cNvSpPr/>
      </dsp:nvSpPr>
      <dsp:spPr>
        <a:xfrm rot="10860402">
          <a:off x="3641805" y="3037180"/>
          <a:ext cx="183722" cy="1611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600" kern="1200"/>
        </a:p>
      </dsp:txBody>
      <dsp:txXfrm rot="10800000">
        <a:off x="3690158" y="3069843"/>
        <a:ext cx="135365" cy="96715"/>
      </dsp:txXfrm>
    </dsp:sp>
    <dsp:sp modelId="{5D2D53EA-BB30-4ECC-84F3-8B1D4AE448DC}">
      <dsp:nvSpPr>
        <dsp:cNvPr id="0" name=""/>
        <dsp:cNvSpPr/>
      </dsp:nvSpPr>
      <dsp:spPr>
        <a:xfrm>
          <a:off x="0" y="2363640"/>
          <a:ext cx="3556845" cy="1439555"/>
        </a:xfrm>
        <a:prstGeom prst="ellipse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22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rPr>
            <a:t>3- Procédé de Linde à double détente</a:t>
          </a:r>
          <a:endParaRPr lang="fr-FR" sz="22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520888" y="2574458"/>
        <a:ext cx="2515069" cy="10179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213E7-9C1E-4B56-B482-63C672A13CA7}" type="datetimeFigureOut">
              <a:rPr lang="fr-FR" smtClean="0"/>
              <a:t>31/10/2024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9F78B-6D19-47A5-B58F-03C33EA207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8794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213E7-9C1E-4B56-B482-63C672A13CA7}" type="datetimeFigureOut">
              <a:rPr lang="fr-FR" smtClean="0"/>
              <a:t>31/10/2024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9F78B-6D19-47A5-B58F-03C33EA207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1938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213E7-9C1E-4B56-B482-63C672A13CA7}" type="datetimeFigureOut">
              <a:rPr lang="fr-FR" smtClean="0"/>
              <a:t>31/10/2024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9F78B-6D19-47A5-B58F-03C33EA207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9586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213E7-9C1E-4B56-B482-63C672A13CA7}" type="datetimeFigureOut">
              <a:rPr lang="fr-FR" smtClean="0"/>
              <a:t>31/10/2024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9F78B-6D19-47A5-B58F-03C33EA207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1029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213E7-9C1E-4B56-B482-63C672A13CA7}" type="datetimeFigureOut">
              <a:rPr lang="fr-FR" smtClean="0"/>
              <a:t>31/10/2024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9F78B-6D19-47A5-B58F-03C33EA207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5781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213E7-9C1E-4B56-B482-63C672A13CA7}" type="datetimeFigureOut">
              <a:rPr lang="fr-FR" smtClean="0"/>
              <a:t>31/10/2024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9F78B-6D19-47A5-B58F-03C33EA207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9077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213E7-9C1E-4B56-B482-63C672A13CA7}" type="datetimeFigureOut">
              <a:rPr lang="fr-FR" smtClean="0"/>
              <a:t>31/10/2024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9F78B-6D19-47A5-B58F-03C33EA207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0153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213E7-9C1E-4B56-B482-63C672A13CA7}" type="datetimeFigureOut">
              <a:rPr lang="fr-FR" smtClean="0"/>
              <a:t>31/10/2024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9F78B-6D19-47A5-B58F-03C33EA207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0900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213E7-9C1E-4B56-B482-63C672A13CA7}" type="datetimeFigureOut">
              <a:rPr lang="fr-FR" smtClean="0"/>
              <a:t>31/10/2024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9F78B-6D19-47A5-B58F-03C33EA207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9483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213E7-9C1E-4B56-B482-63C672A13CA7}" type="datetimeFigureOut">
              <a:rPr lang="fr-FR" smtClean="0"/>
              <a:t>31/10/2024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9F78B-6D19-47A5-B58F-03C33EA207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6843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213E7-9C1E-4B56-B482-63C672A13CA7}" type="datetimeFigureOut">
              <a:rPr lang="fr-FR" smtClean="0"/>
              <a:t>31/10/2024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9F78B-6D19-47A5-B58F-03C33EA207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8042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D213E7-9C1E-4B56-B482-63C672A13CA7}" type="datetimeFigureOut">
              <a:rPr lang="fr-FR" smtClean="0"/>
              <a:t>31/10/2024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49F78B-6D19-47A5-B58F-03C33EA207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4898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7.png"/><Relationship Id="rId7" Type="http://schemas.openxmlformats.org/officeDocument/2006/relationships/image" Target="../media/image50.png"/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06061" y="2070378"/>
            <a:ext cx="11818513" cy="2387600"/>
          </a:xfrm>
        </p:spPr>
        <p:txBody>
          <a:bodyPr>
            <a:normAutofit fontScale="90000"/>
          </a:bodyPr>
          <a:lstStyle/>
          <a:p>
            <a:r>
              <a:rPr lang="fr-FR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PROCÉDÉS DE LIQUÉFACTION </a:t>
            </a:r>
            <a:br>
              <a:rPr lang="fr-FR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fr-FR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DES GAZ</a:t>
            </a:r>
            <a:endParaRPr lang="fr-FR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7583291" y="115910"/>
            <a:ext cx="4608709" cy="11717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b="1" i="1" u="sng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CHAPITRE 2</a:t>
            </a:r>
            <a:endParaRPr lang="fr-FR" sz="3600" u="sng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46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03799"/>
            <a:ext cx="8994183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fr-FR" sz="2400" b="1" i="1" dirty="0">
                <a:highlight>
                  <a:srgbClr val="D3D3D3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Quantité de chaleur échangée dans l’échangeur de chaleur) Q :</a:t>
            </a:r>
          </a:p>
        </p:txBody>
      </p:sp>
      <p:sp>
        <p:nvSpPr>
          <p:cNvPr id="5" name="Rectangle 4"/>
          <p:cNvSpPr/>
          <p:nvPr/>
        </p:nvSpPr>
        <p:spPr>
          <a:xfrm>
            <a:off x="238600" y="916962"/>
            <a:ext cx="8068491" cy="6695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fr-FR" sz="28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Volume de contrôle contient </a:t>
            </a:r>
            <a:r>
              <a:rPr lang="fr-FR" sz="2800" i="1" u="sng" dirty="0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l’échangeur de chaleur </a:t>
            </a:r>
            <a:endParaRPr lang="fr-FR" sz="2800" u="sng" dirty="0">
              <a:solidFill>
                <a:srgbClr val="00B0F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au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17048078"/>
                  </p:ext>
                </p:extLst>
              </p:nvPr>
            </p:nvGraphicFramePr>
            <p:xfrm>
              <a:off x="2828440" y="1668683"/>
              <a:ext cx="5036950" cy="1793304"/>
            </p:xfrm>
            <a:graphic>
              <a:graphicData uri="http://schemas.openxmlformats.org/drawingml/2006/table">
                <a:tbl>
                  <a:tblPr firstRow="1" bandRow="1">
                    <a:tableStyleId>{BC89EF96-8CEA-46FF-86C4-4CE0E7609802}</a:tableStyleId>
                  </a:tblPr>
                  <a:tblGrid>
                    <a:gridCol w="254172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49522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Quantité </a:t>
                          </a:r>
                          <a:r>
                            <a:rPr lang="fr-FR" sz="2400" baseline="0" dirty="0" smtClean="0"/>
                            <a:t>entrante</a:t>
                          </a:r>
                          <a:endParaRPr lang="fr-F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2400" dirty="0" smtClean="0"/>
                            <a:t>Quantité</a:t>
                          </a:r>
                          <a:r>
                            <a:rPr lang="fr-FR" sz="2400" baseline="0" dirty="0" smtClean="0"/>
                            <a:t> sortante</a:t>
                          </a:r>
                          <a:endParaRPr lang="fr-FR" sz="2400" dirty="0" smtClean="0"/>
                        </a:p>
                        <a:p>
                          <a:pPr algn="ctr"/>
                          <a:r>
                            <a:rPr lang="fr-FR" sz="2400" baseline="0" dirty="0" smtClean="0"/>
                            <a:t> </a:t>
                          </a:r>
                          <a:endParaRPr lang="fr-FR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fr-FR" sz="2400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fr-FR" sz="2400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fr-FR" sz="2400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𝑚</m:t>
                                        </m:r>
                                      </m:e>
                                    </m:acc>
                                    <m:r>
                                      <a:rPr lang="fr-FR" sz="24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acc>
                                      <m:accPr>
                                        <m:chr m:val="̇"/>
                                        <m:ctrlPr>
                                          <a:rPr lang="fr-FR" sz="2400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accPr>
                                      <m:e>
                                        <m:sSub>
                                          <m:sSubPr>
                                            <m:ctrlPr>
                                              <a:rPr lang="fr-FR" sz="2400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fr-FR" sz="2400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𝑚</m:t>
                                            </m:r>
                                          </m:e>
                                          <m:sub>
                                            <m:r>
                                              <a:rPr lang="fr-FR" sz="2400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𝑓</m:t>
                                            </m:r>
                                          </m:sub>
                                        </m:sSub>
                                      </m:e>
                                    </m:acc>
                                  </m:e>
                                </m:d>
                                <m:sSub>
                                  <m:sSubPr>
                                    <m:ctrlPr>
                                      <a:rPr lang="fr-FR" sz="24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4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fr-FR" sz="24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𝑔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fr-FR" sz="2400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fr-FR" sz="2400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fr-FR" sz="2400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𝑚</m:t>
                                        </m:r>
                                      </m:e>
                                    </m:acc>
                                    <m:r>
                                      <a:rPr lang="fr-FR" sz="24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acc>
                                      <m:accPr>
                                        <m:chr m:val="̇"/>
                                        <m:ctrlPr>
                                          <a:rPr lang="fr-FR" sz="2400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accPr>
                                      <m:e>
                                        <m:sSub>
                                          <m:sSubPr>
                                            <m:ctrlPr>
                                              <a:rPr lang="fr-FR" sz="2400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fr-FR" sz="2400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𝑚</m:t>
                                            </m:r>
                                          </m:e>
                                          <m:sub>
                                            <m:r>
                                              <a:rPr lang="fr-FR" sz="2400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𝑓</m:t>
                                            </m:r>
                                          </m:sub>
                                        </m:sSub>
                                      </m:e>
                                    </m:acc>
                                  </m:e>
                                </m:d>
                                <m:sSub>
                                  <m:sSubPr>
                                    <m:ctrlPr>
                                      <a:rPr lang="fr-FR" sz="24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4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fr-FR" sz="24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3549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̇"/>
                                    <m:ctrlPr>
                                      <a:rPr lang="fr-FR" sz="2400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accPr>
                                  <m:e>
                                    <m:r>
                                      <a:rPr lang="fr-FR" sz="24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  <m:r>
                                      <a:rPr lang="fr-FR" sz="2400" b="0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 </m:t>
                                    </m:r>
                                  </m:e>
                                </m:acc>
                                <m:sSub>
                                  <m:sSubPr>
                                    <m:ctrlPr>
                                      <a:rPr lang="fr-FR" sz="2400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4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fr-FR" sz="24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̇"/>
                                    <m:ctrlPr>
                                      <a:rPr lang="fr-FR" sz="2400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accPr>
                                  <m:e>
                                    <m:r>
                                      <a:rPr lang="fr-FR" sz="2400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</m:e>
                                </m:acc>
                                <m:sSub>
                                  <m:sSubPr>
                                    <m:ctrlPr>
                                      <a:rPr lang="fr-FR" sz="2400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4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fr-FR" sz="24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au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17048078"/>
                  </p:ext>
                </p:extLst>
              </p:nvPr>
            </p:nvGraphicFramePr>
            <p:xfrm>
              <a:off x="2828440" y="1668683"/>
              <a:ext cx="5036950" cy="1793304"/>
            </p:xfrm>
            <a:graphic>
              <a:graphicData uri="http://schemas.openxmlformats.org/drawingml/2006/table">
                <a:tbl>
                  <a:tblPr firstRow="1" bandRow="1">
                    <a:tableStyleId>{BC89EF96-8CEA-46FF-86C4-4CE0E7609802}</a:tableStyleId>
                  </a:tblPr>
                  <a:tblGrid>
                    <a:gridCol w="2541722"/>
                    <a:gridCol w="2495228"/>
                  </a:tblGrid>
                  <a:tr h="8229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Quantité </a:t>
                          </a:r>
                          <a:r>
                            <a:rPr lang="fr-FR" sz="2400" baseline="0" dirty="0" smtClean="0"/>
                            <a:t>entrante</a:t>
                          </a:r>
                          <a:endParaRPr lang="fr-F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2400" dirty="0" smtClean="0"/>
                            <a:t>Quantité</a:t>
                          </a:r>
                          <a:r>
                            <a:rPr lang="fr-FR" sz="2400" baseline="0" dirty="0" smtClean="0"/>
                            <a:t> </a:t>
                          </a:r>
                          <a:r>
                            <a:rPr lang="fr-FR" sz="2400" baseline="0" dirty="0" smtClean="0"/>
                            <a:t>sortante</a:t>
                          </a:r>
                          <a:endParaRPr lang="fr-FR" sz="2400" dirty="0" smtClean="0"/>
                        </a:p>
                        <a:p>
                          <a:pPr algn="ctr"/>
                          <a:r>
                            <a:rPr lang="fr-FR" sz="2400" baseline="0" dirty="0" smtClean="0"/>
                            <a:t> </a:t>
                          </a:r>
                          <a:endParaRPr lang="fr-FR" sz="2400" dirty="0"/>
                        </a:p>
                      </a:txBody>
                      <a:tcPr/>
                    </a:tc>
                  </a:tr>
                  <a:tr h="513144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39" t="-167059" r="-98804" b="-90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02195" t="-167059" r="-732" b="-90588"/>
                          </a:stretch>
                        </a:blip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39" t="-302667" r="-98804" b="-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02195" t="-302667" r="-732" b="-266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479729" y="3724205"/>
                <a:ext cx="5827362" cy="2825389"/>
              </a:xfrm>
              <a:prstGeom prst="rect">
                <a:avLst/>
              </a:prstGeom>
              <a:ln>
                <a:solidFill>
                  <a:srgbClr val="92D050"/>
                </a:solidFill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acc>
                      <m:sSub>
                        <m:sSub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 sz="2400" i="1">
                          <a:latin typeface="Cambria Math" panose="02040503050406030204" pitchFamily="18" charset="0"/>
                        </a:rPr>
                        <m:t>+ </m:t>
                      </m:r>
                      <m:d>
                        <m:d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̇"/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acc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̇"/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e>
                          </m:acc>
                        </m:e>
                      </m:d>
                      <m:sSub>
                        <m:sSub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fr-FR" sz="2400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acc>
                      <m:sSub>
                        <m:sSub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fr-FR" sz="24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̇"/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acc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̇"/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e>
                          </m:acc>
                        </m:e>
                      </m:d>
                      <m:sSub>
                        <m:sSub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fr-FR" sz="2400" dirty="0"/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fr-FR" sz="24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fr-FR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</m:acc>
                      <m:r>
                        <a:rPr lang="fr-FR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acc>
                        <m:accPr>
                          <m:chr m:val="̇"/>
                          <m:ctrlPr>
                            <a:rPr lang="fr-FR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fr-FR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fr-FR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</m:sub>
                          </m:sSub>
                        </m:e>
                      </m:acc>
                      <m:r>
                        <a:rPr lang="fr-FR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fr-FR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fr-FR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fr-FR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𝑔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fr-FR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fr-FR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fr-FR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fr-FR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𝑔</m:t>
                              </m:r>
                            </m:sub>
                          </m:sSub>
                        </m:e>
                      </m:acc>
                      <m:d>
                        <m:dPr>
                          <m:ctrlPr>
                            <a:rPr lang="fr-FR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fr-FR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𝑔</m:t>
                              </m:r>
                            </m:sub>
                          </m:sSub>
                          <m:r>
                            <a:rPr lang="fr-FR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fr-FR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fr-FR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fr-FR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fr-FR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</m:acc>
                      <m:sSub>
                        <m:sSubPr>
                          <m:ctrlPr>
                            <a:rPr lang="fr-FR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fr-FR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fr-FR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  <m:r>
                        <a:rPr lang="fr-FR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 </m:t>
                      </m:r>
                      <m:sSub>
                        <m:sSubPr>
                          <m:ctrlPr>
                            <a:rPr lang="fr-FR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fr-FR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fr-FR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240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Q</m:t>
                    </m:r>
                    <m:r>
                      <a:rPr lang="fr-FR" sz="240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</m:t>
                    </m:r>
                    <m:acc>
                      <m:accPr>
                        <m:chr m:val="̇"/>
                        <m:ctrlPr>
                          <a:rPr lang="fr-FR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</m:acc>
                    <m:sSub>
                      <m:sSubPr>
                        <m:ctrlPr>
                          <a:rPr lang="fr-FR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fr-FR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</m:e>
                      <m:sub>
                        <m:r>
                          <a:rPr lang="fr-FR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fr-FR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 </m:t>
                    </m:r>
                    <m:sSub>
                      <m:sSubPr>
                        <m:ctrlPr>
                          <a:rPr lang="fr-FR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</m:e>
                      <m:sub>
                        <m:r>
                          <a:rPr lang="fr-FR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fr-FR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fr-FR" sz="1600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9729" y="3724205"/>
                <a:ext cx="5827362" cy="282538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solidFill>
                  <a:srgbClr val="92D05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26986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99163" y="1199923"/>
            <a:ext cx="68197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fr-FR" sz="28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Volume de contrôle contient : </a:t>
            </a:r>
            <a:r>
              <a:rPr lang="fr-FR" sz="2800" i="1" u="sng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le Détendeur</a:t>
            </a:r>
            <a:endParaRPr lang="fr-FR" sz="2800" u="sng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865332" y="1844551"/>
                <a:ext cx="4081220" cy="1450654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fr-FR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  <m:r>
                        <a:rPr lang="fr-FR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fr-FR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fr-FR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b="1" i="1" smtClean="0">
                              <a:solidFill>
                                <a:srgbClr val="0070C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sz="2400" b="1" i="1">
                              <a:solidFill>
                                <a:srgbClr val="0070C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fr-FR" sz="2400" b="1" i="1">
                              <a:solidFill>
                                <a:srgbClr val="0070C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sub>
                      </m:sSub>
                      <m:r>
                        <a:rPr lang="fr-FR" sz="2400" b="1" i="1">
                          <a:solidFill>
                            <a:srgbClr val="0070C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fr-FR" sz="2400" b="1" i="1">
                          <a:solidFill>
                            <a:srgbClr val="0070C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𝒀</m:t>
                      </m:r>
                      <m:sSub>
                        <m:sSubPr>
                          <m:ctrlPr>
                            <a:rPr lang="fr-FR" sz="2400" b="1" i="1">
                              <a:solidFill>
                                <a:srgbClr val="0070C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sz="2400" b="1" i="1">
                              <a:solidFill>
                                <a:srgbClr val="0070C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fr-FR" sz="2400" b="1" i="1">
                              <a:solidFill>
                                <a:srgbClr val="0070C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𝒇</m:t>
                          </m:r>
                        </m:sub>
                      </m:sSub>
                      <m:r>
                        <a:rPr lang="fr-FR" sz="2400" b="1" i="1">
                          <a:solidFill>
                            <a:srgbClr val="0070C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+(</m:t>
                      </m:r>
                      <m:r>
                        <a:rPr lang="fr-FR" sz="2400" b="1" i="1">
                          <a:solidFill>
                            <a:srgbClr val="0070C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fr-FR" sz="2400" b="1" i="1">
                          <a:solidFill>
                            <a:srgbClr val="0070C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fr-FR" sz="2400" b="1" i="1">
                          <a:solidFill>
                            <a:srgbClr val="0070C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𝒀</m:t>
                      </m:r>
                      <m:r>
                        <a:rPr lang="fr-FR" sz="2400" b="1" i="1">
                          <a:solidFill>
                            <a:srgbClr val="0070C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  <m:sSub>
                        <m:sSubPr>
                          <m:ctrlPr>
                            <a:rPr lang="fr-FR" sz="2400" b="1" i="1">
                              <a:solidFill>
                                <a:srgbClr val="0070C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sz="2400" b="1" i="1">
                              <a:solidFill>
                                <a:srgbClr val="0070C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fr-FR" sz="2400" b="1" i="1">
                              <a:solidFill>
                                <a:srgbClr val="0070C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𝒈</m:t>
                          </m:r>
                        </m:sub>
                      </m:sSub>
                    </m:oMath>
                  </m:oMathPara>
                </a14:m>
                <a:endParaRPr lang="fr-FR" sz="2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5332" y="1844551"/>
                <a:ext cx="4081220" cy="145065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690823" y="4354180"/>
            <a:ext cx="7132274" cy="6612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4572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fr-FR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Volume </a:t>
            </a:r>
            <a:r>
              <a:rPr lang="fr-FR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de contrôle contient : </a:t>
            </a:r>
            <a:r>
              <a:rPr lang="fr-FR" sz="2800" i="1" u="sng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le compresseur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99163" y="5398405"/>
                <a:ext cx="3616503" cy="842538"/>
              </a:xfrm>
              <a:prstGeom prst="rect">
                <a:avLst/>
              </a:prstGeom>
              <a:ln>
                <a:solidFill>
                  <a:srgbClr val="92D050"/>
                </a:solidFill>
              </a:ln>
            </p:spPr>
            <p:txBody>
              <a:bodyPr wrap="none">
                <a:spAutoFit/>
              </a:bodyPr>
              <a:lstStyle/>
              <a:p>
                <a:r>
                  <a:rPr lang="fr-FR" sz="24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Travail par unité de masse </a:t>
                </a:r>
              </a:p>
              <a:p>
                <a:r>
                  <a:rPr lang="fr-FR" sz="24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du gaz comprimé </a:t>
                </a:r>
                <a14:m>
                  <m:oMath xmlns:m="http://schemas.openxmlformats.org/officeDocument/2006/math">
                    <m:r>
                      <a:rPr lang="fr-FR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acc>
                      <m:accPr>
                        <m:chr m:val="̇"/>
                        <m:ctrlPr>
                          <a:rPr lang="fr-FR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fr-FR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fr-FR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𝑐</m:t>
                            </m:r>
                          </m:sub>
                        </m:sSub>
                      </m:e>
                    </m:acc>
                    <m:r>
                      <a:rPr lang="fr-FR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/</m:t>
                    </m:r>
                    <m:acc>
                      <m:accPr>
                        <m:chr m:val="̇"/>
                        <m:ctrlPr>
                          <a:rPr lang="fr-FR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𝒎</m:t>
                        </m:r>
                      </m:e>
                    </m:acc>
                  </m:oMath>
                </a14:m>
                <a:r>
                  <a:rPr lang="fr-FR" sz="24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163" y="5398405"/>
                <a:ext cx="3616503" cy="842538"/>
              </a:xfrm>
              <a:prstGeom prst="rect">
                <a:avLst/>
              </a:prstGeom>
              <a:blipFill>
                <a:blip r:embed="rId3"/>
                <a:stretch>
                  <a:fillRect l="-2349" t="-5000" r="-4698" b="-15000"/>
                </a:stretch>
              </a:blipFill>
              <a:ln>
                <a:solidFill>
                  <a:srgbClr val="92D05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6814003" y="5398405"/>
                <a:ext cx="3539559" cy="842538"/>
              </a:xfrm>
              <a:prstGeom prst="rect">
                <a:avLst/>
              </a:prstGeom>
              <a:ln>
                <a:solidFill>
                  <a:srgbClr val="92D050"/>
                </a:solidFill>
              </a:ln>
            </p:spPr>
            <p:txBody>
              <a:bodyPr wrap="none">
                <a:spAutoFit/>
              </a:bodyPr>
              <a:lstStyle/>
              <a:p>
                <a:r>
                  <a:rPr lang="fr-FR" sz="2400" b="1" i="1" dirty="0" smtClean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Travail par unité de masse</a:t>
                </a:r>
              </a:p>
              <a:p>
                <a:r>
                  <a:rPr lang="fr-FR" sz="2400" b="1" i="1" dirty="0" smtClean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liquéfiée </a:t>
                </a:r>
                <a14:m>
                  <m:oMath xmlns:m="http://schemas.openxmlformats.org/officeDocument/2006/math">
                    <m:r>
                      <a:rPr lang="fr-FR" sz="24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 </m:t>
                    </m:r>
                    <m:acc>
                      <m:accPr>
                        <m:chr m:val="̇"/>
                        <m:ctrlPr>
                          <a:rPr lang="fr-FR" sz="2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fr-FR" sz="24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24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𝑾</m:t>
                            </m:r>
                          </m:e>
                          <m:sub>
                            <m:r>
                              <a:rPr lang="fr-FR" sz="24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𝒄</m:t>
                            </m:r>
                          </m:sub>
                        </m:sSub>
                      </m:e>
                    </m:acc>
                    <m:r>
                      <a:rPr lang="fr-FR" sz="24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/</m:t>
                    </m:r>
                    <m:sSub>
                      <m:sSubPr>
                        <m:ctrlPr>
                          <a:rPr lang="fr-FR" sz="2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fr-FR" sz="24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fr-FR" sz="24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</m:e>
                        </m:acc>
                      </m:e>
                      <m:sub>
                        <m:r>
                          <a:rPr lang="fr-FR" sz="2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𝒍</m:t>
                        </m:r>
                      </m:sub>
                    </m:sSub>
                  </m:oMath>
                </a14:m>
                <a:r>
                  <a:rPr lang="fr-FR" sz="2400" b="1" i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)</a:t>
                </a:r>
                <a:endParaRPr lang="fr-FR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4003" y="5398405"/>
                <a:ext cx="3539559" cy="842538"/>
              </a:xfrm>
              <a:prstGeom prst="rect">
                <a:avLst/>
              </a:prstGeom>
              <a:blipFill>
                <a:blip r:embed="rId4"/>
                <a:stretch>
                  <a:fillRect l="-2577" t="-5000" r="-4639" b="-14286"/>
                </a:stretch>
              </a:blipFill>
              <a:ln>
                <a:solidFill>
                  <a:srgbClr val="92D05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Connecteur droit avec flèche 9"/>
          <p:cNvCxnSpPr>
            <a:stCxn id="6" idx="2"/>
            <a:endCxn id="7" idx="0"/>
          </p:cNvCxnSpPr>
          <p:nvPr/>
        </p:nvCxnSpPr>
        <p:spPr>
          <a:xfrm flipH="1">
            <a:off x="2407415" y="5015387"/>
            <a:ext cx="1849545" cy="3830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>
            <a:stCxn id="6" idx="2"/>
            <a:endCxn id="8" idx="0"/>
          </p:cNvCxnSpPr>
          <p:nvPr/>
        </p:nvCxnSpPr>
        <p:spPr>
          <a:xfrm>
            <a:off x="4256960" y="5015387"/>
            <a:ext cx="4326823" cy="3830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0" y="3501527"/>
            <a:ext cx="3647602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fr-FR" sz="2400" b="1" i="1" dirty="0">
                <a:highlight>
                  <a:srgbClr val="D3D3D3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Travail du compresseur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24104"/>
            <a:ext cx="1983346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fr-FR" sz="2400" b="1" i="1" dirty="0" smtClean="0">
                <a:highlight>
                  <a:srgbClr val="D3D3D3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Détendeur </a:t>
            </a:r>
            <a:endParaRPr lang="fr-FR" sz="2400" b="1" i="1" dirty="0">
              <a:highlight>
                <a:srgbClr val="D3D3D3"/>
              </a:highlight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8228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11874" y="533540"/>
                <a:ext cx="7505602" cy="473206"/>
              </a:xfrm>
              <a:prstGeom prst="rect">
                <a:avLst/>
              </a:prstGeom>
              <a:ln>
                <a:solidFill>
                  <a:srgbClr val="92D050"/>
                </a:solidFill>
              </a:ln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fr-FR" sz="24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Travail par unité de </a:t>
                </a:r>
                <a:r>
                  <a:rPr lang="fr-FR" sz="2400" b="1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masse du </a:t>
                </a:r>
                <a:r>
                  <a:rPr lang="fr-FR" sz="24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gaz comprimé </a:t>
                </a:r>
                <a14:m>
                  <m:oMath xmlns:m="http://schemas.openxmlformats.org/officeDocument/2006/math">
                    <m:r>
                      <a:rPr lang="fr-FR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acc>
                      <m:accPr>
                        <m:chr m:val="̇"/>
                        <m:ctrlPr>
                          <a:rPr lang="fr-FR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fr-FR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fr-FR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𝑐</m:t>
                            </m:r>
                          </m:sub>
                        </m:sSub>
                      </m:e>
                    </m:acc>
                    <m:r>
                      <a:rPr lang="fr-FR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/</m:t>
                    </m:r>
                    <m:acc>
                      <m:accPr>
                        <m:chr m:val="̇"/>
                        <m:ctrlPr>
                          <a:rPr lang="fr-FR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𝒎</m:t>
                        </m:r>
                      </m:e>
                    </m:acc>
                  </m:oMath>
                </a14:m>
                <a:r>
                  <a:rPr lang="fr-FR" sz="24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874" y="533540"/>
                <a:ext cx="7505602" cy="473206"/>
              </a:xfrm>
              <a:prstGeom prst="rect">
                <a:avLst/>
              </a:prstGeom>
              <a:blipFill>
                <a:blip r:embed="rId2"/>
                <a:stretch>
                  <a:fillRect l="-973" t="-6329" r="-568" b="-27848"/>
                </a:stretch>
              </a:blipFill>
              <a:ln>
                <a:solidFill>
                  <a:srgbClr val="92D05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au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55972072"/>
                  </p:ext>
                </p:extLst>
              </p:nvPr>
            </p:nvGraphicFramePr>
            <p:xfrm>
              <a:off x="2828440" y="1668683"/>
              <a:ext cx="5036950" cy="1737360"/>
            </p:xfrm>
            <a:graphic>
              <a:graphicData uri="http://schemas.openxmlformats.org/drawingml/2006/table">
                <a:tbl>
                  <a:tblPr firstRow="1" bandRow="1">
                    <a:tableStyleId>{BC89EF96-8CEA-46FF-86C4-4CE0E7609802}</a:tableStyleId>
                  </a:tblPr>
                  <a:tblGrid>
                    <a:gridCol w="254172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49522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Quantité </a:t>
                          </a:r>
                          <a:r>
                            <a:rPr lang="fr-FR" sz="2400" baseline="0" dirty="0" smtClean="0"/>
                            <a:t>entrante</a:t>
                          </a:r>
                          <a:endParaRPr lang="fr-F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2400" dirty="0" smtClean="0"/>
                            <a:t>Quantité</a:t>
                          </a:r>
                          <a:r>
                            <a:rPr lang="fr-FR" sz="2400" baseline="0" dirty="0" smtClean="0"/>
                            <a:t> sortante</a:t>
                          </a:r>
                          <a:endParaRPr lang="fr-FR" sz="2400" dirty="0" smtClean="0"/>
                        </a:p>
                        <a:p>
                          <a:pPr algn="ctr"/>
                          <a:r>
                            <a:rPr lang="fr-FR" sz="2400" baseline="0" dirty="0" smtClean="0"/>
                            <a:t> </a:t>
                          </a:r>
                          <a:endParaRPr lang="fr-FR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i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-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fr-FR" sz="240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fr-FR" sz="24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𝐶</m:t>
                                  </m:r>
                                  <m:r>
                                    <a:rPr lang="fr-FR" sz="24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endParaRPr lang="fr-F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0" kern="1200" dirty="0" smtClean="0">
                              <a:solidFill>
                                <a:schemeClr val="tx1"/>
                              </a:solidFill>
                              <a:effectLst/>
                              <a:ea typeface="+mn-ea"/>
                              <a:cs typeface="+mn-cs"/>
                            </a:rPr>
                            <a:t>-</a:t>
                          </a:r>
                          <a14:m>
                            <m:oMath xmlns:m="http://schemas.openxmlformats.org/officeDocument/2006/math">
                              <m:r>
                                <a:rPr lang="fr-FR" sz="2400" b="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𝑄</m:t>
                              </m:r>
                            </m:oMath>
                          </a14:m>
                          <a:endParaRPr lang="fr-FR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3549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̇"/>
                                    <m:ctrlPr>
                                      <a:rPr lang="fr-FR" sz="2400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accPr>
                                  <m:e>
                                    <m:r>
                                      <a:rPr lang="fr-FR" sz="24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  <m:r>
                                      <a:rPr lang="fr-FR" sz="2400" b="0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 </m:t>
                                    </m:r>
                                  </m:e>
                                </m:acc>
                                <m:sSub>
                                  <m:sSubPr>
                                    <m:ctrlPr>
                                      <a:rPr lang="fr-FR" sz="2400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4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fr-FR" sz="2400" b="0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̇"/>
                                    <m:ctrlPr>
                                      <a:rPr lang="fr-FR" sz="2400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accPr>
                                  <m:e>
                                    <m:r>
                                      <a:rPr lang="fr-FR" sz="2400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</m:e>
                                </m:acc>
                                <m:sSub>
                                  <m:sSubPr>
                                    <m:ctrlPr>
                                      <a:rPr lang="fr-FR" sz="2400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4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fr-FR" sz="2400" b="0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au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55972072"/>
                  </p:ext>
                </p:extLst>
              </p:nvPr>
            </p:nvGraphicFramePr>
            <p:xfrm>
              <a:off x="2828440" y="1668683"/>
              <a:ext cx="5036950" cy="1737360"/>
            </p:xfrm>
            <a:graphic>
              <a:graphicData uri="http://schemas.openxmlformats.org/drawingml/2006/table">
                <a:tbl>
                  <a:tblPr firstRow="1" bandRow="1">
                    <a:tableStyleId>{BC89EF96-8CEA-46FF-86C4-4CE0E7609802}</a:tableStyleId>
                  </a:tblPr>
                  <a:tblGrid>
                    <a:gridCol w="254172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49522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8229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Quantité </a:t>
                          </a:r>
                          <a:r>
                            <a:rPr lang="fr-FR" sz="2400" baseline="0" dirty="0" smtClean="0"/>
                            <a:t>entrante</a:t>
                          </a:r>
                          <a:endParaRPr lang="fr-F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2400" dirty="0" smtClean="0"/>
                            <a:t>Quantité</a:t>
                          </a:r>
                          <a:r>
                            <a:rPr lang="fr-FR" sz="2400" baseline="0" dirty="0" smtClean="0"/>
                            <a:t> sortante</a:t>
                          </a:r>
                          <a:endParaRPr lang="fr-FR" sz="2400" dirty="0" smtClean="0"/>
                        </a:p>
                        <a:p>
                          <a:pPr algn="ctr"/>
                          <a:r>
                            <a:rPr lang="fr-FR" sz="2400" baseline="0" dirty="0" smtClean="0"/>
                            <a:t> </a:t>
                          </a:r>
                          <a:endParaRPr lang="fr-FR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3"/>
                          <a:stretch>
                            <a:fillRect l="-239" t="-186842" r="-98804" b="-101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3"/>
                          <a:stretch>
                            <a:fillRect l="-102195" t="-186842" r="-732" b="-10131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3"/>
                          <a:stretch>
                            <a:fillRect l="-239" t="-290667" r="-98804" b="-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3"/>
                          <a:stretch>
                            <a:fillRect l="-102195" t="-290667" r="-732" b="-2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0489" y="1374710"/>
            <a:ext cx="2436857" cy="23812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163023" y="4204862"/>
                <a:ext cx="3330833" cy="475643"/>
              </a:xfrm>
              <a:prstGeom prst="rect">
                <a:avLst/>
              </a:prstGeom>
              <a:ln>
                <a:solidFill>
                  <a:srgbClr val="FFFF0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acc>
                      <m:sSub>
                        <m:sSub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fr-FR" sz="24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fr-FR" sz="2400" i="0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̇"/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acc>
                      <m:r>
                        <a:rPr lang="fr-FR" sz="2400" i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acc>
                      <m:sSub>
                        <m:sSub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fr-FR" sz="240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 sz="2400" i="0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̇"/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acc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3023" y="4204862"/>
                <a:ext cx="3330833" cy="475643"/>
              </a:xfrm>
              <a:prstGeom prst="rect">
                <a:avLst/>
              </a:prstGeom>
              <a:blipFill>
                <a:blip r:embed="rId5"/>
                <a:stretch>
                  <a:fillRect t="-1250" b="-11250"/>
                </a:stretch>
              </a:blipFill>
              <a:ln>
                <a:solidFill>
                  <a:srgbClr val="FFFF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5839210" y="3645356"/>
            <a:ext cx="3956532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fr-FR" baseline="30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eme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principe de la thermodynamique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50174" y="3692665"/>
            <a:ext cx="3818674" cy="4633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fr-FR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fr-FR" baseline="300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er</a:t>
            </a:r>
            <a:r>
              <a:rPr lang="fr-FR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principe de la thermodynamique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6548842" y="4187064"/>
                <a:ext cx="2537267" cy="461665"/>
              </a:xfrm>
              <a:prstGeom prst="rect">
                <a:avLst/>
              </a:prstGeom>
              <a:ln>
                <a:solidFill>
                  <a:srgbClr val="FFFF0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fr-FR" sz="2400" i="0">
                              <a:latin typeface="Cambria Math" panose="02040503050406030204" pitchFamily="18" charset="0"/>
                            </a:rPr>
                            <m:t>=</m:t>
                          </m:r>
                          <m:acc>
                            <m:accPr>
                              <m:chr m:val="̇"/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acc>
                          <m:sSub>
                            <m:sSub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fr-FR" sz="24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fr-FR" sz="2400" i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fr-FR" sz="2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fr-FR" sz="2400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fr-FR" sz="24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8842" y="4187064"/>
                <a:ext cx="2537267" cy="461665"/>
              </a:xfrm>
              <a:prstGeom prst="rect">
                <a:avLst/>
              </a:prstGeom>
              <a:blipFill>
                <a:blip r:embed="rId6"/>
                <a:stretch>
                  <a:fillRect l="-1193" t="-125641" r="-28401" b="-188462"/>
                </a:stretch>
              </a:blipFill>
              <a:ln>
                <a:solidFill>
                  <a:srgbClr val="FFFF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2669359" y="5190818"/>
                <a:ext cx="5859888" cy="971741"/>
              </a:xfrm>
              <a:prstGeom prst="rect">
                <a:avLst/>
              </a:prstGeom>
              <a:ln>
                <a:solidFill>
                  <a:srgbClr val="CD23B9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800">
                              <a:latin typeface="Cambria Math" panose="02040503050406030204" pitchFamily="18" charset="0"/>
                            </a:rPr>
                            <m:t> </m:t>
                          </m:r>
                          <m:acc>
                            <m:accPr>
                              <m:chr m:val="̇"/>
                              <m:ctrlPr>
                                <a:rPr lang="fr-FR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fr-FR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800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fr-FR" sz="28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acc>
                          <m:r>
                            <a:rPr lang="fr-FR" sz="2800" i="0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acc>
                            <m:accPr>
                              <m:chr m:val="̇"/>
                              <m:ctrlPr>
                                <a:rPr lang="fr-FR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sz="2800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</m:acc>
                        </m:den>
                      </m:f>
                      <m:r>
                        <a:rPr lang="fr-FR" sz="2800" b="0" i="0">
                          <a:latin typeface="Cambria Math" panose="02040503050406030204" pitchFamily="18" charset="0"/>
                        </a:rPr>
                        <m:t>  = </m:t>
                      </m:r>
                      <m:d>
                        <m:dPr>
                          <m:ctrlPr>
                            <a:rPr lang="fr-FR" sz="2800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2800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800" b="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fr-FR" sz="2800" b="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fr-FR" sz="2800" b="0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sz="2800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800" b="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fr-FR" sz="2800" b="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fr-FR" sz="2800" b="0" i="0">
                          <a:latin typeface="Cambria Math" panose="02040503050406030204" pitchFamily="18" charset="0"/>
                        </a:rPr>
                        <m:t>− </m:t>
                      </m:r>
                      <m:sSub>
                        <m:sSubPr>
                          <m:ctrlPr>
                            <a:rPr lang="fr-FR" sz="28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fr-FR" sz="2800" b="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fr-FR" sz="2800" b="0" i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fr-FR" sz="28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fr-FR" sz="2800" b="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fr-FR" sz="2800" b="0" i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fr-FR" sz="28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fr-FR" sz="2800" b="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9359" y="5190818"/>
                <a:ext cx="5859888" cy="9717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rgbClr val="CD23B9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89644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262463" y="1176083"/>
                <a:ext cx="5537221" cy="1044517"/>
              </a:xfrm>
              <a:prstGeom prst="rect">
                <a:avLst/>
              </a:prstGeom>
              <a:ln>
                <a:solidFill>
                  <a:srgbClr val="CD23B9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800">
                              <a:latin typeface="Cambria Math" panose="02040503050406030204" pitchFamily="18" charset="0"/>
                            </a:rPr>
                            <m:t> </m:t>
                          </m:r>
                          <m:acc>
                            <m:accPr>
                              <m:chr m:val="̇"/>
                              <m:ctrlPr>
                                <a:rPr lang="fr-FR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fr-FR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800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fr-FR" sz="28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acc>
                          <m:r>
                            <a:rPr lang="fr-FR" sz="2800" i="0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sSub>
                            <m:sSubPr>
                              <m:ctrlPr>
                                <a:rPr lang="fr-FR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fr-FR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sz="28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acc>
                            </m:e>
                            <m:sub>
                              <m:r>
                                <a:rPr lang="fr-FR" sz="28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den>
                      </m:f>
                      <m:r>
                        <a:rPr lang="fr-FR" sz="28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8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sz="2800" i="1">
                              <a:latin typeface="Cambria Math" panose="02040503050406030204" pitchFamily="18" charset="0"/>
                            </a:rPr>
                            <m:t>𝑌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fr-FR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ctrlPr>
                                <a:rPr lang="fr-FR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fr-FR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fr-FR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800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fr-FR" sz="2800" i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fr-FR" sz="2800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fr-FR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800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fr-FR" sz="280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fr-FR" sz="2800" i="0">
                                  <a:latin typeface="Cambria Math" panose="02040503050406030204" pitchFamily="18" charset="0"/>
                                </a:rPr>
                                <m:t>− </m:t>
                              </m:r>
                              <m:sSub>
                                <m:sSubPr>
                                  <m:ctrlPr>
                                    <a:rPr lang="fr-FR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8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fr-FR" sz="280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fr-FR" sz="2800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fr-FR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8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fr-FR" sz="280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fr-FR" sz="28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fr-FR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8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fr-FR" sz="28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2463" y="1176083"/>
                <a:ext cx="5537221" cy="104451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rgbClr val="CD23B9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35048" y="474216"/>
                <a:ext cx="6964242" cy="473206"/>
              </a:xfrm>
              <a:prstGeom prst="rect">
                <a:avLst/>
              </a:prstGeom>
              <a:ln>
                <a:solidFill>
                  <a:srgbClr val="92D050"/>
                </a:solidFill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Ø"/>
                </a:pPr>
                <a:r>
                  <a:rPr lang="fr-FR" sz="24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Travail par unité de </a:t>
                </a:r>
                <a:r>
                  <a:rPr lang="fr-FR" sz="2400" b="1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masse  </a:t>
                </a:r>
                <a:r>
                  <a:rPr lang="fr-FR" sz="24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liquéfiée </a:t>
                </a:r>
                <a14:m>
                  <m:oMath xmlns:m="http://schemas.openxmlformats.org/officeDocument/2006/math">
                    <m:r>
                      <a:rPr lang="fr-FR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 </m:t>
                    </m:r>
                    <m:acc>
                      <m:accPr>
                        <m:chr m:val="̇"/>
                        <m:ctrlPr>
                          <a:rPr lang="fr-FR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fr-FR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𝑾</m:t>
                            </m:r>
                          </m:e>
                          <m:sub>
                            <m:r>
                              <a:rPr lang="fr-FR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𝒄</m:t>
                            </m:r>
                          </m:sub>
                        </m:sSub>
                      </m:e>
                    </m:acc>
                    <m:r>
                      <a:rPr lang="fr-FR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/</m:t>
                    </m:r>
                    <m:sSub>
                      <m:sSubPr>
                        <m:ctrlPr>
                          <a:rPr lang="fr-FR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fr-FR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fr-FR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</m:e>
                        </m:acc>
                      </m:e>
                      <m:sub>
                        <m:r>
                          <a:rPr lang="fr-FR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𝒍</m:t>
                        </m:r>
                      </m:sub>
                    </m:sSub>
                  </m:oMath>
                </a14:m>
                <a:r>
                  <a:rPr lang="fr-FR" sz="24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)</a:t>
                </a:r>
                <a:endParaRPr lang="fr-FR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048" y="474216"/>
                <a:ext cx="6964242" cy="473206"/>
              </a:xfrm>
              <a:prstGeom prst="rect">
                <a:avLst/>
              </a:prstGeom>
              <a:blipFill>
                <a:blip r:embed="rId3"/>
                <a:stretch>
                  <a:fillRect l="-1136" t="-7595" b="-26582"/>
                </a:stretch>
              </a:blipFill>
              <a:ln>
                <a:solidFill>
                  <a:srgbClr val="92D05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235048" y="2554435"/>
            <a:ext cx="3657604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400" b="1" i="1" dirty="0">
                <a:highlight>
                  <a:srgbClr val="D3D3D3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Facteur de mérite FOM</a:t>
            </a:r>
          </a:p>
        </p:txBody>
      </p:sp>
      <p:sp>
        <p:nvSpPr>
          <p:cNvPr id="10" name="Rectangle 9"/>
          <p:cNvSpPr/>
          <p:nvPr/>
        </p:nvSpPr>
        <p:spPr>
          <a:xfrm>
            <a:off x="814597" y="3349935"/>
            <a:ext cx="10879420" cy="1243738"/>
          </a:xfrm>
          <a:prstGeom prst="rect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 rendement thermodynamique est le rapport entre le travail idéal et le travail réel </a:t>
            </a:r>
            <a:endParaRPr lang="fr-FR" sz="2400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fr-FR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nécessaire 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pour le système</a:t>
            </a:r>
            <a:r>
              <a:rPr lang="fr-FR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.. 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307448" y="4958790"/>
                <a:ext cx="3035126" cy="1083951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𝐹𝑂𝑀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d>
                        <m:dPr>
                          <m:ctrlPr>
                            <a:rPr lang="fr-FR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fr-FR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f>
                                <m:fPr>
                                  <m:type m:val="lin"/>
                                  <m:ctrlPr>
                                    <a:rPr lang="fr-FR" sz="28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acc>
                                    <m:accPr>
                                      <m:chr m:val="̇"/>
                                      <m:ctrlPr>
                                        <a:rPr lang="fr-FR" sz="28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fr-FR" sz="2800" i="1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2800" i="1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𝑊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800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i</m:t>
                                          </m:r>
                                        </m:sub>
                                      </m:sSub>
                                    </m:e>
                                  </m:acc>
                                </m:num>
                                <m:den>
                                  <m:sSub>
                                    <m:sSubPr>
                                      <m:ctrlPr>
                                        <a:rPr lang="fr-FR" sz="28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fr-FR" sz="2800" i="1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800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m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fr-FR" sz="28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𝑙</m:t>
                                      </m:r>
                                    </m:sub>
                                  </m:sSub>
                                </m:den>
                              </m:f>
                            </m:num>
                            <m:den>
                              <m:f>
                                <m:fPr>
                                  <m:type m:val="lin"/>
                                  <m:ctrlPr>
                                    <a:rPr lang="fr-FR" sz="28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acc>
                                    <m:accPr>
                                      <m:chr m:val="̇"/>
                                      <m:ctrlPr>
                                        <a:rPr lang="fr-FR" sz="28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fr-FR" sz="2800" i="1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2800" i="1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𝑊</m:t>
                                          </m:r>
                                        </m:e>
                                        <m:sub>
                                          <m:r>
                                            <a:rPr lang="fr-FR" sz="2800" i="1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𝑐</m:t>
                                          </m:r>
                                        </m:sub>
                                      </m:sSub>
                                    </m:e>
                                  </m:acc>
                                </m:num>
                                <m:den>
                                  <m:sSub>
                                    <m:sSubPr>
                                      <m:ctrlPr>
                                        <a:rPr lang="fr-FR" sz="28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fr-FR" sz="2800" i="1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800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m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fr-FR" sz="28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𝑙</m:t>
                                      </m:r>
                                    </m:sub>
                                  </m:sSub>
                                </m:den>
                              </m:f>
                            </m:den>
                          </m:f>
                        </m:e>
                      </m:d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7448" y="4958790"/>
                <a:ext cx="3035126" cy="108395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73263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164143" y="2504544"/>
                <a:ext cx="5168018" cy="1044517"/>
              </a:xfrm>
              <a:prstGeom prst="rect">
                <a:avLst/>
              </a:prstGeom>
              <a:ln>
                <a:solidFill>
                  <a:srgbClr val="92D05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̇"/>
                              <m:ctrlPr>
                                <a:rPr lang="fr-FR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fr-FR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800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fr-FR" sz="2800" i="0"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</m:sub>
                              </m:sSub>
                            </m:e>
                          </m:acc>
                          <m:r>
                            <a:rPr lang="fr-FR" sz="2800" i="0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sSub>
                            <m:sSubPr>
                              <m:ctrlPr>
                                <a:rPr lang="fr-FR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fr-FR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sz="28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acc>
                            </m:e>
                            <m:sub>
                              <m:r>
                                <a:rPr lang="fr-FR" sz="28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den>
                      </m:f>
                      <m:r>
                        <a:rPr lang="fr-FR" sz="280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fr-FR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ctrlPr>
                                <a:rPr lang="fr-FR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fr-FR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fr-FR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800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fr-FR" sz="2800" i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fr-FR" sz="2800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fr-FR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800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fr-FR" sz="2800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fr-FR" sz="2800" i="0">
                                  <a:latin typeface="Cambria Math" panose="02040503050406030204" pitchFamily="18" charset="0"/>
                                </a:rPr>
                                <m:t>− </m:t>
                              </m:r>
                              <m:sSub>
                                <m:sSubPr>
                                  <m:ctrlPr>
                                    <a:rPr lang="fr-FR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8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fr-FR" sz="280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fr-FR" sz="2800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fr-FR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8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fr-FR" sz="280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fr-FR" sz="28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fr-FR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8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fr-FR" sz="28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4143" y="2504544"/>
                <a:ext cx="5168018" cy="104451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rgbClr val="92D05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5" name="Imag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2011" y="621010"/>
            <a:ext cx="2511380" cy="453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8609355" y="5423262"/>
            <a:ext cx="28809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fr-FR" altLang="fr-FR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Cycle idéal de Linde </a:t>
            </a:r>
            <a:endParaRPr kumimoji="0" lang="fr-FR" altLang="fr-FR" sz="24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64143" y="933770"/>
            <a:ext cx="3266022" cy="461665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none">
            <a:spAutoFit/>
          </a:bodyPr>
          <a:lstStyle/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fr-FR" altLang="fr-F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Travail du cycle idéal </a:t>
            </a:r>
            <a:endParaRPr lang="fr-FR" alt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4232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36871" y="273973"/>
            <a:ext cx="2291366" cy="742458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fr-FR" i="1" u="sng" dirty="0" smtClean="0">
                <a:latin typeface="Aharoni" panose="02010803020104030203" pitchFamily="2" charset="-79"/>
                <a:cs typeface="Aharoni" panose="02010803020104030203" pitchFamily="2" charset="-79"/>
              </a:rPr>
              <a:t>RESUME</a:t>
            </a:r>
            <a:endParaRPr lang="fr-FR" i="1" u="sng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838200" y="1393065"/>
                <a:ext cx="2914772" cy="100053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fr-FR" sz="2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̇"/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e>
                          </m:acc>
                        </m:num>
                        <m:den>
                          <m:acc>
                            <m:accPr>
                              <m:chr m:val="̇"/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acc>
                        </m:den>
                      </m:f>
                      <m:r>
                        <a:rPr lang="fr-FR" sz="2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endChr m:val=""/>
                                      <m:ctrlP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fr-FR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2400" i="1"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  <m:sub>
                                          <m:r>
                                            <a:rPr lang="fr-FR" sz="2400" i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fr-FR" sz="2400" i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fr-FR" sz="24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fr-FR" sz="2400" i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fr-FR" sz="2400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393065"/>
                <a:ext cx="2914772" cy="100053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486010" y="1519886"/>
                <a:ext cx="2779806" cy="68236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280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Q</m:t>
                    </m:r>
                    <m:r>
                      <a:rPr lang="fr-FR" sz="280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</m:t>
                    </m:r>
                    <m:acc>
                      <m:accPr>
                        <m:chr m:val="̇"/>
                        <m:ctrlPr>
                          <a:rPr lang="fr-FR" sz="28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28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</m:acc>
                    <m:sSub>
                      <m:sSubPr>
                        <m:ctrlPr>
                          <a:rPr lang="fr-FR" sz="28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8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fr-FR" sz="28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</m:e>
                      <m:sub>
                        <m:r>
                          <a:rPr lang="fr-FR" sz="28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fr-FR" sz="28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 </m:t>
                    </m:r>
                    <m:sSub>
                      <m:sSubPr>
                        <m:ctrlPr>
                          <a:rPr lang="fr-FR" sz="28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8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</m:e>
                      <m:sub>
                        <m:r>
                          <a:rPr lang="fr-FR" sz="28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fr-FR" sz="28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haroni" panose="02010803020104030203" pitchFamily="2" charset="-79"/>
                    <a:ea typeface="Times New Roman" panose="02020603050405020304" pitchFamily="18" charset="0"/>
                    <a:cs typeface="Aharoni" panose="02010803020104030203" pitchFamily="2" charset="-79"/>
                  </a:rPr>
                  <a:t> </a:t>
                </a:r>
                <a:endParaRPr lang="fr-FR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haroni" panose="02010803020104030203" pitchFamily="2" charset="-79"/>
                  <a:ea typeface="Calibri" panose="020F0502020204030204" pitchFamily="34" charset="0"/>
                  <a:cs typeface="Aharoni" panose="02010803020104030203" pitchFamily="2" charset="-79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6010" y="1519886"/>
                <a:ext cx="2779806" cy="68236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7998854" y="1261073"/>
                <a:ext cx="3463343" cy="1264513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fr-FR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  <m:r>
                        <a:rPr lang="fr-FR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fr-FR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fr-FR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sz="20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fr-FR" sz="20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sub>
                      </m:sSub>
                      <m:r>
                        <a:rPr lang="fr-FR" sz="2000" b="1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fr-FR" sz="2000" b="1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𝒀</m:t>
                      </m:r>
                      <m:sSub>
                        <m:sSubPr>
                          <m:ctrlPr>
                            <a:rPr lang="fr-FR" sz="20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sz="20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fr-FR" sz="20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𝒇</m:t>
                          </m:r>
                        </m:sub>
                      </m:sSub>
                      <m:r>
                        <a:rPr lang="fr-FR" sz="2000" b="1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+(</m:t>
                      </m:r>
                      <m:r>
                        <a:rPr lang="fr-FR" sz="2000" b="1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fr-FR" sz="2000" b="1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fr-FR" sz="2000" b="1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𝒀</m:t>
                      </m:r>
                      <m:r>
                        <a:rPr lang="fr-FR" sz="2000" b="1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  <m:sSub>
                        <m:sSubPr>
                          <m:ctrlPr>
                            <a:rPr lang="fr-FR" sz="20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sz="20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fr-FR" sz="20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𝒈</m:t>
                          </m:r>
                        </m:sub>
                      </m:sSub>
                    </m:oMath>
                  </m:oMathPara>
                </a14:m>
                <a:endParaRPr lang="fr-FR" sz="20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8854" y="1261073"/>
                <a:ext cx="3463343" cy="126451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838200" y="3209162"/>
                <a:ext cx="4828504" cy="846065"/>
              </a:xfrm>
              <a:prstGeom prst="rect">
                <a:avLst/>
              </a:prstGeom>
              <a:ln>
                <a:solidFill>
                  <a:srgbClr val="CD23B9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>
                              <a:latin typeface="Cambria Math" panose="02040503050406030204" pitchFamily="18" charset="0"/>
                            </a:rPr>
                            <m:t> </m:t>
                          </m:r>
                          <m:acc>
                            <m:accPr>
                              <m:chr m:val="̇"/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acc>
                          <m:r>
                            <a:rPr lang="fr-FR" sz="2400" i="0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acc>
                            <m:accPr>
                              <m:chr m:val="̇"/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sz="2400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</m:acc>
                        </m:den>
                      </m:f>
                      <m:r>
                        <a:rPr lang="fr-FR" sz="2400" b="0" i="0">
                          <a:latin typeface="Cambria Math" panose="02040503050406030204" pitchFamily="18" charset="0"/>
                        </a:rPr>
                        <m:t>  = </m:t>
                      </m:r>
                      <m:d>
                        <m:dPr>
                          <m:ctrlPr>
                            <a:rPr lang="fr-FR" sz="2400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2400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fr-FR" sz="2400" b="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fr-FR" sz="2400" b="0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sz="2400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fr-FR" sz="2400" b="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fr-FR" sz="2400" b="0" i="0">
                          <a:latin typeface="Cambria Math" panose="02040503050406030204" pitchFamily="18" charset="0"/>
                        </a:rPr>
                        <m:t>− </m:t>
                      </m:r>
                      <m:sSub>
                        <m:sSubPr>
                          <m:ctrlPr>
                            <a:rPr lang="fr-FR" sz="24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fr-FR" sz="2400" b="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fr-FR" sz="2400" b="0" i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fr-FR" sz="24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fr-FR" sz="2400" b="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fr-FR" sz="2400" b="0" i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fr-FR" sz="24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fr-FR" sz="2400" b="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400" dirty="0">
                  <a:latin typeface="Berlin Sans FB Demi" panose="020E0802020502020306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209162"/>
                <a:ext cx="4828504" cy="8460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CD23B9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6131418" y="3146709"/>
                <a:ext cx="5150476" cy="908518"/>
              </a:xfrm>
              <a:prstGeom prst="rect">
                <a:avLst/>
              </a:prstGeom>
              <a:ln>
                <a:solidFill>
                  <a:srgbClr val="CD23B9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>
                              <a:latin typeface="Cambria Math" panose="02040503050406030204" pitchFamily="18" charset="0"/>
                            </a:rPr>
                            <m:t> </m:t>
                          </m:r>
                          <m:acc>
                            <m:accPr>
                              <m:chr m:val="̇"/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acc>
                          <m:r>
                            <a:rPr lang="fr-FR" sz="2400" i="0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sSub>
                            <m:sSub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acc>
                            </m:e>
                            <m:sub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den>
                      </m:f>
                      <m:r>
                        <a:rPr lang="fr-FR" sz="2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𝑌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fr-FR" sz="2400" i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fr-FR" sz="2400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fr-FR" sz="240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fr-FR" sz="2400" i="0">
                                  <a:latin typeface="Cambria Math" panose="02040503050406030204" pitchFamily="18" charset="0"/>
                                </a:rPr>
                                <m:t>− </m:t>
                              </m:r>
                              <m:sSub>
                                <m:sSubPr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fr-FR" sz="240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fr-FR" sz="2400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fr-FR" sz="240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fr-FR" sz="24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fr-FR" sz="24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1418" y="3146709"/>
                <a:ext cx="5150476" cy="90851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CD23B9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599125" y="4636929"/>
                <a:ext cx="2624245" cy="942309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𝐹𝑂𝑀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d>
                        <m:dPr>
                          <m:ctrlPr>
                            <a:rPr lang="fr-F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fr-F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f>
                                <m:fPr>
                                  <m:type m:val="lin"/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acc>
                                    <m:accPr>
                                      <m:chr m:val="̇"/>
                                      <m:ctrlPr>
                                        <a:rPr lang="fr-FR" sz="24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fr-FR" sz="2400" i="1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2400" i="1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𝑊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400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i</m:t>
                                          </m:r>
                                        </m:sub>
                                      </m:sSub>
                                    </m:e>
                                  </m:acc>
                                </m:num>
                                <m:den>
                                  <m:sSub>
                                    <m:sSubPr>
                                      <m:ctrlPr>
                                        <a:rPr lang="fr-FR" sz="24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fr-FR" sz="2400" i="1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400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m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fr-FR" sz="24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𝑙</m:t>
                                      </m:r>
                                    </m:sub>
                                  </m:sSub>
                                </m:den>
                              </m:f>
                            </m:num>
                            <m:den>
                              <m:f>
                                <m:fPr>
                                  <m:type m:val="lin"/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acc>
                                    <m:accPr>
                                      <m:chr m:val="̇"/>
                                      <m:ctrlPr>
                                        <a:rPr lang="fr-FR" sz="24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fr-FR" sz="2400" i="1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2400" i="1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𝑊</m:t>
                                          </m:r>
                                        </m:e>
                                        <m:sub>
                                          <m:r>
                                            <a:rPr lang="fr-FR" sz="2400" i="1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𝑐</m:t>
                                          </m:r>
                                        </m:sub>
                                      </m:sSub>
                                    </m:e>
                                  </m:acc>
                                </m:num>
                                <m:den>
                                  <m:sSub>
                                    <m:sSubPr>
                                      <m:ctrlPr>
                                        <a:rPr lang="fr-FR" sz="24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fr-FR" sz="2400" i="1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400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m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fr-FR" sz="24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𝑙</m:t>
                                      </m:r>
                                    </m:sub>
                                  </m:sSub>
                                </m:den>
                              </m:f>
                            </m:den>
                          </m:f>
                        </m:e>
                      </m:d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9125" y="4636929"/>
                <a:ext cx="2624245" cy="94230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6257573" y="4539406"/>
                <a:ext cx="5168018" cy="1044517"/>
              </a:xfrm>
              <a:prstGeom prst="rect">
                <a:avLst/>
              </a:prstGeom>
              <a:ln>
                <a:solidFill>
                  <a:srgbClr val="92D05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̇"/>
                              <m:ctrlPr>
                                <a:rPr lang="fr-FR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fr-FR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800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fr-FR" sz="2800" i="0"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</m:sub>
                              </m:sSub>
                            </m:e>
                          </m:acc>
                          <m:r>
                            <a:rPr lang="fr-FR" sz="2800" i="0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sSub>
                            <m:sSubPr>
                              <m:ctrlPr>
                                <a:rPr lang="fr-FR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fr-FR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sz="28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acc>
                            </m:e>
                            <m:sub>
                              <m:r>
                                <a:rPr lang="fr-FR" sz="28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den>
                      </m:f>
                      <m:r>
                        <a:rPr lang="fr-FR" sz="280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fr-FR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ctrlPr>
                                <a:rPr lang="fr-FR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fr-FR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fr-FR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800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fr-FR" sz="2800" i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fr-FR" sz="2800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fr-FR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800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fr-FR" sz="2800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fr-FR" sz="2800" i="0">
                                  <a:latin typeface="Cambria Math" panose="02040503050406030204" pitchFamily="18" charset="0"/>
                                </a:rPr>
                                <m:t>− </m:t>
                              </m:r>
                              <m:sSub>
                                <m:sSubPr>
                                  <m:ctrlPr>
                                    <a:rPr lang="fr-FR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8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fr-FR" sz="280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fr-FR" sz="2800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fr-FR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8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fr-FR" sz="280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fr-FR" sz="28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fr-FR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8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fr-FR" sz="28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7573" y="4539406"/>
                <a:ext cx="5168018" cy="104451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rgbClr val="92D05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83403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6468" y="1"/>
            <a:ext cx="9990417" cy="62005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fr-FR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Liquéfaction par détente Joule-Thomson</a:t>
            </a:r>
            <a:r>
              <a:rPr lang="fr-FR" sz="3200" b="1" i="1" dirty="0"/>
              <a:t> </a:t>
            </a:r>
            <a:r>
              <a:rPr lang="fr-FR" sz="3200" b="1" i="1" dirty="0" smtClean="0"/>
              <a:t> </a:t>
            </a:r>
            <a:r>
              <a:rPr lang="fr-FR" sz="32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Pré-refroidissement</a:t>
            </a:r>
            <a:endParaRPr lang="fr-FR" sz="32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6856" y="1799388"/>
            <a:ext cx="3451834" cy="830997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fr-FR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Améliorer 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la performance </a:t>
            </a:r>
            <a:endParaRPr lang="fr-FR" sz="24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fr-FR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du 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cycle de </a:t>
            </a:r>
            <a:r>
              <a:rPr lang="fr-FR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Linde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04056" y="912014"/>
            <a:ext cx="1657435" cy="52322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Objectif</a:t>
            </a:r>
            <a:endParaRPr lang="fr-FR" sz="2800" dirty="0"/>
          </a:p>
        </p:txBody>
      </p:sp>
      <p:sp>
        <p:nvSpPr>
          <p:cNvPr id="8" name="Rectangle 7"/>
          <p:cNvSpPr/>
          <p:nvPr/>
        </p:nvSpPr>
        <p:spPr>
          <a:xfrm>
            <a:off x="6456783" y="732665"/>
            <a:ext cx="2525050" cy="830997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r>
              <a:rPr lang="fr-FR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Augmenter 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le </a:t>
            </a:r>
            <a:r>
              <a:rPr lang="fr-FR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taux</a:t>
            </a:r>
          </a:p>
          <a:p>
            <a:r>
              <a:rPr lang="fr-FR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de la liquéfaction </a:t>
            </a:r>
            <a:endParaRPr lang="fr-FR" sz="2400" dirty="0"/>
          </a:p>
        </p:txBody>
      </p:sp>
      <p:cxnSp>
        <p:nvCxnSpPr>
          <p:cNvPr id="10" name="Connecteur droit avec flèche 9"/>
          <p:cNvCxnSpPr>
            <a:stCxn id="7" idx="2"/>
            <a:endCxn id="6" idx="0"/>
          </p:cNvCxnSpPr>
          <p:nvPr/>
        </p:nvCxnSpPr>
        <p:spPr>
          <a:xfrm flipH="1">
            <a:off x="1832773" y="1435234"/>
            <a:ext cx="1" cy="36415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>
            <a:stCxn id="7" idx="3"/>
            <a:endCxn id="8" idx="1"/>
          </p:cNvCxnSpPr>
          <p:nvPr/>
        </p:nvCxnSpPr>
        <p:spPr>
          <a:xfrm flipV="1">
            <a:off x="2661491" y="1148164"/>
            <a:ext cx="3795292" cy="254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5011676" y="1984055"/>
            <a:ext cx="5415265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Ajouter un 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autre cycle de refroidissement </a:t>
            </a:r>
            <a:endParaRPr lang="fr-FR" sz="2400" dirty="0"/>
          </a:p>
        </p:txBody>
      </p:sp>
      <p:cxnSp>
        <p:nvCxnSpPr>
          <p:cNvPr id="37" name="Connecteur droit avec flèche 36"/>
          <p:cNvCxnSpPr>
            <a:stCxn id="8" idx="2"/>
            <a:endCxn id="22" idx="0"/>
          </p:cNvCxnSpPr>
          <p:nvPr/>
        </p:nvCxnSpPr>
        <p:spPr>
          <a:xfrm>
            <a:off x="7719308" y="1563662"/>
            <a:ext cx="1" cy="420393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avec flèche 37"/>
          <p:cNvCxnSpPr>
            <a:stCxn id="6" idx="3"/>
            <a:endCxn id="22" idx="1"/>
          </p:cNvCxnSpPr>
          <p:nvPr/>
        </p:nvCxnSpPr>
        <p:spPr>
          <a:xfrm>
            <a:off x="3558690" y="2214887"/>
            <a:ext cx="1452986" cy="1"/>
          </a:xfrm>
          <a:prstGeom prst="straightConnector1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Image 5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9860" y="2927666"/>
            <a:ext cx="8950816" cy="3717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0115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81" y="1236142"/>
            <a:ext cx="6581105" cy="4623745"/>
          </a:xfrm>
          <a:prstGeom prst="rect">
            <a:avLst/>
          </a:prstGeom>
        </p:spPr>
      </p:pic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6468" y="25759"/>
            <a:ext cx="9990417" cy="62005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fr-FR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Liquéfaction par détente Joule-Thomson</a:t>
            </a:r>
            <a:r>
              <a:rPr lang="fr-FR" sz="3200" b="1" i="1" dirty="0"/>
              <a:t> </a:t>
            </a:r>
            <a:r>
              <a:rPr lang="fr-FR" sz="3200" b="1" i="1" dirty="0" smtClean="0"/>
              <a:t> </a:t>
            </a:r>
            <a:r>
              <a:rPr lang="fr-FR" sz="32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Pré-refroidissement</a:t>
            </a:r>
            <a:endParaRPr lang="fr-FR" sz="32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9386" y="1590742"/>
            <a:ext cx="5105400" cy="43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7516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8603087" cy="575077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fr-FR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Bilan Energétique LINDE  avec Pré-refroidissement  </a:t>
            </a:r>
            <a:endParaRPr lang="fr-FR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23533" y="850421"/>
            <a:ext cx="4060727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fr-FR" sz="2400" b="1" i="1" dirty="0" smtClean="0">
                <a:effectLst/>
                <a:highlight>
                  <a:srgbClr val="D3D3D3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Fraction du gaz liquéfié</a:t>
            </a:r>
            <a:r>
              <a:rPr lang="fr-FR" sz="2400" dirty="0" smtClean="0">
                <a:effectLst/>
                <a:highlight>
                  <a:srgbClr val="D3D3D3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fr-FR" sz="2400" b="1" dirty="0" smtClean="0">
                <a:effectLst/>
                <a:highlight>
                  <a:srgbClr val="D3D3D3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Y</a:t>
            </a:r>
            <a:r>
              <a:rPr lang="fr-FR" b="1" u="sng" dirty="0" smtClean="0">
                <a:effectLst/>
                <a:highlight>
                  <a:srgbClr val="D3D3D3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au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13219833"/>
                  </p:ext>
                </p:extLst>
              </p:nvPr>
            </p:nvGraphicFramePr>
            <p:xfrm>
              <a:off x="180304" y="1681056"/>
              <a:ext cx="5705340" cy="1913636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2852670">
                      <a:extLst>
                        <a:ext uri="{9D8B030D-6E8A-4147-A177-3AD203B41FA5}">
                          <a16:colId xmlns:a16="http://schemas.microsoft.com/office/drawing/2014/main" val="136780376"/>
                        </a:ext>
                      </a:extLst>
                    </a:gridCol>
                    <a:gridCol w="2852670">
                      <a:extLst>
                        <a:ext uri="{9D8B030D-6E8A-4147-A177-3AD203B41FA5}">
                          <a16:colId xmlns:a16="http://schemas.microsoft.com/office/drawing/2014/main" val="193200550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2400" dirty="0" smtClean="0">
                              <a:solidFill>
                                <a:schemeClr val="tx1"/>
                              </a:solidFill>
                            </a:rPr>
                            <a:t>Quantité</a:t>
                          </a:r>
                          <a:r>
                            <a:rPr lang="fr-FR" sz="2400" baseline="0" dirty="0" smtClean="0">
                              <a:solidFill>
                                <a:schemeClr val="tx1"/>
                              </a:solidFill>
                            </a:rPr>
                            <a:t> sortante</a:t>
                          </a:r>
                          <a:endParaRPr lang="fr-FR" sz="240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2400" dirty="0" smtClean="0">
                              <a:solidFill>
                                <a:schemeClr val="tx1"/>
                              </a:solidFill>
                            </a:rPr>
                            <a:t>Quantité</a:t>
                          </a:r>
                          <a:r>
                            <a:rPr lang="fr-FR" sz="2400" baseline="0" dirty="0" smtClean="0">
                              <a:solidFill>
                                <a:schemeClr val="tx1"/>
                              </a:solidFill>
                            </a:rPr>
                            <a:t> entrante </a:t>
                          </a:r>
                          <a:endParaRPr lang="fr-FR" sz="240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19443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fr-FR" sz="2400" i="1" kern="120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fr-FR" sz="2400" i="1" kern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fr-FR" sz="2400" kern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</m:acc>
                                    <m:r>
                                      <a:rPr lang="fr-FR" sz="2400" kern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acc>
                                      <m:accPr>
                                        <m:chr m:val="̇"/>
                                        <m:ctrlPr>
                                          <a:rPr lang="fr-FR" sz="2400" i="1" kern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sSub>
                                          <m:sSubPr>
                                            <m:ctrlPr>
                                              <a:rPr lang="fr-FR" sz="2400" i="1" kern="12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fr-FR" sz="2400" kern="12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𝑚</m:t>
                                            </m:r>
                                          </m:e>
                                          <m:sub>
                                            <m:r>
                                              <a:rPr lang="fr-FR" sz="2400" kern="12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𝑓</m:t>
                                            </m:r>
                                          </m:sub>
                                        </m:sSub>
                                      </m:e>
                                    </m:acc>
                                  </m:e>
                                </m:d>
                                <m:sSub>
                                  <m:sSubPr>
                                    <m:ctrlPr>
                                      <a:rPr lang="fr-FR" sz="2400" i="1" kern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400" kern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fr-FR" sz="2400" kern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̇"/>
                                    <m:ctrlPr>
                                      <a:rPr lang="fr-FR" sz="2400" i="1" kern="120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fr-FR" sz="2400" kern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</m:acc>
                                <m:sSub>
                                  <m:sSubPr>
                                    <m:ctrlPr>
                                      <a:rPr lang="fr-FR" sz="2400" i="1" kern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400" kern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fr-FR" sz="2400" kern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808741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̇"/>
                                    <m:ctrlPr>
                                      <a:rPr lang="fr-FR" sz="2400" i="1" kern="120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fr-FR" sz="2400" i="1" kern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2400" kern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fr-FR" sz="2400" kern="1200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sub>
                                    </m:sSub>
                                  </m:e>
                                </m:acc>
                                <m:sSub>
                                  <m:sSubPr>
                                    <m:ctrlPr>
                                      <a:rPr lang="fr-FR" sz="2400" i="1" kern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400" kern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fr-FR" sz="2400" kern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24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7987897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̇"/>
                                    <m:ctrlPr>
                                      <a:rPr lang="fr-FR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fr-F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240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fr-FR" sz="2400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sub>
                                    </m:sSub>
                                  </m:e>
                                </m:acc>
                                <m:sSub>
                                  <m:sSubPr>
                                    <m:ctrlPr>
                                      <a:rPr lang="fr-F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40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fr-FR" sz="240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sz="2400" dirty="0"/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̇"/>
                                    <m:ctrlPr>
                                      <a:rPr lang="fr-FR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fr-F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240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fr-FR" sz="2400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sub>
                                    </m:sSub>
                                  </m:e>
                                </m:acc>
                                <m:sSub>
                                  <m:sSubPr>
                                    <m:ctrlPr>
                                      <a:rPr lang="fr-F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40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fr-FR" sz="240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sz="2400" dirty="0"/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0692253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au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13219833"/>
                  </p:ext>
                </p:extLst>
              </p:nvPr>
            </p:nvGraphicFramePr>
            <p:xfrm>
              <a:off x="180304" y="1681056"/>
              <a:ext cx="5705340" cy="1913636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2852670">
                      <a:extLst>
                        <a:ext uri="{9D8B030D-6E8A-4147-A177-3AD203B41FA5}">
                          <a16:colId xmlns:a16="http://schemas.microsoft.com/office/drawing/2014/main" val="136780376"/>
                        </a:ext>
                      </a:extLst>
                    </a:gridCol>
                    <a:gridCol w="2852670">
                      <a:extLst>
                        <a:ext uri="{9D8B030D-6E8A-4147-A177-3AD203B41FA5}">
                          <a16:colId xmlns:a16="http://schemas.microsoft.com/office/drawing/2014/main" val="1932005505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2400" dirty="0" smtClean="0">
                              <a:solidFill>
                                <a:schemeClr val="tx1"/>
                              </a:solidFill>
                            </a:rPr>
                            <a:t>Quantité</a:t>
                          </a:r>
                          <a:r>
                            <a:rPr lang="fr-FR" sz="2400" baseline="0" dirty="0" smtClean="0">
                              <a:solidFill>
                                <a:schemeClr val="tx1"/>
                              </a:solidFill>
                            </a:rPr>
                            <a:t> sortante</a:t>
                          </a:r>
                          <a:endParaRPr lang="fr-FR" sz="240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2400" dirty="0" smtClean="0">
                              <a:solidFill>
                                <a:schemeClr val="tx1"/>
                              </a:solidFill>
                            </a:rPr>
                            <a:t>Quantité</a:t>
                          </a:r>
                          <a:r>
                            <a:rPr lang="fr-FR" sz="2400" baseline="0" dirty="0" smtClean="0">
                              <a:solidFill>
                                <a:schemeClr val="tx1"/>
                              </a:solidFill>
                            </a:rPr>
                            <a:t> entrante </a:t>
                          </a:r>
                          <a:endParaRPr lang="fr-FR" sz="240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1944316"/>
                      </a:ext>
                    </a:extLst>
                  </a:tr>
                  <a:tr h="512699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213" t="-96471" r="-100640" b="-1847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100427" t="-96471" r="-855" b="-18470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80874120"/>
                      </a:ext>
                    </a:extLst>
                  </a:tr>
                  <a:tr h="486537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213" t="-208750" r="-100640" b="-96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24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7987897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213" t="-329333" r="-100640" b="-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100427" t="-329333" r="-855" b="-2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0692253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0" y="3799359"/>
                <a:ext cx="6093976" cy="517706"/>
              </a:xfrm>
              <a:prstGeom prst="rect">
                <a:avLst/>
              </a:prstGeom>
              <a:ln>
                <a:solidFill>
                  <a:srgbClr val="00B0F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acc>
                      <m:sSub>
                        <m:sSub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fr-FR" sz="240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 sz="2400" i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̇"/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</m:acc>
                      <m:sSub>
                        <m:sSub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fr-FR" sz="2400" i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e>
                      </m:acc>
                      <m:sSub>
                        <m:sSub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fr-FR" sz="2400" i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̇"/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acc>
                          <m:r>
                            <a:rPr lang="fr-FR" sz="2400" i="0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̇"/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e>
                          </m:acc>
                        </m:e>
                      </m:d>
                      <m:sSub>
                        <m:sSub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fr-FR" sz="24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fr-FR" sz="2400" i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̇"/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</m:acc>
                      <m:sSub>
                        <m:sSub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799359"/>
                <a:ext cx="6093976" cy="51770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196289" y="4516220"/>
                <a:ext cx="3199402" cy="868379"/>
              </a:xfrm>
              <a:prstGeom prst="rect">
                <a:avLst/>
              </a:prstGeom>
              <a:ln>
                <a:solidFill>
                  <a:srgbClr val="00B0F0"/>
                </a:solidFill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fr-FR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acc>
                          <m:accPr>
                            <m:chr m:val="̇"/>
                            <m:ctrlPr>
                              <a:rPr lang="fr-FR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fr-FR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fr-FR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𝑟</m:t>
                                </m:r>
                              </m:sub>
                            </m:sSub>
                          </m:e>
                        </m:acc>
                      </m:num>
                      <m:den>
                        <m:acc>
                          <m:accPr>
                            <m:chr m:val="̇"/>
                            <m:ctrlPr>
                              <a:rPr lang="fr-FR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fr-FR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</m:acc>
                      </m:den>
                    </m:f>
                    <m:r>
                      <a:rPr lang="fr-FR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𝑋</m:t>
                    </m:r>
                  </m:oMath>
                </a14:m>
                <a:r>
                  <a:rPr lang="fr-FR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   et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acc>
                          <m:accPr>
                            <m:chr m:val="̇"/>
                            <m:ctrlPr>
                              <a:rPr lang="fr-FR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fr-FR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fr-FR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𝑓</m:t>
                                </m:r>
                              </m:sub>
                            </m:sSub>
                          </m:e>
                        </m:acc>
                      </m:num>
                      <m:den>
                        <m:acc>
                          <m:accPr>
                            <m:chr m:val="̇"/>
                            <m:ctrlPr>
                              <a:rPr lang="fr-FR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fr-FR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</m:acc>
                      </m:den>
                    </m:f>
                  </m:oMath>
                </a14:m>
                <a:r>
                  <a:rPr lang="fr-FR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Y </a:t>
                </a:r>
                <a:endParaRPr lang="fr-FR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6289" y="4516220"/>
                <a:ext cx="3199402" cy="868379"/>
              </a:xfrm>
              <a:prstGeom prst="rect">
                <a:avLst/>
              </a:prstGeom>
              <a:blipFill>
                <a:blip r:embed="rId5"/>
                <a:stretch>
                  <a:fillRect r="-1898" b="-5556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384919" y="5051161"/>
                <a:ext cx="5500725" cy="14187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20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fr-FR" sz="2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𝑌</m:t>
                    </m:r>
                    <m:r>
                      <a:rPr lang="fr-FR" sz="2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fr-FR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acc>
                          <m:accPr>
                            <m:chr m:val="̇"/>
                            <m:ctrlPr>
                              <a:rPr lang="fr-FR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fr-FR" sz="2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2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fr-FR" sz="2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𝑓</m:t>
                                </m:r>
                              </m:sub>
                            </m:sSub>
                          </m:e>
                        </m:acc>
                      </m:num>
                      <m:den>
                        <m:acc>
                          <m:accPr>
                            <m:chr m:val="̇"/>
                            <m:ctrlPr>
                              <a:rPr lang="fr-FR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fr-FR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</m:acc>
                      </m:den>
                    </m:f>
                    <m:r>
                      <a:rPr lang="fr-FR" sz="2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fr-FR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fr-FR" sz="2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2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𝒉</m:t>
                                </m:r>
                              </m:e>
                              <m:sub>
                                <m:r>
                                  <a:rPr lang="fr-FR" sz="2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fr-FR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fr-FR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𝒉</m:t>
                            </m:r>
                          </m:e>
                          <m:sub>
                            <m:r>
                              <a:rPr lang="fr-FR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fr-FR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d>
                          <m:dPr>
                            <m:ctrlPr>
                              <a:rPr lang="fr-FR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FR" sz="2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sSub>
                                  <m:sSubPr>
                                    <m:ctrlPr>
                                      <a:rPr lang="fr-FR" sz="28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8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𝒉</m:t>
                                    </m:r>
                                  </m:e>
                                  <m:sub>
                                    <m:r>
                                      <a:rPr lang="fr-FR" sz="28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fr-FR" sz="2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fr-FR" sz="2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𝒉</m:t>
                                </m:r>
                              </m:e>
                              <m:sub>
                                <m:r>
                                  <a:rPr lang="fr-FR" sz="2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𝒇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r>
                  <a:rPr lang="fr-FR" sz="2800" b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fr-FR" sz="2800" b="1" i="1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fr-FR" sz="2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2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𝒉</m:t>
                                </m:r>
                              </m:e>
                              <m:sub>
                                <m:r>
                                  <a:rPr lang="fr-FR" sz="2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sub>
                            </m:sSub>
                            <m:r>
                              <a:rPr lang="fr-FR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fr-FR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𝒉</m:t>
                            </m:r>
                          </m:e>
                          <m:sub>
                            <m:r>
                              <a:rPr lang="fr-FR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𝒅</m:t>
                            </m:r>
                          </m:sub>
                        </m:sSub>
                        <m:r>
                          <a:rPr lang="fr-FR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d>
                          <m:dPr>
                            <m:ctrlPr>
                              <a:rPr lang="fr-FR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FR" sz="2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sSub>
                                  <m:sSubPr>
                                    <m:ctrlPr>
                                      <a:rPr lang="fr-FR" sz="28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8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𝒉</m:t>
                                    </m:r>
                                  </m:e>
                                  <m:sub>
                                    <m:r>
                                      <a:rPr lang="fr-FR" sz="28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fr-FR" sz="2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fr-FR" sz="2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𝒉</m:t>
                                </m:r>
                              </m:e>
                              <m:sub>
                                <m:r>
                                  <a:rPr lang="fr-FR" sz="2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𝒇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endParaRPr lang="fr-FR" sz="2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919" y="5051161"/>
                <a:ext cx="5500725" cy="14187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ag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49071" y="1431416"/>
            <a:ext cx="5521349" cy="473588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8163102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3533" y="850421"/>
            <a:ext cx="6050054" cy="5799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fr-FR" sz="2400" b="1" i="1" dirty="0" smtClean="0">
                <a:effectLst/>
                <a:highlight>
                  <a:srgbClr val="D3D3D3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Fraction maximale du gaz liquéfié</a:t>
            </a:r>
            <a:r>
              <a:rPr lang="fr-FR" sz="2400" dirty="0" smtClean="0">
                <a:effectLst/>
                <a:highlight>
                  <a:srgbClr val="D3D3D3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fr-FR" sz="2400" b="1" dirty="0" err="1" smtClean="0">
                <a:effectLst/>
                <a:highlight>
                  <a:srgbClr val="D3D3D3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Ymax</a:t>
            </a:r>
            <a:r>
              <a:rPr lang="fr-FR" b="1" u="sng" dirty="0" smtClean="0">
                <a:effectLst/>
                <a:highlight>
                  <a:srgbClr val="D3D3D3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Connecteur droit avec flèche 5"/>
          <p:cNvCxnSpPr/>
          <p:nvPr/>
        </p:nvCxnSpPr>
        <p:spPr>
          <a:xfrm flipH="1" flipV="1">
            <a:off x="7134896" y="1790163"/>
            <a:ext cx="51515" cy="432730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flipV="1">
            <a:off x="10637949" y="1790163"/>
            <a:ext cx="51516" cy="432730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7186411" y="6117465"/>
            <a:ext cx="347729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orme libre 21"/>
          <p:cNvSpPr/>
          <p:nvPr/>
        </p:nvSpPr>
        <p:spPr>
          <a:xfrm>
            <a:off x="7134896" y="1957590"/>
            <a:ext cx="3539801" cy="2176126"/>
          </a:xfrm>
          <a:custGeom>
            <a:avLst/>
            <a:gdLst>
              <a:gd name="connsiteX0" fmla="*/ 3539801 w 3539801"/>
              <a:gd name="connsiteY0" fmla="*/ 0 h 2176126"/>
              <a:gd name="connsiteX1" fmla="*/ 2419339 w 3539801"/>
              <a:gd name="connsiteY1" fmla="*/ 1197735 h 2176126"/>
              <a:gd name="connsiteX2" fmla="*/ 1762516 w 3539801"/>
              <a:gd name="connsiteY2" fmla="*/ 1622738 h 2176126"/>
              <a:gd name="connsiteX3" fmla="*/ 873874 w 3539801"/>
              <a:gd name="connsiteY3" fmla="*/ 1931831 h 2176126"/>
              <a:gd name="connsiteX4" fmla="*/ 49626 w 3539801"/>
              <a:gd name="connsiteY4" fmla="*/ 2163650 h 2176126"/>
              <a:gd name="connsiteX5" fmla="*/ 88263 w 3539801"/>
              <a:gd name="connsiteY5" fmla="*/ 2150771 h 2176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39801" h="2176126">
                <a:moveTo>
                  <a:pt x="3539801" y="0"/>
                </a:moveTo>
                <a:cubicBezTo>
                  <a:pt x="3127677" y="463639"/>
                  <a:pt x="2715553" y="927279"/>
                  <a:pt x="2419339" y="1197735"/>
                </a:cubicBezTo>
                <a:cubicBezTo>
                  <a:pt x="2123125" y="1468191"/>
                  <a:pt x="2020093" y="1500389"/>
                  <a:pt x="1762516" y="1622738"/>
                </a:cubicBezTo>
                <a:cubicBezTo>
                  <a:pt x="1504938" y="1745087"/>
                  <a:pt x="1159356" y="1841679"/>
                  <a:pt x="873874" y="1931831"/>
                </a:cubicBezTo>
                <a:cubicBezTo>
                  <a:pt x="588392" y="2021983"/>
                  <a:pt x="180561" y="2127160"/>
                  <a:pt x="49626" y="2163650"/>
                </a:cubicBezTo>
                <a:cubicBezTo>
                  <a:pt x="-81309" y="2200140"/>
                  <a:pt x="88263" y="2144332"/>
                  <a:pt x="88263" y="2150771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Forme libre 23"/>
          <p:cNvSpPr/>
          <p:nvPr/>
        </p:nvSpPr>
        <p:spPr>
          <a:xfrm>
            <a:off x="7160654" y="4557512"/>
            <a:ext cx="3503053" cy="800099"/>
          </a:xfrm>
          <a:custGeom>
            <a:avLst/>
            <a:gdLst>
              <a:gd name="connsiteX0" fmla="*/ 3503053 w 3503053"/>
              <a:gd name="connsiteY0" fmla="*/ 800099 h 800099"/>
              <a:gd name="connsiteX1" fmla="*/ 2807594 w 3503053"/>
              <a:gd name="connsiteY1" fmla="*/ 375096 h 800099"/>
              <a:gd name="connsiteX2" fmla="*/ 2408349 w 3503053"/>
              <a:gd name="connsiteY2" fmla="*/ 207671 h 800099"/>
              <a:gd name="connsiteX3" fmla="*/ 1803042 w 3503053"/>
              <a:gd name="connsiteY3" fmla="*/ 78882 h 800099"/>
              <a:gd name="connsiteX4" fmla="*/ 1146219 w 3503053"/>
              <a:gd name="connsiteY4" fmla="*/ 14488 h 800099"/>
              <a:gd name="connsiteX5" fmla="*/ 373487 w 3503053"/>
              <a:gd name="connsiteY5" fmla="*/ 1609 h 800099"/>
              <a:gd name="connsiteX6" fmla="*/ 0 w 3503053"/>
              <a:gd name="connsiteY6" fmla="*/ 1609 h 800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3053" h="800099">
                <a:moveTo>
                  <a:pt x="3503053" y="800099"/>
                </a:moveTo>
                <a:cubicBezTo>
                  <a:pt x="3246549" y="636966"/>
                  <a:pt x="2990045" y="473834"/>
                  <a:pt x="2807594" y="375096"/>
                </a:cubicBezTo>
                <a:cubicBezTo>
                  <a:pt x="2625143" y="276358"/>
                  <a:pt x="2575774" y="257040"/>
                  <a:pt x="2408349" y="207671"/>
                </a:cubicBezTo>
                <a:cubicBezTo>
                  <a:pt x="2240924" y="158302"/>
                  <a:pt x="2013397" y="111079"/>
                  <a:pt x="1803042" y="78882"/>
                </a:cubicBezTo>
                <a:cubicBezTo>
                  <a:pt x="1592687" y="46685"/>
                  <a:pt x="1384478" y="27367"/>
                  <a:pt x="1146219" y="14488"/>
                </a:cubicBezTo>
                <a:cubicBezTo>
                  <a:pt x="907960" y="1609"/>
                  <a:pt x="564523" y="3755"/>
                  <a:pt x="373487" y="1609"/>
                </a:cubicBezTo>
                <a:cubicBezTo>
                  <a:pt x="182451" y="-537"/>
                  <a:pt x="51515" y="-537"/>
                  <a:pt x="0" y="1609"/>
                </a:cubicBezTo>
              </a:path>
            </a:pathLst>
          </a:cu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Forme libre 25"/>
          <p:cNvSpPr/>
          <p:nvPr/>
        </p:nvSpPr>
        <p:spPr>
          <a:xfrm>
            <a:off x="7199290" y="2588654"/>
            <a:ext cx="3477296" cy="1777284"/>
          </a:xfrm>
          <a:custGeom>
            <a:avLst/>
            <a:gdLst>
              <a:gd name="connsiteX0" fmla="*/ 0 w 3477296"/>
              <a:gd name="connsiteY0" fmla="*/ 1777284 h 1777284"/>
              <a:gd name="connsiteX1" fmla="*/ 927279 w 3477296"/>
              <a:gd name="connsiteY1" fmla="*/ 1648495 h 1777284"/>
              <a:gd name="connsiteX2" fmla="*/ 1738648 w 3477296"/>
              <a:gd name="connsiteY2" fmla="*/ 1378039 h 1777284"/>
              <a:gd name="connsiteX3" fmla="*/ 2382592 w 3477296"/>
              <a:gd name="connsiteY3" fmla="*/ 1017431 h 1777284"/>
              <a:gd name="connsiteX4" fmla="*/ 2949262 w 3477296"/>
              <a:gd name="connsiteY4" fmla="*/ 566670 h 1777284"/>
              <a:gd name="connsiteX5" fmla="*/ 3477296 w 3477296"/>
              <a:gd name="connsiteY5" fmla="*/ 0 h 1777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77296" h="1777284">
                <a:moveTo>
                  <a:pt x="0" y="1777284"/>
                </a:moveTo>
                <a:cubicBezTo>
                  <a:pt x="318752" y="1746160"/>
                  <a:pt x="637504" y="1715036"/>
                  <a:pt x="927279" y="1648495"/>
                </a:cubicBezTo>
                <a:cubicBezTo>
                  <a:pt x="1217054" y="1581954"/>
                  <a:pt x="1496096" y="1483216"/>
                  <a:pt x="1738648" y="1378039"/>
                </a:cubicBezTo>
                <a:cubicBezTo>
                  <a:pt x="1981200" y="1272862"/>
                  <a:pt x="2180823" y="1152659"/>
                  <a:pt x="2382592" y="1017431"/>
                </a:cubicBezTo>
                <a:cubicBezTo>
                  <a:pt x="2584361" y="882203"/>
                  <a:pt x="2766811" y="736242"/>
                  <a:pt x="2949262" y="566670"/>
                </a:cubicBezTo>
                <a:cubicBezTo>
                  <a:pt x="3131713" y="397098"/>
                  <a:pt x="3380705" y="83713"/>
                  <a:pt x="3477296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6426558" y="3721592"/>
            <a:ext cx="569480" cy="4121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T3</a:t>
            </a:r>
            <a:endParaRPr lang="fr-FR" dirty="0"/>
          </a:p>
        </p:txBody>
      </p:sp>
      <p:sp>
        <p:nvSpPr>
          <p:cNvPr id="28" name="Rectangle 27"/>
          <p:cNvSpPr/>
          <p:nvPr/>
        </p:nvSpPr>
        <p:spPr>
          <a:xfrm>
            <a:off x="5653824" y="4210989"/>
            <a:ext cx="1342213" cy="4121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T3= T6= Td</a:t>
            </a:r>
            <a:endParaRPr lang="fr-FR" dirty="0"/>
          </a:p>
        </p:txBody>
      </p:sp>
      <p:sp>
        <p:nvSpPr>
          <p:cNvPr id="29" name="Rectangle 28"/>
          <p:cNvSpPr/>
          <p:nvPr/>
        </p:nvSpPr>
        <p:spPr>
          <a:xfrm>
            <a:off x="6402205" y="4700386"/>
            <a:ext cx="569480" cy="4121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T6</a:t>
            </a:r>
            <a:endParaRPr lang="fr-FR" dirty="0"/>
          </a:p>
        </p:txBody>
      </p:sp>
      <p:sp>
        <p:nvSpPr>
          <p:cNvPr id="30" name="Rectangle 29"/>
          <p:cNvSpPr/>
          <p:nvPr/>
        </p:nvSpPr>
        <p:spPr>
          <a:xfrm>
            <a:off x="10784940" y="1790163"/>
            <a:ext cx="569480" cy="4121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T2</a:t>
            </a:r>
            <a:endParaRPr lang="fr-FR" dirty="0"/>
          </a:p>
        </p:txBody>
      </p:sp>
      <p:sp>
        <p:nvSpPr>
          <p:cNvPr id="31" name="Rectangle 30"/>
          <p:cNvSpPr/>
          <p:nvPr/>
        </p:nvSpPr>
        <p:spPr>
          <a:xfrm>
            <a:off x="10813555" y="2382592"/>
            <a:ext cx="569480" cy="4121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Ta</a:t>
            </a:r>
            <a:endParaRPr lang="fr-FR" dirty="0"/>
          </a:p>
        </p:txBody>
      </p:sp>
      <p:sp>
        <p:nvSpPr>
          <p:cNvPr id="32" name="Rectangle 31"/>
          <p:cNvSpPr/>
          <p:nvPr/>
        </p:nvSpPr>
        <p:spPr>
          <a:xfrm>
            <a:off x="10760151" y="5047283"/>
            <a:ext cx="569480" cy="4121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Tg</a:t>
            </a:r>
            <a:endParaRPr lang="fr-FR" dirty="0"/>
          </a:p>
        </p:txBody>
      </p:sp>
      <p:sp>
        <p:nvSpPr>
          <p:cNvPr id="33" name="Forme libre 32"/>
          <p:cNvSpPr/>
          <p:nvPr/>
        </p:nvSpPr>
        <p:spPr>
          <a:xfrm>
            <a:off x="7147775" y="1996225"/>
            <a:ext cx="3490174" cy="2376662"/>
          </a:xfrm>
          <a:custGeom>
            <a:avLst/>
            <a:gdLst>
              <a:gd name="connsiteX0" fmla="*/ 3490174 w 3490174"/>
              <a:gd name="connsiteY0" fmla="*/ 0 h 2376662"/>
              <a:gd name="connsiteX1" fmla="*/ 2215166 w 3490174"/>
              <a:gd name="connsiteY1" fmla="*/ 1378040 h 2376662"/>
              <a:gd name="connsiteX2" fmla="*/ 2215166 w 3490174"/>
              <a:gd name="connsiteY2" fmla="*/ 1378040 h 2376662"/>
              <a:gd name="connsiteX3" fmla="*/ 1275008 w 3490174"/>
              <a:gd name="connsiteY3" fmla="*/ 1931831 h 2376662"/>
              <a:gd name="connsiteX4" fmla="*/ 734095 w 3490174"/>
              <a:gd name="connsiteY4" fmla="*/ 2150772 h 2376662"/>
              <a:gd name="connsiteX5" fmla="*/ 77273 w 3490174"/>
              <a:gd name="connsiteY5" fmla="*/ 2356834 h 2376662"/>
              <a:gd name="connsiteX6" fmla="*/ 38636 w 3490174"/>
              <a:gd name="connsiteY6" fmla="*/ 2356834 h 2376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90174" h="2376662">
                <a:moveTo>
                  <a:pt x="3490174" y="0"/>
                </a:moveTo>
                <a:lnTo>
                  <a:pt x="2215166" y="1378040"/>
                </a:lnTo>
                <a:lnTo>
                  <a:pt x="2215166" y="1378040"/>
                </a:lnTo>
                <a:cubicBezTo>
                  <a:pt x="2058473" y="1470339"/>
                  <a:pt x="1521853" y="1803042"/>
                  <a:pt x="1275008" y="1931831"/>
                </a:cubicBezTo>
                <a:cubicBezTo>
                  <a:pt x="1028163" y="2060620"/>
                  <a:pt x="933718" y="2079938"/>
                  <a:pt x="734095" y="2150772"/>
                </a:cubicBezTo>
                <a:cubicBezTo>
                  <a:pt x="534472" y="2221606"/>
                  <a:pt x="193183" y="2322490"/>
                  <a:pt x="77273" y="2356834"/>
                </a:cubicBezTo>
                <a:cubicBezTo>
                  <a:pt x="-38637" y="2391178"/>
                  <a:pt x="-1" y="2374006"/>
                  <a:pt x="38636" y="2356834"/>
                </a:cubicBezTo>
              </a:path>
            </a:pathLst>
          </a:custGeom>
          <a:noFill/>
          <a:ln w="28575">
            <a:solidFill>
              <a:srgbClr val="CD23B9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Forme libre 34"/>
          <p:cNvSpPr/>
          <p:nvPr/>
        </p:nvSpPr>
        <p:spPr>
          <a:xfrm>
            <a:off x="7186411" y="4365938"/>
            <a:ext cx="3464417" cy="978794"/>
          </a:xfrm>
          <a:custGeom>
            <a:avLst/>
            <a:gdLst>
              <a:gd name="connsiteX0" fmla="*/ 3464417 w 3464417"/>
              <a:gd name="connsiteY0" fmla="*/ 978794 h 978794"/>
              <a:gd name="connsiteX1" fmla="*/ 2859110 w 3464417"/>
              <a:gd name="connsiteY1" fmla="*/ 592428 h 978794"/>
              <a:gd name="connsiteX2" fmla="*/ 2189409 w 3464417"/>
              <a:gd name="connsiteY2" fmla="*/ 270456 h 978794"/>
              <a:gd name="connsiteX3" fmla="*/ 1700012 w 3464417"/>
              <a:gd name="connsiteY3" fmla="*/ 154547 h 978794"/>
              <a:gd name="connsiteX4" fmla="*/ 1004552 w 3464417"/>
              <a:gd name="connsiteY4" fmla="*/ 77273 h 978794"/>
              <a:gd name="connsiteX5" fmla="*/ 476519 w 3464417"/>
              <a:gd name="connsiteY5" fmla="*/ 38637 h 978794"/>
              <a:gd name="connsiteX6" fmla="*/ 0 w 3464417"/>
              <a:gd name="connsiteY6" fmla="*/ 0 h 978794"/>
              <a:gd name="connsiteX7" fmla="*/ 0 w 3464417"/>
              <a:gd name="connsiteY7" fmla="*/ 0 h 978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64417" h="978794">
                <a:moveTo>
                  <a:pt x="3464417" y="978794"/>
                </a:moveTo>
                <a:cubicBezTo>
                  <a:pt x="3268014" y="844639"/>
                  <a:pt x="3071611" y="710484"/>
                  <a:pt x="2859110" y="592428"/>
                </a:cubicBezTo>
                <a:cubicBezTo>
                  <a:pt x="2646609" y="474372"/>
                  <a:pt x="2382592" y="343436"/>
                  <a:pt x="2189409" y="270456"/>
                </a:cubicBezTo>
                <a:cubicBezTo>
                  <a:pt x="1996226" y="197476"/>
                  <a:pt x="1897488" y="186744"/>
                  <a:pt x="1700012" y="154547"/>
                </a:cubicBezTo>
                <a:cubicBezTo>
                  <a:pt x="1502536" y="122350"/>
                  <a:pt x="1208467" y="96591"/>
                  <a:pt x="1004552" y="77273"/>
                </a:cubicBezTo>
                <a:cubicBezTo>
                  <a:pt x="800636" y="57955"/>
                  <a:pt x="476519" y="38637"/>
                  <a:pt x="476519" y="38637"/>
                </a:cubicBez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Titre 1"/>
          <p:cNvSpPr>
            <a:spLocks noGrp="1"/>
          </p:cNvSpPr>
          <p:nvPr>
            <p:ph type="title"/>
          </p:nvPr>
        </p:nvSpPr>
        <p:spPr>
          <a:xfrm>
            <a:off x="367049" y="3737324"/>
            <a:ext cx="5042078" cy="1359453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fr-FR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Dans ces conditions on peut calculer  la fraction maximale </a:t>
            </a:r>
            <a:r>
              <a:rPr lang="fr-F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 gaz liquéfié </a:t>
            </a:r>
            <a:r>
              <a:rPr lang="fr-FR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Ymax</a:t>
            </a:r>
            <a:endParaRPr lang="fr-FR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itre 1"/>
          <p:cNvSpPr txBox="1">
            <a:spLocks/>
          </p:cNvSpPr>
          <p:nvPr/>
        </p:nvSpPr>
        <p:spPr>
          <a:xfrm>
            <a:off x="0" y="0"/>
            <a:ext cx="8603087" cy="5750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Bilan Energétique LINDE  avec Pré-refroidissement  </a:t>
            </a:r>
            <a:endParaRPr lang="fr-FR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1105925" y="5459407"/>
                <a:ext cx="3195618" cy="1030923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rgbClr val="FFC000"/>
                </a:solidFill>
              </a:ln>
            </p:spPr>
            <p:txBody>
              <a:bodyPr wrap="none">
                <a:spAutoFit/>
              </a:bodyPr>
              <a:lstStyle/>
              <a:p>
                <a:r>
                  <a:rPr lang="fr-FR" sz="3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Ymax </a:t>
                </a:r>
                <a:r>
                  <a:rPr lang="fr-FR" sz="36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3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3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fr-FR" sz="3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3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fr-FR" sz="3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6</m:t>
                                </m:r>
                              </m:sub>
                            </m:sSub>
                            <m:r>
                              <a:rPr lang="fr-FR" sz="3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fr-FR" sz="3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fr-FR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fr-FR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d>
                          <m:dPr>
                            <m:ctrlPr>
                              <a:rPr lang="fr-FR" sz="3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FR" sz="3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sSub>
                                  <m:sSubPr>
                                    <m:ctrlPr>
                                      <a:rPr lang="fr-FR" sz="36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36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fr-FR" sz="36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  <m:r>
                                  <a:rPr lang="fr-FR" sz="3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fr-FR" sz="3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fr-FR" sz="3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𝑓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endParaRPr lang="fr-FR" sz="3600" dirty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5925" y="5459407"/>
                <a:ext cx="3195618" cy="1030923"/>
              </a:xfrm>
              <a:prstGeom prst="rect">
                <a:avLst/>
              </a:prstGeom>
              <a:blipFill>
                <a:blip r:embed="rId2"/>
                <a:stretch>
                  <a:fillRect l="-5503"/>
                </a:stretch>
              </a:blipFill>
              <a:ln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 38"/>
          <p:cNvSpPr/>
          <p:nvPr/>
        </p:nvSpPr>
        <p:spPr>
          <a:xfrm>
            <a:off x="9462342" y="3607843"/>
            <a:ext cx="734097" cy="412124"/>
          </a:xfrm>
          <a:prstGeom prst="rect">
            <a:avLst/>
          </a:prstGeom>
          <a:solidFill>
            <a:srgbClr val="FFFF00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TCF</a:t>
            </a:r>
            <a:endParaRPr lang="fr-FR" b="1" dirty="0"/>
          </a:p>
        </p:txBody>
      </p:sp>
      <p:sp>
        <p:nvSpPr>
          <p:cNvPr id="40" name="Rectangle 39"/>
          <p:cNvSpPr/>
          <p:nvPr/>
        </p:nvSpPr>
        <p:spPr>
          <a:xfrm>
            <a:off x="7581999" y="3475136"/>
            <a:ext cx="734097" cy="412124"/>
          </a:xfrm>
          <a:prstGeom prst="rect">
            <a:avLst/>
          </a:prstGeom>
          <a:solidFill>
            <a:srgbClr val="FFFF00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TCL</a:t>
            </a:r>
            <a:endParaRPr lang="fr-FR" b="1" dirty="0"/>
          </a:p>
        </p:txBody>
      </p:sp>
      <p:sp>
        <p:nvSpPr>
          <p:cNvPr id="25" name="Rectangle 24"/>
          <p:cNvSpPr/>
          <p:nvPr/>
        </p:nvSpPr>
        <p:spPr>
          <a:xfrm>
            <a:off x="8316096" y="4516314"/>
            <a:ext cx="734097" cy="412124"/>
          </a:xfrm>
          <a:prstGeom prst="rect">
            <a:avLst/>
          </a:prstGeom>
          <a:solidFill>
            <a:srgbClr val="FFFF00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TCL</a:t>
            </a:r>
            <a:endParaRPr lang="fr-FR" b="1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976" y="1705732"/>
            <a:ext cx="428625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416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958909"/>
            <a:ext cx="6040192" cy="673261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fr-FR" sz="2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Importance </a:t>
            </a:r>
            <a:r>
              <a:rPr lang="fr-FR" sz="28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 </a:t>
            </a:r>
            <a:r>
              <a:rPr lang="fr-FR" sz="2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gaz liquéfiés</a:t>
            </a:r>
            <a:r>
              <a:rPr lang="fr-FR" sz="2800" b="1" i="1" u="sng" dirty="0"/>
              <a:t> 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21410" y="1520069"/>
            <a:ext cx="10334785" cy="928663"/>
          </a:xfrm>
          <a:ln>
            <a:solidFill>
              <a:srgbClr val="FF0000"/>
            </a:solidFill>
          </a:ln>
        </p:spPr>
        <p:txBody>
          <a:bodyPr/>
          <a:lstStyle/>
          <a:p>
            <a:pPr lvl="0"/>
            <a:r>
              <a:rPr lang="fr-FR" dirty="0" smtClean="0"/>
              <a:t>Transition de l’état gaz à l’état liquide par l’utilisation des systèmes ou bien des méthodes adéquates </a:t>
            </a:r>
            <a:endParaRPr lang="fr-FR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0" y="0"/>
            <a:ext cx="2168472" cy="6732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Liquéfaction</a:t>
            </a:r>
            <a:r>
              <a:rPr lang="fr-FR" sz="2800" b="1" i="1" u="sng" dirty="0" smtClean="0"/>
              <a:t>  </a:t>
            </a:r>
            <a:endParaRPr lang="fr-FR" sz="2800" dirty="0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821410" y="4364765"/>
            <a:ext cx="10334786" cy="169249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Transport facile</a:t>
            </a:r>
            <a:r>
              <a:rPr lang="fr-FR" dirty="0"/>
              <a:t>: </a:t>
            </a:r>
            <a:r>
              <a:rPr lang="fr-FR" dirty="0" smtClean="0"/>
              <a:t>occupation moins d’espace.</a:t>
            </a:r>
          </a:p>
          <a:p>
            <a:r>
              <a:rPr lang="fr-FR" dirty="0" smtClean="0"/>
              <a:t>Usages des basses températures : </a:t>
            </a:r>
            <a:r>
              <a:rPr lang="fr-FR" dirty="0" err="1" smtClean="0"/>
              <a:t>Tcd</a:t>
            </a:r>
            <a:r>
              <a:rPr lang="fr-FR" dirty="0" smtClean="0"/>
              <a:t> &lt; </a:t>
            </a:r>
            <a:r>
              <a:rPr lang="fr-FR" dirty="0" err="1" smtClean="0"/>
              <a:t>Tamb</a:t>
            </a:r>
            <a:r>
              <a:rPr lang="fr-FR" dirty="0" smtClean="0"/>
              <a:t>. </a:t>
            </a:r>
          </a:p>
          <a:p>
            <a:r>
              <a:rPr lang="fr-FR" dirty="0" smtClean="0"/>
              <a:t>Séparation du liquide au gaz.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5930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0152" y="0"/>
            <a:ext cx="3647602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fr-FR" sz="2400" b="1" i="1" dirty="0">
                <a:highlight>
                  <a:srgbClr val="D3D3D3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Travail du compresseur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0" y="867463"/>
                <a:ext cx="7505602" cy="473206"/>
              </a:xfrm>
              <a:prstGeom prst="rect">
                <a:avLst/>
              </a:prstGeom>
              <a:ln>
                <a:solidFill>
                  <a:srgbClr val="92D050"/>
                </a:solidFill>
              </a:ln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fr-FR" sz="24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Travail par unité de </a:t>
                </a:r>
                <a:r>
                  <a:rPr lang="fr-FR" sz="2400" b="1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masse du </a:t>
                </a:r>
                <a:r>
                  <a:rPr lang="fr-FR" sz="24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gaz comprimé </a:t>
                </a:r>
                <a14:m>
                  <m:oMath xmlns:m="http://schemas.openxmlformats.org/officeDocument/2006/math">
                    <m:r>
                      <a:rPr lang="fr-FR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acc>
                      <m:accPr>
                        <m:chr m:val="̇"/>
                        <m:ctrlPr>
                          <a:rPr lang="fr-FR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fr-FR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fr-FR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𝑐</m:t>
                            </m:r>
                          </m:sub>
                        </m:sSub>
                      </m:e>
                    </m:acc>
                    <m:r>
                      <a:rPr lang="fr-FR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/</m:t>
                    </m:r>
                    <m:acc>
                      <m:accPr>
                        <m:chr m:val="̇"/>
                        <m:ctrlPr>
                          <a:rPr lang="fr-FR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𝒎</m:t>
                        </m:r>
                      </m:e>
                    </m:acc>
                  </m:oMath>
                </a14:m>
                <a:r>
                  <a:rPr lang="fr-FR" sz="24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67463"/>
                <a:ext cx="7505602" cy="473206"/>
              </a:xfrm>
              <a:prstGeom prst="rect">
                <a:avLst/>
              </a:prstGeom>
              <a:blipFill>
                <a:blip r:embed="rId2"/>
                <a:stretch>
                  <a:fillRect l="-973" t="-6250" r="-487" b="-26250"/>
                </a:stretch>
              </a:blipFill>
              <a:ln>
                <a:solidFill>
                  <a:srgbClr val="92D05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ag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9302" y="4473547"/>
            <a:ext cx="2391897" cy="19401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49765" y="1552379"/>
                <a:ext cx="2728376" cy="8506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63525">
                  <a:lnSpc>
                    <a:spcPct val="20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fr-FR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fr-FR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fr-FR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sub>
                        </m:sSub>
                      </m:e>
                    </m:acc>
                    <m:r>
                      <a:rPr lang="fr-FR" sz="2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̇"/>
                        <m:ctrlPr>
                          <a:rPr lang="fr-FR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fr-FR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fr-FR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  <m:r>
                              <a:rPr lang="fr-FR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fr-FR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+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fr-FR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fr-FR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fr-FR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  <m:r>
                              <a:rPr lang="fr-FR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endParaRPr lang="fr-FR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765" y="1552379"/>
                <a:ext cx="2728376" cy="850682"/>
              </a:xfrm>
              <a:prstGeom prst="rect">
                <a:avLst/>
              </a:prstGeom>
              <a:blipFill>
                <a:blip r:embed="rId4"/>
                <a:stretch>
                  <a:fillRect b="-1870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167216" y="3250074"/>
                <a:ext cx="4736874" cy="509178"/>
              </a:xfrm>
              <a:prstGeom prst="rect">
                <a:avLst/>
              </a:prstGeom>
              <a:ln>
                <a:solidFill>
                  <a:srgbClr val="00B0F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]"/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̇"/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fr-FR" sz="240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acc>
                          <m:r>
                            <a:rPr lang="fr-FR" sz="2400" i="0">
                              <a:latin typeface="Cambria Math" panose="02040503050406030204" pitchFamily="18" charset="0"/>
                            </a:rPr>
                            <m:t>=</m:t>
                          </m:r>
                          <m:acc>
                            <m:accPr>
                              <m:chr m:val="̇"/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acc>
                          <m:r>
                            <a:rPr lang="fr-FR" sz="2400" i="0">
                              <a:latin typeface="Cambria Math" panose="02040503050406030204" pitchFamily="18" charset="0"/>
                            </a:rPr>
                            <m:t>[(</m:t>
                          </m:r>
                          <m:sSub>
                            <m:sSub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fr-FR" sz="24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fr-FR" sz="2400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fr-FR" sz="2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fr-FR" sz="2400" i="0">
                              <a:latin typeface="Cambria Math" panose="02040503050406030204" pitchFamily="18" charset="0"/>
                            </a:rPr>
                            <m:t>)</m:t>
                          </m:r>
                          <m:sSub>
                            <m:sSub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fr-FR" sz="24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fr-FR" sz="2400" i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fr-FR" sz="24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fr-FR" sz="2400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fr-FR" sz="2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fr-FR" sz="2400" i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7216" y="3250074"/>
                <a:ext cx="4736874" cy="50917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326865" y="2546262"/>
            <a:ext cx="3174174" cy="473206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fr-FR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Cycle de Linde simple </a:t>
            </a:r>
            <a:endParaRPr lang="fr-FR" sz="2400" b="1" i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99302" y="2273590"/>
            <a:ext cx="1929618" cy="19981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610541" y="4427067"/>
                <a:ext cx="2850717" cy="526106"/>
              </a:xfrm>
              <a:prstGeom prst="rect">
                <a:avLst/>
              </a:prstGeom>
              <a:ln>
                <a:solidFill>
                  <a:srgbClr val="00B0F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̇"/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fr-FR" sz="24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acc>
                          <m:r>
                            <a:rPr lang="fr-FR" sz="2400">
                              <a:latin typeface="Cambria Math" panose="02040503050406030204" pitchFamily="18" charset="0"/>
                            </a:rPr>
                            <m:t>=</m:t>
                          </m:r>
                          <m:acc>
                            <m:accPr>
                              <m:chr m:val="̇"/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</m:acc>
                          <m:sSub>
                            <m:sSub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endChr m:val=""/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  <m:r>
                                    <a:rPr lang="fr-FR" sz="240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</m:e>
                            <m:sub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0541" y="4427067"/>
                <a:ext cx="2850717" cy="52610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326865" y="3829786"/>
            <a:ext cx="3174174" cy="473206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fr-FR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Cycle du froid </a:t>
            </a:r>
            <a:endParaRPr lang="fr-FR" sz="2400" b="1" i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737347" y="5440817"/>
                <a:ext cx="6279540" cy="942309"/>
              </a:xfrm>
              <a:prstGeom prst="rect">
                <a:avLst/>
              </a:prstGeom>
              <a:ln>
                <a:solidFill>
                  <a:srgbClr val="00B0F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̇"/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  <m:t>𝑊</m:t>
                                      </m:r>
                                    </m:e>
                                    <m:sub>
                                      <m: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fr-FR" sz="2400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num>
                            <m:den>
                              <m:acc>
                                <m:accPr>
                                  <m:chr m:val="̇"/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acc>
                            </m:den>
                          </m:f>
                          <m:r>
                            <a:rPr lang="fr-FR" sz="2400" i="0">
                              <a:latin typeface="Cambria Math" panose="02040503050406030204" pitchFamily="18" charset="0"/>
                            </a:rPr>
                            <m:t> = </m:t>
                          </m:r>
                          <m:d>
                            <m:d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fr-FR" sz="240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fr-FR" sz="24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fr-FR" sz="24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fr-FR" sz="2400" i="0">
                              <a:latin typeface="Cambria Math" panose="02040503050406030204" pitchFamily="18" charset="0"/>
                            </a:rPr>
                            <m:t>− </m:t>
                          </m:r>
                          <m:sSub>
                            <m:sSub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fr-FR" sz="24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fr-FR" sz="240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fr-FR" sz="24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fr-FR" sz="24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fr-FR" sz="2400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fr-FR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sSub>
                            <m:sSubPr>
                              <m:ctrlPr>
                                <a:rPr lang="fr-FR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endChr m:val=""/>
                                  <m:ctrlPr>
                                    <a:rPr lang="fr-FR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fr-FR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fr-FR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  <m:r>
                                    <a:rPr lang="fr-FR" sz="2400" i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fr-FR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</m:e>
                            <m:sub>
                              <m:r>
                                <a:rPr lang="fr-FR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347" y="5440817"/>
                <a:ext cx="6279540" cy="94230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26553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35048" y="474216"/>
                <a:ext cx="6964242" cy="473206"/>
              </a:xfrm>
              <a:prstGeom prst="rect">
                <a:avLst/>
              </a:prstGeom>
              <a:ln>
                <a:solidFill>
                  <a:srgbClr val="92D050"/>
                </a:solidFill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Ø"/>
                </a:pPr>
                <a:r>
                  <a:rPr lang="fr-FR" sz="24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Travail par unité de </a:t>
                </a:r>
                <a:r>
                  <a:rPr lang="fr-FR" sz="2400" b="1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masse  </a:t>
                </a:r>
                <a:r>
                  <a:rPr lang="fr-FR" sz="24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liquéfiée </a:t>
                </a:r>
                <a14:m>
                  <m:oMath xmlns:m="http://schemas.openxmlformats.org/officeDocument/2006/math">
                    <m:r>
                      <a:rPr lang="fr-FR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 </m:t>
                    </m:r>
                    <m:acc>
                      <m:accPr>
                        <m:chr m:val="̇"/>
                        <m:ctrlPr>
                          <a:rPr lang="fr-FR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fr-FR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𝑾</m:t>
                            </m:r>
                          </m:e>
                          <m:sub>
                            <m:r>
                              <a:rPr lang="fr-FR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𝒄</m:t>
                            </m:r>
                          </m:sub>
                        </m:sSub>
                      </m:e>
                    </m:acc>
                    <m:r>
                      <a:rPr lang="fr-FR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/</m:t>
                    </m:r>
                    <m:sSub>
                      <m:sSubPr>
                        <m:ctrlPr>
                          <a:rPr lang="fr-FR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fr-FR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fr-FR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</m:e>
                        </m:acc>
                      </m:e>
                      <m:sub>
                        <m:r>
                          <a:rPr lang="fr-FR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𝒍</m:t>
                        </m:r>
                      </m:sub>
                    </m:sSub>
                  </m:oMath>
                </a14:m>
                <a:r>
                  <a:rPr lang="fr-FR" sz="24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)</a:t>
                </a:r>
                <a:endParaRPr lang="fr-FR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048" y="474216"/>
                <a:ext cx="6964242" cy="473206"/>
              </a:xfrm>
              <a:prstGeom prst="rect">
                <a:avLst/>
              </a:prstGeom>
              <a:blipFill>
                <a:blip r:embed="rId2"/>
                <a:stretch>
                  <a:fillRect l="-1136" t="-7595" b="-26582"/>
                </a:stretch>
              </a:blipFill>
              <a:ln>
                <a:solidFill>
                  <a:srgbClr val="92D05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897079" y="1326567"/>
                <a:ext cx="8015143" cy="1080424"/>
              </a:xfrm>
              <a:prstGeom prst="rect">
                <a:avLst/>
              </a:prstGeom>
              <a:ln>
                <a:solidFill>
                  <a:srgbClr val="00B0F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}"/>
                          <m:ctrlPr>
                            <a:rPr lang="fr-FR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fr-FR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280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acc>
                                <m:accPr>
                                  <m:chr m:val="̇"/>
                                  <m:ctrlPr>
                                    <a:rPr lang="fr-FR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fr-FR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800" i="1">
                                          <a:latin typeface="Cambria Math" panose="02040503050406030204" pitchFamily="18" charset="0"/>
                                        </a:rPr>
                                        <m:t>𝑊</m:t>
                                      </m:r>
                                    </m:e>
                                    <m:sub>
                                      <m:r>
                                        <a:rPr lang="fr-FR" sz="2800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fr-FR" sz="2800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fr-FR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fr-FR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fr-FR" sz="280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fr-FR" sz="2800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</m:den>
                          </m:f>
                          <m:r>
                            <a:rPr lang="fr-FR" sz="2800" i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fr-FR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28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fr-FR" sz="280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den>
                          </m:f>
                          <m:r>
                            <a:rPr lang="fr-FR" sz="2800" i="0">
                              <a:latin typeface="Cambria Math" panose="02040503050406030204" pitchFamily="18" charset="0"/>
                            </a:rPr>
                            <m:t>{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fr-FR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fr-FR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fr-FR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800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fr-FR" sz="2800" i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fr-FR" sz="2800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fr-FR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800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fr-FR" sz="280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fr-FR" sz="2800" i="0">
                                  <a:latin typeface="Cambria Math" panose="02040503050406030204" pitchFamily="18" charset="0"/>
                                </a:rPr>
                                <m:t>− </m:t>
                              </m:r>
                              <m:sSub>
                                <m:sSubPr>
                                  <m:ctrlPr>
                                    <a:rPr lang="fr-FR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8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fr-FR" sz="280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fr-FR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fr-FR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800" i="1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fr-FR" sz="2800" i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fr-FR" sz="2800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fr-FR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800" i="1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fr-FR" sz="280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r>
                            <a:rPr lang="fr-FR" sz="2800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fr-FR" sz="2800" i="1">
                              <a:latin typeface="Cambria Math" panose="02040503050406030204" pitchFamily="18" charset="0"/>
                            </a:rPr>
                            <m:t>𝑋</m:t>
                          </m:r>
                          <m:sSub>
                            <m:sSubPr>
                              <m:ctrlPr>
                                <a:rPr lang="fr-FR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endChr m:val=""/>
                                  <m:ctrlPr>
                                    <a:rPr lang="fr-FR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fr-FR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800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fr-FR" sz="2800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  <m:r>
                                    <a:rPr lang="fr-FR" sz="2800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fr-FR" sz="28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</m:e>
                            <m:sub>
                              <m:r>
                                <a:rPr lang="fr-FR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fr-FR" sz="2800" i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7079" y="1326567"/>
                <a:ext cx="8015143" cy="108042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731264" y="4032458"/>
                <a:ext cx="8180958" cy="1156535"/>
              </a:xfrm>
              <a:prstGeom prst="rect">
                <a:avLst/>
              </a:prstGeom>
              <a:ln>
                <a:solidFill>
                  <a:srgbClr val="00B0F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i="1">
                          <a:latin typeface="Cambria Math" panose="02040503050406030204" pitchFamily="18" charset="0"/>
                        </a:rPr>
                        <m:t>𝐹𝑂𝑀</m:t>
                      </m:r>
                      <m:r>
                        <a:rPr lang="fr-FR" sz="28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800" i="1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fr-FR" sz="2800" i="0">
                          <a:latin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fr-FR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fr-FR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ctrlPr>
                                    <a:rPr lang="fr-FR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ctrlPr>
                                        <a:rPr lang="fr-FR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fr-FR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2800" i="1"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  <m:sub>
                                          <m:r>
                                            <a:rPr lang="fr-FR" sz="2800" i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fr-FR" sz="2800" i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fr-FR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2800" i="1"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  <m:sub>
                                          <m:r>
                                            <a:rPr lang="fr-FR" sz="2800" i="1">
                                              <a:latin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fr-FR" sz="2800" i="0">
                                      <a:latin typeface="Cambria Math" panose="02040503050406030204" pitchFamily="18" charset="0"/>
                                    </a:rPr>
                                    <m:t>− </m:t>
                                  </m:r>
                                  <m:sSub>
                                    <m:sSubPr>
                                      <m:ctrlPr>
                                        <a:rPr lang="fr-FR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8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fr-FR" sz="2800" i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fr-FR" sz="2800" i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fr-FR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800" i="1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fr-FR" sz="2800" i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fr-FR" sz="2800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fr-FR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800" i="1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fr-FR" sz="2800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num>
                        <m:den>
                          <m:d>
                            <m:dPr>
                              <m:begChr m:val=""/>
                              <m:ctrlPr>
                                <a:rPr lang="fr-FR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fr-FR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ctrlPr>
                                        <a:rPr lang="fr-FR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fr-FR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2800" i="1"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  <m:sub>
                                          <m:r>
                                            <a:rPr lang="fr-FR" sz="2800" i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fr-FR" sz="2800" i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fr-FR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2800" i="1"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  <m:sub>
                                          <m:r>
                                            <a:rPr lang="fr-FR" sz="2800" i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fr-FR" sz="2800" i="0">
                                      <a:latin typeface="Cambria Math" panose="02040503050406030204" pitchFamily="18" charset="0"/>
                                    </a:rPr>
                                    <m:t>− </m:t>
                                  </m:r>
                                  <m:sSub>
                                    <m:sSubPr>
                                      <m:ctrlPr>
                                        <a:rPr lang="fr-FR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8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fr-FR" sz="2800" i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fr-FR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fr-FR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2800" i="1">
                                              <a:latin typeface="Cambria Math" panose="02040503050406030204" pitchFamily="18" charset="0"/>
                                            </a:rPr>
                                            <m:t>𝑆</m:t>
                                          </m:r>
                                        </m:e>
                                        <m:sub>
                                          <m:r>
                                            <a:rPr lang="fr-FR" sz="2800" i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fr-FR" sz="2800" i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fr-FR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2800" i="1">
                                              <a:latin typeface="Cambria Math" panose="02040503050406030204" pitchFamily="18" charset="0"/>
                                            </a:rPr>
                                            <m:t>𝑆</m:t>
                                          </m:r>
                                        </m:e>
                                        <m:sub>
                                          <m:r>
                                            <a:rPr lang="fr-FR" sz="2800" i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  <m:r>
                                <a:rPr lang="fr-FR" sz="280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fr-FR" sz="28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sSub>
                                <m:sSubPr>
                                  <m:ctrlPr>
                                    <a:rPr lang="fr-FR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endChr m:val=""/>
                                      <m:ctrlPr>
                                        <a:rPr lang="fr-FR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fr-FR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2800" i="1"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  <m:sub>
                                          <m:r>
                                            <a:rPr lang="fr-FR" sz="2800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sub>
                                      </m:sSub>
                                      <m:r>
                                        <a:rPr lang="fr-FR" sz="2800" i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fr-FR" sz="2800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fr-FR" sz="28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1264" y="4032458"/>
                <a:ext cx="8180958" cy="115653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68277" y="2988892"/>
            <a:ext cx="3657604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400" b="1" i="1" dirty="0">
                <a:highlight>
                  <a:srgbClr val="D3D3D3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Facteur de mérite FOM</a:t>
            </a:r>
          </a:p>
        </p:txBody>
      </p:sp>
    </p:spTree>
    <p:extLst>
      <p:ext uri="{BB962C8B-B14F-4D97-AF65-F5344CB8AC3E}">
        <p14:creationId xmlns:p14="http://schemas.microsoft.com/office/powerpoint/2010/main" val="38146343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6468" y="25759"/>
            <a:ext cx="10788907" cy="62005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fr-FR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Liquéfaction par détente Joule-Thomson</a:t>
            </a:r>
            <a:r>
              <a:rPr lang="fr-FR" sz="3200" b="1" i="1" dirty="0"/>
              <a:t> </a:t>
            </a:r>
            <a:r>
              <a:rPr lang="fr-FR" sz="3200" b="1" i="1" dirty="0" smtClean="0"/>
              <a:t> </a:t>
            </a:r>
            <a:r>
              <a:rPr lang="fr-FR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à </a:t>
            </a:r>
            <a:r>
              <a:rPr lang="fr-FR" sz="32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Double Compression </a:t>
            </a:r>
            <a:endParaRPr lang="fr-FR" sz="32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 5"/>
          <p:cNvPicPr/>
          <p:nvPr/>
        </p:nvPicPr>
        <p:blipFill>
          <a:blip r:embed="rId2"/>
          <a:stretch>
            <a:fillRect/>
          </a:stretch>
        </p:blipFill>
        <p:spPr>
          <a:xfrm>
            <a:off x="6053071" y="1430811"/>
            <a:ext cx="5434884" cy="439044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191386" y="5686629"/>
            <a:ext cx="37561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i="1" u="dash" dirty="0">
                <a:latin typeface="Times New Roman" panose="02020603050405020304" pitchFamily="18" charset="0"/>
                <a:ea typeface="Calibri" panose="020F0502020204030204" pitchFamily="34" charset="0"/>
              </a:rPr>
              <a:t>Cycle de Linde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b="1" i="1" u="dash" dirty="0">
                <a:latin typeface="Times New Roman" panose="02020603050405020304" pitchFamily="18" charset="0"/>
                <a:ea typeface="Calibri" panose="020F0502020204030204" pitchFamily="34" charset="0"/>
              </a:rPr>
              <a:t>avec double détente 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7144589" y="5794350"/>
            <a:ext cx="37798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i="1" u="dash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Représentation sur Diagramme TS </a:t>
            </a:r>
            <a:endParaRPr lang="fr-FR" dirty="0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216" y="1524204"/>
            <a:ext cx="5172075" cy="416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9255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49268"/>
            <a:ext cx="3141372" cy="613668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fr-FR" dirty="0" smtClean="0">
                <a:latin typeface="Aharoni" panose="02010803020104030203" pitchFamily="2" charset="-79"/>
                <a:cs typeface="Aharoni" panose="02010803020104030203" pitchFamily="2" charset="-79"/>
              </a:rPr>
              <a:t>Remarques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740625" y="1122444"/>
            <a:ext cx="1893275" cy="46166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fr-FR" sz="2400" b="1" i="1" u="dash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Température</a:t>
            </a:r>
            <a:endParaRPr lang="fr-FR" sz="2400" dirty="0"/>
          </a:p>
        </p:txBody>
      </p:sp>
      <p:sp>
        <p:nvSpPr>
          <p:cNvPr id="5" name="Rectangle 4"/>
          <p:cNvSpPr/>
          <p:nvPr/>
        </p:nvSpPr>
        <p:spPr>
          <a:xfrm>
            <a:off x="740625" y="2648924"/>
            <a:ext cx="1366913" cy="46166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fr-FR" sz="2400" b="1" i="1" u="dash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Pression </a:t>
            </a:r>
            <a:endParaRPr lang="fr-FR" sz="2400" dirty="0"/>
          </a:p>
        </p:txBody>
      </p:sp>
      <p:sp>
        <p:nvSpPr>
          <p:cNvPr id="6" name="Rectangle 5"/>
          <p:cNvSpPr/>
          <p:nvPr/>
        </p:nvSpPr>
        <p:spPr>
          <a:xfrm>
            <a:off x="3232598" y="1122444"/>
            <a:ext cx="2850524" cy="1200329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fr-FR" sz="2400" dirty="0"/>
              <a:t>T1 = T2= T3</a:t>
            </a:r>
          </a:p>
          <a:p>
            <a:r>
              <a:rPr lang="fr-FR" sz="2400" dirty="0"/>
              <a:t>T7 = </a:t>
            </a:r>
            <a:r>
              <a:rPr lang="fr-FR" sz="2400" dirty="0" err="1"/>
              <a:t>TLiq</a:t>
            </a:r>
            <a:r>
              <a:rPr lang="fr-FR" sz="2400" dirty="0"/>
              <a:t>  = Tg</a:t>
            </a:r>
          </a:p>
          <a:p>
            <a:r>
              <a:rPr lang="fr-FR" sz="2400" dirty="0"/>
              <a:t>T5 = T6</a:t>
            </a:r>
          </a:p>
        </p:txBody>
      </p:sp>
      <p:sp>
        <p:nvSpPr>
          <p:cNvPr id="7" name="Rectangle 6"/>
          <p:cNvSpPr/>
          <p:nvPr/>
        </p:nvSpPr>
        <p:spPr>
          <a:xfrm>
            <a:off x="3228305" y="2648924"/>
            <a:ext cx="4769476" cy="193899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fr-FR" sz="2400" dirty="0"/>
              <a:t>P1= </a:t>
            </a:r>
            <a:r>
              <a:rPr lang="fr-FR" sz="2400" dirty="0" err="1"/>
              <a:t>Patm</a:t>
            </a:r>
            <a:r>
              <a:rPr lang="fr-FR" sz="2400" dirty="0"/>
              <a:t> </a:t>
            </a:r>
          </a:p>
          <a:p>
            <a:r>
              <a:rPr lang="fr-FR" sz="2400" dirty="0"/>
              <a:t>P1 &lt; P2 &lt; P3</a:t>
            </a:r>
          </a:p>
          <a:p>
            <a:r>
              <a:rPr lang="fr-FR" sz="2400" dirty="0"/>
              <a:t>P2= P5= P6 = Pi  ( intermédiaire)</a:t>
            </a:r>
          </a:p>
          <a:p>
            <a:r>
              <a:rPr lang="fr-FR" sz="2400" dirty="0"/>
              <a:t>P7 = </a:t>
            </a:r>
            <a:r>
              <a:rPr lang="fr-FR" sz="2400" dirty="0" err="1"/>
              <a:t>PLiq</a:t>
            </a:r>
            <a:r>
              <a:rPr lang="fr-FR" sz="2400" dirty="0"/>
              <a:t>  = </a:t>
            </a:r>
            <a:r>
              <a:rPr lang="fr-FR" sz="2400" dirty="0" err="1"/>
              <a:t>Pg</a:t>
            </a:r>
            <a:r>
              <a:rPr lang="fr-FR" sz="2400" dirty="0"/>
              <a:t> = </a:t>
            </a:r>
            <a:r>
              <a:rPr lang="fr-FR" sz="2400" dirty="0" smtClean="0"/>
              <a:t>P1</a:t>
            </a:r>
          </a:p>
          <a:p>
            <a:r>
              <a:rPr lang="fr-FR" sz="2400" dirty="0" smtClean="0"/>
              <a:t>P3 =P4</a:t>
            </a:r>
            <a:endParaRPr lang="fr-FR" sz="2400" dirty="0"/>
          </a:p>
        </p:txBody>
      </p:sp>
      <p:sp>
        <p:nvSpPr>
          <p:cNvPr id="9" name="Rectangle 8"/>
          <p:cNvSpPr/>
          <p:nvPr/>
        </p:nvSpPr>
        <p:spPr>
          <a:xfrm>
            <a:off x="740625" y="4899757"/>
            <a:ext cx="1620957" cy="461665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fr-FR" sz="2400" b="1" i="1" u="dash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Enthalpie  </a:t>
            </a:r>
            <a:endParaRPr lang="fr-FR" sz="2400" dirty="0"/>
          </a:p>
        </p:txBody>
      </p:sp>
      <p:sp>
        <p:nvSpPr>
          <p:cNvPr id="10" name="Rectangle 9"/>
          <p:cNvSpPr/>
          <p:nvPr/>
        </p:nvSpPr>
        <p:spPr>
          <a:xfrm>
            <a:off x="3211133" y="4945923"/>
            <a:ext cx="1536878" cy="830997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fr-FR" sz="2400" dirty="0" smtClean="0"/>
              <a:t>h4 </a:t>
            </a:r>
            <a:r>
              <a:rPr lang="fr-FR" sz="2400" dirty="0"/>
              <a:t>= </a:t>
            </a:r>
            <a:r>
              <a:rPr lang="fr-FR" sz="2400" dirty="0" smtClean="0"/>
              <a:t>h5 </a:t>
            </a:r>
          </a:p>
          <a:p>
            <a:r>
              <a:rPr lang="fr-FR" sz="2400" dirty="0" smtClean="0"/>
              <a:t>H6 =h7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854898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8603087" cy="575077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fr-FR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Bilan Energétique LINDE  </a:t>
            </a:r>
            <a:r>
              <a:rPr lang="fr-FR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à Double compression</a:t>
            </a:r>
            <a:endParaRPr lang="fr-FR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23533" y="850421"/>
            <a:ext cx="4060727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fr-FR" sz="2400" b="1" i="1" dirty="0" smtClean="0">
                <a:effectLst/>
                <a:highlight>
                  <a:srgbClr val="D3D3D3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Fraction du gaz liquéfié</a:t>
            </a:r>
            <a:r>
              <a:rPr lang="fr-FR" sz="2400" dirty="0" smtClean="0">
                <a:effectLst/>
                <a:highlight>
                  <a:srgbClr val="D3D3D3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fr-FR" sz="2400" b="1" dirty="0" smtClean="0">
                <a:effectLst/>
                <a:highlight>
                  <a:srgbClr val="D3D3D3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Y</a:t>
            </a:r>
            <a:r>
              <a:rPr lang="fr-FR" b="1" u="sng" dirty="0" smtClean="0">
                <a:effectLst/>
                <a:highlight>
                  <a:srgbClr val="D3D3D3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Tableau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15486050"/>
                  </p:ext>
                </p:extLst>
              </p:nvPr>
            </p:nvGraphicFramePr>
            <p:xfrm>
              <a:off x="180304" y="1681056"/>
              <a:ext cx="5705340" cy="1913636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2852670">
                      <a:extLst>
                        <a:ext uri="{9D8B030D-6E8A-4147-A177-3AD203B41FA5}">
                          <a16:colId xmlns:a16="http://schemas.microsoft.com/office/drawing/2014/main" val="136780376"/>
                        </a:ext>
                      </a:extLst>
                    </a:gridCol>
                    <a:gridCol w="2852670">
                      <a:extLst>
                        <a:ext uri="{9D8B030D-6E8A-4147-A177-3AD203B41FA5}">
                          <a16:colId xmlns:a16="http://schemas.microsoft.com/office/drawing/2014/main" val="193200550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2400" dirty="0" smtClean="0"/>
                            <a:t>Quantité</a:t>
                          </a:r>
                          <a:r>
                            <a:rPr lang="fr-FR" sz="2400" baseline="0" dirty="0" smtClean="0"/>
                            <a:t> sortante</a:t>
                          </a:r>
                          <a:endParaRPr lang="fr-FR" sz="240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2400" dirty="0" smtClean="0"/>
                            <a:t>Quantité</a:t>
                          </a:r>
                          <a:r>
                            <a:rPr lang="fr-FR" sz="2400" baseline="0" dirty="0" smtClean="0"/>
                            <a:t> entrante </a:t>
                          </a:r>
                          <a:endParaRPr lang="fr-FR" sz="240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19443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fr-FR" sz="2400" smtClean="0"/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fr-FR" sz="2400"/>
                                        </m:ctrlPr>
                                      </m:accPr>
                                      <m:e>
                                        <m:r>
                                          <a:rPr lang="fr-FR" sz="2400"/>
                                          <m:t>𝑚</m:t>
                                        </m:r>
                                      </m:e>
                                    </m:acc>
                                    <m:r>
                                      <a:rPr lang="fr-FR" sz="2400"/>
                                      <m:t>−</m:t>
                                    </m:r>
                                    <m:acc>
                                      <m:accPr>
                                        <m:chr m:val="̇"/>
                                        <m:ctrlPr>
                                          <a:rPr lang="fr-FR" sz="2400"/>
                                        </m:ctrlPr>
                                      </m:accPr>
                                      <m:e>
                                        <m:sSub>
                                          <m:sSubPr>
                                            <m:ctrlPr>
                                              <a:rPr lang="fr-FR" sz="2400"/>
                                            </m:ctrlPr>
                                          </m:sSubPr>
                                          <m:e>
                                            <m:r>
                                              <a:rPr lang="fr-FR" sz="2400"/>
                                              <m:t>𝑚</m:t>
                                            </m:r>
                                          </m:e>
                                          <m:sub>
                                            <m:r>
                                              <a:rPr lang="fr-FR" sz="2400"/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acc>
                                    <m:r>
                                      <a:rPr lang="fr-FR" sz="2400"/>
                                      <m:t>−</m:t>
                                    </m:r>
                                    <m:acc>
                                      <m:accPr>
                                        <m:chr m:val="̇"/>
                                        <m:ctrlPr>
                                          <a:rPr lang="fr-FR" sz="2400"/>
                                        </m:ctrlPr>
                                      </m:accPr>
                                      <m:e>
                                        <m:sSub>
                                          <m:sSubPr>
                                            <m:ctrlPr>
                                              <a:rPr lang="fr-FR" sz="2400"/>
                                            </m:ctrlPr>
                                          </m:sSubPr>
                                          <m:e>
                                            <m:r>
                                              <a:rPr lang="fr-FR" sz="2400"/>
                                              <m:t>𝑚</m:t>
                                            </m:r>
                                          </m:e>
                                          <m:sub>
                                            <m:r>
                                              <a:rPr lang="fr-FR" sz="2400"/>
                                              <m:t>𝑓</m:t>
                                            </m:r>
                                          </m:sub>
                                        </m:sSub>
                                      </m:e>
                                    </m:acc>
                                  </m:e>
                                </m:d>
                                <m:sSub>
                                  <m:sSubPr>
                                    <m:ctrlPr>
                                      <a:rPr lang="fr-FR" sz="2400"/>
                                    </m:ctrlPr>
                                  </m:sSubPr>
                                  <m:e>
                                    <m:r>
                                      <a:rPr lang="fr-FR" sz="2400"/>
                                      <m:t>h</m:t>
                                    </m:r>
                                  </m:e>
                                  <m:sub>
                                    <m:r>
                                      <a:rPr lang="fr-FR" sz="2400"/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̇"/>
                                    <m:ctrlPr>
                                      <a:rPr lang="fr-FR" sz="2400" kern="1200" smtClean="0">
                                        <a:effectLst/>
                                      </a:rPr>
                                    </m:ctrlPr>
                                  </m:accPr>
                                  <m:e>
                                    <m:r>
                                      <a:rPr lang="fr-FR" sz="2400" kern="1200">
                                        <a:effectLst/>
                                      </a:rPr>
                                      <m:t>𝑚</m:t>
                                    </m:r>
                                  </m:e>
                                </m:acc>
                                <m:sSub>
                                  <m:sSubPr>
                                    <m:ctrlPr>
                                      <a:rPr lang="fr-FR" sz="2400" kern="1200">
                                        <a:effectLst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400" kern="1200">
                                        <a:effectLst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fr-FR" sz="2400" kern="1200" smtClean="0">
                                        <a:effectLst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808741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̇"/>
                                    <m:ctrlPr>
                                      <a:rPr lang="fr-FR" sz="2400" kern="1200" smtClean="0">
                                        <a:effectLst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fr-FR" sz="2400" kern="1200">
                                            <a:effectLst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2400" kern="1200">
                                            <a:effectLst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fr-FR" sz="2400" kern="1200" smtClean="0">
                                            <a:effectLst/>
                                          </a:rPr>
                                          <m:t>𝑓</m:t>
                                        </m:r>
                                      </m:sub>
                                    </m:sSub>
                                  </m:e>
                                </m:acc>
                                <m:sSub>
                                  <m:sSubPr>
                                    <m:ctrlPr>
                                      <a:rPr lang="fr-FR" sz="2400" kern="1200">
                                        <a:effectLst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400" kern="1200">
                                        <a:effectLst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fr-FR" sz="2400" kern="1200">
                                        <a:effectLst/>
                                      </a:rPr>
                                      <m:t>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24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7987897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̇"/>
                                    <m:ctrlPr>
                                      <a:rPr lang="fr-FR" sz="2400" smtClean="0"/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fr-FR" sz="2400"/>
                                        </m:ctrlPr>
                                      </m:sSubPr>
                                      <m:e>
                                        <m:r>
                                          <a:rPr lang="fr-FR" sz="2400"/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fr-FR" sz="2400"/>
                                          <m:t>𝑖</m:t>
                                        </m:r>
                                      </m:sub>
                                    </m:sSub>
                                  </m:e>
                                </m:acc>
                                <m:sSub>
                                  <m:sSubPr>
                                    <m:ctrlPr>
                                      <a:rPr lang="fr-FR" sz="2400"/>
                                    </m:ctrlPr>
                                  </m:sSubPr>
                                  <m:e>
                                    <m:r>
                                      <a:rPr lang="fr-FR" sz="2400"/>
                                      <m:t>h</m:t>
                                    </m:r>
                                  </m:e>
                                  <m:sub>
                                    <m:r>
                                      <a:rPr lang="fr-FR" sz="2400"/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0692253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Tableau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15486050"/>
                  </p:ext>
                </p:extLst>
              </p:nvPr>
            </p:nvGraphicFramePr>
            <p:xfrm>
              <a:off x="180304" y="1681056"/>
              <a:ext cx="5705340" cy="1913636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2852670">
                      <a:extLst>
                        <a:ext uri="{9D8B030D-6E8A-4147-A177-3AD203B41FA5}">
                          <a16:colId xmlns:a16="http://schemas.microsoft.com/office/drawing/2014/main" val="136780376"/>
                        </a:ext>
                      </a:extLst>
                    </a:gridCol>
                    <a:gridCol w="2852670">
                      <a:extLst>
                        <a:ext uri="{9D8B030D-6E8A-4147-A177-3AD203B41FA5}">
                          <a16:colId xmlns:a16="http://schemas.microsoft.com/office/drawing/2014/main" val="1932005505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2400" dirty="0" smtClean="0"/>
                            <a:t>Quantité</a:t>
                          </a:r>
                          <a:r>
                            <a:rPr lang="fr-FR" sz="2400" baseline="0" dirty="0" smtClean="0"/>
                            <a:t> sortante</a:t>
                          </a:r>
                          <a:endParaRPr lang="fr-FR" sz="240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2400" dirty="0" smtClean="0"/>
                            <a:t>Quantité</a:t>
                          </a:r>
                          <a:r>
                            <a:rPr lang="fr-FR" sz="2400" baseline="0" dirty="0" smtClean="0"/>
                            <a:t> entrante </a:t>
                          </a:r>
                          <a:endParaRPr lang="fr-FR" sz="240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1944316"/>
                      </a:ext>
                    </a:extLst>
                  </a:tr>
                  <a:tr h="512699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213" t="-96471" r="-100426" b="-1847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100427" t="-96471" r="-641" b="-18470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80874120"/>
                      </a:ext>
                    </a:extLst>
                  </a:tr>
                  <a:tr h="486537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213" t="-208750" r="-100426" b="-96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24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7987897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213" t="-329333" r="-100426" b="-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0692253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611555" y="3957074"/>
                <a:ext cx="5662640" cy="517706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fr-FR" sz="240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acc>
                      <m:sSub>
                        <m:sSub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fr-FR" sz="2400" i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fr-FR" sz="2400" i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  <m:sSub>
                        <m:sSub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fr-FR" sz="240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 sz="2400" i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̇"/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e>
                      </m:acc>
                      <m:sSub>
                        <m:sSub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fr-FR" sz="2400" i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̇"/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acc>
                          <m:r>
                            <a:rPr lang="fr-FR" sz="2400" i="0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̇"/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acc>
                          <m:r>
                            <a:rPr lang="fr-FR" sz="2400" i="0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̇"/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e>
                          </m:acc>
                        </m:e>
                      </m:d>
                      <m:sSub>
                        <m:sSub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fr-FR" sz="24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fr-FR" sz="2400" dirty="0"/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55" y="3957074"/>
                <a:ext cx="5662640" cy="51770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633535" y="4700671"/>
                <a:ext cx="2399439" cy="738792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acc>
                          <m:accPr>
                            <m:chr m:val="̇"/>
                            <m:ctrlPr>
                              <a:rPr lang="fr-FR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fr-FR" sz="2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2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fr-FR" sz="2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acc>
                      </m:num>
                      <m:den>
                        <m:acc>
                          <m:accPr>
                            <m:chr m:val="̇"/>
                            <m:ctrlPr>
                              <a:rPr lang="fr-FR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</m:acc>
                      </m:den>
                    </m:f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𝑍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  et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acc>
                          <m:accPr>
                            <m:chr m:val="̇"/>
                            <m:ctrlPr>
                              <a:rPr lang="fr-FR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fr-FR" sz="2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2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fr-FR" sz="2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𝑓</m:t>
                                </m:r>
                              </m:sub>
                            </m:sSub>
                          </m:e>
                        </m:acc>
                      </m:num>
                      <m:den>
                        <m:acc>
                          <m:accPr>
                            <m:chr m:val="̇"/>
                            <m:ctrlPr>
                              <a:rPr lang="fr-FR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</m:acc>
                      </m:den>
                    </m:f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Y </a:t>
                </a:r>
                <a:endParaRPr lang="fr-FR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535" y="4700671"/>
                <a:ext cx="2399439" cy="738792"/>
              </a:xfrm>
              <a:prstGeom prst="rect">
                <a:avLst/>
              </a:prstGeom>
              <a:blipFill>
                <a:blip r:embed="rId4"/>
                <a:stretch>
                  <a:fillRect r="-1263" b="-4065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3741265" y="5044733"/>
                <a:ext cx="3434145" cy="1204112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800"/>
                  </a:spcAft>
                  <a:tabLst>
                    <a:tab pos="1788795" algn="l"/>
                  </a:tabLst>
                </a:pPr>
                <a:r>
                  <a:rPr lang="fr-FR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Y=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fr-FR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FR" sz="2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2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fr-FR" sz="2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fr-FR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fr-FR" sz="2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2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fr-FR" sz="2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</m:num>
                      <m:den>
                        <m:d>
                          <m:dPr>
                            <m:ctrlPr>
                              <a:rPr lang="fr-FR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FR" sz="2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2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fr-FR" sz="2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fr-FR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fr-FR" sz="2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2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fr-FR" sz="2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𝑓</m:t>
                                </m:r>
                              </m:sub>
                            </m:sSub>
                          </m:e>
                        </m:d>
                      </m:den>
                    </m:f>
                    <m:r>
                      <a:rPr lang="fr-FR" sz="2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fr-FR" sz="2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𝑍</m:t>
                    </m:r>
                    <m:f>
                      <m:fPr>
                        <m:ctrlPr>
                          <a:rPr lang="fr-FR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fr-FR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FR" sz="2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2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fr-FR" sz="2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fr-FR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fr-FR" sz="2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2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fr-FR" sz="2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num>
                      <m:den>
                        <m:d>
                          <m:dPr>
                            <m:ctrlPr>
                              <a:rPr lang="fr-FR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FR" sz="2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2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fr-FR" sz="2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fr-FR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fr-FR" sz="2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2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fr-FR" sz="2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𝑓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endParaRPr lang="fr-FR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1265" y="5044733"/>
                <a:ext cx="3434145" cy="1204112"/>
              </a:xfrm>
              <a:prstGeom prst="rect">
                <a:avLst/>
              </a:prstGeom>
              <a:blipFill>
                <a:blip r:embed="rId5"/>
                <a:stretch>
                  <a:fillRect l="-3186"/>
                </a:stretch>
              </a:blipFill>
              <a:ln>
                <a:solidFill>
                  <a:schemeClr val="accent6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Imag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37526" y="829199"/>
            <a:ext cx="3931488" cy="5515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9965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0152" y="0"/>
            <a:ext cx="3647602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fr-FR" sz="2400" b="1" i="1" dirty="0">
                <a:highlight>
                  <a:srgbClr val="D3D3D3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Travail du compresseur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0" y="867463"/>
                <a:ext cx="7505602" cy="473206"/>
              </a:xfrm>
              <a:prstGeom prst="rect">
                <a:avLst/>
              </a:prstGeom>
              <a:ln>
                <a:solidFill>
                  <a:srgbClr val="92D050"/>
                </a:solidFill>
              </a:ln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fr-FR" sz="24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Travail par unité de </a:t>
                </a:r>
                <a:r>
                  <a:rPr lang="fr-FR" sz="2400" b="1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masse du </a:t>
                </a:r>
                <a:r>
                  <a:rPr lang="fr-FR" sz="24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gaz comprimé </a:t>
                </a:r>
                <a14:m>
                  <m:oMath xmlns:m="http://schemas.openxmlformats.org/officeDocument/2006/math">
                    <m:r>
                      <a:rPr lang="fr-FR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acc>
                      <m:accPr>
                        <m:chr m:val="̇"/>
                        <m:ctrlPr>
                          <a:rPr lang="fr-FR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fr-FR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fr-FR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𝑐</m:t>
                            </m:r>
                          </m:sub>
                        </m:sSub>
                      </m:e>
                    </m:acc>
                    <m:r>
                      <a:rPr lang="fr-FR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/</m:t>
                    </m:r>
                    <m:acc>
                      <m:accPr>
                        <m:chr m:val="̇"/>
                        <m:ctrlPr>
                          <a:rPr lang="fr-FR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𝒎</m:t>
                        </m:r>
                      </m:e>
                    </m:acc>
                  </m:oMath>
                </a14:m>
                <a:r>
                  <a:rPr lang="fr-FR" sz="24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)</a:t>
                </a: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67463"/>
                <a:ext cx="7505602" cy="473206"/>
              </a:xfrm>
              <a:prstGeom prst="rect">
                <a:avLst/>
              </a:prstGeom>
              <a:blipFill>
                <a:blip r:embed="rId2"/>
                <a:stretch>
                  <a:fillRect l="-973" t="-6250" r="-487" b="-26250"/>
                </a:stretch>
              </a:blipFill>
              <a:ln>
                <a:solidFill>
                  <a:srgbClr val="92D05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1089817" y="1674627"/>
                <a:ext cx="1648272" cy="5208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sub>
                        </m:sSub>
                      </m:e>
                    </m:acc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̇"/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+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endParaRPr lang="fr-FR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817" y="1674627"/>
                <a:ext cx="1648272" cy="520848"/>
              </a:xfrm>
              <a:prstGeom prst="rect">
                <a:avLst/>
              </a:prstGeom>
              <a:blipFill>
                <a:blip r:embed="rId3"/>
                <a:stretch>
                  <a:fillRect b="-823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ag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674627"/>
            <a:ext cx="2704564" cy="263054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1089816" y="3042142"/>
                <a:ext cx="4628403" cy="3873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</m:acc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acc>
                      <m:accPr>
                        <m:chr m:val="̇"/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 [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 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fr-F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endParaRPr lang="fr-FR" dirty="0"/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816" y="3042142"/>
                <a:ext cx="4628403" cy="387350"/>
              </a:xfrm>
              <a:prstGeom prst="rect">
                <a:avLst/>
              </a:prstGeom>
              <a:blipFill>
                <a:blip r:embed="rId5"/>
                <a:stretch>
                  <a:fillRect t="-4688" b="-2187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1089817" y="3712282"/>
            <a:ext cx="18405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u="dash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fr-FR" u="dash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eme</a:t>
            </a:r>
            <a:r>
              <a:rPr lang="fr-FR" u="dash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compresseur </a:t>
            </a:r>
            <a:endParaRPr lang="fr-FR" dirty="0"/>
          </a:p>
        </p:txBody>
      </p:sp>
      <p:sp>
        <p:nvSpPr>
          <p:cNvPr id="14" name="Rectangle 13"/>
          <p:cNvSpPr/>
          <p:nvPr/>
        </p:nvSpPr>
        <p:spPr>
          <a:xfrm>
            <a:off x="993669" y="2341809"/>
            <a:ext cx="17027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u="dash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fr-FR" u="dash" baseline="30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er</a:t>
            </a:r>
            <a:r>
              <a:rPr lang="fr-FR" u="dash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u="dash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compresseur </a:t>
            </a:r>
            <a:endParaRPr lang="fr-F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/>
              <p:cNvSpPr/>
              <p:nvPr/>
            </p:nvSpPr>
            <p:spPr>
              <a:xfrm>
                <a:off x="1229662" y="4412614"/>
                <a:ext cx="3581750" cy="3873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</m:acc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 [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 </m:t>
                        </m:r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)−</m:t>
                        </m:r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fr-F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endParaRPr lang="fr-FR" dirty="0"/>
              </a:p>
            </p:txBody>
          </p:sp>
        </mc:Choice>
        <mc:Fallback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9662" y="4412614"/>
                <a:ext cx="3581750" cy="387350"/>
              </a:xfrm>
              <a:prstGeom prst="rect">
                <a:avLst/>
              </a:prstGeom>
              <a:blipFill>
                <a:blip r:embed="rId6"/>
                <a:stretch>
                  <a:fillRect t="-6349" b="-2381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le 20"/>
              <p:cNvSpPr/>
              <p:nvPr/>
            </p:nvSpPr>
            <p:spPr>
              <a:xfrm>
                <a:off x="549499" y="5519572"/>
                <a:ext cx="10320270" cy="93833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]"/>
                          <m:ctrlPr>
                            <a:rPr lang="fr-FR" sz="240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fr-FR" sz="240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̇"/>
                                  <m:ctrlPr>
                                    <a:rPr lang="fr-FR" sz="240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fr-FR" sz="240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  <m:t>𝑊</m:t>
                                      </m:r>
                                    </m:e>
                                    <m:sub>
                                      <m: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fr-FR" sz="2400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num>
                            <m:den>
                              <m:acc>
                                <m:accPr>
                                  <m:chr m:val="̇"/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acc>
                            </m:den>
                          </m:f>
                          <m:r>
                            <a:rPr lang="fr-FR" sz="2400" i="0"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fr-FR" sz="2400" i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fr-FR" sz="2400" i="0">
                                      <a:latin typeface="Cambria Math" panose="02040503050406030204" pitchFamily="18" charset="0"/>
                                    </a:rPr>
                                    <m:t>− </m:t>
                                  </m:r>
                                  <m:sSub>
                                    <m:sSubPr>
                                      <m:ctrlP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fr-FR" sz="2400" i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fr-FR" sz="24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fr-FR" sz="240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fr-FR" sz="2400" i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fr-FR" sz="2400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fr-FR" sz="2400" i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r>
                            <a:rPr lang="fr-FR" sz="2400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fr-FR" sz="2400" i="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begChr m:val="["/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endChr m:val=""/>
                                      <m:ctrlP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fr-FR" sz="240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fr-FR" sz="2400" i="0">
                                  <a:latin typeface="Cambria Math" panose="02040503050406030204" pitchFamily="18" charset="0"/>
                                </a:rPr>
                                <m:t>− </m:t>
                              </m:r>
                              <m:sSub>
                                <m:sSubPr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fr-FR" sz="24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fr-FR" sz="2400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fr-FR" sz="24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fr-FR" sz="240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fr-FR" sz="24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fr-FR" sz="24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fr-FR" sz="2400" dirty="0"/>
              </a:p>
            </p:txBody>
          </p:sp>
        </mc:Choice>
        <mc:Fallback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499" y="5519572"/>
                <a:ext cx="10320270" cy="93833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accent6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2896626" y="5057907"/>
            <a:ext cx="16822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i="1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Travail </a:t>
            </a:r>
            <a:r>
              <a:rPr lang="fr-FR" sz="2400" i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total</a:t>
            </a:r>
            <a:endParaRPr lang="fr-FR" sz="2400" i="1" u="sng" dirty="0"/>
          </a:p>
        </p:txBody>
      </p:sp>
    </p:spTree>
    <p:extLst>
      <p:ext uri="{BB962C8B-B14F-4D97-AF65-F5344CB8AC3E}">
        <p14:creationId xmlns:p14="http://schemas.microsoft.com/office/powerpoint/2010/main" val="31166312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927279" y="1594990"/>
                <a:ext cx="9775065" cy="938334"/>
              </a:xfrm>
              <a:prstGeom prst="rect">
                <a:avLst/>
              </a:prstGeom>
              <a:ln>
                <a:solidFill>
                  <a:srgbClr val="0070C0"/>
                </a:solidFill>
              </a:ln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]"/>
                          <m:ctrlPr>
                            <a:rPr lang="fr-FR" sz="240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fr-FR" sz="240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̇"/>
                                  <m:ctrlPr>
                                    <a:rPr lang="fr-FR" sz="240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fr-FR" sz="240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  <m:t>𝑊</m:t>
                                      </m:r>
                                    </m:e>
                                    <m:sub>
                                      <m: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fr-FR" sz="2400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fr-FR" sz="2400" b="1" i="1">
                                          <a:latin typeface="Cambria Math" panose="02040503050406030204" pitchFamily="18" charset="0"/>
                                        </a:rPr>
                                        <m:t>𝒎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fr-FR" sz="2400" b="1" i="1">
                                      <a:latin typeface="Cambria Math" panose="02040503050406030204" pitchFamily="18" charset="0"/>
                                    </a:rPr>
                                    <m:t>𝒍</m:t>
                                  </m:r>
                                </m:sub>
                              </m:sSub>
                            </m:den>
                          </m:f>
                          <m:r>
                            <a:rPr lang="fr-FR" sz="2400" b="0" i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fr-FR" sz="2400" b="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2400" b="0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fr-FR" sz="2400" b="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fr-FR" sz="2400" b="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den>
                          </m:f>
                          <m:d>
                            <m:dPr>
                              <m:begChr m:val="["/>
                              <m:endChr m:val="]"/>
                              <m:ctrlPr>
                                <a:rPr lang="fr-FR" sz="2400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fr-FR" sz="24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fr-FR" sz="24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400" b="0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fr-FR" sz="2400" b="0" i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fr-FR" sz="2400" b="0" i="0">
                                      <a:latin typeface="Cambria Math" panose="02040503050406030204" pitchFamily="18" charset="0"/>
                                    </a:rPr>
                                    <m:t>− </m:t>
                                  </m:r>
                                  <m:sSub>
                                    <m:sSubPr>
                                      <m:ctrlPr>
                                        <a:rPr lang="fr-FR" sz="24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400" b="0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fr-FR" sz="2400" b="0" i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fr-FR" sz="2400" b="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fr-FR" sz="2400" b="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b="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fr-FR" sz="2400" b="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fr-FR" sz="24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fr-FR" sz="24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400" b="0" i="1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fr-FR" sz="2400" b="0" i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fr-FR" sz="2400" b="0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fr-FR" sz="24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400" b="0" i="1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fr-FR" sz="2400" b="0" i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r>
                            <a:rPr lang="fr-FR" sz="2400" b="0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fr-FR" sz="2400" b="0" i="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begChr m:val="["/>
                              <m:ctrlPr>
                                <a:rPr lang="fr-FR" sz="2400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sz="2400" b="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endChr m:val=""/>
                                      <m:ctrlPr>
                                        <a:rPr lang="fr-FR" sz="24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FR" sz="2400" b="0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fr-FR" sz="2400" b="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fr-FR" sz="2400" b="0" i="0">
                                  <a:latin typeface="Cambria Math" panose="02040503050406030204" pitchFamily="18" charset="0"/>
                                </a:rPr>
                                <m:t>− </m:t>
                              </m:r>
                              <m:sSub>
                                <m:sSubPr>
                                  <m:ctrlPr>
                                    <a:rPr lang="fr-FR" sz="2400" b="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b="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fr-FR" sz="2400" b="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fr-FR" sz="2400" b="0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  <m:r>
                            <a:rPr lang="fr-FR" sz="2400" b="0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sz="2400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fr-FR" sz="2400" b="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fr-FR" sz="2400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sz="2400" b="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b="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fr-FR" sz="2400" b="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fr-FR" sz="2400" b="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fr-FR" sz="2400" b="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b="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fr-FR" sz="2400" b="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fr-FR" sz="2400" dirty="0"/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279" y="1594990"/>
                <a:ext cx="9775065" cy="93833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235048" y="474216"/>
                <a:ext cx="6964242" cy="473206"/>
              </a:xfrm>
              <a:prstGeom prst="rect">
                <a:avLst/>
              </a:prstGeom>
              <a:ln>
                <a:solidFill>
                  <a:srgbClr val="92D050"/>
                </a:solidFill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Ø"/>
                </a:pPr>
                <a:r>
                  <a:rPr lang="fr-FR" sz="24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Travail par unité de </a:t>
                </a:r>
                <a:r>
                  <a:rPr lang="fr-FR" sz="2400" b="1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masse  </a:t>
                </a:r>
                <a:r>
                  <a:rPr lang="fr-FR" sz="24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liquéfiée </a:t>
                </a:r>
                <a14:m>
                  <m:oMath xmlns:m="http://schemas.openxmlformats.org/officeDocument/2006/math">
                    <m:r>
                      <a:rPr lang="fr-FR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 </m:t>
                    </m:r>
                    <m:acc>
                      <m:accPr>
                        <m:chr m:val="̇"/>
                        <m:ctrlPr>
                          <a:rPr lang="fr-FR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fr-FR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𝑾</m:t>
                            </m:r>
                          </m:e>
                          <m:sub>
                            <m:r>
                              <a:rPr lang="fr-FR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𝒄</m:t>
                            </m:r>
                          </m:sub>
                        </m:sSub>
                      </m:e>
                    </m:acc>
                    <m:r>
                      <a:rPr lang="fr-FR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/</m:t>
                    </m:r>
                    <m:sSub>
                      <m:sSubPr>
                        <m:ctrlPr>
                          <a:rPr lang="fr-FR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fr-FR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fr-FR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</m:e>
                        </m:acc>
                      </m:e>
                      <m:sub>
                        <m:r>
                          <a:rPr lang="fr-FR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𝒍</m:t>
                        </m:r>
                      </m:sub>
                    </m:sSub>
                  </m:oMath>
                </a14:m>
                <a:r>
                  <a:rPr lang="fr-FR" sz="24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)</a:t>
                </a:r>
                <a:endParaRPr lang="fr-FR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048" y="474216"/>
                <a:ext cx="6964242" cy="473206"/>
              </a:xfrm>
              <a:prstGeom prst="rect">
                <a:avLst/>
              </a:prstGeom>
              <a:blipFill>
                <a:blip r:embed="rId3"/>
                <a:stretch>
                  <a:fillRect l="-1136" t="-7595" b="-26582"/>
                </a:stretch>
              </a:blipFill>
              <a:ln>
                <a:solidFill>
                  <a:srgbClr val="92D05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868249" y="4137662"/>
                <a:ext cx="9893123" cy="876330"/>
              </a:xfrm>
              <a:prstGeom prst="rect">
                <a:avLst/>
              </a:prstGeom>
              <a:ln>
                <a:solidFill>
                  <a:srgbClr val="0070C0"/>
                </a:solidFill>
              </a:ln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𝐹𝑂𝑀</m:t>
                      </m:r>
                      <m:r>
                        <a:rPr lang="fr-FR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fr-FR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𝑌</m:t>
                      </m:r>
                      <m:r>
                        <a:rPr lang="fr-FR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∗ </m:t>
                      </m:r>
                      <m:f>
                        <m:fPr>
                          <m:ctrlPr>
                            <a:rPr lang="fr-F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fr-F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fr-FR" sz="24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4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fr-FR" sz="24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fr-FR" sz="24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4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fr-FR" sz="24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𝑙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fr-F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 </m:t>
                              </m:r>
                              <m:sSub>
                                <m:sSubPr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fr-F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fr-F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  <m:r>
                                <a:rPr lang="fr-F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</m:d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fr-F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fr-FR" sz="24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4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fr-FR" sz="24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− </m:t>
                                  </m:r>
                                  <m:sSub>
                                    <m:sSubPr>
                                      <m:ctrlPr>
                                        <a:rPr lang="fr-FR" sz="24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4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fr-FR" sz="24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fr-F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fr-FR" sz="24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4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fr-FR" sz="24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fr-FR" sz="24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4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fr-FR" sz="24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r>
                            <a:rPr lang="fr-F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d>
                            <m:dPr>
                              <m:begChr m:val="["/>
                              <m:ctrlPr>
                                <a:rPr lang="fr-F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(</m:t>
                                  </m:r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fr-F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 </m:t>
                              </m:r>
                              <m:sSub>
                                <m:sSubPr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fr-F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e>
                          </m:d>
                          <m:r>
                            <a:rPr lang="fr-F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fr-F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fr-F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fr-FR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fr-FR" sz="24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]</m:t>
                          </m:r>
                        </m:den>
                      </m:f>
                    </m:oMath>
                  </m:oMathPara>
                </a14:m>
                <a:endParaRPr lang="fr-FR" sz="2400" dirty="0"/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249" y="4137662"/>
                <a:ext cx="9893123" cy="8763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59565" y="3323743"/>
            <a:ext cx="3657604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400" b="1" i="1" dirty="0">
                <a:highlight>
                  <a:srgbClr val="D3D3D3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Facteur de mérite FOM</a:t>
            </a:r>
          </a:p>
        </p:txBody>
      </p:sp>
    </p:spTree>
    <p:extLst>
      <p:ext uri="{BB962C8B-B14F-4D97-AF65-F5344CB8AC3E}">
        <p14:creationId xmlns:p14="http://schemas.microsoft.com/office/powerpoint/2010/main" val="769737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7559899" cy="51063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fr-FR" sz="2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PROCÉDÉS DE LIQUÉFACTION DES GAZ</a:t>
            </a:r>
          </a:p>
        </p:txBody>
      </p:sp>
      <p:sp>
        <p:nvSpPr>
          <p:cNvPr id="4" name="Rectangle 3"/>
          <p:cNvSpPr/>
          <p:nvPr/>
        </p:nvSpPr>
        <p:spPr>
          <a:xfrm>
            <a:off x="373487" y="2197317"/>
            <a:ext cx="11397804" cy="206825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buFont typeface="+mj-lt"/>
              <a:buAutoNum type="alphaLcPeriod"/>
              <a:tabLst>
                <a:tab pos="3390900" algn="l"/>
              </a:tabLst>
            </a:pPr>
            <a:r>
              <a:rPr lang="fr-FR" sz="3000" b="1" dirty="0">
                <a:solidFill>
                  <a:schemeClr val="dk1"/>
                </a:solidFill>
              </a:rPr>
              <a:t>Détente </a:t>
            </a:r>
            <a:r>
              <a:rPr lang="fr-FR" sz="3000" b="1" dirty="0">
                <a:solidFill>
                  <a:srgbClr val="FF0000"/>
                </a:solidFill>
              </a:rPr>
              <a:t>JOULE-THOMSON</a:t>
            </a:r>
            <a:r>
              <a:rPr lang="fr-FR" sz="3000" b="1" dirty="0">
                <a:solidFill>
                  <a:schemeClr val="dk1"/>
                </a:solidFill>
              </a:rPr>
              <a:t> (</a:t>
            </a:r>
            <a:r>
              <a:rPr lang="fr-FR" sz="2400" b="1" dirty="0">
                <a:solidFill>
                  <a:schemeClr val="dk1"/>
                </a:solidFill>
              </a:rPr>
              <a:t>ISENTHALPIQUE</a:t>
            </a:r>
            <a:r>
              <a:rPr lang="fr-FR" sz="3000" b="1" dirty="0">
                <a:solidFill>
                  <a:schemeClr val="dk1"/>
                </a:solidFill>
              </a:rPr>
              <a:t>)</a:t>
            </a:r>
          </a:p>
          <a:p>
            <a:pPr marL="342900" indent="-342900">
              <a:lnSpc>
                <a:spcPct val="107000"/>
              </a:lnSpc>
              <a:buFont typeface="+mj-lt"/>
              <a:buAutoNum type="alphaLcPeriod"/>
              <a:tabLst>
                <a:tab pos="3390900" algn="l"/>
              </a:tabLst>
            </a:pPr>
            <a:r>
              <a:rPr lang="fr-FR" sz="3000" b="1" dirty="0">
                <a:solidFill>
                  <a:schemeClr val="dk1"/>
                </a:solidFill>
              </a:rPr>
              <a:t>Détente </a:t>
            </a:r>
            <a:r>
              <a:rPr lang="fr-FR" sz="3000" b="1" dirty="0">
                <a:solidFill>
                  <a:srgbClr val="FF0000"/>
                </a:solidFill>
              </a:rPr>
              <a:t>BRAYTON</a:t>
            </a:r>
            <a:r>
              <a:rPr lang="fr-FR" sz="3000" b="1" dirty="0">
                <a:solidFill>
                  <a:schemeClr val="dk1"/>
                </a:solidFill>
              </a:rPr>
              <a:t> (</a:t>
            </a:r>
            <a:r>
              <a:rPr lang="fr-FR" sz="2400" b="1" dirty="0">
                <a:solidFill>
                  <a:schemeClr val="dk1"/>
                </a:solidFill>
              </a:rPr>
              <a:t>ISENTROPIQUE</a:t>
            </a:r>
            <a:r>
              <a:rPr lang="fr-FR" sz="3000" b="1" dirty="0">
                <a:solidFill>
                  <a:schemeClr val="dk1"/>
                </a:solidFill>
              </a:rPr>
              <a:t>)</a:t>
            </a:r>
          </a:p>
          <a:p>
            <a:pPr marL="342900" indent="-342900">
              <a:lnSpc>
                <a:spcPct val="107000"/>
              </a:lnSpc>
              <a:buFont typeface="+mj-lt"/>
              <a:buAutoNum type="alphaLcPeriod"/>
              <a:tabLst>
                <a:tab pos="3390900" algn="l"/>
              </a:tabLst>
            </a:pPr>
            <a:r>
              <a:rPr lang="fr-FR" sz="3000" b="1" dirty="0">
                <a:solidFill>
                  <a:schemeClr val="dk1"/>
                </a:solidFill>
              </a:rPr>
              <a:t>Procédé mixte (combiné) de </a:t>
            </a:r>
            <a:r>
              <a:rPr lang="fr-FR" sz="3000" b="1" u="sng" dirty="0">
                <a:solidFill>
                  <a:srgbClr val="FF0000"/>
                </a:solidFill>
              </a:rPr>
              <a:t>CLAUDE</a:t>
            </a:r>
            <a:r>
              <a:rPr lang="fr-FR" sz="3000" b="1" dirty="0">
                <a:solidFill>
                  <a:schemeClr val="dk1"/>
                </a:solidFill>
              </a:rPr>
              <a:t> (</a:t>
            </a:r>
            <a:r>
              <a:rPr lang="fr-FR" sz="2400" b="1" dirty="0">
                <a:solidFill>
                  <a:schemeClr val="dk1"/>
                </a:solidFill>
              </a:rPr>
              <a:t>ISENTHALPIQUE + ISENTROPIQUE</a:t>
            </a:r>
            <a:r>
              <a:rPr lang="fr-FR" sz="3000" b="1" dirty="0">
                <a:solidFill>
                  <a:schemeClr val="dk1"/>
                </a:solidFill>
              </a:rPr>
              <a:t>)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lphaLcPeriod"/>
              <a:tabLst>
                <a:tab pos="3390900" algn="l"/>
              </a:tabLst>
            </a:pPr>
            <a:r>
              <a:rPr lang="fr-FR" sz="3000" b="1" dirty="0">
                <a:solidFill>
                  <a:schemeClr val="dk1"/>
                </a:solidFill>
              </a:rPr>
              <a:t>Cascade (multi-étages</a:t>
            </a:r>
            <a:endParaRPr lang="fr-FR" sz="3000" dirty="0"/>
          </a:p>
        </p:txBody>
      </p:sp>
    </p:spTree>
    <p:extLst>
      <p:ext uri="{BB962C8B-B14F-4D97-AF65-F5344CB8AC3E}">
        <p14:creationId xmlns:p14="http://schemas.microsoft.com/office/powerpoint/2010/main" val="3383033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me 7"/>
          <p:cNvGraphicFramePr/>
          <p:nvPr>
            <p:extLst>
              <p:ext uri="{D42A27DB-BD31-4B8C-83A1-F6EECF244321}">
                <p14:modId xmlns:p14="http://schemas.microsoft.com/office/powerpoint/2010/main" val="1242347455"/>
              </p:ext>
            </p:extLst>
          </p:nvPr>
        </p:nvGraphicFramePr>
        <p:xfrm>
          <a:off x="321972" y="759854"/>
          <a:ext cx="11320529" cy="59500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16469" y="1"/>
            <a:ext cx="6709796" cy="62005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fr-FR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Liquéfaction par détente Joule-Thomson</a:t>
            </a:r>
            <a:r>
              <a:rPr lang="fr-FR" sz="3200" b="1" i="1" dirty="0"/>
              <a:t> </a:t>
            </a:r>
            <a:endParaRPr lang="fr-FR" sz="3200" dirty="0"/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420182" y="922699"/>
            <a:ext cx="6306083" cy="1421256"/>
          </a:xfrm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La détende de </a:t>
            </a:r>
            <a:r>
              <a:rPr lang="fr-FR" i="1" dirty="0">
                <a:solidFill>
                  <a:srgbClr val="00B0F0"/>
                </a:solidFill>
              </a:rPr>
              <a:t>joule - Thomson </a:t>
            </a:r>
            <a:r>
              <a:rPr lang="fr-FR" dirty="0"/>
              <a:t>est une détende adiabatique et </a:t>
            </a:r>
            <a:r>
              <a:rPr lang="fr-FR" sz="2400" i="1" dirty="0" smtClean="0">
                <a:solidFill>
                  <a:srgbClr val="FF0000"/>
                </a:solidFill>
              </a:rPr>
              <a:t>ISENTHALPIQUE</a:t>
            </a:r>
            <a:r>
              <a:rPr lang="fr-FR" dirty="0" smtClean="0"/>
              <a:t> (détente </a:t>
            </a:r>
            <a:r>
              <a:rPr lang="fr-FR" dirty="0"/>
              <a:t>avec </a:t>
            </a:r>
            <a:r>
              <a:rPr lang="fr-FR" dirty="0" smtClean="0"/>
              <a:t>refroidissement)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8012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468" y="1"/>
            <a:ext cx="8161617" cy="62005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fr-FR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Liquéfaction par détente Joule-Thomson</a:t>
            </a:r>
            <a:r>
              <a:rPr lang="fr-FR" sz="3200" b="1" i="1" dirty="0"/>
              <a:t> </a:t>
            </a:r>
            <a:r>
              <a:rPr lang="fr-FR" sz="3200" b="1" i="1" dirty="0" smtClean="0"/>
              <a:t> </a:t>
            </a:r>
            <a:r>
              <a:rPr lang="fr-FR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Simple </a:t>
            </a: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236201" y="3204548"/>
            <a:ext cx="2261461" cy="99506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dirty="0" smtClean="0"/>
              <a:t>Composition </a:t>
            </a:r>
          </a:p>
          <a:p>
            <a:pPr marL="0" indent="0">
              <a:buNone/>
            </a:pPr>
            <a:r>
              <a:rPr lang="fr-FR" dirty="0" smtClean="0"/>
              <a:t>du système </a:t>
            </a:r>
          </a:p>
          <a:p>
            <a:endParaRPr lang="fr-FR" dirty="0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3050910" y="4185905"/>
            <a:ext cx="2627286" cy="76984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dirty="0" smtClean="0"/>
              <a:t>Vanne de détente</a:t>
            </a:r>
          </a:p>
          <a:p>
            <a:pPr marL="0" indent="0" algn="ctr">
              <a:buNone/>
            </a:pPr>
            <a:r>
              <a:rPr lang="fr-FR" dirty="0">
                <a:solidFill>
                  <a:srgbClr val="00B0F0"/>
                </a:solidFill>
              </a:rPr>
              <a:t>-</a:t>
            </a:r>
            <a:r>
              <a:rPr lang="fr-FR" dirty="0" smtClean="0">
                <a:solidFill>
                  <a:srgbClr val="00B0F0"/>
                </a:solidFill>
              </a:rPr>
              <a:t>Vanne de JT- </a:t>
            </a:r>
          </a:p>
          <a:p>
            <a:endParaRPr lang="fr-FR" dirty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3050910" y="2783744"/>
            <a:ext cx="3401405" cy="68907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dirty="0" smtClean="0"/>
              <a:t>Echangeur de chaleur à contre courant  </a:t>
            </a:r>
          </a:p>
          <a:p>
            <a:endParaRPr lang="fr-FR" dirty="0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3233822" y="1513084"/>
            <a:ext cx="2261461" cy="501498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dirty="0" smtClean="0"/>
              <a:t>Compresseur 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3050910" y="5529993"/>
            <a:ext cx="3168113" cy="52059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dirty="0" smtClean="0"/>
              <a:t>Séparateur de liquide  </a:t>
            </a:r>
          </a:p>
          <a:p>
            <a:endParaRPr lang="fr-FR" dirty="0"/>
          </a:p>
        </p:txBody>
      </p:sp>
      <p:cxnSp>
        <p:nvCxnSpPr>
          <p:cNvPr id="10" name="Connecteur droit avec flèche 9"/>
          <p:cNvCxnSpPr>
            <a:stCxn id="4" idx="3"/>
            <a:endCxn id="7" idx="1"/>
          </p:cNvCxnSpPr>
          <p:nvPr/>
        </p:nvCxnSpPr>
        <p:spPr>
          <a:xfrm flipV="1">
            <a:off x="2497662" y="1763833"/>
            <a:ext cx="736160" cy="19382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>
            <a:stCxn id="4" idx="3"/>
            <a:endCxn id="6" idx="1"/>
          </p:cNvCxnSpPr>
          <p:nvPr/>
        </p:nvCxnSpPr>
        <p:spPr>
          <a:xfrm flipV="1">
            <a:off x="2497662" y="3128280"/>
            <a:ext cx="553248" cy="5738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>
            <a:stCxn id="4" idx="3"/>
            <a:endCxn id="5" idx="1"/>
          </p:cNvCxnSpPr>
          <p:nvPr/>
        </p:nvCxnSpPr>
        <p:spPr>
          <a:xfrm>
            <a:off x="2497662" y="3702081"/>
            <a:ext cx="553248" cy="8687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>
            <a:stCxn id="4" idx="3"/>
            <a:endCxn id="8" idx="1"/>
          </p:cNvCxnSpPr>
          <p:nvPr/>
        </p:nvCxnSpPr>
        <p:spPr>
          <a:xfrm>
            <a:off x="2497662" y="3702081"/>
            <a:ext cx="553248" cy="20882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mag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4691" y="2124937"/>
            <a:ext cx="4442375" cy="410843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18620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1372" y="1463481"/>
            <a:ext cx="7259890" cy="41139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fr-FR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 gaz à liquéfier subit les transformations suivantes :</a:t>
            </a:r>
            <a:endParaRPr lang="fr-FR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fr-FR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1-2 : Compression isotherme.   T1=T2   </a:t>
            </a:r>
            <a:endParaRPr lang="fr-FR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fr-FR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2-3 : Refroidissement Isobare du fluide.  P2=P3</a:t>
            </a:r>
            <a:endParaRPr lang="fr-FR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fr-FR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3-4 : Détente ISENTHALPIQUE dans la vanne. </a:t>
            </a:r>
            <a:r>
              <a:rPr lang="fr-FR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H3=H4</a:t>
            </a:r>
            <a:r>
              <a:rPr lang="fr-FR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 </a:t>
            </a:r>
            <a:endParaRPr lang="fr-FR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fr-FR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4-5 : Vapeur saturée. T5= T6 = </a:t>
            </a:r>
            <a:r>
              <a:rPr lang="fr-FR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Teb</a:t>
            </a:r>
            <a:endParaRPr lang="fr-FR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fr-FR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5-1 : Réchauffage Isobare du fluide (gaz) dans        </a:t>
            </a:r>
          </a:p>
          <a:p>
            <a:r>
              <a:rPr lang="fr-FR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      </a:t>
            </a:r>
            <a:r>
              <a:rPr lang="fr-FR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l’échangeur  P5= P1</a:t>
            </a:r>
            <a:endParaRPr lang="fr-FR" sz="2400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6469" y="1"/>
            <a:ext cx="6152511" cy="70833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fr-FR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Transformations subit par le gaz </a:t>
            </a:r>
            <a:r>
              <a:rPr lang="fr-FR" sz="3200" b="1" i="1" dirty="0"/>
              <a:t> </a:t>
            </a:r>
            <a:endParaRPr lang="fr-FR" sz="3200" dirty="0"/>
          </a:p>
        </p:txBody>
      </p:sp>
      <p:pic>
        <p:nvPicPr>
          <p:cNvPr id="6" name="Imag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736" y="1233962"/>
            <a:ext cx="4091552" cy="489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5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527" y="1168181"/>
            <a:ext cx="5286668" cy="4627311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1484859" y="5974655"/>
            <a:ext cx="24737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Procédé de Linde simple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6306499" y="5974655"/>
            <a:ext cx="53036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</a:rPr>
              <a:t>Représentation du cycle de Linde </a:t>
            </a:r>
            <a:r>
              <a:rPr lang="fr-FR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sur diagramme (T S)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610" y="1168181"/>
            <a:ext cx="5467350" cy="466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160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5937161" cy="575077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fr-FR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Bilan Energétique LINDE simple  </a:t>
            </a:r>
            <a:endParaRPr lang="fr-FR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907966"/>
            <a:ext cx="4060727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fr-FR" sz="2400" b="1" i="1" dirty="0" smtClean="0">
                <a:effectLst/>
                <a:highlight>
                  <a:srgbClr val="D3D3D3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Fraction du gaz liquéfié</a:t>
            </a:r>
            <a:r>
              <a:rPr lang="fr-FR" sz="2400" dirty="0" smtClean="0">
                <a:effectLst/>
                <a:highlight>
                  <a:srgbClr val="D3D3D3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fr-FR" sz="2400" b="1" dirty="0" smtClean="0">
                <a:effectLst/>
                <a:highlight>
                  <a:srgbClr val="D3D3D3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Y</a:t>
            </a:r>
            <a:r>
              <a:rPr lang="fr-FR" b="1" u="sng" dirty="0" smtClean="0">
                <a:effectLst/>
                <a:highlight>
                  <a:srgbClr val="D3D3D3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76753" y="1772095"/>
            <a:ext cx="4655442" cy="73866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fr-FR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fr-FR" sz="2400" baseline="30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er</a:t>
            </a:r>
            <a:r>
              <a:rPr lang="fr-FR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Principe de la thermodynamique </a:t>
            </a:r>
          </a:p>
          <a:p>
            <a:pPr algn="ctr"/>
            <a:r>
              <a:rPr lang="fr-FR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fr-FR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Conservation de la masse</a:t>
            </a:r>
            <a:r>
              <a:rPr lang="fr-FR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461704" y="2752962"/>
                <a:ext cx="1273169" cy="461665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fr-FR" sz="24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1704" y="2752962"/>
                <a:ext cx="1273169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10435" y="3415988"/>
                <a:ext cx="6738191" cy="77508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smtClean="0">
                          <a:latin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fr-FR" sz="24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400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fr-FR" sz="24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sz="2400" i="1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fr-FR" sz="2400" i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nary>
                      <m:r>
                        <a:rPr lang="fr-FR" sz="2400" i="0">
                          <a:latin typeface="Cambria Math" panose="02040503050406030204" pitchFamily="18" charset="0"/>
                        </a:rPr>
                        <m:t>− 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e>
                      </m:nary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435" y="3415988"/>
                <a:ext cx="6738191" cy="77508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8437688" y="5915909"/>
                <a:ext cx="2306208" cy="369332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𝑉𝑜𝑙𝑢𝑚𝑒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𝑑𝑒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𝑐𝑜𝑛𝑡𝑟𝑜𝑙𝑒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7688" y="5915909"/>
                <a:ext cx="2306208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Connecteur droit avec flèche 10"/>
          <p:cNvCxnSpPr>
            <a:stCxn id="9" idx="0"/>
          </p:cNvCxnSpPr>
          <p:nvPr/>
        </p:nvCxnSpPr>
        <p:spPr>
          <a:xfrm flipV="1">
            <a:off x="9590792" y="5118467"/>
            <a:ext cx="222141" cy="7974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210435" y="4433275"/>
                <a:ext cx="6793655" cy="83099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92D05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240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fr-FR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400" b="0" i="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fr-FR" sz="2400" b="0" i="0" smtClean="0">
                          <a:latin typeface="Cambria Math" panose="02040503050406030204" pitchFamily="18" charset="0"/>
                        </a:rPr>
                        <m:t>: </m:t>
                      </m:r>
                      <m:r>
                        <m:rPr>
                          <m:sty m:val="p"/>
                        </m:rPr>
                        <a:rPr lang="fr-FR" sz="2400" b="0" i="0" smtClean="0">
                          <a:latin typeface="Cambria Math" panose="02040503050406030204" pitchFamily="18" charset="0"/>
                        </a:rPr>
                        <m:t>Echangeur</m:t>
                      </m:r>
                      <m:r>
                        <a:rPr lang="fr-FR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fr-FR" sz="2400" b="0" i="0" smtClean="0">
                          <a:latin typeface="Cambria Math" panose="02040503050406030204" pitchFamily="18" charset="0"/>
                        </a:rPr>
                        <m:t>adiabatique</m:t>
                      </m:r>
                      <m:r>
                        <a:rPr lang="fr-FR" sz="2400" b="0" i="0" smtClean="0">
                          <a:latin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lang="fr-FR" sz="2400" b="0" i="0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2400" i="1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:  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𝐶𝑜𝑚𝑝𝑟𝑒𝑠𝑠𝑒𝑢𝑟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h𝑜𝑟𝑠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𝑣𝑜𝑙𝑢𝑚𝑒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𝑑𝑒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𝑐𝑜𝑛𝑡𝑟𝑜𝑙𝑒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435" y="4433275"/>
                <a:ext cx="6793655" cy="830997"/>
              </a:xfrm>
              <a:prstGeom prst="rect">
                <a:avLst/>
              </a:prstGeom>
              <a:blipFill>
                <a:blip r:embed="rId5"/>
                <a:stretch>
                  <a:fillRect l="-538" b="-7914"/>
                </a:stretch>
              </a:blipFill>
              <a:ln>
                <a:solidFill>
                  <a:srgbClr val="92D05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233935" y="5482070"/>
                <a:ext cx="4021742" cy="77508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nary>
                      <m:r>
                        <a:rPr lang="fr-FR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400" i="0"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3935" y="5482070"/>
                <a:ext cx="4021742" cy="77508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Imag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49251" y="387458"/>
            <a:ext cx="4295775" cy="4731009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161526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au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58390474"/>
                  </p:ext>
                </p:extLst>
              </p:nvPr>
            </p:nvGraphicFramePr>
            <p:xfrm>
              <a:off x="3065172" y="540914"/>
              <a:ext cx="5447982" cy="1488016"/>
            </p:xfrm>
            <a:graphic>
              <a:graphicData uri="http://schemas.openxmlformats.org/drawingml/2006/table">
                <a:tbl>
                  <a:tblPr firstRow="1" bandRow="1">
                    <a:tableStyleId>{BC89EF96-8CEA-46FF-86C4-4CE0E7609802}</a:tableStyleId>
                  </a:tblPr>
                  <a:tblGrid>
                    <a:gridCol w="274913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69884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4119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Quantité</a:t>
                          </a:r>
                          <a:r>
                            <a:rPr lang="fr-FR" sz="2400" baseline="0" dirty="0" smtClean="0"/>
                            <a:t> sortante</a:t>
                          </a:r>
                          <a:endParaRPr lang="fr-F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Quantité</a:t>
                          </a:r>
                          <a:r>
                            <a:rPr lang="fr-FR" sz="2400" baseline="0" dirty="0" smtClean="0"/>
                            <a:t> entrante </a:t>
                          </a:r>
                          <a:endParaRPr lang="fr-FR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8463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fr-FR" sz="2400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fr-FR" sz="2400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fr-FR" sz="2400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𝑚</m:t>
                                        </m:r>
                                      </m:e>
                                    </m:acc>
                                    <m:r>
                                      <a:rPr lang="fr-FR" sz="24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acc>
                                      <m:accPr>
                                        <m:chr m:val="̇"/>
                                        <m:ctrlPr>
                                          <a:rPr lang="fr-FR" sz="2400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accPr>
                                      <m:e>
                                        <m:sSub>
                                          <m:sSubPr>
                                            <m:ctrlPr>
                                              <a:rPr lang="fr-FR" sz="2400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fr-FR" sz="2400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𝑚</m:t>
                                            </m:r>
                                          </m:e>
                                          <m:sub>
                                            <m:r>
                                              <a:rPr lang="fr-FR" sz="2400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𝑓</m:t>
                                            </m:r>
                                          </m:sub>
                                        </m:sSub>
                                      </m:e>
                                    </m:acc>
                                  </m:e>
                                </m:d>
                                <m:sSub>
                                  <m:sSubPr>
                                    <m:ctrlPr>
                                      <a:rPr lang="fr-FR" sz="24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4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fr-FR" sz="24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̇"/>
                                    <m:ctrlPr>
                                      <a:rPr lang="fr-FR" sz="2400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accPr>
                                  <m:e>
                                    <m:r>
                                      <a:rPr lang="fr-FR" sz="24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</m:e>
                                </m:acc>
                                <m:sSub>
                                  <m:sSubPr>
                                    <m:ctrlPr>
                                      <a:rPr lang="fr-FR" sz="24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4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fr-FR" sz="24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811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̇"/>
                                    <m:ctrlPr>
                                      <a:rPr lang="fr-FR" sz="2400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fr-FR" sz="2400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2400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fr-FR" sz="2400" i="1" kern="120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𝑓</m:t>
                                        </m:r>
                                      </m:sub>
                                    </m:sSub>
                                  </m:e>
                                </m:acc>
                                <m:sSub>
                                  <m:sSubPr>
                                    <m:ctrlPr>
                                      <a:rPr lang="fr-FR" sz="24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4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fr-FR" sz="24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au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58390474"/>
                  </p:ext>
                </p:extLst>
              </p:nvPr>
            </p:nvGraphicFramePr>
            <p:xfrm>
              <a:off x="3065172" y="540914"/>
              <a:ext cx="5447982" cy="1488016"/>
            </p:xfrm>
            <a:graphic>
              <a:graphicData uri="http://schemas.openxmlformats.org/drawingml/2006/table">
                <a:tbl>
                  <a:tblPr firstRow="1" bandRow="1">
                    <a:tableStyleId>{BC89EF96-8CEA-46FF-86C4-4CE0E7609802}</a:tableStyleId>
                  </a:tblPr>
                  <a:tblGrid>
                    <a:gridCol w="274913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69884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Quantité</a:t>
                          </a:r>
                          <a:r>
                            <a:rPr lang="fr-FR" sz="2400" baseline="0" dirty="0" smtClean="0"/>
                            <a:t> sortante</a:t>
                          </a:r>
                          <a:endParaRPr lang="fr-F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Quantité</a:t>
                          </a:r>
                          <a:r>
                            <a:rPr lang="fr-FR" sz="2400" baseline="0" dirty="0" smtClean="0"/>
                            <a:t> entrante </a:t>
                          </a:r>
                          <a:endParaRPr lang="fr-FR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2699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221" t="-96471" r="-98673" b="-10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102257" t="-96471" r="-677" b="-10588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8117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221" t="-196471" r="-98673" b="-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466454" y="2208106"/>
                <a:ext cx="4654658" cy="2412648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fr-FR" sz="24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fr-FR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</m:acc>
                      <m:sSub>
                        <m:sSubPr>
                          <m:ctrlPr>
                            <a:rPr lang="fr-FR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fr-FR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fr-FR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fr-FR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fr-FR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</m:sub>
                          </m:sSub>
                        </m:e>
                      </m:acc>
                      <m:sSub>
                        <m:sSubPr>
                          <m:ctrlPr>
                            <a:rPr lang="fr-FR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fr-FR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sub>
                      </m:sSub>
                      <m:r>
                        <a:rPr lang="fr-FR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fr-FR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̇"/>
                              <m:ctrlPr>
                                <a:rPr lang="fr-FR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fr-FR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</m:acc>
                          <m:r>
                            <a:rPr lang="fr-FR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acc>
                            <m:accPr>
                              <m:chr m:val="̇"/>
                              <m:ctrlPr>
                                <a:rPr lang="fr-FR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fr-FR" sz="2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fr-FR" sz="2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e>
                          </m:acc>
                        </m:e>
                      </m:d>
                      <m:sSub>
                        <m:sSubPr>
                          <m:ctrlPr>
                            <a:rPr lang="fr-FR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fr-FR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fr-FR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</m:acc>
                    <m:sSub>
                      <m:sSubPr>
                        <m:ctrlP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</m:e>
                      <m:sub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fr-F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</m:e>
                      <m:sub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fr-F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)=</m:t>
                    </m:r>
                    <m:acc>
                      <m:accPr>
                        <m:chr m:val="̇"/>
                        <m:ctrlP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</m:sub>
                        </m:sSub>
                      </m:e>
                    </m:acc>
                    <m:d>
                      <m:dPr>
                        <m:ctrlP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fr-FR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̇"/>
                              <m:ctrlPr>
                                <a:rPr lang="fr-FR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fr-FR" sz="2400" i="1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fr-FR" sz="2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e>
                          </m:acc>
                        </m:num>
                        <m:den>
                          <m:acc>
                            <m:accPr>
                              <m:chr m:val="̇"/>
                              <m:ctrlPr>
                                <a:rPr lang="fr-FR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fr-FR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</m:acc>
                        </m:den>
                      </m:f>
                      <m:r>
                        <a:rPr lang="fr-FR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fr-FR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fr-FR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fr-FR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fr-FR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fr-FR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num>
                        <m:den>
                          <m:d>
                            <m:dPr>
                              <m:ctrlPr>
                                <a:rPr lang="fr-FR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fr-FR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  <m:r>
                                <a:rPr lang="fr-FR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fr-FR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fr-FR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6454" y="2208106"/>
                <a:ext cx="4654658" cy="241264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458261" y="4933053"/>
                <a:ext cx="2914772" cy="100053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fr-FR" sz="2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̇"/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e>
                          </m:acc>
                        </m:num>
                        <m:den>
                          <m:acc>
                            <m:accPr>
                              <m:chr m:val="̇"/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acc>
                        </m:den>
                      </m:f>
                      <m:r>
                        <a:rPr lang="fr-FR" sz="2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endChr m:val=""/>
                                      <m:ctrlP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fr-FR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2400" i="1"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  <m:sub>
                                          <m:r>
                                            <a:rPr lang="fr-FR" sz="2400" i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fr-FR" sz="2400" i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fr-FR" sz="24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fr-FR" sz="2400" i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fr-FR" sz="2400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8261" y="4933053"/>
                <a:ext cx="2914772" cy="100053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7753312" y="5248652"/>
                <a:ext cx="1241878" cy="369332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fr-FR" i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fr-FR" i="1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fr-FR" i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fr-FR" i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3312" y="5248652"/>
                <a:ext cx="1241878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810305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10403426</TotalTime>
  <Words>586</Words>
  <Application>Microsoft Office PowerPoint</Application>
  <PresentationFormat>Grand écran</PresentationFormat>
  <Paragraphs>199</Paragraphs>
  <Slides>26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6" baseType="lpstr">
      <vt:lpstr>Aharoni</vt:lpstr>
      <vt:lpstr>Arial</vt:lpstr>
      <vt:lpstr>Arial Black</vt:lpstr>
      <vt:lpstr>Berlin Sans FB Demi</vt:lpstr>
      <vt:lpstr>Calibri</vt:lpstr>
      <vt:lpstr>Calibri Light</vt:lpstr>
      <vt:lpstr>Cambria Math</vt:lpstr>
      <vt:lpstr>Times New Roman</vt:lpstr>
      <vt:lpstr>Wingdings</vt:lpstr>
      <vt:lpstr>Thème Office</vt:lpstr>
      <vt:lpstr>PROCÉDÉS DE LIQUÉFACTION  DES GAZ</vt:lpstr>
      <vt:lpstr>Importance des gaz liquéfiés </vt:lpstr>
      <vt:lpstr>PROCÉDÉS DE LIQUÉFACTION DES GAZ</vt:lpstr>
      <vt:lpstr>Liquéfaction par détente Joule-Thomson </vt:lpstr>
      <vt:lpstr>Liquéfaction par détente Joule-Thomson  Simple </vt:lpstr>
      <vt:lpstr>Transformations subit par le gaz  </vt:lpstr>
      <vt:lpstr>Présentation PowerPoint</vt:lpstr>
      <vt:lpstr>Bilan Energétique LINDE simple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RESUME</vt:lpstr>
      <vt:lpstr>Liquéfaction par détente Joule-Thomson  Pré-refroidissement</vt:lpstr>
      <vt:lpstr>Liquéfaction par détente Joule-Thomson  Pré-refroidissement</vt:lpstr>
      <vt:lpstr>Bilan Energétique LINDE  avec Pré-refroidissement  </vt:lpstr>
      <vt:lpstr>Dans ces conditions on peut calculer  la fraction maximale du gaz liquéfié Ymax</vt:lpstr>
      <vt:lpstr>Présentation PowerPoint</vt:lpstr>
      <vt:lpstr>Présentation PowerPoint</vt:lpstr>
      <vt:lpstr>Liquéfaction par détente Joule-Thomson  à Double Compression </vt:lpstr>
      <vt:lpstr>Remarques </vt:lpstr>
      <vt:lpstr>Bilan Energétique LINDE  à Double compression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PROCÉDÉS DE LIQUÉFACTION  DES GAZ</dc:title>
  <dc:creator>MI</dc:creator>
  <cp:lastModifiedBy>User</cp:lastModifiedBy>
  <cp:revision>138</cp:revision>
  <dcterms:created xsi:type="dcterms:W3CDTF">2004-12-31T22:11:24Z</dcterms:created>
  <dcterms:modified xsi:type="dcterms:W3CDTF">2024-10-31T20:01:19Z</dcterms:modified>
</cp:coreProperties>
</file>