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1"/>
  </p:notesMasterIdLst>
  <p:sldIdLst>
    <p:sldId id="258" r:id="rId2"/>
    <p:sldId id="389" r:id="rId3"/>
    <p:sldId id="411" r:id="rId4"/>
    <p:sldId id="390" r:id="rId5"/>
    <p:sldId id="492" r:id="rId6"/>
    <p:sldId id="497" r:id="rId7"/>
    <p:sldId id="498" r:id="rId8"/>
    <p:sldId id="499" r:id="rId9"/>
    <p:sldId id="500" r:id="rId10"/>
    <p:sldId id="501" r:id="rId11"/>
    <p:sldId id="502" r:id="rId12"/>
    <p:sldId id="503" r:id="rId13"/>
    <p:sldId id="504" r:id="rId14"/>
    <p:sldId id="505" r:id="rId15"/>
    <p:sldId id="506" r:id="rId16"/>
    <p:sldId id="391" r:id="rId17"/>
    <p:sldId id="393" r:id="rId18"/>
    <p:sldId id="392" r:id="rId19"/>
    <p:sldId id="507" r:id="rId20"/>
    <p:sldId id="395" r:id="rId21"/>
    <p:sldId id="397" r:id="rId22"/>
    <p:sldId id="493" r:id="rId23"/>
    <p:sldId id="396" r:id="rId24"/>
    <p:sldId id="398" r:id="rId25"/>
    <p:sldId id="399" r:id="rId26"/>
    <p:sldId id="400" r:id="rId27"/>
    <p:sldId id="401" r:id="rId28"/>
    <p:sldId id="261" r:id="rId29"/>
    <p:sldId id="402" r:id="rId30"/>
    <p:sldId id="263" r:id="rId31"/>
    <p:sldId id="403" r:id="rId32"/>
    <p:sldId id="404" r:id="rId33"/>
    <p:sldId id="406" r:id="rId34"/>
    <p:sldId id="409" r:id="rId35"/>
    <p:sldId id="407" r:id="rId36"/>
    <p:sldId id="494" r:id="rId37"/>
    <p:sldId id="495" r:id="rId38"/>
    <p:sldId id="408" r:id="rId39"/>
    <p:sldId id="264" r:id="rId40"/>
    <p:sldId id="265" r:id="rId41"/>
    <p:sldId id="413" r:id="rId42"/>
    <p:sldId id="414" r:id="rId43"/>
    <p:sldId id="270" r:id="rId44"/>
    <p:sldId id="266" r:id="rId45"/>
    <p:sldId id="267" r:id="rId46"/>
    <p:sldId id="419" r:id="rId47"/>
    <p:sldId id="273" r:id="rId48"/>
    <p:sldId id="496" r:id="rId49"/>
    <p:sldId id="328" r:id="rId50"/>
    <p:sldId id="311" r:id="rId51"/>
    <p:sldId id="312" r:id="rId52"/>
    <p:sldId id="316" r:id="rId53"/>
    <p:sldId id="313" r:id="rId54"/>
    <p:sldId id="314" r:id="rId55"/>
    <p:sldId id="315" r:id="rId56"/>
    <p:sldId id="317" r:id="rId57"/>
    <p:sldId id="324" r:id="rId58"/>
    <p:sldId id="422" r:id="rId59"/>
    <p:sldId id="319" r:id="rId60"/>
    <p:sldId id="325" r:id="rId61"/>
    <p:sldId id="423" r:id="rId62"/>
    <p:sldId id="322" r:id="rId63"/>
    <p:sldId id="326" r:id="rId64"/>
    <p:sldId id="318" r:id="rId65"/>
    <p:sldId id="327" r:id="rId66"/>
    <p:sldId id="323" r:id="rId67"/>
    <p:sldId id="331" r:id="rId68"/>
    <p:sldId id="332" r:id="rId69"/>
    <p:sldId id="424" r:id="rId70"/>
    <p:sldId id="333" r:id="rId71"/>
    <p:sldId id="339" r:id="rId72"/>
    <p:sldId id="340" r:id="rId73"/>
    <p:sldId id="342" r:id="rId74"/>
    <p:sldId id="335" r:id="rId75"/>
    <p:sldId id="338" r:id="rId76"/>
    <p:sldId id="343" r:id="rId77"/>
    <p:sldId id="344" r:id="rId78"/>
    <p:sldId id="345" r:id="rId79"/>
    <p:sldId id="346" r:id="rId80"/>
    <p:sldId id="347" r:id="rId81"/>
    <p:sldId id="365" r:id="rId82"/>
    <p:sldId id="366" r:id="rId83"/>
    <p:sldId id="349" r:id="rId84"/>
    <p:sldId id="351" r:id="rId85"/>
    <p:sldId id="367" r:id="rId86"/>
    <p:sldId id="353" r:id="rId87"/>
    <p:sldId id="354" r:id="rId88"/>
    <p:sldId id="355" r:id="rId89"/>
    <p:sldId id="356" r:id="rId90"/>
    <p:sldId id="357" r:id="rId91"/>
    <p:sldId id="425" r:id="rId92"/>
    <p:sldId id="426" r:id="rId93"/>
    <p:sldId id="427" r:id="rId94"/>
    <p:sldId id="428" r:id="rId95"/>
    <p:sldId id="429" r:id="rId96"/>
    <p:sldId id="436" r:id="rId97"/>
    <p:sldId id="437" r:id="rId98"/>
    <p:sldId id="372" r:id="rId99"/>
    <p:sldId id="374" r:id="rId100"/>
    <p:sldId id="438" r:id="rId101"/>
    <p:sldId id="439" r:id="rId102"/>
    <p:sldId id="440" r:id="rId103"/>
    <p:sldId id="441" r:id="rId104"/>
    <p:sldId id="442" r:id="rId105"/>
    <p:sldId id="443" r:id="rId106"/>
    <p:sldId id="431" r:id="rId107"/>
    <p:sldId id="433" r:id="rId108"/>
    <p:sldId id="434" r:id="rId109"/>
    <p:sldId id="435" r:id="rId110"/>
    <p:sldId id="376" r:id="rId111"/>
    <p:sldId id="444" r:id="rId112"/>
    <p:sldId id="445" r:id="rId113"/>
    <p:sldId id="446" r:id="rId114"/>
    <p:sldId id="447" r:id="rId115"/>
    <p:sldId id="448" r:id="rId116"/>
    <p:sldId id="449" r:id="rId117"/>
    <p:sldId id="450" r:id="rId118"/>
    <p:sldId id="451" r:id="rId119"/>
    <p:sldId id="452" r:id="rId120"/>
    <p:sldId id="453" r:id="rId121"/>
    <p:sldId id="454" r:id="rId122"/>
    <p:sldId id="455" r:id="rId123"/>
    <p:sldId id="456" r:id="rId124"/>
    <p:sldId id="457" r:id="rId125"/>
    <p:sldId id="458" r:id="rId126"/>
    <p:sldId id="459" r:id="rId127"/>
    <p:sldId id="460" r:id="rId128"/>
    <p:sldId id="386" r:id="rId129"/>
    <p:sldId id="461" r:id="rId130"/>
    <p:sldId id="462" r:id="rId131"/>
    <p:sldId id="463" r:id="rId132"/>
    <p:sldId id="464" r:id="rId133"/>
    <p:sldId id="491" r:id="rId134"/>
    <p:sldId id="465" r:id="rId135"/>
    <p:sldId id="466" r:id="rId136"/>
    <p:sldId id="467" r:id="rId137"/>
    <p:sldId id="468" r:id="rId138"/>
    <p:sldId id="469" r:id="rId139"/>
    <p:sldId id="470" r:id="rId140"/>
    <p:sldId id="471" r:id="rId141"/>
    <p:sldId id="472" r:id="rId142"/>
    <p:sldId id="473" r:id="rId143"/>
    <p:sldId id="474" r:id="rId144"/>
    <p:sldId id="475" r:id="rId145"/>
    <p:sldId id="476" r:id="rId146"/>
    <p:sldId id="477" r:id="rId147"/>
    <p:sldId id="482" r:id="rId148"/>
    <p:sldId id="483" r:id="rId149"/>
    <p:sldId id="478" r:id="rId150"/>
    <p:sldId id="484" r:id="rId151"/>
    <p:sldId id="485" r:id="rId152"/>
    <p:sldId id="479" r:id="rId153"/>
    <p:sldId id="486" r:id="rId154"/>
    <p:sldId id="487" r:id="rId155"/>
    <p:sldId id="480" r:id="rId156"/>
    <p:sldId id="488" r:id="rId157"/>
    <p:sldId id="489" r:id="rId158"/>
    <p:sldId id="481" r:id="rId159"/>
    <p:sldId id="490" r:id="rId1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94624" autoAdjust="0"/>
  </p:normalViewPr>
  <p:slideViewPr>
    <p:cSldViewPr>
      <p:cViewPr>
        <p:scale>
          <a:sx n="98" d="100"/>
          <a:sy n="98" d="100"/>
        </p:scale>
        <p:origin x="-57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ABE58-2DD0-495E-976D-EC32B7D9B054}" type="datetimeFigureOut">
              <a:rPr lang="fr-FR" smtClean="0"/>
              <a:pPr/>
              <a:t>05/10/2023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4B5C9-A95F-43DA-9625-270BFBDAF45C}" type="slidenum">
              <a:rPr lang="fr-FR" smtClean="0"/>
              <a:pPr/>
              <a:t>‹N°›</a:t>
            </a:fld>
            <a:endParaRPr lang="fr-FR"/>
          </a:p>
        </p:txBody>
      </p:sp>
    </p:spTree>
    <p:extLst>
      <p:ext uri="{BB962C8B-B14F-4D97-AF65-F5344CB8AC3E}">
        <p14:creationId xmlns:p14="http://schemas.microsoft.com/office/powerpoint/2010/main" val="55620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3C4B5C9-A95F-43DA-9625-270BFBDAF45C}"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9400730-82C4-4626-9610-3EDFCD773CD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42DF0FE-9259-4863-8432-791825C657AB}" type="datetimeFigureOut">
              <a:rPr lang="fr-FR" smtClean="0"/>
              <a:pPr/>
              <a:t>05/10/2023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9400730-82C4-4626-9610-3EDFCD773CD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2DF0FE-9259-4863-8432-791825C657AB}" type="datetimeFigureOut">
              <a:rPr lang="fr-FR" smtClean="0"/>
              <a:pPr/>
              <a:t>05/10/2023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400730-82C4-4626-9610-3EDFCD773CD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www.scribbr.fr/memoire/comment-rediger-une-problematique-de-memoire/" TargetMode="External"/><Relationship Id="rId2" Type="http://schemas.openxmlformats.org/officeDocument/2006/relationships/hyperlink" Target="https://www.scribbr.fr/memoire/choisir-un-sujet-pour-votre-memoire-en-8-etapes/" TargetMode="External"/><Relationship Id="rId1" Type="http://schemas.openxmlformats.org/officeDocument/2006/relationships/slideLayout" Target="../slideLayouts/slideLayout2.xml"/><Relationship Id="rId5" Type="http://schemas.openxmlformats.org/officeDocument/2006/relationships/hyperlink" Target="https://www.scribbr.fr/category/plan-memoire/" TargetMode="External"/><Relationship Id="rId4" Type="http://schemas.openxmlformats.org/officeDocument/2006/relationships/hyperlink" Target="https://www.scribbr.fr/astuces/les-differentes-methodes-de-recherche-et-de-collecte-de-donnees/"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https://www.scribbr.fr/memoire/comment-rediger-une-problematique-de-memoire/"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s://www.scribbr.fr/memoire/comment-rediger-une-problematique-de-memoire/"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scribbr.fr/memoire/comment-rediger-une-problematique-de-memoi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www.scribbr.fr/relecture-correction/these-manuscrit/" TargetMode="External"/><Relationship Id="rId2" Type="http://schemas.openxmlformats.org/officeDocument/2006/relationships/hyperlink" Target="https://www.scribbr.fr/category/plan-memoire/"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https://www.scribbr.fr/category/plan-memoire/"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fr.wikipedia.org/wiki/TeX" TargetMode="External"/><Relationship Id="rId2" Type="http://schemas.openxmlformats.org/officeDocument/2006/relationships/hyperlink" Target="https://maxime-auvy.developpez.com/tutoriels/latex/preferer-latex-wor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corep.fr/le-guide-du-memoire/redaction-memoir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2214554"/>
            <a:ext cx="7929618" cy="2123658"/>
          </a:xfrm>
          <a:prstGeom prst="rect">
            <a:avLst/>
          </a:prstGeom>
        </p:spPr>
        <p:txBody>
          <a:bodyPr wrap="square">
            <a:spAutoFit/>
          </a:bodyPr>
          <a:lstStyle/>
          <a:p>
            <a:pPr algn="ctr"/>
            <a:r>
              <a:rPr lang="fr-FR" sz="4400" b="1" dirty="0" smtClean="0"/>
              <a:t>Éléments de mise en œuvre d’un mémoire en informatique</a:t>
            </a:r>
            <a:endParaRPr lang="fr-FR"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ctr"/>
            <a:r>
              <a:rPr lang="fr-FR" b="1" u="sng" dirty="0" smtClean="0"/>
              <a:t>Administrateur réseau </a:t>
            </a:r>
            <a:endParaRPr lang="en-US" b="1" u="sng" dirty="0"/>
          </a:p>
          <a:p>
            <a:pPr marL="0" indent="0">
              <a:buNone/>
            </a:pPr>
            <a:r>
              <a:rPr lang="fr-FR" dirty="0"/>
              <a:t>En tant qu'administrateur réseau, vous êtes responsable de la gestion et de la maintenance des infrastructures réseau d'une entreprise ou d'une organisation. Vos tâches peuvent inclure :</a:t>
            </a:r>
          </a:p>
          <a:p>
            <a:pPr marL="0" indent="0">
              <a:buNone/>
            </a:pPr>
            <a:endParaRPr lang="fr-FR" dirty="0"/>
          </a:p>
          <a:p>
            <a:r>
              <a:rPr lang="fr-FR" dirty="0"/>
              <a:t>Configuration et gestion des équipements réseau </a:t>
            </a:r>
          </a:p>
          <a:p>
            <a:r>
              <a:rPr lang="fr-FR" dirty="0"/>
              <a:t>Surveillance et résolution des problèmes réseau </a:t>
            </a:r>
          </a:p>
          <a:p>
            <a:r>
              <a:rPr lang="fr-FR" dirty="0"/>
              <a:t>Sécurité </a:t>
            </a:r>
            <a:r>
              <a:rPr lang="fr-FR" dirty="0" smtClean="0"/>
              <a:t>réseau</a:t>
            </a:r>
            <a:endParaRPr lang="fr-FR" dirty="0"/>
          </a:p>
          <a:p>
            <a:r>
              <a:rPr lang="fr-FR" dirty="0"/>
              <a:t>Gestion des utilisateurs et des droits </a:t>
            </a:r>
            <a:r>
              <a:rPr lang="fr-FR" dirty="0" smtClean="0"/>
              <a:t>d'accès</a:t>
            </a:r>
            <a:endParaRPr lang="fr-FR" dirty="0"/>
          </a:p>
        </p:txBody>
      </p:sp>
      <p:sp>
        <p:nvSpPr>
          <p:cNvPr id="4" name="Titre 1"/>
          <p:cNvSpPr>
            <a:spLocks noGrp="1"/>
          </p:cNvSpPr>
          <p:nvPr>
            <p:ph type="title"/>
          </p:nvPr>
        </p:nvSpPr>
        <p:spPr/>
        <p:txBody>
          <a:bodyPr>
            <a:normAutofit/>
          </a:bodyPr>
          <a:lstStyle/>
          <a:p>
            <a:pPr algn="ctr"/>
            <a:r>
              <a:rPr lang="fr-FR" sz="2400" u="sng" dirty="0"/>
              <a:t>liste des métiers  les plus demandés dans le domaine de l'informatique :</a:t>
            </a:r>
            <a:endParaRPr lang="en-US" sz="2400" u="sng" dirty="0"/>
          </a:p>
        </p:txBody>
      </p:sp>
    </p:spTree>
    <p:extLst>
      <p:ext uri="{BB962C8B-B14F-4D97-AF65-F5344CB8AC3E}">
        <p14:creationId xmlns:p14="http://schemas.microsoft.com/office/powerpoint/2010/main" val="11675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0" y="1935480"/>
            <a:ext cx="8686800" cy="4389120"/>
          </a:xfrm>
        </p:spPr>
        <p:txBody>
          <a:bodyPr/>
          <a:lstStyle/>
          <a:p>
            <a:r>
              <a:rPr lang="fr-FR" b="1" u="sng" dirty="0" smtClean="0"/>
              <a:t>Typographie</a:t>
            </a:r>
            <a:r>
              <a:rPr lang="fr-FR" dirty="0" smtClean="0"/>
              <a:t>. </a:t>
            </a:r>
          </a:p>
          <a:p>
            <a:r>
              <a:rPr lang="fr-FR" dirty="0" smtClean="0"/>
              <a:t>Respectez les règles? typographiques propres à la </a:t>
            </a:r>
            <a:r>
              <a:rPr lang="fr-FR" b="1" dirty="0" smtClean="0">
                <a:solidFill>
                  <a:srgbClr val="FF0000"/>
                </a:solidFill>
              </a:rPr>
              <a:t>langue </a:t>
            </a:r>
            <a:r>
              <a:rPr lang="fr-FR" dirty="0" smtClean="0"/>
              <a:t>utilisée (e.g., types de guillemets, pas d’espace avant une virgule, espace avant un  :  ou un  ?  en français mais pas en anglais).</a:t>
            </a:r>
          </a:p>
          <a:p>
            <a:r>
              <a:rPr lang="fr-FR" b="1" u="sng" dirty="0" smtClean="0"/>
              <a:t>Exemples. </a:t>
            </a:r>
            <a:r>
              <a:rPr lang="fr-FR" dirty="0" smtClean="0"/>
              <a:t>Illustrez les concepts importants ou complexes par des exemples simples.</a:t>
            </a:r>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214282" y="1935480"/>
            <a:ext cx="8929718" cy="4389120"/>
          </a:xfrm>
        </p:spPr>
        <p:txBody>
          <a:bodyPr/>
          <a:lstStyle/>
          <a:p>
            <a:r>
              <a:rPr lang="fr-FR" b="1" u="sng" dirty="0" smtClean="0"/>
              <a:t>Acronymes. </a:t>
            </a:r>
          </a:p>
          <a:p>
            <a:r>
              <a:rPr lang="fr-FR" dirty="0" smtClean="0"/>
              <a:t>Evitez d’utiliser trop d’abréviations (dans le même paragraphe) et acronymes si ce n’est pas nécessaire. </a:t>
            </a:r>
          </a:p>
          <a:p>
            <a:r>
              <a:rPr lang="fr-FR" dirty="0" smtClean="0"/>
              <a:t>Si vous utilisez une abréviation il faut d’abord l’introduire.</a:t>
            </a:r>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pPr algn="ct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présentation des algorithmes </a:t>
            </a:r>
            <a:endParaRPr lang="fr-FR" dirty="0"/>
          </a:p>
        </p:txBody>
      </p:sp>
      <p:sp>
        <p:nvSpPr>
          <p:cNvPr id="3" name="Espace réservé du contenu 2"/>
          <p:cNvSpPr>
            <a:spLocks noGrp="1"/>
          </p:cNvSpPr>
          <p:nvPr>
            <p:ph idx="1"/>
          </p:nvPr>
        </p:nvSpPr>
        <p:spPr>
          <a:xfrm>
            <a:off x="0" y="1071546"/>
            <a:ext cx="8929718" cy="5143536"/>
          </a:xfrm>
        </p:spPr>
        <p:txBody>
          <a:bodyPr>
            <a:normAutofit lnSpcReduction="10000"/>
          </a:bodyPr>
          <a:lstStyle/>
          <a:p>
            <a:pPr algn="just"/>
            <a:r>
              <a:rPr lang="fr-FR" sz="3600" dirty="0" smtClean="0"/>
              <a:t>Pour que le lecteur puisse facilement comprendre un algorithme complexe, seul le </a:t>
            </a:r>
            <a:r>
              <a:rPr lang="fr-FR" sz="3600" b="1" u="sng" dirty="0" smtClean="0">
                <a:solidFill>
                  <a:srgbClr val="FF0000"/>
                </a:solidFill>
                <a:effectLst>
                  <a:outerShdw blurRad="38100" dist="38100" dir="2700000" algn="tl">
                    <a:srgbClr val="000000">
                      <a:alpha val="43137"/>
                    </a:srgbClr>
                  </a:outerShdw>
                </a:effectLst>
              </a:rPr>
              <a:t>pseudo-code</a:t>
            </a:r>
            <a:r>
              <a:rPr lang="fr-FR" sz="3600" dirty="0" smtClean="0"/>
              <a:t> ne suffit pas. </a:t>
            </a:r>
          </a:p>
          <a:p>
            <a:pPr algn="just"/>
            <a:r>
              <a:rPr lang="fr-FR" sz="2800" dirty="0" smtClean="0"/>
              <a:t>Il faut utiliser une approche qui présente les grandes idées, avant de détailler les choses progressivement. </a:t>
            </a:r>
          </a:p>
          <a:p>
            <a:pPr algn="just"/>
            <a:r>
              <a:rPr lang="fr-FR" sz="2800" dirty="0" smtClean="0"/>
              <a:t>Par exemple, pour un algorithme important, on peut :</a:t>
            </a:r>
          </a:p>
          <a:p>
            <a:pPr algn="just"/>
            <a:r>
              <a:rPr lang="fr-FR" sz="2800" dirty="0" smtClean="0"/>
              <a:t>1. présenter l’objectif de l’algorithme (entrées, sorties) ;</a:t>
            </a:r>
          </a:p>
          <a:p>
            <a:pPr algn="just"/>
            <a:r>
              <a:rPr lang="fr-FR" sz="2800" dirty="0" smtClean="0"/>
              <a:t>2. donner les grandes idées de son fonctionnement en français;</a:t>
            </a:r>
          </a:p>
          <a:p>
            <a:pPr algn="just"/>
            <a:r>
              <a:rPr lang="fr-FR" sz="2800" dirty="0" smtClean="0"/>
              <a:t>3. détailler les idées importantes </a:t>
            </a:r>
            <a:r>
              <a:rPr lang="fr-FR" dirty="0" smtClean="0"/>
              <a: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présentation des algorithmes </a:t>
            </a:r>
            <a:endParaRPr lang="fr-FR" dirty="0"/>
          </a:p>
        </p:txBody>
      </p:sp>
      <p:sp>
        <p:nvSpPr>
          <p:cNvPr id="3" name="Espace réservé du contenu 2"/>
          <p:cNvSpPr>
            <a:spLocks noGrp="1"/>
          </p:cNvSpPr>
          <p:nvPr>
            <p:ph idx="1"/>
          </p:nvPr>
        </p:nvSpPr>
        <p:spPr>
          <a:xfrm>
            <a:off x="457200" y="1935480"/>
            <a:ext cx="8543956" cy="4389120"/>
          </a:xfrm>
        </p:spPr>
        <p:txBody>
          <a:bodyPr/>
          <a:lstStyle/>
          <a:p>
            <a:r>
              <a:rPr lang="fr-FR" dirty="0" smtClean="0"/>
              <a:t>4. donner le pseudo-code (si celui-ci est trop long, les parties importantes seulement) ;</a:t>
            </a:r>
          </a:p>
          <a:p>
            <a:r>
              <a:rPr lang="fr-FR" dirty="0" smtClean="0"/>
              <a:t>5. appliquer l’algorithme sur un exemple ;</a:t>
            </a:r>
          </a:p>
          <a:p>
            <a:r>
              <a:rPr lang="fr-FR" dirty="0" smtClean="0"/>
              <a:t>6. donner et prouver sa complexité en temps et en mémoire ;</a:t>
            </a:r>
          </a:p>
          <a:p>
            <a:r>
              <a:rPr lang="fr-FR" dirty="0" smtClean="0"/>
              <a:t>7. éventuellement, donner une implémentation en annexe.</a:t>
            </a:r>
          </a:p>
          <a:p>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04088"/>
            <a:ext cx="8501122" cy="1143000"/>
          </a:xfrm>
        </p:spPr>
        <p:txBody>
          <a:bodyPr/>
          <a:lstStyle/>
          <a:p>
            <a:r>
              <a:rPr lang="fr-FR" dirty="0" smtClean="0"/>
              <a:t>Programmation(test)</a:t>
            </a:r>
            <a:endParaRPr lang="fr-FR" dirty="0"/>
          </a:p>
        </p:txBody>
      </p:sp>
      <p:sp>
        <p:nvSpPr>
          <p:cNvPr id="3" name="Espace réservé du contenu 2"/>
          <p:cNvSpPr>
            <a:spLocks noGrp="1"/>
          </p:cNvSpPr>
          <p:nvPr>
            <p:ph idx="1"/>
          </p:nvPr>
        </p:nvSpPr>
        <p:spPr>
          <a:xfrm>
            <a:off x="214282" y="1935480"/>
            <a:ext cx="8715436" cy="4389120"/>
          </a:xfrm>
        </p:spPr>
        <p:txBody>
          <a:bodyPr>
            <a:normAutofit/>
          </a:bodyPr>
          <a:lstStyle/>
          <a:p>
            <a:r>
              <a:rPr lang="fr-FR" b="1" u="sng" dirty="0" smtClean="0"/>
              <a:t>Tests sur ordinateurs</a:t>
            </a:r>
          </a:p>
          <a:p>
            <a:r>
              <a:rPr lang="fr-FR" dirty="0" smtClean="0"/>
              <a:t>Dans le cas d’une expérience sur ordinateur, il faut toujours mentionner la configuration de la</a:t>
            </a:r>
          </a:p>
          <a:p>
            <a:r>
              <a:rPr lang="fr-FR" dirty="0" smtClean="0"/>
              <a:t>machine (hardware). Il faut également, pour tous les logiciels utilisés lors de l’expérimentation, indiquer</a:t>
            </a:r>
          </a:p>
          <a:p>
            <a:r>
              <a:rPr lang="fr-FR" dirty="0" smtClean="0"/>
              <a:t>d’ou ils viennent (site web pour les télécharger) et quelle version a été utilisé. </a:t>
            </a:r>
          </a:p>
          <a:p>
            <a:r>
              <a:rPr lang="fr-FR" dirty="0" smtClean="0"/>
              <a:t>Ces éléments permettent au lecteur de reproduire lui-même l’expérience.</a:t>
            </a:r>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Programmation(test)</a:t>
            </a:r>
            <a:endParaRPr lang="fr-FR" dirty="0"/>
          </a:p>
        </p:txBody>
      </p:sp>
      <p:pic>
        <p:nvPicPr>
          <p:cNvPr id="5122" name="Picture 2"/>
          <p:cNvPicPr>
            <a:picLocks noGrp="1" noChangeAspect="1" noChangeArrowheads="1"/>
          </p:cNvPicPr>
          <p:nvPr>
            <p:ph idx="1"/>
          </p:nvPr>
        </p:nvPicPr>
        <p:blipFill>
          <a:blip r:embed="rId2"/>
          <a:srcRect/>
          <a:stretch>
            <a:fillRect/>
          </a:stretch>
        </p:blipFill>
        <p:spPr bwMode="auto">
          <a:xfrm>
            <a:off x="467544" y="2237354"/>
            <a:ext cx="8429684"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mise en page d’un mémoire </a:t>
            </a:r>
            <a:endParaRPr lang="fr-FR" dirty="0"/>
          </a:p>
        </p:txBody>
      </p:sp>
      <p:sp>
        <p:nvSpPr>
          <p:cNvPr id="3" name="Espace réservé du contenu 2"/>
          <p:cNvSpPr>
            <a:spLocks noGrp="1"/>
          </p:cNvSpPr>
          <p:nvPr>
            <p:ph idx="1"/>
          </p:nvPr>
        </p:nvSpPr>
        <p:spPr/>
        <p:txBody>
          <a:bodyPr>
            <a:normAutofit/>
          </a:bodyPr>
          <a:lstStyle/>
          <a:p>
            <a:r>
              <a:rPr lang="fr-FR" dirty="0" smtClean="0"/>
              <a:t>Le texte doit être en </a:t>
            </a:r>
            <a:r>
              <a:rPr lang="fr-FR" b="1" dirty="0" smtClean="0"/>
              <a:t>Times New Roman, taille 12, interligne 1,5</a:t>
            </a:r>
            <a:r>
              <a:rPr lang="fr-FR" dirty="0" smtClean="0"/>
              <a:t>.</a:t>
            </a:r>
          </a:p>
          <a:p>
            <a:r>
              <a:rPr lang="fr-FR" dirty="0" smtClean="0"/>
              <a:t>Vous pouvez éventuellement utiliser la police Arial (taille 11) ou Garamond (taille 13).</a:t>
            </a:r>
          </a:p>
          <a:p>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 texte doit être </a:t>
            </a:r>
            <a:r>
              <a:rPr lang="fr-FR" b="1" dirty="0" smtClean="0"/>
              <a:t>justifié</a:t>
            </a:r>
            <a:r>
              <a:rPr lang="fr-FR" dirty="0" smtClean="0"/>
              <a:t> (parfaitement aligné à gauche et à droite).</a:t>
            </a:r>
          </a:p>
          <a:p>
            <a:r>
              <a:rPr lang="fr-FR" dirty="0" smtClean="0"/>
              <a:t>N’oubliez pas qu’un paragraphe commence par un </a:t>
            </a:r>
            <a:r>
              <a:rPr lang="fr-FR" b="1" dirty="0" smtClean="0"/>
              <a:t>alinéa</a:t>
            </a:r>
            <a:r>
              <a:rPr lang="fr-FR" dirty="0" smtClean="0"/>
              <a:t> (entre 0,5 et 1 cm).</a:t>
            </a:r>
          </a:p>
          <a:p>
            <a:r>
              <a:rPr lang="fr-FR" dirty="0" smtClean="0"/>
              <a:t>Les </a:t>
            </a:r>
            <a:r>
              <a:rPr lang="fr-FR" b="1" dirty="0" smtClean="0"/>
              <a:t>notes de bas de page</a:t>
            </a:r>
            <a:r>
              <a:rPr lang="fr-FR" dirty="0" smtClean="0"/>
              <a:t> sont d’une taille inférieure au corps du texte. Par exemple, pour un texte en Times 12, les notes de bas de page seront en Times New Roman de taille 10.</a:t>
            </a:r>
          </a:p>
          <a:p>
            <a:r>
              <a:rPr lang="fr-FR" dirty="0" smtClean="0"/>
              <a:t>Il est impératif de garder la </a:t>
            </a:r>
            <a:r>
              <a:rPr lang="fr-FR" b="1" dirty="0" smtClean="0"/>
              <a:t>même police</a:t>
            </a:r>
            <a:r>
              <a:rPr lang="fr-FR" dirty="0" smtClean="0"/>
              <a:t> tout au long du mémoire ou de la thèse, y compris pour les titres.</a:t>
            </a:r>
          </a:p>
          <a:p>
            <a:endParaRPr lang="fr-F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Il vous faut également respecter la taille des marges pour la mise en page du document.</a:t>
            </a:r>
          </a:p>
          <a:p>
            <a:r>
              <a:rPr lang="fr-FR" dirty="0" smtClean="0"/>
              <a:t>Marge de gauche : 3 cm</a:t>
            </a:r>
          </a:p>
          <a:p>
            <a:r>
              <a:rPr lang="fr-FR" dirty="0" smtClean="0"/>
              <a:t>Marge de droite : 2,5 cm</a:t>
            </a:r>
          </a:p>
          <a:p>
            <a:r>
              <a:rPr lang="fr-FR" dirty="0" smtClean="0"/>
              <a:t>Marge du haut : 2,5 cm</a:t>
            </a:r>
          </a:p>
          <a:p>
            <a:r>
              <a:rPr lang="fr-FR" dirty="0" smtClean="0"/>
              <a:t>Marge du bas : 2,5 cm</a:t>
            </a:r>
          </a:p>
          <a:p>
            <a:endParaRPr lang="fr-F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schémas et les figures</a:t>
            </a:r>
            <a:endParaRPr lang="fr-FR" dirty="0"/>
          </a:p>
        </p:txBody>
      </p:sp>
      <p:sp>
        <p:nvSpPr>
          <p:cNvPr id="3" name="Espace réservé du contenu 2"/>
          <p:cNvSpPr>
            <a:spLocks noGrp="1"/>
          </p:cNvSpPr>
          <p:nvPr>
            <p:ph idx="1"/>
          </p:nvPr>
        </p:nvSpPr>
        <p:spPr/>
        <p:txBody>
          <a:bodyPr/>
          <a:lstStyle/>
          <a:p>
            <a:r>
              <a:rPr lang="fr-FR" dirty="0" smtClean="0"/>
              <a:t>Essayez de carder la même forme pour la présentation de vos schémas et vos figures.</a:t>
            </a:r>
          </a:p>
          <a:p>
            <a:r>
              <a:rPr lang="fr-FR" dirty="0" smtClean="0"/>
              <a:t>Ne pas agrandir ou minimiser la taille des figures surtout si ce changement va rendre l’image floue .</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u="sng" dirty="0">
                <a:solidFill>
                  <a:srgbClr val="04617B"/>
                </a:solidFill>
              </a:rPr>
              <a:t>liste des métiers  les plus demandés dans le domaine de l'informatique :</a:t>
            </a:r>
            <a:endParaRPr lang="en-US" dirty="0"/>
          </a:p>
        </p:txBody>
      </p:sp>
      <p:sp>
        <p:nvSpPr>
          <p:cNvPr id="3" name="Espace réservé du contenu 2"/>
          <p:cNvSpPr>
            <a:spLocks noGrp="1"/>
          </p:cNvSpPr>
          <p:nvPr>
            <p:ph idx="1"/>
          </p:nvPr>
        </p:nvSpPr>
        <p:spPr/>
        <p:txBody>
          <a:bodyPr/>
          <a:lstStyle/>
          <a:p>
            <a:pPr algn="ctr"/>
            <a:r>
              <a:rPr lang="en-US" b="1" u="sng" dirty="0" smtClean="0"/>
              <a:t>Expert en </a:t>
            </a:r>
            <a:r>
              <a:rPr lang="en-US" b="1" u="sng" dirty="0" err="1" smtClean="0"/>
              <a:t>cybersécurité</a:t>
            </a:r>
            <a:endParaRPr lang="en-US" b="1" u="sng" dirty="0"/>
          </a:p>
        </p:txBody>
      </p:sp>
      <p:sp>
        <p:nvSpPr>
          <p:cNvPr id="4" name="Rectangle 3"/>
          <p:cNvSpPr/>
          <p:nvPr/>
        </p:nvSpPr>
        <p:spPr>
          <a:xfrm>
            <a:off x="467544" y="2690336"/>
            <a:ext cx="8208912" cy="3693319"/>
          </a:xfrm>
          <a:prstGeom prst="rect">
            <a:avLst/>
          </a:prstGeom>
        </p:spPr>
        <p:txBody>
          <a:bodyPr wrap="square">
            <a:spAutoFit/>
          </a:bodyPr>
          <a:lstStyle/>
          <a:p>
            <a:r>
              <a:rPr lang="fr-FR" dirty="0"/>
              <a:t>La </a:t>
            </a:r>
            <a:r>
              <a:rPr lang="fr-FR" dirty="0" err="1"/>
              <a:t>cybersécurité</a:t>
            </a:r>
            <a:r>
              <a:rPr lang="fr-FR" dirty="0"/>
              <a:t> est un domaine crucial dans le domaine de l'informatique, qui vise à protéger les systèmes informatiques, les réseaux et les données contre les menaces et les attaques malveillantes</a:t>
            </a:r>
            <a:r>
              <a:rPr lang="fr-FR" dirty="0" smtClean="0"/>
              <a:t>.</a:t>
            </a:r>
          </a:p>
          <a:p>
            <a:endParaRPr lang="fr-FR" dirty="0" smtClean="0"/>
          </a:p>
          <a:p>
            <a:pPr marL="285750" indent="-285750">
              <a:buFont typeface="Arial" pitchFamily="34" charset="0"/>
              <a:buChar char="•"/>
            </a:pPr>
            <a:r>
              <a:rPr lang="fr-FR" dirty="0"/>
              <a:t>Évaluation des </a:t>
            </a:r>
            <a:r>
              <a:rPr lang="fr-FR" dirty="0" smtClean="0"/>
              <a:t>risques</a:t>
            </a:r>
            <a:endParaRPr lang="fr-FR" dirty="0"/>
          </a:p>
          <a:p>
            <a:pPr marL="285750" indent="-285750">
              <a:buFont typeface="Arial" pitchFamily="34" charset="0"/>
              <a:buChar char="•"/>
            </a:pPr>
            <a:r>
              <a:rPr lang="fr-FR" dirty="0"/>
              <a:t>Mise en place de mesures de </a:t>
            </a:r>
            <a:r>
              <a:rPr lang="fr-FR" dirty="0" smtClean="0"/>
              <a:t>sécurité</a:t>
            </a:r>
            <a:endParaRPr lang="fr-FR" dirty="0"/>
          </a:p>
          <a:p>
            <a:pPr marL="285750" indent="-285750">
              <a:buFont typeface="Arial" pitchFamily="34" charset="0"/>
              <a:buChar char="•"/>
            </a:pPr>
            <a:r>
              <a:rPr lang="fr-FR" dirty="0"/>
              <a:t>Surveillance et détection des incidents de </a:t>
            </a:r>
            <a:r>
              <a:rPr lang="fr-FR" dirty="0" smtClean="0"/>
              <a:t>sécurité</a:t>
            </a:r>
            <a:endParaRPr lang="fr-FR" dirty="0"/>
          </a:p>
          <a:p>
            <a:pPr marL="285750" indent="-285750">
              <a:buFont typeface="Arial" pitchFamily="34" charset="0"/>
              <a:buChar char="•"/>
            </a:pPr>
            <a:r>
              <a:rPr lang="fr-FR" dirty="0"/>
              <a:t>Réponse aux incidents de </a:t>
            </a:r>
            <a:r>
              <a:rPr lang="fr-FR" dirty="0" smtClean="0"/>
              <a:t>sécurité</a:t>
            </a:r>
            <a:endParaRPr lang="fr-FR" dirty="0"/>
          </a:p>
          <a:p>
            <a:r>
              <a:rPr lang="fr-FR" dirty="0" smtClean="0"/>
              <a:t>Compétences </a:t>
            </a:r>
            <a:r>
              <a:rPr lang="fr-FR" dirty="0"/>
              <a:t>techniques : Vous devez avoir une solide compréhension des principes de réseautique, des protocoles réseau, des systèmes d'exploitation, des bases de données et des technologies de sécurité. Des compétences en programmation, en cryptographie et en analyse de données peuvent également être nécessaires.</a:t>
            </a:r>
            <a:endParaRPr lang="en-US" dirty="0"/>
          </a:p>
        </p:txBody>
      </p:sp>
    </p:spTree>
    <p:extLst>
      <p:ext uri="{BB962C8B-B14F-4D97-AF65-F5344CB8AC3E}">
        <p14:creationId xmlns:p14="http://schemas.microsoft.com/office/powerpoint/2010/main" val="25574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bibliographie </a:t>
            </a:r>
            <a:endParaRPr lang="fr-FR" dirty="0"/>
          </a:p>
        </p:txBody>
      </p:sp>
      <p:sp>
        <p:nvSpPr>
          <p:cNvPr id="3" name="Espace réservé du contenu 2"/>
          <p:cNvSpPr>
            <a:spLocks noGrp="1"/>
          </p:cNvSpPr>
          <p:nvPr>
            <p:ph idx="1"/>
          </p:nvPr>
        </p:nvSpPr>
        <p:spPr/>
        <p:txBody>
          <a:bodyPr/>
          <a:lstStyle/>
          <a:p>
            <a:pPr>
              <a:buNone/>
            </a:pPr>
            <a:r>
              <a:rPr lang="fr-FR" b="1" u="sng" dirty="0" smtClean="0"/>
              <a:t>Pourquoi rédiger une bibliographie</a:t>
            </a:r>
            <a:r>
              <a:rPr lang="fr-FR" dirty="0" smtClean="0"/>
              <a:t>.</a:t>
            </a:r>
          </a:p>
          <a:p>
            <a:r>
              <a:rPr lang="fr-FR" b="1" u="sng" dirty="0" smtClean="0"/>
              <a:t>respecter les auteurs</a:t>
            </a:r>
            <a:r>
              <a:rPr lang="fr-FR" dirty="0" smtClean="0"/>
              <a:t> : ils ont édité des ouvrages de références, vous vous êtes appuyés sur un corpus de textes Vous devez les citer (droit d’auteur). </a:t>
            </a:r>
          </a:p>
          <a:p>
            <a:r>
              <a:rPr lang="fr-FR" b="1" u="sng" dirty="0" smtClean="0"/>
              <a:t>montrer la qualité de votre travail </a:t>
            </a:r>
            <a:r>
              <a:rPr lang="fr-FR" dirty="0" smtClean="0"/>
              <a:t>et en permettre sa vérification en répertoriant les documents que vous avez utilisés, donc lus. </a:t>
            </a:r>
            <a:endParaRPr lang="fr-F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686800" cy="4389120"/>
          </a:xfrm>
        </p:spPr>
        <p:txBody>
          <a:bodyPr/>
          <a:lstStyle/>
          <a:p>
            <a:r>
              <a:rPr lang="fr-FR" b="1" i="1" dirty="0" smtClean="0"/>
              <a:t>Classement des références</a:t>
            </a:r>
            <a:br>
              <a:rPr lang="fr-FR" b="1" i="1" dirty="0" smtClean="0"/>
            </a:br>
            <a:r>
              <a:rPr lang="fr-FR" dirty="0" smtClean="0"/>
              <a:t>On peut classer les références soit :</a:t>
            </a:r>
            <a:br>
              <a:rPr lang="fr-FR" dirty="0" smtClean="0"/>
            </a:br>
            <a:r>
              <a:rPr lang="fr-FR" dirty="0" smtClean="0"/>
              <a:t> =</a:t>
            </a:r>
            <a:r>
              <a:rPr lang="fr-FR" b="1" dirty="0" smtClean="0"/>
              <a:t>par ordre alphabétique des noms d'auteur, ou du titre lorsque la publication est anonyme </a:t>
            </a:r>
            <a:r>
              <a:rPr lang="fr-FR" dirty="0" smtClean="0"/>
              <a:t>;</a:t>
            </a:r>
            <a:br>
              <a:rPr lang="fr-FR" dirty="0" smtClean="0"/>
            </a:br>
            <a:r>
              <a:rPr lang="fr-FR" dirty="0" smtClean="0"/>
              <a:t> =</a:t>
            </a:r>
            <a:r>
              <a:rPr lang="fr-FR" b="1" dirty="0" smtClean="0"/>
              <a:t>par ordre d'apparition dans le texte</a:t>
            </a:r>
            <a:r>
              <a:rPr lang="fr-FR" dirty="0" smtClean="0"/>
              <a:t>. Il est vivement conseillé de les numéroter, avec renvoi depuis le texte</a:t>
            </a:r>
            <a:br>
              <a:rPr lang="fr-FR" dirty="0" smtClean="0"/>
            </a:br>
            <a:r>
              <a:rPr lang="fr-FR" dirty="0" smtClean="0"/>
              <a:t>vers la bibliographie. </a:t>
            </a:r>
            <a:br>
              <a:rPr lang="fr-FR" dirty="0" smtClean="0"/>
            </a:br>
            <a:endParaRPr lang="fr-F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les références bibliographiques varient selon le type (ouvrage, articles, thèses </a:t>
            </a:r>
            <a:r>
              <a:rPr lang="fr-FR" dirty="0" err="1" smtClean="0"/>
              <a:t>etc</a:t>
            </a:r>
            <a:r>
              <a:rPr lang="fr-FR" dirty="0" smtClean="0"/>
              <a:t>…) mais aussi selon le</a:t>
            </a:r>
            <a:br>
              <a:rPr lang="fr-FR" dirty="0" smtClean="0"/>
            </a:br>
            <a:r>
              <a:rPr lang="fr-FR" dirty="0" smtClean="0"/>
              <a:t>support du document (papier, en ligne, cédérom, base de données, </a:t>
            </a:r>
            <a:r>
              <a:rPr lang="fr-FR" dirty="0" err="1" smtClean="0"/>
              <a:t>etc</a:t>
            </a:r>
            <a:r>
              <a:rPr lang="fr-FR" dirty="0" smtClean="0"/>
              <a:t>…) </a:t>
            </a:r>
            <a:br>
              <a:rPr lang="fr-FR" dirty="0" smtClean="0"/>
            </a:br>
            <a:endParaRPr lang="fr-F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22526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2357438"/>
            <a:ext cx="9144000"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071546"/>
            <a:ext cx="9143999" cy="4143404"/>
          </a:xfrm>
          <a:prstGeom prst="rect">
            <a:avLst/>
          </a:prstGeom>
          <a:noFill/>
          <a:ln w="9525">
            <a:noFill/>
            <a:miter lim="800000"/>
            <a:headEnd/>
            <a:tailEnd/>
          </a:ln>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43042" y="714356"/>
            <a:ext cx="5895975" cy="1562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2786058"/>
            <a:ext cx="3457575" cy="42862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419475" y="2786058"/>
            <a:ext cx="5724525" cy="50006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0" y="3357562"/>
            <a:ext cx="1857356" cy="27860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0" y="4357694"/>
            <a:ext cx="9144000" cy="1485900"/>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71802" y="571480"/>
            <a:ext cx="3086100" cy="6762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1571612"/>
            <a:ext cx="3733800" cy="304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714744" y="1571612"/>
            <a:ext cx="1019175" cy="2857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4762500" y="1571612"/>
            <a:ext cx="4381500" cy="314325"/>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0" y="2071678"/>
            <a:ext cx="2971800" cy="276225"/>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a:srcRect/>
          <a:stretch>
            <a:fillRect/>
          </a:stretch>
        </p:blipFill>
        <p:spPr bwMode="auto">
          <a:xfrm>
            <a:off x="3071802" y="2071678"/>
            <a:ext cx="4057650" cy="285750"/>
          </a:xfrm>
          <a:prstGeom prst="rect">
            <a:avLst/>
          </a:prstGeom>
          <a:noFill/>
          <a:ln w="9525">
            <a:noFill/>
            <a:miter lim="800000"/>
            <a:headEnd/>
            <a:tailEnd/>
          </a:ln>
          <a:effectLst/>
        </p:spPr>
      </p:pic>
      <p:pic>
        <p:nvPicPr>
          <p:cNvPr id="4104" name="Picture 8"/>
          <p:cNvPicPr>
            <a:picLocks noChangeAspect="1" noChangeArrowheads="1"/>
          </p:cNvPicPr>
          <p:nvPr/>
        </p:nvPicPr>
        <p:blipFill>
          <a:blip r:embed="rId8"/>
          <a:srcRect/>
          <a:stretch>
            <a:fillRect/>
          </a:stretch>
        </p:blipFill>
        <p:spPr bwMode="auto">
          <a:xfrm>
            <a:off x="7143768" y="2071678"/>
            <a:ext cx="1314450" cy="238125"/>
          </a:xfrm>
          <a:prstGeom prst="rect">
            <a:avLst/>
          </a:prstGeom>
          <a:noFill/>
          <a:ln w="9525">
            <a:noFill/>
            <a:miter lim="800000"/>
            <a:headEnd/>
            <a:tailEnd/>
          </a:ln>
          <a:effectLst/>
        </p:spPr>
      </p:pic>
      <p:pic>
        <p:nvPicPr>
          <p:cNvPr id="4105" name="Picture 9"/>
          <p:cNvPicPr>
            <a:picLocks noChangeAspect="1" noChangeArrowheads="1"/>
          </p:cNvPicPr>
          <p:nvPr/>
        </p:nvPicPr>
        <p:blipFill>
          <a:blip r:embed="rId9"/>
          <a:srcRect/>
          <a:stretch>
            <a:fillRect/>
          </a:stretch>
        </p:blipFill>
        <p:spPr bwMode="auto">
          <a:xfrm>
            <a:off x="2452688" y="3286125"/>
            <a:ext cx="4238625" cy="285750"/>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928794" y="571480"/>
            <a:ext cx="5514975" cy="6667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1785926"/>
            <a:ext cx="9001157" cy="376238"/>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0" y="2285992"/>
            <a:ext cx="1381125" cy="3048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1357290" y="2357430"/>
            <a:ext cx="1733550" cy="3048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1" y="3005138"/>
            <a:ext cx="9144000" cy="847725"/>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a:srcRect/>
          <a:stretch>
            <a:fillRect/>
          </a:stretch>
        </p:blipFill>
        <p:spPr bwMode="auto">
          <a:xfrm>
            <a:off x="0" y="3929066"/>
            <a:ext cx="1114425" cy="333375"/>
          </a:xfrm>
          <a:prstGeom prst="rect">
            <a:avLst/>
          </a:prstGeom>
          <a:noFill/>
          <a:ln w="9525">
            <a:noFill/>
            <a:miter lim="800000"/>
            <a:headEnd/>
            <a:tailEnd/>
          </a:ln>
          <a:effectLst/>
        </p:spPr>
      </p:pic>
      <p:pic>
        <p:nvPicPr>
          <p:cNvPr id="5129" name="Picture 9"/>
          <p:cNvPicPr>
            <a:picLocks noChangeAspect="1" noChangeArrowheads="1"/>
          </p:cNvPicPr>
          <p:nvPr/>
        </p:nvPicPr>
        <p:blipFill>
          <a:blip r:embed="rId8"/>
          <a:srcRect/>
          <a:stretch>
            <a:fillRect/>
          </a:stretch>
        </p:blipFill>
        <p:spPr bwMode="auto">
          <a:xfrm>
            <a:off x="0" y="2643182"/>
            <a:ext cx="1162050" cy="400050"/>
          </a:xfrm>
          <a:prstGeom prst="rect">
            <a:avLst/>
          </a:prstGeom>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852613"/>
            <a:ext cx="9144000" cy="3152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895475"/>
            <a:ext cx="9144000" cy="30670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r>
              <a:rPr lang="fr-FR" b="1" u="sng" dirty="0" smtClean="0"/>
              <a:t>administrateur Linux: </a:t>
            </a:r>
          </a:p>
          <a:p>
            <a:pPr marL="0" indent="0" algn="just">
              <a:buNone/>
            </a:pPr>
            <a:r>
              <a:rPr lang="fr-FR" dirty="0" smtClean="0"/>
              <a:t>responsable </a:t>
            </a:r>
            <a:r>
              <a:rPr lang="fr-FR" dirty="0"/>
              <a:t>de la gestion, de la configuration et de la maintenance des systèmes d'exploitation Linux. Voici un aperçu des principales responsabilités et compétences </a:t>
            </a:r>
            <a:r>
              <a:rPr lang="fr-FR" dirty="0" smtClean="0"/>
              <a:t>associées </a:t>
            </a:r>
            <a:r>
              <a:rPr lang="fr-FR" dirty="0"/>
              <a:t>à ce </a:t>
            </a:r>
            <a:r>
              <a:rPr lang="fr-FR" dirty="0" smtClean="0"/>
              <a:t>métier,</a:t>
            </a:r>
          </a:p>
          <a:p>
            <a:pPr algn="just"/>
            <a:r>
              <a:rPr lang="fr-FR" dirty="0"/>
              <a:t>Installation et configuration des systèmes </a:t>
            </a:r>
            <a:r>
              <a:rPr lang="fr-FR" dirty="0" smtClean="0"/>
              <a:t>Linux,</a:t>
            </a:r>
            <a:endParaRPr lang="fr-FR" dirty="0"/>
          </a:p>
          <a:p>
            <a:pPr algn="just"/>
            <a:r>
              <a:rPr lang="fr-FR" dirty="0"/>
              <a:t>Gestion des utilisateurs et des </a:t>
            </a:r>
            <a:r>
              <a:rPr lang="fr-FR" dirty="0" smtClean="0"/>
              <a:t>permissions,</a:t>
            </a:r>
            <a:endParaRPr lang="fr-FR" dirty="0"/>
          </a:p>
          <a:p>
            <a:pPr algn="just"/>
            <a:r>
              <a:rPr lang="fr-FR" dirty="0"/>
              <a:t>Surveillance et optimisation des </a:t>
            </a:r>
            <a:r>
              <a:rPr lang="fr-FR" dirty="0" smtClean="0"/>
              <a:t>performances,</a:t>
            </a:r>
            <a:endParaRPr lang="en-US" dirty="0"/>
          </a:p>
        </p:txBody>
      </p:sp>
      <p:sp>
        <p:nvSpPr>
          <p:cNvPr id="4" name="Titre 1"/>
          <p:cNvSpPr>
            <a:spLocks noGrp="1"/>
          </p:cNvSpPr>
          <p:nvPr>
            <p:ph type="title"/>
          </p:nvPr>
        </p:nvSpPr>
        <p:spPr/>
        <p:txBody>
          <a:bodyPr>
            <a:normAutofit/>
          </a:bodyPr>
          <a:lstStyle/>
          <a:p>
            <a:pPr algn="ctr"/>
            <a:r>
              <a:rPr lang="fr-FR" sz="2400" u="sng" dirty="0"/>
              <a:t>liste des métiers  les plus demandés dans le domaine de l'informatique :</a:t>
            </a:r>
            <a:endParaRPr lang="en-US" sz="2400" u="sng" dirty="0"/>
          </a:p>
        </p:txBody>
      </p:sp>
    </p:spTree>
    <p:extLst>
      <p:ext uri="{BB962C8B-B14F-4D97-AF65-F5344CB8AC3E}">
        <p14:creationId xmlns:p14="http://schemas.microsoft.com/office/powerpoint/2010/main" val="1006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0" y="1071546"/>
            <a:ext cx="9144000" cy="4190849"/>
          </a:xfrm>
          <a:prstGeom prst="rect">
            <a:avLst/>
          </a:prstGeom>
          <a:noFill/>
          <a:ln w="9525">
            <a:noFill/>
            <a:miter lim="800000"/>
            <a:headEnd/>
            <a:tailEnd/>
          </a:ln>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652588"/>
            <a:ext cx="9144000" cy="3552825"/>
          </a:xfrm>
          <a:prstGeom prst="rect">
            <a:avLst/>
          </a:prstGeom>
          <a:noFill/>
          <a:ln w="9525">
            <a:noFill/>
            <a:miter lim="800000"/>
            <a:headEnd/>
            <a:tailEnd/>
          </a:ln>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1681163"/>
            <a:ext cx="9144000" cy="3495675"/>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0" y="2214554"/>
            <a:ext cx="9144000" cy="2425940"/>
          </a:xfrm>
          <a:prstGeom prst="rect">
            <a:avLst/>
          </a:prstGeom>
          <a:noFill/>
          <a:ln w="9525">
            <a:noFill/>
            <a:miter lim="800000"/>
            <a:headEnd/>
            <a:tailEnd/>
          </a:ln>
          <a:effec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p:cNvPicPr>
            <a:picLocks noGrp="1" noChangeAspect="1" noChangeArrowheads="1"/>
          </p:cNvPicPr>
          <p:nvPr>
            <p:ph idx="1"/>
          </p:nvPr>
        </p:nvPicPr>
        <p:blipFill>
          <a:blip r:embed="rId2"/>
          <a:srcRect/>
          <a:stretch>
            <a:fillRect/>
          </a:stretch>
        </p:blipFill>
        <p:spPr bwMode="auto">
          <a:xfrm>
            <a:off x="457200" y="2071678"/>
            <a:ext cx="8229600" cy="3448884"/>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 y="1285875"/>
            <a:ext cx="9144000" cy="4286250"/>
          </a:xfrm>
          <a:prstGeom prst="rect">
            <a:avLst/>
          </a:prstGeom>
          <a:noFill/>
          <a:ln w="9525">
            <a:noFill/>
            <a:miter lim="800000"/>
            <a:headEnd/>
            <a:tailEnd/>
          </a:ln>
          <a:effec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143240" y="785794"/>
            <a:ext cx="2514600" cy="8382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0" y="1766888"/>
            <a:ext cx="9144000" cy="3324225"/>
          </a:xfrm>
          <a:prstGeom prst="rect">
            <a:avLst/>
          </a:prstGeom>
          <a:noFill/>
          <a:ln w="9525">
            <a:noFill/>
            <a:miter lim="800000"/>
            <a:headEnd/>
            <a:tailEnd/>
          </a:ln>
          <a:effec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5362" name="Picture 2"/>
          <p:cNvPicPr>
            <a:picLocks noGrp="1" noChangeAspect="1" noChangeArrowheads="1"/>
          </p:cNvPicPr>
          <p:nvPr>
            <p:ph idx="1"/>
          </p:nvPr>
        </p:nvPicPr>
        <p:blipFill>
          <a:blip r:embed="rId2"/>
          <a:srcRect/>
          <a:stretch>
            <a:fillRect/>
          </a:stretch>
        </p:blipFill>
        <p:spPr bwMode="auto">
          <a:xfrm>
            <a:off x="3000364" y="1071546"/>
            <a:ext cx="2495550" cy="6858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0" y="1928802"/>
            <a:ext cx="8715375" cy="62865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0" y="3071810"/>
            <a:ext cx="8929718" cy="2238375"/>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Après la rédaction</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utilisez toujours un vérificateur d’orthographe ;</a:t>
            </a:r>
          </a:p>
          <a:p>
            <a:r>
              <a:rPr lang="fr-FR" dirty="0" smtClean="0"/>
              <a:t>utilisez un dictionnaire  pour la grammaire et la </a:t>
            </a:r>
          </a:p>
          <a:p>
            <a:pPr>
              <a:buNone/>
            </a:pPr>
            <a:r>
              <a:rPr lang="fr-FR" dirty="0" smtClean="0"/>
              <a:t>conjugaison ;</a:t>
            </a:r>
          </a:p>
          <a:p>
            <a:r>
              <a:rPr lang="fr-FR" dirty="0" smtClean="0"/>
              <a:t>faites relire le travail à différentes personnes (entourage pour la clarté, l’orthographe et la grammaire ; directeur pour le contenu) ;</a:t>
            </a:r>
          </a:p>
          <a:p>
            <a:r>
              <a:rPr lang="fr-FR" dirty="0" smtClean="0"/>
              <a:t>révisez soigneusement l’introduction et la conclusion ;</a:t>
            </a:r>
          </a:p>
          <a:p>
            <a:r>
              <a:rPr lang="fr-FR" dirty="0" smtClean="0"/>
              <a:t> vérifiez l’homogénéité des notations et des termes utilisés ;</a:t>
            </a:r>
          </a:p>
          <a:p>
            <a:r>
              <a:rPr lang="fr-FR" dirty="0" smtClean="0"/>
              <a:t>améliorez l’aspect graphique du travail, regardez votre document  de loin  pour voir si la mise en page est esthétique : placement des figures, grand espace blanc au milieu d’une section</a:t>
            </a:r>
            <a:endParaRPr lang="fr-FR"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La soutenance orale</a:t>
            </a:r>
            <a:br>
              <a:rPr lang="fr-FR" b="1" dirty="0" smtClean="0"/>
            </a:br>
            <a:r>
              <a:rPr lang="fr-FR" b="1" dirty="0" smtClean="0"/>
              <a:t>Quelles différences avec l’écrit ?</a:t>
            </a:r>
            <a:br>
              <a:rPr lang="fr-FR" b="1"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Durant la soutenance de votre mémoire, vous devrez aider le jury à comprendre votre travail et ses implications.</a:t>
            </a:r>
          </a:p>
          <a:p>
            <a:endParaRPr lang="fr-FR" dirty="0" smtClean="0"/>
          </a:p>
          <a:p>
            <a:r>
              <a:rPr lang="fr-FR" b="1" dirty="0" smtClean="0"/>
              <a:t>Attention</a:t>
            </a:r>
            <a:r>
              <a:rPr lang="fr-FR" dirty="0" smtClean="0"/>
              <a:t> : il ne faut pas reprendre le même plan que votre mémoire, mais expliquer vos recherches.</a:t>
            </a:r>
          </a:p>
          <a:p>
            <a:endParaRPr lang="fr-FR" dirty="0" smtClean="0"/>
          </a:p>
          <a:p>
            <a:r>
              <a:rPr lang="fr-FR" dirty="0" smtClean="0"/>
              <a:t>Il est nécessaire de faire preuve </a:t>
            </a:r>
            <a:r>
              <a:rPr lang="fr-FR" b="1" dirty="0" smtClean="0"/>
              <a:t>d’esprit de synthèse,</a:t>
            </a:r>
            <a:r>
              <a:rPr lang="fr-FR" dirty="0" smtClean="0"/>
              <a:t> afin de d’expliquer votre raisonnement à l’audience. Il faudra donc s’attacher à </a:t>
            </a:r>
            <a:r>
              <a:rPr lang="fr-FR" b="1" dirty="0" smtClean="0"/>
              <a:t>l’essentiel</a:t>
            </a:r>
            <a:r>
              <a:rPr lang="fr-FR" dirty="0" smtClean="0"/>
              <a:t> alors que dans votre mémoire, il faudra être méticuleux sur les détails.</a:t>
            </a:r>
          </a:p>
          <a:p>
            <a:r>
              <a:rPr lang="fr-FR" dirty="0" smtClean="0"/>
              <a:t/>
            </a:r>
            <a:br>
              <a:rPr lang="fr-FR" dirty="0" smtClean="0"/>
            </a:b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algn="ctr"/>
            <a:r>
              <a:rPr lang="fr-FR" b="1" u="sng" dirty="0"/>
              <a:t>data </a:t>
            </a:r>
            <a:r>
              <a:rPr lang="fr-FR" b="1" u="sng" dirty="0" err="1" smtClean="0"/>
              <a:t>scientist</a:t>
            </a:r>
            <a:endParaRPr lang="fr-FR" b="1" u="sng" dirty="0" smtClean="0"/>
          </a:p>
          <a:p>
            <a:pPr marL="0" indent="0" algn="just">
              <a:buNone/>
            </a:pPr>
            <a:r>
              <a:rPr lang="fr-FR" dirty="0" smtClean="0"/>
              <a:t> </a:t>
            </a:r>
            <a:r>
              <a:rPr lang="fr-FR" dirty="0"/>
              <a:t>rôle principal consiste à analyser et à interpréter des ensembles de données complexes pour identifier des tendances, des modèles et des informations exploitables. Voici un aperçu des responsabilités et </a:t>
            </a:r>
            <a:r>
              <a:rPr lang="fr-FR" dirty="0" smtClean="0"/>
              <a:t>compétences </a:t>
            </a:r>
            <a:r>
              <a:rPr lang="fr-FR" dirty="0"/>
              <a:t>associées à ce métier </a:t>
            </a:r>
            <a:r>
              <a:rPr lang="fr-FR" dirty="0" smtClean="0"/>
              <a:t>:</a:t>
            </a:r>
          </a:p>
          <a:p>
            <a:r>
              <a:rPr lang="fr-FR" dirty="0"/>
              <a:t>Compréhension des </a:t>
            </a:r>
            <a:r>
              <a:rPr lang="fr-FR" dirty="0" smtClean="0"/>
              <a:t>données</a:t>
            </a:r>
            <a:endParaRPr lang="fr-FR" dirty="0"/>
          </a:p>
          <a:p>
            <a:r>
              <a:rPr lang="fr-FR" dirty="0"/>
              <a:t>Exploration et visualisation des </a:t>
            </a:r>
            <a:r>
              <a:rPr lang="fr-FR" dirty="0" smtClean="0"/>
              <a:t>données</a:t>
            </a:r>
            <a:endParaRPr lang="fr-FR" dirty="0"/>
          </a:p>
          <a:p>
            <a:r>
              <a:rPr lang="fr-FR" dirty="0"/>
              <a:t>Modélisation statistique et machine </a:t>
            </a:r>
            <a:r>
              <a:rPr lang="fr-FR" dirty="0" err="1" smtClean="0"/>
              <a:t>learning</a:t>
            </a:r>
            <a:endParaRPr lang="fr-FR" dirty="0"/>
          </a:p>
          <a:p>
            <a:r>
              <a:rPr lang="fr-FR" dirty="0"/>
              <a:t>Programmation et outils d'analyse de données : Vous utilisez des langages de programmation tels que Python, R ou SQL pour manipuler les données, mettre en œuvre des modèles statistiques et développer des solutions d'analyse de données. Vous maîtrisez également des bibliothèques et des outils populaires tels que </a:t>
            </a:r>
            <a:r>
              <a:rPr lang="fr-FR" dirty="0" err="1"/>
              <a:t>NumPy</a:t>
            </a:r>
            <a:r>
              <a:rPr lang="fr-FR" dirty="0"/>
              <a:t>, Pandas, </a:t>
            </a:r>
            <a:r>
              <a:rPr lang="fr-FR" dirty="0" err="1"/>
              <a:t>scikit-learn</a:t>
            </a:r>
            <a:r>
              <a:rPr lang="fr-FR" dirty="0"/>
              <a:t>, </a:t>
            </a:r>
            <a:r>
              <a:rPr lang="fr-FR" dirty="0" err="1"/>
              <a:t>TensorFlow</a:t>
            </a:r>
            <a:r>
              <a:rPr lang="fr-FR" dirty="0"/>
              <a:t>, etc.</a:t>
            </a:r>
          </a:p>
          <a:p>
            <a:endParaRPr lang="fr-FR" dirty="0"/>
          </a:p>
        </p:txBody>
      </p:sp>
      <p:sp>
        <p:nvSpPr>
          <p:cNvPr id="4" name="Titre 1"/>
          <p:cNvSpPr>
            <a:spLocks noGrp="1"/>
          </p:cNvSpPr>
          <p:nvPr>
            <p:ph type="title"/>
          </p:nvPr>
        </p:nvSpPr>
        <p:spPr/>
        <p:txBody>
          <a:bodyPr>
            <a:normAutofit/>
          </a:bodyPr>
          <a:lstStyle/>
          <a:p>
            <a:pPr algn="ctr"/>
            <a:r>
              <a:rPr lang="fr-FR" sz="2400" u="sng" dirty="0"/>
              <a:t>liste des métiers les plus demandés dans le domaine de l'informatique :</a:t>
            </a:r>
            <a:endParaRPr lang="en-US" sz="2400" u="sng" dirty="0"/>
          </a:p>
        </p:txBody>
      </p:sp>
    </p:spTree>
    <p:extLst>
      <p:ext uri="{BB962C8B-B14F-4D97-AF65-F5344CB8AC3E}">
        <p14:creationId xmlns:p14="http://schemas.microsoft.com/office/powerpoint/2010/main" val="34840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 soutenance est composée d’une partie </a:t>
            </a:r>
            <a:r>
              <a:rPr lang="fr-FR" b="1" dirty="0" smtClean="0"/>
              <a:t>question-réponse</a:t>
            </a:r>
            <a:r>
              <a:rPr lang="fr-FR" dirty="0" smtClean="0"/>
              <a:t> à laquelle vous devez également vous préparer.</a:t>
            </a:r>
          </a:p>
          <a:p>
            <a:r>
              <a:rPr lang="fr-FR" dirty="0" smtClean="0"/>
              <a:t>La soutenance doit aussi être animée et </a:t>
            </a:r>
            <a:r>
              <a:rPr lang="fr-FR" b="1" dirty="0" smtClean="0"/>
              <a:t>vivante</a:t>
            </a:r>
            <a:r>
              <a:rPr lang="fr-FR" dirty="0" smtClean="0"/>
              <a:t>. C’est plus agréable pour votre jury si vous présentez vos recherches de manière dynamique plutôt qu’avec un ton monotone.</a:t>
            </a:r>
          </a:p>
          <a:p>
            <a:endParaRPr lang="fr-F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La soutenance orale</a:t>
            </a:r>
            <a:endParaRPr lang="fr-FR" dirty="0"/>
          </a:p>
        </p:txBody>
      </p:sp>
      <p:sp>
        <p:nvSpPr>
          <p:cNvPr id="3" name="Espace réservé du contenu 2"/>
          <p:cNvSpPr>
            <a:spLocks noGrp="1"/>
          </p:cNvSpPr>
          <p:nvPr>
            <p:ph idx="1"/>
          </p:nvPr>
        </p:nvSpPr>
        <p:spPr>
          <a:xfrm>
            <a:off x="0" y="1935480"/>
            <a:ext cx="9144000" cy="4389120"/>
          </a:xfrm>
        </p:spPr>
        <p:txBody>
          <a:bodyPr/>
          <a:lstStyle/>
          <a:p>
            <a:r>
              <a:rPr lang="fr-FR" dirty="0" smtClean="0"/>
              <a:t>En général, les enseignants qui composent votre jury ont </a:t>
            </a:r>
            <a:r>
              <a:rPr lang="fr-FR" b="1" dirty="0" smtClean="0"/>
              <a:t>lu</a:t>
            </a:r>
            <a:r>
              <a:rPr lang="fr-FR" dirty="0" smtClean="0"/>
              <a:t> votre mémoire. Il faut ainsi faire attention à vos explications et vous attendre à faire face a un regard complètement extérieur. </a:t>
            </a:r>
          </a:p>
          <a:p>
            <a:endParaRPr lang="fr-FR" dirty="0" smtClean="0"/>
          </a:p>
          <a:p>
            <a:r>
              <a:rPr lang="fr-FR" dirty="0" smtClean="0"/>
              <a:t>Il est bien entendu important de présenter vos </a:t>
            </a:r>
            <a:r>
              <a:rPr lang="fr-FR" b="1" dirty="0" smtClean="0"/>
              <a:t>résultats</a:t>
            </a:r>
            <a:r>
              <a:rPr lang="fr-FR" dirty="0" smtClean="0"/>
              <a:t> et leur signification. Le jury notera avant tout votre esprit de synthèse et votre capacité à expliquer un sujet complexe tout en restant clair.</a:t>
            </a:r>
            <a:endParaRPr lang="fr-F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forme – Comment se déroule la soutenance ?</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Présentation de l’application avant  la présentation orale;</a:t>
            </a:r>
          </a:p>
          <a:p>
            <a:r>
              <a:rPr lang="fr-FR" dirty="0" smtClean="0"/>
              <a:t>Exposé oral (exposé);</a:t>
            </a:r>
          </a:p>
          <a:p>
            <a:r>
              <a:rPr lang="fr-FR" dirty="0" smtClean="0"/>
              <a:t>Partie des questions.</a:t>
            </a:r>
            <a:endParaRPr lang="fr-F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 l’application</a:t>
            </a:r>
            <a:br>
              <a:rPr lang="fr-FR" dirty="0" smtClean="0"/>
            </a:br>
            <a:endParaRPr lang="fr-FR" dirty="0"/>
          </a:p>
        </p:txBody>
      </p:sp>
      <p:sp>
        <p:nvSpPr>
          <p:cNvPr id="3" name="Espace réservé du contenu 2"/>
          <p:cNvSpPr>
            <a:spLocks noGrp="1"/>
          </p:cNvSpPr>
          <p:nvPr>
            <p:ph idx="1"/>
          </p:nvPr>
        </p:nvSpPr>
        <p:spPr/>
        <p:txBody>
          <a:bodyPr/>
          <a:lstStyle/>
          <a:p>
            <a:r>
              <a:rPr lang="fr-FR" dirty="0" smtClean="0"/>
              <a:t>Il faut avoir des réponses détaillées sur les logiciels et les outils utilisés pour le développement de votre application.</a:t>
            </a:r>
          </a:p>
          <a:p>
            <a:r>
              <a:rPr lang="fr-FR" dirty="0" smtClean="0"/>
              <a:t>Avoir un schéma mental sur  l’ensemble des fonctionnalité programmées</a:t>
            </a:r>
          </a:p>
          <a:p>
            <a:r>
              <a:rPr lang="fr-FR" dirty="0" smtClean="0"/>
              <a:t>Avoir les capacités pour corrigés les erreurs de votre code.</a:t>
            </a:r>
          </a:p>
          <a:p>
            <a:r>
              <a:rPr lang="fr-FR" dirty="0" smtClean="0"/>
              <a:t>Bien défendre votre application et vos choix.</a:t>
            </a:r>
            <a:endParaRPr lang="fr-F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Exposé </a:t>
            </a:r>
            <a:endParaRPr lang="fr-FR" dirty="0"/>
          </a:p>
        </p:txBody>
      </p:sp>
      <p:sp>
        <p:nvSpPr>
          <p:cNvPr id="3" name="Espace réservé du contenu 2"/>
          <p:cNvSpPr>
            <a:spLocks noGrp="1"/>
          </p:cNvSpPr>
          <p:nvPr>
            <p:ph idx="1"/>
          </p:nvPr>
        </p:nvSpPr>
        <p:spPr/>
        <p:txBody>
          <a:bodyPr>
            <a:normAutofit fontScale="92500" lnSpcReduction="20000"/>
          </a:bodyPr>
          <a:lstStyle/>
          <a:p>
            <a:pPr>
              <a:buNone/>
            </a:pPr>
            <a:endParaRPr lang="fr-FR" b="1" dirty="0" smtClean="0"/>
          </a:p>
          <a:p>
            <a:r>
              <a:rPr lang="fr-FR" dirty="0" smtClean="0"/>
              <a:t>Dans cette partie, vous devez présenter votre travail pendant </a:t>
            </a:r>
            <a:r>
              <a:rPr lang="fr-FR" b="1" dirty="0" smtClean="0"/>
              <a:t>20  à 25 minutes</a:t>
            </a:r>
            <a:r>
              <a:rPr lang="fr-FR" dirty="0" smtClean="0"/>
              <a:t>.</a:t>
            </a:r>
          </a:p>
          <a:p>
            <a:r>
              <a:rPr lang="fr-FR" dirty="0" smtClean="0"/>
              <a:t>Il est donc important de rester </a:t>
            </a:r>
            <a:r>
              <a:rPr lang="fr-FR" b="1" dirty="0" smtClean="0"/>
              <a:t>synthétique</a:t>
            </a:r>
            <a:r>
              <a:rPr lang="fr-FR" dirty="0" smtClean="0"/>
              <a:t> et de se concentrer sur l’essentiel. Vous parlerez ainsi du </a:t>
            </a:r>
            <a:r>
              <a:rPr lang="fr-FR" dirty="0" smtClean="0">
                <a:hlinkClick r:id="rId2"/>
              </a:rPr>
              <a:t>choix de votre sujet</a:t>
            </a:r>
            <a:r>
              <a:rPr lang="fr-FR" dirty="0" smtClean="0"/>
              <a:t> et de votre </a:t>
            </a:r>
            <a:r>
              <a:rPr lang="fr-FR" dirty="0" smtClean="0">
                <a:hlinkClick r:id="rId3"/>
              </a:rPr>
              <a:t>problématique</a:t>
            </a:r>
            <a:r>
              <a:rPr lang="fr-FR" dirty="0" smtClean="0"/>
              <a:t>, des </a:t>
            </a:r>
            <a:r>
              <a:rPr lang="fr-FR" dirty="0" smtClean="0">
                <a:hlinkClick r:id="rId4"/>
              </a:rPr>
              <a:t>méthodes de recherches</a:t>
            </a:r>
            <a:r>
              <a:rPr lang="fr-FR" dirty="0" smtClean="0"/>
              <a:t> utilisées, des réponses apportées et des questions en suspens.</a:t>
            </a:r>
          </a:p>
          <a:p>
            <a:r>
              <a:rPr lang="fr-FR" dirty="0" smtClean="0"/>
              <a:t>Faites attention à rester </a:t>
            </a:r>
            <a:r>
              <a:rPr lang="fr-FR" b="1" dirty="0" smtClean="0"/>
              <a:t>concis</a:t>
            </a:r>
            <a:r>
              <a:rPr lang="fr-FR" dirty="0" smtClean="0"/>
              <a:t> et clair. Plus vous serez compréhensible et plus vous vous faciliterez la tâche pour la deuxième partie de la soutenance.</a:t>
            </a:r>
          </a:p>
          <a:p>
            <a:r>
              <a:rPr lang="fr-FR" dirty="0" smtClean="0"/>
              <a:t>Ne présentez pas le</a:t>
            </a:r>
            <a:r>
              <a:rPr lang="fr-FR" dirty="0" smtClean="0">
                <a:hlinkClick r:id="rId5"/>
              </a:rPr>
              <a:t> plan de votre mémoire</a:t>
            </a:r>
            <a:r>
              <a:rPr lang="fr-FR" dirty="0" smtClean="0"/>
              <a:t>, mais plutôt une synthèse de la démarche et des résultats obtenus.</a:t>
            </a:r>
          </a:p>
          <a:p>
            <a:endParaRPr lang="fr-F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b="1" dirty="0" smtClean="0"/>
              <a:t>Se préparer à la partie question-réponse</a:t>
            </a:r>
          </a:p>
          <a:p>
            <a:r>
              <a:rPr lang="fr-FR" dirty="0" smtClean="0"/>
              <a:t>Les questions du jury peuvent porter sur différents points :</a:t>
            </a:r>
          </a:p>
          <a:p>
            <a:r>
              <a:rPr lang="fr-FR" dirty="0" smtClean="0"/>
              <a:t>Votre méthodologie de recherche</a:t>
            </a:r>
          </a:p>
          <a:p>
            <a:r>
              <a:rPr lang="fr-FR" dirty="0" smtClean="0"/>
              <a:t>Des concepts particuliers</a:t>
            </a:r>
          </a:p>
          <a:p>
            <a:r>
              <a:rPr lang="fr-FR" dirty="0" smtClean="0"/>
              <a:t>Ou juste suivre leur curiosité sur le thème;</a:t>
            </a:r>
          </a:p>
          <a:p>
            <a:r>
              <a:rPr lang="fr-FR" dirty="0" smtClean="0"/>
              <a:t>Voilà pourquoi il est important d’être clair dans la première partie de la soutenance de mémoire. Vous éviterez ainsi les zones d’ombre et donc éviterez des questions pièges.</a:t>
            </a:r>
          </a:p>
          <a:p>
            <a:r>
              <a:rPr lang="fr-FR" dirty="0" smtClean="0"/>
              <a:t>Il faut savoir que bien souvent</a:t>
            </a:r>
            <a:r>
              <a:rPr lang="fr-FR" b="1" dirty="0" smtClean="0"/>
              <a:t> ce qui intéresse le jury, c’est ce que vous avez tiré de vos recherches</a:t>
            </a:r>
            <a:r>
              <a:rPr lang="fr-FR" dirty="0" smtClean="0"/>
              <a:t>. Il n’est donc pas là pour vous piéger mais plutôt pour comprendre l’apport de votre travail à votre domaine d’étude et à vous, en tant que personne.</a:t>
            </a:r>
          </a:p>
          <a:p>
            <a:endParaRPr lang="fr-FR"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b="1" dirty="0" smtClean="0"/>
              <a:t>Plan de présentation de l’exposé</a:t>
            </a:r>
          </a:p>
          <a:p>
            <a:r>
              <a:rPr lang="fr-FR" dirty="0" smtClean="0"/>
              <a:t>Voici un exemple de plan pour une présentation de 20 minutes</a:t>
            </a:r>
          </a:p>
          <a:p>
            <a:r>
              <a:rPr lang="fr-FR" b="1" dirty="0" smtClean="0"/>
              <a:t>Introduction (2-3 min)</a:t>
            </a:r>
            <a:endParaRPr lang="fr-FR" dirty="0" smtClean="0"/>
          </a:p>
          <a:p>
            <a:r>
              <a:rPr lang="fr-FR" dirty="0" smtClean="0"/>
              <a:t>Définition des </a:t>
            </a:r>
            <a:r>
              <a:rPr lang="fr-FR" b="1" dirty="0" smtClean="0"/>
              <a:t>termes</a:t>
            </a:r>
            <a:r>
              <a:rPr lang="fr-FR" dirty="0" smtClean="0"/>
              <a:t> principaux (pas trop long car le temps est limité)</a:t>
            </a:r>
          </a:p>
          <a:p>
            <a:r>
              <a:rPr lang="fr-FR" b="1" dirty="0" smtClean="0"/>
              <a:t>Problématique</a:t>
            </a:r>
            <a:r>
              <a:rPr lang="fr-FR" dirty="0" smtClean="0"/>
              <a:t> centrale (dire pourquoi, mettre en avant un problème)</a:t>
            </a:r>
          </a:p>
          <a:p>
            <a:endParaRPr lang="fr-F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Développement (15 min environ)</a:t>
            </a:r>
          </a:p>
          <a:p>
            <a:r>
              <a:rPr lang="fr-FR" dirty="0" smtClean="0"/>
              <a:t>Développement précis de la </a:t>
            </a:r>
            <a:r>
              <a:rPr lang="fr-FR" b="1" dirty="0" smtClean="0"/>
              <a:t>méthodologie</a:t>
            </a:r>
            <a:r>
              <a:rPr lang="fr-FR" dirty="0" smtClean="0"/>
              <a:t> et des objectifs</a:t>
            </a:r>
          </a:p>
          <a:p>
            <a:r>
              <a:rPr lang="fr-FR" dirty="0" smtClean="0"/>
              <a:t>Présentez vos </a:t>
            </a:r>
            <a:r>
              <a:rPr lang="fr-FR" b="1" dirty="0" smtClean="0"/>
              <a:t>réponses</a:t>
            </a:r>
            <a:r>
              <a:rPr lang="fr-FR" dirty="0" smtClean="0"/>
              <a:t> à la </a:t>
            </a:r>
            <a:r>
              <a:rPr lang="fr-FR" dirty="0" smtClean="0">
                <a:hlinkClick r:id="rId2"/>
              </a:rPr>
              <a:t>problématique</a:t>
            </a:r>
            <a:r>
              <a:rPr lang="fr-FR" dirty="0" smtClean="0"/>
              <a:t> et la manière dont vous y avez répondu. Lors de cette partie, vous pourrez citer quelques auteurs auxquels vous vous êtes référés dans la partie écrite de votre travail.</a:t>
            </a:r>
          </a:p>
          <a:p>
            <a:r>
              <a:rPr lang="fr-FR" dirty="0" smtClean="0"/>
              <a:t>Il faut expliquer la méthodologie suivie et les </a:t>
            </a:r>
            <a:r>
              <a:rPr lang="fr-FR" b="1" dirty="0" smtClean="0"/>
              <a:t>résultats</a:t>
            </a:r>
            <a:r>
              <a:rPr lang="fr-FR" dirty="0" smtClean="0"/>
              <a:t> obtenus</a:t>
            </a:r>
          </a:p>
          <a:p>
            <a:endParaRPr lang="fr-F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Développement (15 min environ)</a:t>
            </a:r>
          </a:p>
          <a:p>
            <a:r>
              <a:rPr lang="fr-FR" dirty="0" smtClean="0"/>
              <a:t>Développement précis de la </a:t>
            </a:r>
            <a:r>
              <a:rPr lang="fr-FR" b="1" dirty="0" smtClean="0"/>
              <a:t>méthodologie</a:t>
            </a:r>
            <a:r>
              <a:rPr lang="fr-FR" dirty="0" smtClean="0"/>
              <a:t> et des objectifs</a:t>
            </a:r>
          </a:p>
          <a:p>
            <a:r>
              <a:rPr lang="fr-FR" dirty="0" smtClean="0"/>
              <a:t>Présentez vos </a:t>
            </a:r>
            <a:r>
              <a:rPr lang="fr-FR" b="1" dirty="0" smtClean="0"/>
              <a:t>réponses</a:t>
            </a:r>
            <a:r>
              <a:rPr lang="fr-FR" dirty="0" smtClean="0"/>
              <a:t> à la </a:t>
            </a:r>
            <a:r>
              <a:rPr lang="fr-FR" dirty="0" smtClean="0">
                <a:hlinkClick r:id="rId2"/>
              </a:rPr>
              <a:t>problématique</a:t>
            </a:r>
            <a:r>
              <a:rPr lang="fr-FR" dirty="0" smtClean="0"/>
              <a:t> et la manière dont vous y avez répondu. Lors de cette partie, vous pourrez citer quelques auteurs auxquels vous vous êtes référés dans la partie écrite de votre travail.</a:t>
            </a:r>
          </a:p>
          <a:p>
            <a:r>
              <a:rPr lang="fr-FR" dirty="0" smtClean="0"/>
              <a:t>Il faut expliquer la méthodologie suivie et les </a:t>
            </a:r>
            <a:r>
              <a:rPr lang="fr-FR" b="1" dirty="0" smtClean="0"/>
              <a:t>résultats</a:t>
            </a:r>
            <a:r>
              <a:rPr lang="fr-FR" dirty="0" smtClean="0"/>
              <a:t> obtenus</a:t>
            </a:r>
          </a:p>
          <a:p>
            <a:endParaRPr lang="fr-F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Conclusion (2-3 min)</a:t>
            </a:r>
          </a:p>
          <a:p>
            <a:r>
              <a:rPr lang="fr-FR" dirty="0" smtClean="0"/>
              <a:t>Rappeler la </a:t>
            </a:r>
            <a:r>
              <a:rPr lang="fr-FR" b="1" dirty="0" smtClean="0"/>
              <a:t>réponse</a:t>
            </a:r>
            <a:r>
              <a:rPr lang="fr-FR" dirty="0" smtClean="0"/>
              <a:t> que vous aurez établie à la </a:t>
            </a:r>
            <a:r>
              <a:rPr lang="fr-FR" dirty="0" smtClean="0">
                <a:hlinkClick r:id="rId2"/>
              </a:rPr>
              <a:t>problématique</a:t>
            </a:r>
            <a:r>
              <a:rPr lang="fr-FR" dirty="0" smtClean="0"/>
              <a:t> centrale de votre mémoire</a:t>
            </a:r>
          </a:p>
          <a:p>
            <a:r>
              <a:rPr lang="fr-FR" dirty="0" smtClean="0"/>
              <a:t>Établir les éventuelles </a:t>
            </a:r>
            <a:r>
              <a:rPr lang="fr-FR" b="1" dirty="0" smtClean="0"/>
              <a:t>limites</a:t>
            </a:r>
            <a:endParaRPr lang="fr-FR" dirty="0" smtClean="0"/>
          </a:p>
          <a:p>
            <a:r>
              <a:rPr lang="fr-FR" b="1" dirty="0" smtClean="0"/>
              <a:t>Ouverture</a:t>
            </a:r>
            <a:r>
              <a:rPr lang="fr-FR" dirty="0" smtClean="0"/>
              <a:t> : parler du prolongement de vos réflexions, compléter vos arguments, les discuter ou les remettre en cause.</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marL="0" indent="0" algn="ctr">
              <a:buNone/>
            </a:pPr>
            <a:r>
              <a:rPr lang="fr-FR" b="1" u="sng" dirty="0" smtClean="0"/>
              <a:t>expert en </a:t>
            </a:r>
            <a:r>
              <a:rPr lang="fr-FR" b="1" u="sng" dirty="0" err="1"/>
              <a:t>cloud</a:t>
            </a:r>
            <a:r>
              <a:rPr lang="fr-FR" b="1" u="sng" dirty="0"/>
              <a:t> </a:t>
            </a:r>
            <a:r>
              <a:rPr lang="fr-FR" b="1" u="sng" dirty="0" err="1" smtClean="0"/>
              <a:t>computing</a:t>
            </a:r>
            <a:endParaRPr lang="fr-FR" b="1" u="sng" dirty="0"/>
          </a:p>
          <a:p>
            <a:pPr marL="0" indent="0">
              <a:buNone/>
            </a:pPr>
            <a:r>
              <a:rPr lang="fr-FR" dirty="0" smtClean="0"/>
              <a:t>rôle </a:t>
            </a:r>
            <a:r>
              <a:rPr lang="fr-FR" dirty="0"/>
              <a:t>principal est de concevoir, déployer et gérer des solutions basées sur le </a:t>
            </a:r>
            <a:r>
              <a:rPr lang="fr-FR" dirty="0" smtClean="0"/>
              <a:t>Cloud </a:t>
            </a:r>
            <a:r>
              <a:rPr lang="fr-FR" dirty="0"/>
              <a:t>pour les entreprises. Voici un aperçu des responsabilités et compétences associées à ce </a:t>
            </a:r>
            <a:r>
              <a:rPr lang="fr-FR" dirty="0" smtClean="0"/>
              <a:t>métier</a:t>
            </a:r>
          </a:p>
          <a:p>
            <a:endParaRPr lang="fr-FR" dirty="0"/>
          </a:p>
          <a:p>
            <a:r>
              <a:rPr lang="fr-FR" dirty="0" smtClean="0"/>
              <a:t>Migration </a:t>
            </a:r>
            <a:r>
              <a:rPr lang="fr-FR" dirty="0"/>
              <a:t>vers le </a:t>
            </a:r>
            <a:r>
              <a:rPr lang="fr-FR" dirty="0" smtClean="0"/>
              <a:t>Cloud</a:t>
            </a:r>
            <a:endParaRPr lang="fr-FR" dirty="0"/>
          </a:p>
          <a:p>
            <a:r>
              <a:rPr lang="fr-FR" dirty="0"/>
              <a:t>Gestion des environnements </a:t>
            </a:r>
            <a:r>
              <a:rPr lang="fr-FR" dirty="0" smtClean="0"/>
              <a:t>Cloud</a:t>
            </a:r>
            <a:endParaRPr lang="fr-FR" dirty="0"/>
          </a:p>
          <a:p>
            <a:r>
              <a:rPr lang="fr-FR" dirty="0"/>
              <a:t>Sécurité et conformité </a:t>
            </a:r>
          </a:p>
          <a:p>
            <a:r>
              <a:rPr lang="fr-FR" dirty="0"/>
              <a:t>Automatisation et </a:t>
            </a:r>
            <a:r>
              <a:rPr lang="fr-FR" dirty="0" smtClean="0"/>
              <a:t>optimisation des ressources.</a:t>
            </a:r>
            <a:endParaRPr lang="fr-FR" dirty="0"/>
          </a:p>
          <a:p>
            <a:r>
              <a:rPr lang="fr-FR" dirty="0"/>
              <a:t>Optimisation des </a:t>
            </a:r>
            <a:r>
              <a:rPr lang="fr-FR" dirty="0" smtClean="0"/>
              <a:t>coûts</a:t>
            </a:r>
          </a:p>
        </p:txBody>
      </p:sp>
      <p:sp>
        <p:nvSpPr>
          <p:cNvPr id="4" name="Titre 1"/>
          <p:cNvSpPr>
            <a:spLocks noGrp="1"/>
          </p:cNvSpPr>
          <p:nvPr>
            <p:ph type="title"/>
          </p:nvPr>
        </p:nvSpPr>
        <p:spPr/>
        <p:txBody>
          <a:bodyPr>
            <a:normAutofit/>
          </a:bodyPr>
          <a:lstStyle/>
          <a:p>
            <a:pPr algn="ctr"/>
            <a:r>
              <a:rPr lang="fr-FR" sz="2400" u="sng" dirty="0"/>
              <a:t>liste des emplois les plus demandés dans le domaine de l'informatique :</a:t>
            </a:r>
            <a:endParaRPr lang="en-US" sz="2400" u="sng" dirty="0"/>
          </a:p>
        </p:txBody>
      </p:sp>
    </p:spTree>
    <p:extLst>
      <p:ext uri="{BB962C8B-B14F-4D97-AF65-F5344CB8AC3E}">
        <p14:creationId xmlns:p14="http://schemas.microsoft.com/office/powerpoint/2010/main" val="38479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endParaRPr lang="fr-FR" b="1" dirty="0" smtClean="0"/>
          </a:p>
          <a:p>
            <a:pPr algn="ctr"/>
            <a:endParaRPr lang="fr-FR" b="1" dirty="0" smtClean="0"/>
          </a:p>
          <a:p>
            <a:pPr algn="ctr"/>
            <a:endParaRPr lang="fr-FR" b="1" dirty="0" smtClean="0"/>
          </a:p>
          <a:p>
            <a:pPr algn="ctr"/>
            <a:r>
              <a:rPr lang="fr-FR" b="1" dirty="0" smtClean="0"/>
              <a:t> conseils pour la soutenance de mémoire</a:t>
            </a:r>
          </a:p>
          <a:p>
            <a:endParaRPr lang="fr-F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Il ne faut pas tout dire :</a:t>
            </a:r>
            <a:r>
              <a:rPr lang="fr-FR" dirty="0" smtClean="0"/>
              <a:t> c’est une synthèse et non pas une version orale de votre </a:t>
            </a:r>
            <a:r>
              <a:rPr lang="fr-FR" dirty="0" err="1" smtClean="0">
                <a:hlinkClick r:id="rId2"/>
              </a:rPr>
              <a:t>mémoire</a:t>
            </a:r>
            <a:r>
              <a:rPr lang="fr-FR" dirty="0" err="1" smtClean="0"/>
              <a:t>ou</a:t>
            </a:r>
            <a:r>
              <a:rPr lang="fr-FR" dirty="0" smtClean="0"/>
              <a:t> de votre </a:t>
            </a:r>
            <a:r>
              <a:rPr lang="fr-FR" dirty="0" smtClean="0">
                <a:hlinkClick r:id="rId3"/>
              </a:rPr>
              <a:t>thèse</a:t>
            </a:r>
            <a:r>
              <a:rPr lang="fr-FR" dirty="0" smtClean="0"/>
              <a:t>.</a:t>
            </a:r>
          </a:p>
          <a:p>
            <a:endParaRPr lang="fr-FR" dirty="0" smtClean="0"/>
          </a:p>
          <a:p>
            <a:endParaRPr lang="fr-FR" dirty="0" smtClean="0"/>
          </a:p>
          <a:p>
            <a:endParaRPr lang="fr-FR" dirty="0" smtClean="0"/>
          </a:p>
          <a:p>
            <a:r>
              <a:rPr lang="fr-FR" b="1" dirty="0" smtClean="0"/>
              <a:t>Etre honnête </a:t>
            </a:r>
            <a:r>
              <a:rPr lang="fr-FR" dirty="0" smtClean="0"/>
              <a:t>: si vous ne connaissez pas la réponse à certaines questions dites-le.</a:t>
            </a:r>
          </a:p>
          <a:p>
            <a:endParaRPr lang="fr-F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Contrôler votre temps </a:t>
            </a:r>
            <a:r>
              <a:rPr lang="fr-FR" dirty="0" smtClean="0"/>
              <a:t>: il est important que vous sachiez combien de temps environ vous passerez sur chaque sous-partie. Entraînez-vous !</a:t>
            </a:r>
          </a:p>
          <a:p>
            <a:endParaRPr lang="fr-FR" dirty="0" smtClean="0"/>
          </a:p>
          <a:p>
            <a:endParaRPr lang="fr-FR" dirty="0" smtClean="0"/>
          </a:p>
          <a:p>
            <a:r>
              <a:rPr lang="fr-FR" b="1" dirty="0" smtClean="0"/>
              <a:t>Rendez vos supports vivants</a:t>
            </a:r>
            <a:r>
              <a:rPr lang="fr-FR" dirty="0" smtClean="0"/>
              <a:t> et </a:t>
            </a:r>
            <a:r>
              <a:rPr lang="fr-FR" b="1" dirty="0" smtClean="0"/>
              <a:t>ne vous contentez pas de lire</a:t>
            </a:r>
            <a:r>
              <a:rPr lang="fr-FR" dirty="0" smtClean="0"/>
              <a:t> : regardez le jury et respirez calmement. Cela donnera un sentiment de contrôle et de maîtrise.</a:t>
            </a:r>
          </a:p>
          <a:p>
            <a:endParaRPr lang="fr-F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Soyez critique envers vous-même :</a:t>
            </a:r>
            <a:r>
              <a:rPr lang="fr-FR" dirty="0" smtClean="0"/>
              <a:t> il s’est écoulé du temps entre la rédaction de votre </a:t>
            </a:r>
            <a:r>
              <a:rPr lang="fr-FR" dirty="0" smtClean="0">
                <a:hlinkClick r:id="rId2"/>
              </a:rPr>
              <a:t>mémoire</a:t>
            </a:r>
            <a:r>
              <a:rPr lang="fr-FR" dirty="0" smtClean="0"/>
              <a:t> et sa soutenance et peut-être que vous avez relevé des incohérences ou de nouvelles conclusions. N’hésitez pas à en parler au jury.</a:t>
            </a:r>
          </a:p>
          <a:p>
            <a:endParaRPr lang="fr-F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fontAlgn="base"/>
            <a:r>
              <a:rPr lang="fr-FR" b="1" u="sng" dirty="0" smtClean="0"/>
              <a:t>Évitez les présentations à puces</a:t>
            </a:r>
            <a:endParaRPr lang="fr-FR" b="1" dirty="0" smtClean="0"/>
          </a:p>
          <a:p>
            <a:pPr fontAlgn="base"/>
            <a:r>
              <a:rPr lang="fr-FR" dirty="0" smtClean="0"/>
              <a:t>Si vous faites une présentation qui nécessite un PowerPoint ou des supports visuels, évitez les diapos avec les puces et les phrases en face.</a:t>
            </a:r>
          </a:p>
          <a:p>
            <a:pPr fontAlgn="base"/>
            <a:r>
              <a:rPr lang="fr-FR" dirty="0" smtClean="0"/>
              <a:t>C’est un modèle de présentation très courant qui est </a:t>
            </a:r>
            <a:r>
              <a:rPr lang="fr-FR" b="1" dirty="0" smtClean="0"/>
              <a:t>très ennuyant pour les auditeurs</a:t>
            </a:r>
            <a:r>
              <a:rPr lang="fr-FR" dirty="0" smtClean="0"/>
              <a:t>, donnez une approche plus visuelle, avec des images qui illustrent vos propos.</a:t>
            </a:r>
          </a:p>
          <a:p>
            <a:endParaRPr lang="fr-F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6000" b="1" u="sng" dirty="0" smtClean="0">
                <a:solidFill>
                  <a:srgbClr val="FF0000"/>
                </a:solidFill>
              </a:rPr>
              <a:t>dans la tête d’un jury</a:t>
            </a:r>
            <a:endParaRPr lang="fr-FR" sz="6000" b="1" u="sng" dirty="0">
              <a:solidFill>
                <a:srgbClr val="FF0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rPr>
              <a:t>Le jury bienveillant </a:t>
            </a:r>
            <a:r>
              <a:rPr lang="fr-FR" dirty="0" smtClean="0"/>
              <a:t>: c’est un jury qui veut voir le meilleur de vous-même et va chercher à vous mettre à l’aise et en position confortable pour y arriver.</a:t>
            </a:r>
            <a:endParaRPr lang="fr-F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Sa méthode </a:t>
            </a:r>
          </a:p>
          <a:p>
            <a:r>
              <a:rPr lang="fr-FR" dirty="0" smtClean="0"/>
              <a:t>Il est détendu, souriant, attentif. </a:t>
            </a:r>
          </a:p>
          <a:p>
            <a:r>
              <a:rPr lang="fr-FR" dirty="0" smtClean="0"/>
              <a:t>Il vous laisse parler de ce que vous aimez. </a:t>
            </a:r>
          </a:p>
          <a:p>
            <a:r>
              <a:rPr lang="fr-FR" dirty="0" smtClean="0"/>
              <a:t>Il vous donne des signes d’approbation, vous montre qu’il suit ce que vous lui dites. </a:t>
            </a:r>
          </a:p>
          <a:p>
            <a:r>
              <a:rPr lang="fr-FR" dirty="0" smtClean="0"/>
              <a:t>Il vous invite à parler de sujets sur lesquels il vous sent à l’aise, il instaure un vrai dialogue. </a:t>
            </a:r>
          </a:p>
          <a:p>
            <a:r>
              <a:rPr lang="fr-FR" dirty="0" smtClean="0"/>
              <a:t>Il vous laisse parler tout en alimentant la conversation</a:t>
            </a:r>
          </a:p>
          <a:p>
            <a:endParaRPr lang="fr-F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b="1" u="sng" dirty="0" smtClean="0">
                <a:solidFill>
                  <a:srgbClr val="FF0000"/>
                </a:solidFill>
                <a:effectLst>
                  <a:outerShdw blurRad="38100" dist="38100" dir="2700000" algn="tl">
                    <a:srgbClr val="000000">
                      <a:alpha val="43137"/>
                    </a:srgbClr>
                  </a:outerShdw>
                </a:effectLst>
              </a:rPr>
              <a:t>Ce qu’il ne faut pas faire</a:t>
            </a:r>
            <a:r>
              <a:rPr lang="fr-FR" dirty="0" smtClean="0"/>
              <a:t> </a:t>
            </a:r>
          </a:p>
          <a:p>
            <a:r>
              <a:rPr lang="fr-FR" dirty="0" smtClean="0"/>
              <a:t> vous laisser endormir ; </a:t>
            </a:r>
          </a:p>
          <a:p>
            <a:r>
              <a:rPr lang="fr-FR" dirty="0" smtClean="0"/>
              <a:t> penser que c’est facile ; </a:t>
            </a:r>
          </a:p>
          <a:p>
            <a:r>
              <a:rPr lang="fr-FR" dirty="0" smtClean="0"/>
              <a:t>vous laisser aller à une certaine familiarité de langage, d’expression ; </a:t>
            </a:r>
          </a:p>
          <a:p>
            <a:r>
              <a:rPr lang="fr-FR" dirty="0" smtClean="0"/>
              <a:t> perdre la maîtrise de votre discours ; </a:t>
            </a:r>
          </a:p>
          <a:p>
            <a:r>
              <a:rPr lang="fr-FR" dirty="0" smtClean="0"/>
              <a:t>perdre votre tonicité.</a:t>
            </a:r>
            <a:endParaRPr lang="fr-F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Le jury déstabilisateur </a:t>
            </a:r>
            <a:r>
              <a:rPr lang="fr-FR" dirty="0" smtClean="0"/>
              <a:t>: c’est un jury qui veut vous mettre en danger pour voir comment vous réagissez sous pression, et évaluer jusqu’où votre intelligence et votre émotivité résisteront.</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u="sng" dirty="0"/>
              <a:t>liste </a:t>
            </a:r>
            <a:r>
              <a:rPr lang="fr-FR" sz="2400" u="sng" dirty="0" smtClean="0"/>
              <a:t>des</a:t>
            </a:r>
            <a:r>
              <a:rPr lang="fr-FR" sz="2400" u="sng" dirty="0"/>
              <a:t> métiers </a:t>
            </a:r>
            <a:r>
              <a:rPr lang="fr-FR" sz="2400" u="sng" dirty="0" smtClean="0"/>
              <a:t>les </a:t>
            </a:r>
            <a:r>
              <a:rPr lang="fr-FR" sz="2400" u="sng" dirty="0"/>
              <a:t>plus demandés dans le domaine de l'informatique </a:t>
            </a:r>
            <a:r>
              <a:rPr lang="fr-FR" sz="2400" dirty="0"/>
              <a:t>:</a:t>
            </a:r>
            <a:endParaRPr lang="en-US" sz="2400" dirty="0"/>
          </a:p>
        </p:txBody>
      </p:sp>
      <p:sp>
        <p:nvSpPr>
          <p:cNvPr id="3" name="Espace réservé du contenu 2"/>
          <p:cNvSpPr>
            <a:spLocks noGrp="1"/>
          </p:cNvSpPr>
          <p:nvPr>
            <p:ph idx="1"/>
          </p:nvPr>
        </p:nvSpPr>
        <p:spPr>
          <a:xfrm>
            <a:off x="457200" y="1935480"/>
            <a:ext cx="8229600" cy="1853560"/>
          </a:xfrm>
        </p:spPr>
        <p:txBody>
          <a:bodyPr/>
          <a:lstStyle/>
          <a:p>
            <a:pPr marL="0" indent="0" algn="ctr">
              <a:buNone/>
            </a:pPr>
            <a:r>
              <a:rPr lang="fr-FR" b="1" u="sng" dirty="0" smtClean="0"/>
              <a:t>Expert en </a:t>
            </a:r>
            <a:r>
              <a:rPr lang="fr-FR" b="1" u="sng" dirty="0" err="1" smtClean="0"/>
              <a:t>blockhain</a:t>
            </a:r>
            <a:endParaRPr lang="fr-FR" b="1" u="sng" dirty="0" smtClean="0"/>
          </a:p>
          <a:p>
            <a:r>
              <a:rPr lang="fr-FR" dirty="0" smtClean="0"/>
              <a:t>La </a:t>
            </a:r>
            <a:r>
              <a:rPr lang="fr-FR" dirty="0" err="1"/>
              <a:t>blockchain</a:t>
            </a:r>
            <a:r>
              <a:rPr lang="fr-FR" dirty="0"/>
              <a:t> est une technologie de registre distribué qui permet de créer et de gérer des bases de données décentralisées et sécurisées.</a:t>
            </a:r>
            <a:endParaRPr lang="en-US" dirty="0"/>
          </a:p>
        </p:txBody>
      </p:sp>
      <p:sp>
        <p:nvSpPr>
          <p:cNvPr id="4" name="AutoShape 2" descr="Bitcoin Could Make History This September. What Comes Next. | Barr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itcoin Could Make History This September. What Comes Next. | Barr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EL FADJR\Desktop\téléchar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222" y="3933056"/>
            <a:ext cx="246193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6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Sa méthode</a:t>
            </a:r>
          </a:p>
          <a:p>
            <a:r>
              <a:rPr lang="fr-FR" dirty="0" smtClean="0"/>
              <a:t> Il vous surprend par des questions auxquelles vous ne vous attendiez pas. </a:t>
            </a:r>
          </a:p>
          <a:p>
            <a:r>
              <a:rPr lang="fr-FR" dirty="0" smtClean="0"/>
              <a:t>Il vous contredit. </a:t>
            </a:r>
          </a:p>
          <a:p>
            <a:r>
              <a:rPr lang="fr-FR" dirty="0" smtClean="0"/>
              <a:t>Il vous provoque. </a:t>
            </a:r>
          </a:p>
          <a:p>
            <a:pPr>
              <a:buNone/>
            </a:pPr>
            <a:endParaRPr lang="fr-F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Ce qu’il ne faut pas faire</a:t>
            </a:r>
          </a:p>
          <a:p>
            <a:r>
              <a:rPr lang="fr-FR" dirty="0" smtClean="0"/>
              <a:t>  montrer votre agacement ;</a:t>
            </a:r>
          </a:p>
          <a:p>
            <a:r>
              <a:rPr lang="fr-FR" dirty="0" smtClean="0"/>
              <a:t>vous laisser aller à une certaine agressivité ;</a:t>
            </a:r>
          </a:p>
          <a:p>
            <a:r>
              <a:rPr lang="fr-FR" dirty="0" smtClean="0"/>
              <a:t>  perdre le sourire ;</a:t>
            </a:r>
          </a:p>
          <a:p>
            <a:r>
              <a:rPr lang="fr-FR" dirty="0" smtClean="0"/>
              <a:t> acquiescer alors que vous n’êtes pas d’accord ; </a:t>
            </a:r>
          </a:p>
          <a:p>
            <a:r>
              <a:rPr lang="fr-FR" dirty="0" smtClean="0"/>
              <a:t> perdre la maîtrise de votre discours ; </a:t>
            </a:r>
          </a:p>
          <a:p>
            <a:r>
              <a:rPr lang="fr-FR" dirty="0" smtClean="0"/>
              <a:t> vous raidir ;</a:t>
            </a:r>
            <a:endParaRPr lang="fr-F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effectLst>
                  <a:outerShdw blurRad="38100" dist="38100" dir="2700000" algn="tl">
                    <a:srgbClr val="000000">
                      <a:alpha val="43137"/>
                    </a:srgbClr>
                  </a:outerShdw>
                </a:effectLst>
              </a:rPr>
              <a:t>Le jury professionnel </a:t>
            </a:r>
            <a:r>
              <a:rPr lang="fr-FR" dirty="0" smtClean="0"/>
              <a:t>: ce jury pose des questions orientées à la fois sur l’« ici » et le « maintenant ». Ce qui l’intéresse, c’est vous, votre cohérence de projet, votre qualité d’argumentation, votre ouverture vers lui, votre qualité d’écoute, votre autorité, votre prise d’espace.</a:t>
            </a:r>
            <a:endParaRPr lang="fr-F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14282" y="1935480"/>
            <a:ext cx="8472518" cy="4389120"/>
          </a:xfrm>
        </p:spPr>
        <p:txBody>
          <a:bodyPr/>
          <a:lstStyle/>
          <a:p>
            <a:r>
              <a:rPr lang="fr-FR" b="1" u="sng" dirty="0" smtClean="0">
                <a:solidFill>
                  <a:srgbClr val="FF0000"/>
                </a:solidFill>
                <a:effectLst>
                  <a:outerShdw blurRad="38100" dist="38100" dir="2700000" algn="tl">
                    <a:srgbClr val="000000">
                      <a:alpha val="43137"/>
                    </a:srgbClr>
                  </a:outerShdw>
                </a:effectLst>
              </a:rPr>
              <a:t>Sa méthode :</a:t>
            </a:r>
          </a:p>
          <a:p>
            <a:r>
              <a:rPr lang="fr-FR" dirty="0" smtClean="0"/>
              <a:t>Vous écouter et poser des questions pertinentes sur le travail  </a:t>
            </a:r>
          </a:p>
          <a:p>
            <a:r>
              <a:rPr lang="fr-FR" dirty="0" smtClean="0"/>
              <a:t>tester votre réactivité, votre pertinence.</a:t>
            </a:r>
            <a:endParaRPr lang="fr-F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rPr>
              <a:t>Ce qu’il faut faire</a:t>
            </a:r>
          </a:p>
          <a:p>
            <a:r>
              <a:rPr lang="fr-FR" dirty="0" smtClean="0"/>
              <a:t> mettre en valeur une qualité d’analyse et une clarté d’argumentation dans vos réponse </a:t>
            </a:r>
          </a:p>
          <a:p>
            <a:pPr>
              <a:buNone/>
            </a:pPr>
            <a:endParaRPr lang="fr-F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effectLst>
                  <a:outerShdw blurRad="38100" dist="38100" dir="2700000" algn="tl">
                    <a:srgbClr val="000000">
                      <a:alpha val="43137"/>
                    </a:srgbClr>
                  </a:outerShdw>
                </a:effectLst>
              </a:rPr>
              <a:t>Le jury pinailleur </a:t>
            </a:r>
            <a:r>
              <a:rPr lang="fr-FR" dirty="0" smtClean="0"/>
              <a:t>: ce jury cherche à approfondir et à creuser, soit ce que vous dites, soit ce qu’il ressent après la lecture de votre dossier ou de votre présentation.</a:t>
            </a:r>
            <a:endParaRPr lang="fr-F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i="1" u="sng" dirty="0" smtClean="0">
                <a:solidFill>
                  <a:srgbClr val="FF0000"/>
                </a:solidFill>
                <a:effectLst>
                  <a:outerShdw blurRad="38100" dist="38100" dir="2700000" algn="tl">
                    <a:srgbClr val="000000">
                      <a:alpha val="43137"/>
                    </a:srgbClr>
                  </a:outerShdw>
                </a:effectLst>
              </a:rPr>
              <a:t>Sa méthode</a:t>
            </a:r>
          </a:p>
          <a:p>
            <a:r>
              <a:rPr lang="fr-FR" dirty="0" smtClean="0"/>
              <a:t>Ne pas vous lâcher sur un sujet qui les intéresse, sur une interrogation ou une impression qu’ils ont. Être presque agressif… pour obtenir la réponse qu’ils estimeront sincère.</a:t>
            </a:r>
            <a:endParaRPr lang="fr-F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b="1" u="sng" dirty="0" smtClean="0">
                <a:solidFill>
                  <a:srgbClr val="FF0000"/>
                </a:solidFill>
                <a:effectLst>
                  <a:outerShdw blurRad="38100" dist="38100" dir="2700000" algn="tl">
                    <a:srgbClr val="000000">
                      <a:alpha val="43137"/>
                    </a:srgbClr>
                  </a:outerShdw>
                </a:effectLst>
              </a:rPr>
              <a:t>Ce qu’il ne faut pas faire </a:t>
            </a:r>
          </a:p>
          <a:p>
            <a:r>
              <a:rPr lang="fr-FR" dirty="0" smtClean="0"/>
              <a:t>vous sentir « nul » ou pas à la hauteur ; </a:t>
            </a:r>
          </a:p>
          <a:p>
            <a:r>
              <a:rPr lang="fr-FR" dirty="0" smtClean="0"/>
              <a:t> vous mettre sur la défensive.</a:t>
            </a:r>
            <a:endParaRPr lang="fr-F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effectLst>
                  <a:outerShdw blurRad="38100" dist="38100" dir="2700000" algn="tl">
                    <a:srgbClr val="000000">
                      <a:alpha val="43137"/>
                    </a:srgbClr>
                  </a:outerShdw>
                </a:effectLst>
              </a:rPr>
              <a:t>Le jury passif </a:t>
            </a:r>
            <a:r>
              <a:rPr lang="fr-FR" dirty="0" smtClean="0"/>
              <a:t>: c’est un jury dont vous vous apercevez vite que ses membres sont préoccupés, font autre chose, ne sont pas attentifs, peuvent paraître assoupis</a:t>
            </a:r>
          </a:p>
          <a:p>
            <a:endParaRPr lang="fr-FR" dirty="0" smtClean="0"/>
          </a:p>
          <a:p>
            <a:r>
              <a:rPr lang="fr-FR" dirty="0" smtClean="0"/>
              <a:t>Sa méthode Il semble ne pas en avoir, il somnole ou fait autre chose, et pose des questions assez plates.</a:t>
            </a:r>
          </a:p>
          <a:p>
            <a:endParaRPr lang="fr-FR" dirty="0" smtClean="0"/>
          </a:p>
          <a:p>
            <a:endParaRPr lang="fr-F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Ce qu’il ne faut pas faire</a:t>
            </a:r>
          </a:p>
          <a:p>
            <a:r>
              <a:rPr lang="fr-FR" dirty="0" smtClean="0"/>
              <a:t> vous rétrécir, ne pas donner le meilleur de vous-même </a:t>
            </a:r>
          </a:p>
          <a:p>
            <a:r>
              <a:rPr lang="fr-FR" dirty="0" smtClean="0"/>
              <a:t>paraître agacé ;</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buNone/>
            </a:pPr>
            <a:endParaRPr lang="fr-FR" sz="5400" u="sng" dirty="0" smtClean="0">
              <a:solidFill>
                <a:srgbClr val="FF0000"/>
              </a:solidFill>
              <a:latin typeface="Britannic Bold" pitchFamily="34" charset="0"/>
            </a:endParaRPr>
          </a:p>
          <a:p>
            <a:pPr algn="ctr">
              <a:buNone/>
            </a:pPr>
            <a:r>
              <a:rPr lang="fr-FR" sz="5400" u="sng" dirty="0" smtClean="0">
                <a:solidFill>
                  <a:srgbClr val="FF0000"/>
                </a:solidFill>
                <a:latin typeface="Britannic Bold" pitchFamily="34" charset="0"/>
              </a:rPr>
              <a:t>Choix du thème </a:t>
            </a:r>
          </a:p>
          <a:p>
            <a:pPr algn="ctr">
              <a:buNone/>
            </a:pPr>
            <a:endParaRPr lang="fr-FR" sz="5400" b="1" u="sng" dirty="0">
              <a:solidFill>
                <a:srgbClr val="FF0000"/>
              </a:solidFill>
              <a:latin typeface="Britannic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fr-FR" b="1" u="sng" dirty="0" smtClean="0">
                <a:solidFill>
                  <a:srgbClr val="FF0000"/>
                </a:solidFill>
              </a:rPr>
              <a:t>Sur quelle base je vais faire mon choix?</a:t>
            </a:r>
          </a:p>
          <a:p>
            <a:pPr>
              <a:buNone/>
            </a:pPr>
            <a:r>
              <a:rPr lang="fr-FR" dirty="0" smtClean="0"/>
              <a:t>Généralement le choix du thème est orienté par les points suivants:</a:t>
            </a:r>
          </a:p>
          <a:p>
            <a:pPr>
              <a:buNone/>
            </a:pPr>
            <a:r>
              <a:rPr lang="fr-FR" dirty="0" smtClean="0"/>
              <a:t>   1. Le choix de l’enseignant;</a:t>
            </a:r>
          </a:p>
          <a:p>
            <a:pPr>
              <a:buNone/>
            </a:pPr>
            <a:r>
              <a:rPr lang="fr-FR" dirty="0" smtClean="0"/>
              <a:t>  2. Le choix selon un domaine d’ intérêt</a:t>
            </a:r>
            <a:r>
              <a:rPr lang="fr-FR" dirty="0" smtClean="0">
                <a:sym typeface="Wingdings" pitchFamily="2" charset="2"/>
              </a:rPr>
              <a:t></a:t>
            </a:r>
            <a:r>
              <a:rPr lang="fr-FR" dirty="0" smtClean="0"/>
              <a:t>(selon les compétences).</a:t>
            </a:r>
          </a:p>
          <a:p>
            <a:pPr>
              <a:buNone/>
            </a:pPr>
            <a:r>
              <a:rPr lang="fr-FR" dirty="0" smtClean="0"/>
              <a:t>  3. Le choix aléatoire ????????</a:t>
            </a:r>
          </a:p>
          <a:p>
            <a:pPr>
              <a:buNone/>
            </a:pPr>
            <a:r>
              <a:rPr lang="fr-FR" dirty="0" smtClean="0"/>
              <a:t>  4. thème proposé par l’étudiants.</a:t>
            </a:r>
          </a:p>
          <a:p>
            <a:pPr>
              <a:buNone/>
            </a:pPr>
            <a:endParaRPr lang="fr-FR" dirty="0" smtClean="0"/>
          </a:p>
          <a:p>
            <a:pPr>
              <a:buNone/>
            </a:pPr>
            <a:endParaRPr lang="fr-FR" dirty="0" smtClean="0"/>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71472" y="428604"/>
            <a:ext cx="7786742" cy="928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smtClean="0"/>
              <a:t>Types de thèmes</a:t>
            </a:r>
            <a:endParaRPr lang="fr-FR" sz="2400" b="1" u="sng" dirty="0"/>
          </a:p>
        </p:txBody>
      </p:sp>
      <p:sp>
        <p:nvSpPr>
          <p:cNvPr id="2" name="ZoneTexte 1"/>
          <p:cNvSpPr txBox="1"/>
          <p:nvPr/>
        </p:nvSpPr>
        <p:spPr>
          <a:xfrm>
            <a:off x="323528" y="1916832"/>
            <a:ext cx="8280920" cy="3139321"/>
          </a:xfrm>
          <a:prstGeom prst="rect">
            <a:avLst/>
          </a:prstGeom>
          <a:noFill/>
        </p:spPr>
        <p:txBody>
          <a:bodyPr wrap="square" rtlCol="0">
            <a:spAutoFit/>
          </a:bodyPr>
          <a:lstStyle/>
          <a:p>
            <a:pPr marL="285750" indent="-285750">
              <a:buFont typeface="Arial" pitchFamily="34" charset="0"/>
              <a:buChar char="•"/>
            </a:pPr>
            <a:r>
              <a:rPr lang="fr-FR" dirty="0" smtClean="0"/>
              <a:t>Application web</a:t>
            </a:r>
          </a:p>
          <a:p>
            <a:pPr marL="285750" indent="-285750">
              <a:buFont typeface="Arial" pitchFamily="34" charset="0"/>
              <a:buChar char="•"/>
            </a:pPr>
            <a:r>
              <a:rPr lang="fr-FR" dirty="0" smtClean="0"/>
              <a:t>Application mobile</a:t>
            </a:r>
          </a:p>
          <a:p>
            <a:pPr marL="285750" indent="-285750">
              <a:buFont typeface="Arial" pitchFamily="34" charset="0"/>
              <a:buChar char="•"/>
            </a:pPr>
            <a:r>
              <a:rPr lang="fr-FR" dirty="0" err="1" smtClean="0"/>
              <a:t>Theme</a:t>
            </a:r>
            <a:r>
              <a:rPr lang="fr-FR" dirty="0" smtClean="0"/>
              <a:t> de recherche: optimisation, protocole réseaux, traitement d’image et </a:t>
            </a:r>
            <a:r>
              <a:rPr lang="fr-FR" dirty="0" err="1" smtClean="0"/>
              <a:t>vedio</a:t>
            </a:r>
            <a:r>
              <a:rPr lang="fr-FR" dirty="0" smtClean="0"/>
              <a:t> ,</a:t>
            </a:r>
            <a:r>
              <a:rPr lang="fr-FR" dirty="0" err="1" smtClean="0"/>
              <a:t>deep</a:t>
            </a:r>
            <a:r>
              <a:rPr lang="fr-FR" dirty="0" smtClean="0"/>
              <a:t> </a:t>
            </a:r>
            <a:r>
              <a:rPr lang="fr-FR" dirty="0" err="1" smtClean="0"/>
              <a:t>learning</a:t>
            </a:r>
            <a:endParaRPr lang="fr-FR" dirty="0" smtClean="0"/>
          </a:p>
          <a:p>
            <a:pPr marL="285750" indent="-285750">
              <a:buFont typeface="Arial" pitchFamily="34" charset="0"/>
              <a:buChar char="•"/>
            </a:pPr>
            <a:r>
              <a:rPr lang="fr-FR" dirty="0" smtClean="0"/>
              <a:t>Application web/ mobile  a base de l’apprentissage automatique, </a:t>
            </a:r>
            <a:r>
              <a:rPr lang="fr-FR" dirty="0" err="1" smtClean="0"/>
              <a:t>deep</a:t>
            </a:r>
            <a:r>
              <a:rPr lang="fr-FR" dirty="0" smtClean="0"/>
              <a:t> </a:t>
            </a:r>
            <a:r>
              <a:rPr lang="fr-FR" dirty="0" err="1" smtClean="0"/>
              <a:t>learning</a:t>
            </a:r>
            <a:r>
              <a:rPr lang="fr-FR" dirty="0" smtClean="0"/>
              <a:t> , NLP, optimisation </a:t>
            </a:r>
          </a:p>
          <a:p>
            <a:pPr marL="285750" indent="-285750">
              <a:buFont typeface="Arial" pitchFamily="34" charset="0"/>
              <a:buChar char="•"/>
            </a:pPr>
            <a:r>
              <a:rPr lang="fr-FR" dirty="0" smtClean="0"/>
              <a:t>Application à base de la </a:t>
            </a:r>
            <a:r>
              <a:rPr lang="fr-FR" dirty="0" err="1" smtClean="0"/>
              <a:t>bockchain</a:t>
            </a:r>
            <a:r>
              <a:rPr lang="fr-FR" dirty="0" smtClean="0"/>
              <a:t> (</a:t>
            </a:r>
            <a:r>
              <a:rPr lang="fr-FR" dirty="0" err="1" smtClean="0"/>
              <a:t>bétcoin</a:t>
            </a:r>
            <a:r>
              <a:rPr lang="fr-FR" dirty="0" smtClean="0"/>
              <a:t>)</a:t>
            </a:r>
          </a:p>
          <a:p>
            <a:pPr marL="285750" indent="-285750">
              <a:buFont typeface="Arial" pitchFamily="34" charset="0"/>
              <a:buChar char="•"/>
            </a:pPr>
            <a:r>
              <a:rPr lang="fr-FR" dirty="0"/>
              <a:t>Application à base de la réalité </a:t>
            </a:r>
            <a:r>
              <a:rPr lang="fr-FR" dirty="0" smtClean="0"/>
              <a:t>augmentée</a:t>
            </a:r>
            <a:endParaRPr lang="fr-FR" dirty="0"/>
          </a:p>
          <a:p>
            <a:pPr marL="285750" indent="-285750">
              <a:buFont typeface="Arial" pitchFamily="34" charset="0"/>
              <a:buChar char="•"/>
            </a:pPr>
            <a:r>
              <a:rPr lang="fr-FR" dirty="0" smtClean="0"/>
              <a:t>Une vrai programmation de jeux a base d’intelligence artificielle</a:t>
            </a:r>
          </a:p>
          <a:p>
            <a:pPr marL="285750" indent="-285750">
              <a:buFont typeface="Arial" pitchFamily="34" charset="0"/>
              <a:buChar char="•"/>
            </a:pPr>
            <a:r>
              <a:rPr lang="fr-FR" dirty="0" smtClean="0"/>
              <a:t>Application a base du </a:t>
            </a:r>
            <a:r>
              <a:rPr lang="fr-FR" dirty="0" err="1" smtClean="0"/>
              <a:t>cloud</a:t>
            </a:r>
            <a:r>
              <a:rPr lang="fr-FR" dirty="0" smtClean="0"/>
              <a:t> </a:t>
            </a:r>
            <a:r>
              <a:rPr lang="fr-FR" dirty="0" err="1" smtClean="0"/>
              <a:t>computing</a:t>
            </a:r>
            <a:endParaRPr lang="fr-FR" dirty="0" smtClean="0"/>
          </a:p>
          <a:p>
            <a:pPr marL="285750" indent="-285750">
              <a:buFont typeface="Arial" pitchFamily="34" charset="0"/>
              <a:buChar char="•"/>
            </a:pPr>
            <a:r>
              <a:rPr lang="fr-FR" dirty="0" smtClean="0"/>
              <a:t>Système de recommandation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Picture 2" descr="Réalité virtuelle ou réalité augmentée pour un usage professionnel ? -  Laval Vir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002" y="2162557"/>
            <a:ext cx="28289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EL FADJ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40" y="2132856"/>
            <a:ext cx="2200328"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09" y="4581128"/>
            <a:ext cx="2343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990050" y="4581128"/>
            <a:ext cx="2809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401426"/>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5" y="4715113"/>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3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 fill="hold"/>
                                        <p:tgtEl>
                                          <p:spTgt spid="3076"/>
                                        </p:tgtEl>
                                        <p:attrNameLst>
                                          <p:attrName>ppt_x</p:attrName>
                                        </p:attrNameLst>
                                      </p:cBhvr>
                                      <p:tavLst>
                                        <p:tav tm="0">
                                          <p:val>
                                            <p:strVal val="#ppt_x"/>
                                          </p:val>
                                        </p:tav>
                                        <p:tav tm="100000">
                                          <p:val>
                                            <p:strVal val="#ppt_x"/>
                                          </p:val>
                                        </p:tav>
                                      </p:tavLst>
                                    </p:anim>
                                    <p:anim calcmode="lin" valueType="num">
                                      <p:cBhvr additive="base">
                                        <p:cTn id="27"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additive="base">
                                        <p:cTn id="32" dur="500" fill="hold"/>
                                        <p:tgtEl>
                                          <p:spTgt spid="3074"/>
                                        </p:tgtEl>
                                        <p:attrNameLst>
                                          <p:attrName>ppt_x</p:attrName>
                                        </p:attrNameLst>
                                      </p:cBhvr>
                                      <p:tavLst>
                                        <p:tav tm="0">
                                          <p:val>
                                            <p:strVal val="#ppt_x"/>
                                          </p:val>
                                        </p:tav>
                                        <p:tav tm="100000">
                                          <p:val>
                                            <p:strVal val="#ppt_x"/>
                                          </p:val>
                                        </p:tav>
                                      </p:tavLst>
                                    </p:anim>
                                    <p:anim calcmode="lin" valueType="num">
                                      <p:cBhvr additive="base">
                                        <p:cTn id="3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75"/>
                                        </p:tgtEl>
                                        <p:attrNameLst>
                                          <p:attrName>style.visibility</p:attrName>
                                        </p:attrNameLst>
                                      </p:cBhvr>
                                      <p:to>
                                        <p:strVal val="visible"/>
                                      </p:to>
                                    </p:set>
                                    <p:anim calcmode="lin" valueType="num">
                                      <p:cBhvr additive="base">
                                        <p:cTn id="38" dur="500" fill="hold"/>
                                        <p:tgtEl>
                                          <p:spTgt spid="3075"/>
                                        </p:tgtEl>
                                        <p:attrNameLst>
                                          <p:attrName>ppt_x</p:attrName>
                                        </p:attrNameLst>
                                      </p:cBhvr>
                                      <p:tavLst>
                                        <p:tav tm="0">
                                          <p:val>
                                            <p:strVal val="#ppt_x"/>
                                          </p:val>
                                        </p:tav>
                                        <p:tav tm="100000">
                                          <p:val>
                                            <p:strVal val="#ppt_x"/>
                                          </p:val>
                                        </p:tav>
                                      </p:tavLst>
                                    </p:anim>
                                    <p:anim calcmode="lin" valueType="num">
                                      <p:cBhvr additive="base">
                                        <p:cTn id="39"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312" y="413792"/>
            <a:ext cx="8229600" cy="1143000"/>
          </a:xfrm>
        </p:spPr>
        <p:txBody>
          <a:bodyPr>
            <a:normAutofit fontScale="90000"/>
          </a:bodyPr>
          <a:lstStyle/>
          <a:p>
            <a:pPr algn="ctr"/>
            <a:r>
              <a:rPr lang="fr-FR" sz="4800" b="1" u="sng" dirty="0" smtClean="0">
                <a:solidFill>
                  <a:srgbClr val="FF0000"/>
                </a:solidFill>
              </a:rPr>
              <a:t/>
            </a:r>
            <a:br>
              <a:rPr lang="fr-FR" sz="4800" b="1" u="sng" dirty="0" smtClean="0">
                <a:solidFill>
                  <a:srgbClr val="FF0000"/>
                </a:solidFill>
              </a:rPr>
            </a:br>
            <a:r>
              <a:rPr lang="fr-FR" sz="4800" b="1" u="sng" dirty="0" smtClean="0">
                <a:solidFill>
                  <a:srgbClr val="FF0000"/>
                </a:solidFill>
              </a:rPr>
              <a:t>Contenu de la matière </a:t>
            </a:r>
            <a:r>
              <a:rPr lang="fr-FR" b="1" u="sng" dirty="0" smtClean="0">
                <a:solidFill>
                  <a:srgbClr val="FF0000"/>
                </a:solidFill>
              </a:rPr>
              <a:t>:</a:t>
            </a:r>
            <a:br>
              <a:rPr lang="fr-FR" b="1" u="sng" dirty="0" smtClean="0">
                <a:solidFill>
                  <a:srgbClr val="FF0000"/>
                </a:solidFill>
              </a:rPr>
            </a:br>
            <a:endParaRPr lang="fr-FR" dirty="0"/>
          </a:p>
        </p:txBody>
      </p:sp>
      <p:sp>
        <p:nvSpPr>
          <p:cNvPr id="6" name="ZoneTexte 5"/>
          <p:cNvSpPr txBox="1"/>
          <p:nvPr/>
        </p:nvSpPr>
        <p:spPr>
          <a:xfrm>
            <a:off x="467544" y="1988840"/>
            <a:ext cx="7992888" cy="369332"/>
          </a:xfrm>
          <a:prstGeom prst="rect">
            <a:avLst/>
          </a:prstGeom>
          <a:noFill/>
        </p:spPr>
        <p:txBody>
          <a:bodyPr wrap="square" rtlCol="0">
            <a:spAutoFit/>
          </a:bodyPr>
          <a:lstStyle/>
          <a:p>
            <a:r>
              <a:rPr lang="fr-FR" b="1" i="1" u="sng" dirty="0" smtClean="0"/>
              <a:t>Choix </a:t>
            </a:r>
            <a:r>
              <a:rPr lang="fr-FR" b="1" i="1" u="sng" dirty="0"/>
              <a:t>du thème et la  préparation </a:t>
            </a:r>
            <a:r>
              <a:rPr lang="fr-FR" b="1" i="1" u="sng" dirty="0" smtClean="0"/>
              <a:t>préalable</a:t>
            </a:r>
            <a:endParaRPr lang="fr-FR" dirty="0">
              <a:solidFill>
                <a:schemeClr val="accent1">
                  <a:lumMod val="60000"/>
                  <a:lumOff val="40000"/>
                </a:schemeClr>
              </a:solidFill>
            </a:endParaRPr>
          </a:p>
        </p:txBody>
      </p:sp>
      <p:sp>
        <p:nvSpPr>
          <p:cNvPr id="8" name="ZoneTexte 7"/>
          <p:cNvSpPr txBox="1"/>
          <p:nvPr/>
        </p:nvSpPr>
        <p:spPr>
          <a:xfrm>
            <a:off x="432896" y="2588711"/>
            <a:ext cx="8059928" cy="1200329"/>
          </a:xfrm>
          <a:prstGeom prst="rect">
            <a:avLst/>
          </a:prstGeom>
          <a:noFill/>
        </p:spPr>
        <p:txBody>
          <a:bodyPr wrap="square" rtlCol="0">
            <a:spAutoFit/>
          </a:bodyPr>
          <a:lstStyle/>
          <a:p>
            <a:r>
              <a:rPr lang="fr-FR" b="1" i="1" u="sng" dirty="0" smtClean="0"/>
              <a:t>Planification </a:t>
            </a:r>
            <a:r>
              <a:rPr lang="fr-FR" b="1" i="1" u="sng" dirty="0"/>
              <a:t>et préparation des outils</a:t>
            </a:r>
            <a:r>
              <a:rPr lang="fr-FR" dirty="0"/>
              <a:t/>
            </a:r>
            <a:br>
              <a:rPr lang="fr-FR" dirty="0"/>
            </a:br>
            <a:r>
              <a:rPr lang="fr-FR" dirty="0"/>
              <a:t>- Mettre en œuvre un plan de </a:t>
            </a:r>
            <a:r>
              <a:rPr lang="fr-FR" dirty="0" smtClean="0"/>
              <a:t>travail </a:t>
            </a:r>
            <a:r>
              <a:rPr lang="fr-FR" dirty="0"/>
              <a:t/>
            </a:r>
            <a:br>
              <a:rPr lang="fr-FR" dirty="0"/>
            </a:br>
            <a:r>
              <a:rPr lang="fr-FR" dirty="0"/>
              <a:t>- Choisir les outils de mise en page (MS Word, Latex)</a:t>
            </a:r>
            <a:br>
              <a:rPr lang="fr-FR" dirty="0"/>
            </a:br>
            <a:endParaRPr lang="fr-FR" dirty="0"/>
          </a:p>
        </p:txBody>
      </p:sp>
      <p:sp>
        <p:nvSpPr>
          <p:cNvPr id="9" name="ZoneTexte 8"/>
          <p:cNvSpPr txBox="1"/>
          <p:nvPr/>
        </p:nvSpPr>
        <p:spPr>
          <a:xfrm>
            <a:off x="467544" y="3789040"/>
            <a:ext cx="5544616" cy="1200329"/>
          </a:xfrm>
          <a:prstGeom prst="rect">
            <a:avLst/>
          </a:prstGeom>
          <a:noFill/>
        </p:spPr>
        <p:txBody>
          <a:bodyPr wrap="square" rtlCol="0">
            <a:spAutoFit/>
          </a:bodyPr>
          <a:lstStyle/>
          <a:p>
            <a:r>
              <a:rPr lang="fr-FR" b="1" i="1" u="sng" dirty="0" smtClean="0"/>
              <a:t>Rédaction </a:t>
            </a:r>
            <a:r>
              <a:rPr lang="fr-FR" b="1" i="1" u="sng" dirty="0"/>
              <a:t>scientifique</a:t>
            </a:r>
            <a:r>
              <a:rPr lang="fr-FR" dirty="0"/>
              <a:t/>
            </a:r>
            <a:br>
              <a:rPr lang="fr-FR" dirty="0"/>
            </a:br>
            <a:r>
              <a:rPr lang="fr-FR" dirty="0"/>
              <a:t>- Grammaire et vocabulaire scientifique</a:t>
            </a:r>
            <a:br>
              <a:rPr lang="fr-FR" dirty="0"/>
            </a:br>
            <a:r>
              <a:rPr lang="fr-FR" dirty="0"/>
              <a:t>- Éviter le plagiat</a:t>
            </a:r>
            <a:br>
              <a:rPr lang="fr-FR" dirty="0"/>
            </a:br>
            <a:endParaRPr lang="fr-FR" dirty="0"/>
          </a:p>
        </p:txBody>
      </p:sp>
      <p:sp>
        <p:nvSpPr>
          <p:cNvPr id="4" name="Rectangle 3"/>
          <p:cNvSpPr/>
          <p:nvPr/>
        </p:nvSpPr>
        <p:spPr>
          <a:xfrm>
            <a:off x="467544" y="1516372"/>
            <a:ext cx="8136904" cy="369332"/>
          </a:xfrm>
          <a:prstGeom prst="rect">
            <a:avLst/>
          </a:prstGeom>
        </p:spPr>
        <p:txBody>
          <a:bodyPr wrap="square">
            <a:spAutoFit/>
          </a:bodyPr>
          <a:lstStyle/>
          <a:p>
            <a:r>
              <a:rPr lang="fr-FR" b="1" u="sng" dirty="0"/>
              <a:t> liste des emplois les plus demandés dans le domaine de l'informatique</a:t>
            </a:r>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endParaRPr lang="fr-FR" sz="4800" b="1" dirty="0" smtClean="0">
              <a:solidFill>
                <a:schemeClr val="accent6"/>
              </a:solidFill>
            </a:endParaRPr>
          </a:p>
          <a:p>
            <a:pPr algn="ctr"/>
            <a:r>
              <a:rPr lang="fr-FR" sz="4800" b="1" dirty="0" smtClean="0">
                <a:solidFill>
                  <a:schemeClr val="accent6"/>
                </a:solidFill>
              </a:rPr>
              <a:t>Après Validation et Affectation tu commence votre travail</a:t>
            </a:r>
            <a:endParaRPr lang="fr-FR" sz="4800" b="1" dirty="0">
              <a:solidFill>
                <a:schemeClr val="accent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00042"/>
            <a:ext cx="9144000" cy="6072230"/>
          </a:xfrm>
        </p:spPr>
        <p:txBody>
          <a:bodyPr>
            <a:normAutofit/>
          </a:bodyPr>
          <a:lstStyle/>
          <a:p>
            <a:r>
              <a:rPr lang="fr-FR" sz="3600" b="1" u="sng" dirty="0" smtClean="0"/>
              <a:t>Les premières questions à posées:</a:t>
            </a:r>
          </a:p>
          <a:p>
            <a:r>
              <a:rPr lang="fr-FR" b="1" dirty="0" smtClean="0">
                <a:solidFill>
                  <a:srgbClr val="FF0000"/>
                </a:solidFill>
              </a:rPr>
              <a:t>Les grandes fonctionnalités à programmer </a:t>
            </a:r>
            <a:r>
              <a:rPr lang="fr-FR" dirty="0" smtClean="0"/>
              <a:t>? </a:t>
            </a:r>
            <a:r>
              <a:rPr lang="fr-FR" dirty="0" smtClean="0">
                <a:sym typeface="Wingdings" pitchFamily="2" charset="2"/>
              </a:rPr>
              <a:t> pour bien orienter votre modélisation le titre d’un thème ne donne pas généralement une idée sur le travail à réaliser.</a:t>
            </a:r>
          </a:p>
          <a:p>
            <a:r>
              <a:rPr lang="fr-FR" b="1" dirty="0" smtClean="0">
                <a:solidFill>
                  <a:srgbClr val="FF0000"/>
                </a:solidFill>
                <a:sym typeface="Wingdings" pitchFamily="2" charset="2"/>
              </a:rPr>
              <a:t>Le point de difficulté du thème.</a:t>
            </a:r>
            <a:r>
              <a:rPr lang="fr-FR" b="1" dirty="0" smtClean="0">
                <a:sym typeface="Wingdings" pitchFamily="2" charset="2"/>
              </a:rPr>
              <a:t> centre du travail</a:t>
            </a:r>
            <a:r>
              <a:rPr lang="fr-FR" dirty="0" smtClean="0">
                <a:sym typeface="Wingdings" pitchFamily="2" charset="2"/>
              </a:rPr>
              <a:t>.</a:t>
            </a:r>
          </a:p>
          <a:p>
            <a:r>
              <a:rPr lang="fr-FR" b="1" u="sng" dirty="0" smtClean="0">
                <a:sym typeface="Wingdings" pitchFamily="2" charset="2"/>
              </a:rPr>
              <a:t>Exemple: </a:t>
            </a:r>
          </a:p>
          <a:p>
            <a:r>
              <a:rPr lang="fr-FR" dirty="0" smtClean="0">
                <a:sym typeface="Wingdings" pitchFamily="2" charset="2"/>
              </a:rPr>
              <a:t>intégration d’un logiciel externe ( ex </a:t>
            </a:r>
            <a:r>
              <a:rPr lang="fr-FR" dirty="0" err="1" smtClean="0">
                <a:sym typeface="Wingdings" pitchFamily="2" charset="2"/>
              </a:rPr>
              <a:t>google</a:t>
            </a:r>
            <a:r>
              <a:rPr lang="fr-FR" dirty="0" smtClean="0">
                <a:sym typeface="Wingdings" pitchFamily="2" charset="2"/>
              </a:rPr>
              <a:t> </a:t>
            </a:r>
            <a:r>
              <a:rPr lang="fr-FR" dirty="0" err="1" smtClean="0">
                <a:sym typeface="Wingdings" pitchFamily="2" charset="2"/>
              </a:rPr>
              <a:t>map</a:t>
            </a:r>
            <a:r>
              <a:rPr lang="fr-FR" dirty="0" smtClean="0">
                <a:sym typeface="Wingdings" pitchFamily="2" charset="2"/>
              </a:rPr>
              <a:t> )</a:t>
            </a:r>
          </a:p>
          <a:p>
            <a:r>
              <a:rPr lang="fr-FR" dirty="0" smtClean="0">
                <a:sym typeface="Wingdings" pitchFamily="2" charset="2"/>
              </a:rPr>
              <a:t>Programmer un algorithme et avoir des résultats améliorés</a:t>
            </a: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a:t> </a:t>
            </a:r>
            <a:r>
              <a:rPr lang="fr-FR" b="1" dirty="0">
                <a:solidFill>
                  <a:srgbClr val="FF0000"/>
                </a:solidFill>
              </a:rPr>
              <a:t>langage et outil de programmation?</a:t>
            </a:r>
            <a:r>
              <a:rPr lang="fr-FR" b="1" dirty="0">
                <a:solidFill>
                  <a:srgbClr val="FF0000"/>
                </a:solidFill>
                <a:sym typeface="Wingdings" pitchFamily="2" charset="2"/>
              </a:rPr>
              <a:t></a:t>
            </a:r>
            <a:r>
              <a:rPr lang="fr-FR" b="1" dirty="0">
                <a:solidFill>
                  <a:srgbClr val="FF0000"/>
                </a:solidFill>
              </a:rPr>
              <a:t> </a:t>
            </a:r>
          </a:p>
          <a:p>
            <a:r>
              <a:rPr lang="fr-FR" dirty="0"/>
              <a:t>Pour commencer la révision du langage</a:t>
            </a:r>
          </a:p>
          <a:p>
            <a:r>
              <a:rPr lang="fr-FR" dirty="0"/>
              <a:t> et pour installer les outils de développement,  afin d’éviter les problèmes d’installation et pour assurer la compatibilité de votre machine avec les outils avant le début du travail.</a:t>
            </a:r>
            <a:endParaRPr lang="fr-FR" b="1" dirty="0">
              <a:solidFill>
                <a:srgbClr val="FF0000"/>
              </a:solidFill>
            </a:endParaRPr>
          </a:p>
          <a:p>
            <a:endParaRPr lang="fr-FR" dirty="0"/>
          </a:p>
          <a:p>
            <a:endParaRPr lang="fr-FR" dirty="0"/>
          </a:p>
        </p:txBody>
      </p:sp>
    </p:spTree>
    <p:extLst>
      <p:ext uri="{BB962C8B-B14F-4D97-AF65-F5344CB8AC3E}">
        <p14:creationId xmlns:p14="http://schemas.microsoft.com/office/powerpoint/2010/main" val="365540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Si  thème système d’information ou application WEB</a:t>
            </a:r>
          </a:p>
          <a:p>
            <a:endParaRPr lang="fr-FR" dirty="0"/>
          </a:p>
        </p:txBody>
      </p:sp>
      <p:sp>
        <p:nvSpPr>
          <p:cNvPr id="4" name="Flèche vers le bas 3"/>
          <p:cNvSpPr/>
          <p:nvPr/>
        </p:nvSpPr>
        <p:spPr>
          <a:xfrm>
            <a:off x="4357686" y="2357430"/>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642910" y="2714620"/>
            <a:ext cx="8001056"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Une modélisation avec UML  est envisageable</a:t>
            </a:r>
            <a:endParaRPr lang="fr-FR" sz="2400" dirty="0"/>
          </a:p>
        </p:txBody>
      </p:sp>
      <p:sp>
        <p:nvSpPr>
          <p:cNvPr id="6" name="Flèche vers le bas 5"/>
          <p:cNvSpPr/>
          <p:nvPr/>
        </p:nvSpPr>
        <p:spPr>
          <a:xfrm>
            <a:off x="4357686" y="342900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14348" y="3857628"/>
            <a:ext cx="7929618" cy="92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Avant de commencer le travail une bonne révision des différents diagrammes d’UML  est obligatoires</a:t>
            </a:r>
          </a:p>
        </p:txBody>
      </p:sp>
      <p:sp>
        <p:nvSpPr>
          <p:cNvPr id="8" name="Flèche vers le bas 7"/>
          <p:cNvSpPr/>
          <p:nvPr/>
        </p:nvSpPr>
        <p:spPr>
          <a:xfrm>
            <a:off x="4500562" y="4786322"/>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785786" y="5286388"/>
            <a:ext cx="7858180"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Eviter (copier coller) des diagrammes car les systèmes et les logiciels développés sont différents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Bien comprendre les caractéristiques du processus (méthode )de développement utilisé ex: processus en Y (2TUP).</a:t>
            </a:r>
          </a:p>
          <a:p>
            <a:r>
              <a:rPr lang="fr-FR" dirty="0" smtClean="0"/>
              <a:t>Bien comprendre le rôle et la relation entre les différents diagrammes d’UML;</a:t>
            </a:r>
          </a:p>
          <a:p>
            <a:r>
              <a:rPr lang="fr-FR" dirty="0" smtClean="0"/>
              <a:t>Respecter l’ordre de construction des modèles;</a:t>
            </a:r>
          </a:p>
          <a:p>
            <a:r>
              <a:rPr lang="fr-FR" dirty="0" smtClean="0"/>
              <a:t>Ne commencer jamais la programmation avant de fixer vos scénarios pour éviter l’incompatibilité entre la conception et la programmation.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u="sng" dirty="0" smtClean="0">
                <a:solidFill>
                  <a:srgbClr val="FF0000"/>
                </a:solidFill>
              </a:rPr>
              <a:t>STAGE</a:t>
            </a:r>
            <a:endParaRPr lang="fr-FR" b="1" i="1" u="sng" dirty="0">
              <a:solidFill>
                <a:srgbClr val="FF0000"/>
              </a:solidFill>
            </a:endParaRPr>
          </a:p>
        </p:txBody>
      </p:sp>
      <p:sp>
        <p:nvSpPr>
          <p:cNvPr id="3" name="Espace réservé du contenu 2"/>
          <p:cNvSpPr>
            <a:spLocks noGrp="1"/>
          </p:cNvSpPr>
          <p:nvPr>
            <p:ph idx="1"/>
          </p:nvPr>
        </p:nvSpPr>
        <p:spPr>
          <a:xfrm>
            <a:off x="0" y="1935480"/>
            <a:ext cx="9252520" cy="4389120"/>
          </a:xfrm>
        </p:spPr>
        <p:txBody>
          <a:bodyPr/>
          <a:lstStyle/>
          <a:p>
            <a:r>
              <a:rPr lang="fr-FR" dirty="0" smtClean="0"/>
              <a:t>Chercher  vous même l’information</a:t>
            </a:r>
            <a:endParaRPr lang="fr-FR" dirty="0">
              <a:sym typeface="Wingdings" pitchFamily="2" charset="2"/>
            </a:endParaRPr>
          </a:p>
          <a:p>
            <a:r>
              <a:rPr lang="fr-FR" dirty="0" smtClean="0"/>
              <a:t>n’attendez pas que les employés dans l’entreprise d’accueil vont consacrer du temps pour vous expliquer le déroulement du travail.</a:t>
            </a:r>
          </a:p>
          <a:p>
            <a:pPr marL="0" indent="0">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Si Thème de recherche</a:t>
            </a:r>
            <a:endParaRPr lang="fr-FR" dirty="0"/>
          </a:p>
        </p:txBody>
      </p:sp>
      <p:sp>
        <p:nvSpPr>
          <p:cNvPr id="3" name="Espace réservé du contenu 2"/>
          <p:cNvSpPr>
            <a:spLocks noGrp="1"/>
          </p:cNvSpPr>
          <p:nvPr>
            <p:ph idx="1"/>
          </p:nvPr>
        </p:nvSpPr>
        <p:spPr/>
        <p:txBody>
          <a:bodyPr/>
          <a:lstStyle/>
          <a:p>
            <a:r>
              <a:rPr lang="fr-FR" dirty="0" smtClean="0"/>
              <a:t>Essayer de bien comprendre avec le prof les objectifs de votre travail</a:t>
            </a:r>
          </a:p>
          <a:p>
            <a:r>
              <a:rPr lang="fr-FR" dirty="0" smtClean="0"/>
              <a:t>Essayer de bien comprendre le domaine (pour éviter des questions sans réponses pendant la soutenance).</a:t>
            </a:r>
          </a:p>
          <a:p>
            <a:r>
              <a:rPr lang="fr-FR" dirty="0" smtClean="0"/>
              <a:t>Contribuer dans les choix des méthodes et des outils de travail même si c’est un thème de recherche</a:t>
            </a:r>
            <a:r>
              <a:rPr lang="fr-FR" dirty="0" smtClean="0">
                <a:sym typeface="Wingdings" pitchFamily="2" charset="2"/>
              </a:rPr>
              <a:t> éviter  de suivre d’une manière aveugle le prof.</a:t>
            </a:r>
          </a:p>
          <a:p>
            <a:r>
              <a:rPr lang="fr-FR" dirty="0" smtClean="0">
                <a:sym typeface="Wingdings" pitchFamily="2" charset="2"/>
              </a:rPr>
              <a:t>La difficulté d’un thème de recherche réside dans la programmation .</a:t>
            </a:r>
            <a:endParaRPr lang="fr-FR" dirty="0" smtClean="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071546"/>
            <a:ext cx="8143932" cy="2357454"/>
          </a:xfrm>
        </p:spPr>
        <p:txBody>
          <a:bodyPr/>
          <a:lstStyle/>
          <a:p>
            <a:pPr algn="ctr">
              <a:buNone/>
            </a:pPr>
            <a:endParaRPr lang="fr-FR" dirty="0" smtClean="0"/>
          </a:p>
          <a:p>
            <a:pPr algn="ctr">
              <a:buNone/>
            </a:pPr>
            <a:endParaRPr lang="fr-FR" dirty="0" smtClean="0"/>
          </a:p>
          <a:p>
            <a:pPr algn="ctr">
              <a:buNone/>
            </a:pPr>
            <a:r>
              <a:rPr lang="fr-FR" sz="6600" b="1" i="1" u="sng" dirty="0" smtClean="0">
                <a:solidFill>
                  <a:srgbClr val="FF0000"/>
                </a:solidFill>
              </a:rPr>
              <a:t>Terminologie </a:t>
            </a:r>
            <a:endParaRPr lang="fr-FR" sz="6600" b="1" i="1" u="sng"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643734"/>
          </a:xfrm>
        </p:spPr>
        <p:txBody>
          <a:bodyPr>
            <a:normAutofit/>
          </a:bodyPr>
          <a:lstStyle/>
          <a:p>
            <a:r>
              <a:rPr lang="fr-FR" sz="3000" b="1" u="sng" dirty="0" smtClean="0"/>
              <a:t>1. Définitions</a:t>
            </a:r>
          </a:p>
          <a:p>
            <a:pPr marL="342900" indent="-342900">
              <a:buFont typeface="Arial" pitchFamily="34" charset="0"/>
              <a:buChar char="•"/>
            </a:pPr>
            <a:r>
              <a:rPr lang="fr-FR" b="1" u="sng" dirty="0" smtClean="0"/>
              <a:t>Projet de Fin d'Etudes:</a:t>
            </a:r>
          </a:p>
          <a:p>
            <a:r>
              <a:rPr lang="fr-FR" sz="2400" dirty="0" smtClean="0"/>
              <a:t>Le PFE est un </a:t>
            </a:r>
            <a:r>
              <a:rPr lang="fr-FR" sz="2400" dirty="0" smtClean="0">
                <a:solidFill>
                  <a:srgbClr val="FF0000"/>
                </a:solidFill>
              </a:rPr>
              <a:t>travail individuel </a:t>
            </a:r>
            <a:r>
              <a:rPr lang="fr-FR" sz="2400" dirty="0" smtClean="0"/>
              <a:t>effectué sous la responsabilité d'un </a:t>
            </a:r>
            <a:r>
              <a:rPr lang="fr-FR" sz="2400" dirty="0" smtClean="0">
                <a:solidFill>
                  <a:srgbClr val="FF0000"/>
                </a:solidFill>
              </a:rPr>
              <a:t>directeur</a:t>
            </a:r>
            <a:r>
              <a:rPr lang="fr-FR" sz="2400" dirty="0" smtClean="0"/>
              <a:t> et qui débouche sur un </a:t>
            </a:r>
            <a:r>
              <a:rPr lang="fr-FR" sz="2400" dirty="0" smtClean="0">
                <a:solidFill>
                  <a:srgbClr val="FF0000"/>
                </a:solidFill>
              </a:rPr>
              <a:t>rapport </a:t>
            </a:r>
            <a:r>
              <a:rPr lang="fr-FR" sz="2400" dirty="0" smtClean="0"/>
              <a:t>écrit  et évalué lors d'une </a:t>
            </a:r>
            <a:r>
              <a:rPr lang="fr-FR" sz="2400" dirty="0" smtClean="0">
                <a:solidFill>
                  <a:srgbClr val="FF0000"/>
                </a:solidFill>
              </a:rPr>
              <a:t>défense orale  (soutenance) </a:t>
            </a:r>
            <a:r>
              <a:rPr lang="fr-FR" sz="2400" dirty="0" smtClean="0"/>
              <a:t>publique. </a:t>
            </a:r>
          </a:p>
          <a:p>
            <a:r>
              <a:rPr lang="fr-FR" sz="2400" dirty="0" smtClean="0"/>
              <a:t>La défense a lieu en présence du </a:t>
            </a:r>
            <a:r>
              <a:rPr lang="fr-FR" sz="2400" dirty="0" smtClean="0">
                <a:solidFill>
                  <a:srgbClr val="FF0000"/>
                </a:solidFill>
              </a:rPr>
              <a:t>directeur</a:t>
            </a:r>
            <a:r>
              <a:rPr lang="fr-FR" sz="2400" dirty="0" smtClean="0"/>
              <a:t> et d'un </a:t>
            </a:r>
            <a:r>
              <a:rPr lang="fr-FR" sz="2400" dirty="0" smtClean="0">
                <a:solidFill>
                  <a:srgbClr val="FF0000"/>
                </a:solidFill>
              </a:rPr>
              <a:t>expert et</a:t>
            </a:r>
            <a:r>
              <a:rPr lang="fr-FR" sz="2400" dirty="0" smtClean="0"/>
              <a:t> éventuellement d'un </a:t>
            </a:r>
            <a:r>
              <a:rPr lang="fr-FR" sz="2400" dirty="0" smtClean="0">
                <a:solidFill>
                  <a:srgbClr val="FF0000"/>
                </a:solidFill>
              </a:rPr>
              <a:t>rapporteur</a:t>
            </a:r>
            <a:r>
              <a:rPr lang="fr-FR" sz="2400" dirty="0" smtClean="0"/>
              <a:t>. </a:t>
            </a:r>
          </a:p>
          <a:p>
            <a:r>
              <a:rPr lang="fr-FR" sz="2400" b="1" u="sng" dirty="0" smtClean="0"/>
              <a:t>mémoire:</a:t>
            </a:r>
          </a:p>
          <a:p>
            <a:r>
              <a:rPr lang="fr-FR" sz="2400" dirty="0" smtClean="0"/>
              <a:t>Un </a:t>
            </a:r>
            <a:r>
              <a:rPr lang="fr-FR" sz="2400" b="1" dirty="0" smtClean="0"/>
              <a:t>mémoire</a:t>
            </a:r>
            <a:r>
              <a:rPr lang="fr-FR" sz="2400" dirty="0" smtClean="0"/>
              <a:t> est un </a:t>
            </a:r>
            <a:r>
              <a:rPr lang="fr-FR" sz="2400" dirty="0" smtClean="0">
                <a:solidFill>
                  <a:srgbClr val="FF0000"/>
                </a:solidFill>
              </a:rPr>
              <a:t>document</a:t>
            </a:r>
            <a:r>
              <a:rPr lang="fr-FR" sz="2400" dirty="0" smtClean="0"/>
              <a:t> permettant d'exposer son opinion(ou les résultats des recherches) concernant un sujet donné.</a:t>
            </a:r>
          </a:p>
          <a:p>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428596" y="2786058"/>
            <a:ext cx="8308493" cy="830997"/>
          </a:xfrm>
          <a:prstGeom prst="rect">
            <a:avLst/>
          </a:prstGeom>
        </p:spPr>
        <p:txBody>
          <a:bodyPr wrap="none">
            <a:spAutoFit/>
          </a:bodyPr>
          <a:lstStyle/>
          <a:p>
            <a:r>
              <a:rPr lang="fr-FR" sz="4800" b="1" i="1" u="sng" dirty="0" smtClean="0">
                <a:solidFill>
                  <a:srgbClr val="FF0000"/>
                </a:solidFill>
              </a:rPr>
              <a:t>Planification et préparation</a:t>
            </a:r>
            <a:endParaRPr lang="fr-FR" sz="4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4. </a:t>
            </a:r>
            <a:r>
              <a:rPr lang="fr-FR" b="1" i="1" u="sng" dirty="0" smtClean="0"/>
              <a:t>Structure d'un mémoire</a:t>
            </a:r>
            <a:r>
              <a:rPr lang="fr-FR" dirty="0" smtClean="0"/>
              <a:t/>
            </a:r>
            <a:br>
              <a:rPr lang="fr-FR" dirty="0" smtClean="0"/>
            </a:br>
            <a:r>
              <a:rPr lang="fr-FR" dirty="0" smtClean="0"/>
              <a:t>- Résumé</a:t>
            </a:r>
            <a:br>
              <a:rPr lang="fr-FR" dirty="0" smtClean="0"/>
            </a:br>
            <a:r>
              <a:rPr lang="fr-FR" dirty="0" smtClean="0"/>
              <a:t>- Introduction</a:t>
            </a:r>
            <a:br>
              <a:rPr lang="fr-FR" dirty="0" smtClean="0"/>
            </a:br>
            <a:r>
              <a:rPr lang="fr-FR" dirty="0" smtClean="0"/>
              <a:t>- Etat de l'art</a:t>
            </a:r>
            <a:br>
              <a:rPr lang="fr-FR" dirty="0" smtClean="0"/>
            </a:br>
            <a:r>
              <a:rPr lang="fr-FR" dirty="0" smtClean="0"/>
              <a:t>- Matériels et méthodes</a:t>
            </a:r>
            <a:br>
              <a:rPr lang="fr-FR" dirty="0" smtClean="0"/>
            </a:br>
            <a:r>
              <a:rPr lang="fr-FR" dirty="0" smtClean="0"/>
              <a:t>- Résultats</a:t>
            </a:r>
            <a:br>
              <a:rPr lang="fr-FR" dirty="0" smtClean="0"/>
            </a:br>
            <a:r>
              <a:rPr lang="fr-FR" dirty="0" smtClean="0"/>
              <a:t>- Discussion</a:t>
            </a:r>
            <a:br>
              <a:rPr lang="fr-FR" dirty="0" smtClean="0"/>
            </a:br>
            <a:r>
              <a:rPr lang="fr-FR" dirty="0" smtClean="0"/>
              <a:t>- Conclusion</a:t>
            </a:r>
            <a:br>
              <a:rPr lang="fr-FR" dirty="0" smtClean="0"/>
            </a:br>
            <a:r>
              <a:rPr lang="fr-FR" dirty="0" smtClean="0"/>
              <a:t>- Référence bibliographiques</a:t>
            </a:r>
          </a:p>
          <a:p>
            <a:endParaRPr lang="fr-FR" dirty="0">
              <a:solidFill>
                <a:srgbClr val="C00000"/>
              </a:solidFill>
            </a:endParaRPr>
          </a:p>
        </p:txBody>
      </p:sp>
      <p:sp>
        <p:nvSpPr>
          <p:cNvPr id="4" name="Titre 1"/>
          <p:cNvSpPr>
            <a:spLocks noGrp="1"/>
          </p:cNvSpPr>
          <p:nvPr>
            <p:ph type="title"/>
          </p:nvPr>
        </p:nvSpPr>
        <p:spPr/>
        <p:txBody>
          <a:bodyPr>
            <a:normAutofit fontScale="90000"/>
          </a:bodyPr>
          <a:lstStyle/>
          <a:p>
            <a:pPr algn="ctr"/>
            <a:r>
              <a:rPr lang="fr-FR" sz="4800" b="1" u="sng" dirty="0" smtClean="0">
                <a:solidFill>
                  <a:srgbClr val="FF0000"/>
                </a:solidFill>
              </a:rPr>
              <a:t/>
            </a:r>
            <a:br>
              <a:rPr lang="fr-FR" sz="4800" b="1" u="sng" dirty="0" smtClean="0">
                <a:solidFill>
                  <a:srgbClr val="FF0000"/>
                </a:solidFill>
              </a:rPr>
            </a:br>
            <a:r>
              <a:rPr lang="fr-FR" sz="4800" b="1" u="sng" dirty="0" smtClean="0">
                <a:solidFill>
                  <a:srgbClr val="FF0000"/>
                </a:solidFill>
              </a:rPr>
              <a:t>Contenu de la matière </a:t>
            </a:r>
            <a:r>
              <a:rPr lang="fr-FR" b="1" u="sng" dirty="0" smtClean="0">
                <a:solidFill>
                  <a:srgbClr val="FF0000"/>
                </a:solidFill>
              </a:rPr>
              <a:t>:</a:t>
            </a:r>
            <a:br>
              <a:rPr lang="fr-FR" b="1" u="sng" dirty="0" smtClean="0">
                <a:solidFill>
                  <a:srgbClr val="FF0000"/>
                </a:solidFill>
              </a:rPr>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857232"/>
            <a:ext cx="8229600" cy="4389120"/>
          </a:xfrm>
        </p:spPr>
        <p:txBody>
          <a:bodyPr>
            <a:normAutofit fontScale="32500" lnSpcReduction="20000"/>
          </a:bodyPr>
          <a:lstStyle/>
          <a:p>
            <a:r>
              <a:rPr lang="fr-FR" sz="11200" b="1" u="sng" dirty="0" smtClean="0">
                <a:latin typeface="Times New Roman" pitchFamily="18" charset="0"/>
                <a:cs typeface="Times New Roman" pitchFamily="18" charset="0"/>
              </a:rPr>
              <a:t>1. Définitions </a:t>
            </a:r>
            <a:r>
              <a:rPr lang="fr-FR" altLang="zh-CN" sz="11200" b="1" u="sng" dirty="0" smtClean="0">
                <a:latin typeface="Times New Roman" pitchFamily="18" charset="0"/>
                <a:ea typeface="SimSun" pitchFamily="2" charset="-122"/>
                <a:cs typeface="Times New Roman" pitchFamily="18" charset="0"/>
              </a:rPr>
              <a:t>plan de travail.</a:t>
            </a:r>
          </a:p>
          <a:p>
            <a:pPr algn="just" fontAlgn="base"/>
            <a:endParaRPr lang="fr-FR" sz="9600" dirty="0" smtClean="0">
              <a:latin typeface="Times New Roman" pitchFamily="18" charset="0"/>
              <a:cs typeface="Times New Roman" pitchFamily="18" charset="0"/>
            </a:endParaRPr>
          </a:p>
          <a:p>
            <a:pPr algn="just" fontAlgn="base"/>
            <a:r>
              <a:rPr lang="fr-FR" sz="9600" dirty="0" smtClean="0">
                <a:latin typeface="Times New Roman" pitchFamily="18" charset="0"/>
                <a:cs typeface="Times New Roman" pitchFamily="18" charset="0"/>
              </a:rPr>
              <a:t>Un plan de travail est un ensemble </a:t>
            </a:r>
            <a:r>
              <a:rPr lang="fr-FR" sz="9600" dirty="0" smtClean="0">
                <a:solidFill>
                  <a:srgbClr val="FF0000"/>
                </a:solidFill>
                <a:latin typeface="Times New Roman" pitchFamily="18" charset="0"/>
                <a:cs typeface="Times New Roman" pitchFamily="18" charset="0"/>
              </a:rPr>
              <a:t>systématique d’activités </a:t>
            </a:r>
            <a:r>
              <a:rPr lang="fr-FR" sz="9600" dirty="0" smtClean="0">
                <a:latin typeface="Times New Roman" pitchFamily="18" charset="0"/>
                <a:cs typeface="Times New Roman" pitchFamily="18" charset="0"/>
              </a:rPr>
              <a:t>mises en œuvre pour concrétiser un but. </a:t>
            </a:r>
          </a:p>
          <a:p>
            <a:pPr algn="just" fontAlgn="base">
              <a:buNone/>
            </a:pPr>
            <a:endParaRPr lang="fr-FR" sz="9600" dirty="0" smtClean="0">
              <a:latin typeface="Times New Roman" pitchFamily="18" charset="0"/>
              <a:cs typeface="Times New Roman" pitchFamily="18" charset="0"/>
            </a:endParaRPr>
          </a:p>
          <a:p>
            <a:pPr algn="just" fontAlgn="base"/>
            <a:endParaRPr lang="fr-FR" sz="9600" dirty="0" smtClean="0">
              <a:latin typeface="Times New Roman" pitchFamily="18" charset="0"/>
              <a:cs typeface="Times New Roman" pitchFamily="18" charset="0"/>
            </a:endParaRPr>
          </a:p>
          <a:p>
            <a:pPr algn="just">
              <a:buNone/>
            </a:pPr>
            <a:r>
              <a:rPr lang="fr-FR" sz="9600" dirty="0" smtClean="0">
                <a:latin typeface="Times New Roman" pitchFamily="18" charset="0"/>
                <a:cs typeface="Times New Roman" pitchFamily="18" charset="0"/>
              </a:rPr>
              <a:t/>
            </a:r>
            <a:br>
              <a:rPr lang="fr-FR" sz="9600" dirty="0" smtClean="0">
                <a:latin typeface="Times New Roman" pitchFamily="18" charset="0"/>
                <a:cs typeface="Times New Roman" pitchFamily="18" charset="0"/>
              </a:rPr>
            </a:br>
            <a:r>
              <a:rPr lang="fr-FR" sz="3800" dirty="0" smtClean="0">
                <a:latin typeface="Times New Roman" pitchFamily="18" charset="0"/>
                <a:cs typeface="Times New Roman" pitchFamily="18" charset="0"/>
              </a:rPr>
              <a:t/>
            </a:r>
            <a:br>
              <a:rPr lang="fr-FR" sz="3800" dirty="0" smtClean="0">
                <a:latin typeface="Times New Roman" pitchFamily="18" charset="0"/>
                <a:cs typeface="Times New Roman" pitchFamily="18" charset="0"/>
              </a:rPr>
            </a:br>
            <a:endParaRPr lang="fr-FR" sz="3800" b="1"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736"/>
            <a:ext cx="9144000" cy="4895864"/>
          </a:xfrm>
        </p:spPr>
        <p:txBody>
          <a:bodyPr>
            <a:normAutofit/>
          </a:bodyPr>
          <a:lstStyle/>
          <a:p>
            <a:pPr algn="just"/>
            <a:r>
              <a:rPr lang="fr-FR" dirty="0" smtClean="0"/>
              <a:t>la réalisation du mémoire repose sur plusieurs étapes essentielles qu’il faut parfois mener de front ou en parallèle.</a:t>
            </a:r>
          </a:p>
          <a:p>
            <a:pPr algn="just"/>
            <a:endParaRPr lang="fr-FR" dirty="0" smtClean="0"/>
          </a:p>
          <a:p>
            <a:pPr algn="just"/>
            <a:r>
              <a:rPr lang="fr-FR" dirty="0" smtClean="0"/>
              <a:t>Il est alors primordial de s’accorder pour chaque étape un délai raisonnable. </a:t>
            </a:r>
          </a:p>
          <a:p>
            <a:pPr algn="just"/>
            <a:r>
              <a:rPr lang="fr-FR" dirty="0" smtClean="0"/>
              <a:t>Si vous voulez rendre votre mémoire à temps, il faut vous en tenir à un planning rigoureux. Votre capacité à respecter les délais est une des conditions de réussite de votre mémoire.</a:t>
            </a:r>
          </a:p>
          <a:p>
            <a:pPr algn="just"/>
            <a:endParaRPr lang="fr-FR" dirty="0" smtClean="0"/>
          </a:p>
          <a:p>
            <a:pPr algn="just"/>
            <a:r>
              <a:rPr lang="fr-FR" dirty="0" smtClean="0"/>
              <a:t>Ce planning peut être représenté sous différentes formes (tableau, diagramme…).</a:t>
            </a:r>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1143000"/>
          </a:xfrm>
        </p:spPr>
        <p:txBody>
          <a:bodyPr>
            <a:normAutofit/>
          </a:bodyPr>
          <a:lstStyle/>
          <a:p>
            <a:r>
              <a:rPr lang="fr-FR" sz="2400" dirty="0" smtClean="0"/>
              <a:t>Nous vous proposons ici une matérialisation du planning de mémoire sous la forme du diagramme de Gantt : </a:t>
            </a:r>
            <a:endParaRPr lang="fr-FR" sz="2400" dirty="0"/>
          </a:p>
        </p:txBody>
      </p:sp>
      <p:pic>
        <p:nvPicPr>
          <p:cNvPr id="4" name="Picture 2" descr="http://www.scriptor.fr/sites/scriptor.fr/files/upload/gantt-planning_memoire.jpg"/>
          <p:cNvPicPr>
            <a:picLocks noChangeAspect="1" noChangeArrowheads="1"/>
          </p:cNvPicPr>
          <p:nvPr/>
        </p:nvPicPr>
        <p:blipFill>
          <a:blip r:embed="rId2"/>
          <a:srcRect/>
          <a:stretch>
            <a:fillRect/>
          </a:stretch>
        </p:blipFill>
        <p:spPr bwMode="auto">
          <a:xfrm>
            <a:off x="0" y="0"/>
            <a:ext cx="9144000" cy="68117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smtClean="0"/>
              <a:t>Aucune étape n’est à sous-estimer, la rédaction des chapitres, la relecture et les validations par les enseignants prennent parfois plus de temps que prévu.</a:t>
            </a:r>
          </a:p>
          <a:p>
            <a:pPr algn="just"/>
            <a:r>
              <a:rPr lang="fr-FR" dirty="0" smtClean="0"/>
              <a:t>Nous vous conseillons :</a:t>
            </a:r>
          </a:p>
          <a:p>
            <a:pPr algn="just"/>
            <a:r>
              <a:rPr lang="fr-FR" dirty="0" smtClean="0"/>
              <a:t>de dresser votre propre planning de réalisation suivant les délais qui vous sont impartis en listant l’ensemble des étapes de votre projet,</a:t>
            </a:r>
          </a:p>
          <a:p>
            <a:pPr algn="just"/>
            <a:r>
              <a:rPr lang="fr-FR" dirty="0" smtClean="0"/>
              <a:t>d’estimer le temps nécessaire pour la réalisation de chacune des étapes,</a:t>
            </a:r>
          </a:p>
          <a:p>
            <a:pPr algn="just"/>
            <a:r>
              <a:rPr lang="fr-FR" dirty="0" smtClean="0"/>
              <a:t>de prévoir des périodes de sécurité pour vous laisser des temps de repos et au cas où vous auriez pris du retard lors d’une des phases,</a:t>
            </a:r>
          </a:p>
          <a:p>
            <a:pPr algn="just"/>
            <a:r>
              <a:rPr lang="fr-FR" dirty="0" smtClean="0"/>
              <a:t>de respecter au maximum votre planning en l’actualisant régulièrement.</a:t>
            </a:r>
          </a:p>
          <a:p>
            <a:pPr algn="just"/>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b="1" dirty="0"/>
          </a:p>
        </p:txBody>
      </p:sp>
      <p:sp>
        <p:nvSpPr>
          <p:cNvPr id="3" name="Espace réservé du contenu 2"/>
          <p:cNvSpPr>
            <a:spLocks noGrp="1"/>
          </p:cNvSpPr>
          <p:nvPr>
            <p:ph idx="1"/>
          </p:nvPr>
        </p:nvSpPr>
        <p:spPr/>
        <p:txBody>
          <a:bodyPr>
            <a:normAutofit/>
          </a:bodyPr>
          <a:lstStyle/>
          <a:p>
            <a:pPr algn="just"/>
            <a:r>
              <a:rPr lang="fr-FR" dirty="0" smtClean="0"/>
              <a:t>Fixez vous par jour des petits buts.</a:t>
            </a:r>
          </a:p>
          <a:p>
            <a:pPr algn="just"/>
            <a:r>
              <a:rPr lang="fr-FR" dirty="0" smtClean="0"/>
              <a:t> Assignez-vous de petites tâches réalisables par jour et soyez patients. Un mémoire ne se fait pas en un jour.</a:t>
            </a:r>
          </a:p>
          <a:p>
            <a:pPr algn="just"/>
            <a:r>
              <a:rPr lang="fr-FR" dirty="0" smtClean="0"/>
              <a:t>Commencez par les tâches qui vous paraissent les plus pénibles. Le plus dur sera fait, le reste sera donc toujours plus facile et agréable.</a:t>
            </a:r>
          </a:p>
          <a:p>
            <a:pPr algn="just"/>
            <a:r>
              <a:rPr lang="fr-FR" dirty="0" smtClean="0"/>
              <a:t>Rassemblez les tâches de même nature, vous aurez le sentiment d’avoir accompli une partie importante de votre travail et vous pourrez passer tranquillement à autre chose.</a:t>
            </a:r>
          </a:p>
          <a:p>
            <a:pPr algn="just"/>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La gestion de l’information</a:t>
            </a:r>
            <a:endParaRPr lang="fr-FR" dirty="0"/>
          </a:p>
        </p:txBody>
      </p:sp>
      <p:sp>
        <p:nvSpPr>
          <p:cNvPr id="3" name="Espace réservé du contenu 2"/>
          <p:cNvSpPr>
            <a:spLocks noGrp="1"/>
          </p:cNvSpPr>
          <p:nvPr>
            <p:ph idx="1"/>
          </p:nvPr>
        </p:nvSpPr>
        <p:spPr>
          <a:xfrm>
            <a:off x="0" y="1935480"/>
            <a:ext cx="9144000" cy="4389120"/>
          </a:xfrm>
        </p:spPr>
        <p:txBody>
          <a:bodyPr/>
          <a:lstStyle/>
          <a:p>
            <a:pPr algn="just">
              <a:buFont typeface="Wingdings" pitchFamily="2" charset="2"/>
              <a:buChar char="§"/>
            </a:pPr>
            <a:r>
              <a:rPr lang="fr-FR" b="1" i="1" u="sng" dirty="0" smtClean="0">
                <a:solidFill>
                  <a:srgbClr val="FF0000"/>
                </a:solidFill>
              </a:rPr>
              <a:t> </a:t>
            </a:r>
            <a:r>
              <a:rPr lang="fr-FR" dirty="0" smtClean="0"/>
              <a:t>Triez l’ensemble des informations collectées sous forme de fichiers informatiques et classez les par thèmes. </a:t>
            </a:r>
          </a:p>
          <a:p>
            <a:pPr algn="just">
              <a:buFont typeface="Wingdings" pitchFamily="2" charset="2"/>
              <a:buChar char="§"/>
            </a:pPr>
            <a:endParaRPr lang="fr-FR" dirty="0" smtClean="0"/>
          </a:p>
          <a:p>
            <a:pPr>
              <a:buNone/>
            </a:pPr>
            <a:r>
              <a:rPr lang="fr-FR" b="1" u="sng" dirty="0" smtClean="0">
                <a:solidFill>
                  <a:srgbClr val="FF0000"/>
                </a:solidFill>
              </a:rPr>
              <a:t>Exemple: </a:t>
            </a:r>
            <a:r>
              <a:rPr lang="fr-FR" b="1" u="sng" dirty="0"/>
              <a:t> </a:t>
            </a:r>
            <a:r>
              <a:rPr lang="fr-FR" dirty="0" smtClean="0"/>
              <a:t>thème sur </a:t>
            </a:r>
            <a:r>
              <a:rPr lang="fr-FR" dirty="0" smtClean="0">
                <a:solidFill>
                  <a:srgbClr val="C00000"/>
                </a:solidFill>
              </a:rPr>
              <a:t>l’optimisation </a:t>
            </a:r>
            <a:r>
              <a:rPr lang="fr-FR" dirty="0" smtClean="0"/>
              <a:t>et le </a:t>
            </a:r>
            <a:r>
              <a:rPr lang="fr-FR" b="1" dirty="0" err="1" smtClean="0">
                <a:solidFill>
                  <a:schemeClr val="accent1">
                    <a:lumMod val="60000"/>
                    <a:lumOff val="40000"/>
                  </a:schemeClr>
                </a:solidFill>
              </a:rPr>
              <a:t>deep</a:t>
            </a:r>
            <a:r>
              <a:rPr lang="fr-FR" b="1" dirty="0" smtClean="0">
                <a:solidFill>
                  <a:schemeClr val="accent1">
                    <a:lumMod val="60000"/>
                    <a:lumOff val="40000"/>
                  </a:schemeClr>
                </a:solidFill>
              </a:rPr>
              <a:t> </a:t>
            </a:r>
            <a:r>
              <a:rPr lang="fr-FR" b="1" dirty="0" err="1" smtClean="0">
                <a:solidFill>
                  <a:schemeClr val="accent1">
                    <a:lumMod val="60000"/>
                    <a:lumOff val="40000"/>
                  </a:schemeClr>
                </a:solidFill>
              </a:rPr>
              <a:t>leaning</a:t>
            </a:r>
            <a:r>
              <a:rPr lang="fr-FR" dirty="0" smtClean="0"/>
              <a:t> dans les système </a:t>
            </a:r>
            <a:r>
              <a:rPr lang="fr-FR" b="1" dirty="0" smtClean="0">
                <a:solidFill>
                  <a:schemeClr val="accent5">
                    <a:lumMod val="75000"/>
                  </a:schemeClr>
                </a:solidFill>
              </a:rPr>
              <a:t>multi agents,</a:t>
            </a:r>
          </a:p>
          <a:p>
            <a:pPr>
              <a:buNone/>
            </a:pPr>
            <a:endParaRPr lang="fr-FR" b="1" u="sng" dirty="0">
              <a:solidFill>
                <a:schemeClr val="accent5">
                  <a:lumMod val="75000"/>
                </a:schemeClr>
              </a:solidFill>
            </a:endParaRPr>
          </a:p>
        </p:txBody>
      </p:sp>
      <p:sp>
        <p:nvSpPr>
          <p:cNvPr id="4" name="File"/>
          <p:cNvSpPr>
            <a:spLocks noEditPoints="1" noChangeArrowheads="1"/>
          </p:cNvSpPr>
          <p:nvPr/>
        </p:nvSpPr>
        <p:spPr bwMode="auto">
          <a:xfrm>
            <a:off x="395536" y="4221088"/>
            <a:ext cx="943744" cy="54483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5" name="File"/>
          <p:cNvSpPr>
            <a:spLocks noEditPoints="1" noChangeArrowheads="1"/>
          </p:cNvSpPr>
          <p:nvPr/>
        </p:nvSpPr>
        <p:spPr bwMode="auto">
          <a:xfrm>
            <a:off x="395536" y="4941169"/>
            <a:ext cx="943744" cy="50405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6" name="File"/>
          <p:cNvSpPr>
            <a:spLocks noEditPoints="1" noChangeArrowheads="1"/>
          </p:cNvSpPr>
          <p:nvPr/>
        </p:nvSpPr>
        <p:spPr bwMode="auto">
          <a:xfrm>
            <a:off x="395536" y="5661248"/>
            <a:ext cx="943744" cy="54483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1763688" y="4221088"/>
            <a:ext cx="4032448" cy="369332"/>
          </a:xfrm>
          <a:prstGeom prst="rect">
            <a:avLst/>
          </a:prstGeom>
          <a:noFill/>
        </p:spPr>
        <p:txBody>
          <a:bodyPr wrap="square" rtlCol="0">
            <a:spAutoFit/>
          </a:bodyPr>
          <a:lstStyle/>
          <a:p>
            <a:r>
              <a:rPr lang="fr-FR" dirty="0" smtClean="0"/>
              <a:t>optimisation</a:t>
            </a:r>
            <a:endParaRPr lang="fr-FR" dirty="0"/>
          </a:p>
        </p:txBody>
      </p:sp>
      <p:sp>
        <p:nvSpPr>
          <p:cNvPr id="8" name="ZoneTexte 7"/>
          <p:cNvSpPr txBox="1"/>
          <p:nvPr/>
        </p:nvSpPr>
        <p:spPr>
          <a:xfrm>
            <a:off x="1763688" y="5008531"/>
            <a:ext cx="4032448" cy="369332"/>
          </a:xfrm>
          <a:prstGeom prst="rect">
            <a:avLst/>
          </a:prstGeom>
          <a:noFill/>
        </p:spPr>
        <p:txBody>
          <a:bodyPr wrap="square" rtlCol="0">
            <a:spAutoFit/>
          </a:bodyPr>
          <a:lstStyle/>
          <a:p>
            <a:r>
              <a:rPr lang="fr-FR" dirty="0" err="1" smtClean="0"/>
              <a:t>Deep</a:t>
            </a:r>
            <a:r>
              <a:rPr lang="fr-FR" dirty="0" smtClean="0"/>
              <a:t> </a:t>
            </a:r>
            <a:r>
              <a:rPr lang="fr-FR" dirty="0" err="1" smtClean="0"/>
              <a:t>learning</a:t>
            </a:r>
            <a:endParaRPr lang="fr-FR" dirty="0"/>
          </a:p>
        </p:txBody>
      </p:sp>
      <p:sp>
        <p:nvSpPr>
          <p:cNvPr id="9" name="ZoneTexte 8"/>
          <p:cNvSpPr txBox="1"/>
          <p:nvPr/>
        </p:nvSpPr>
        <p:spPr>
          <a:xfrm>
            <a:off x="1763688" y="5748999"/>
            <a:ext cx="4032448" cy="369332"/>
          </a:xfrm>
          <a:prstGeom prst="rect">
            <a:avLst/>
          </a:prstGeom>
          <a:noFill/>
        </p:spPr>
        <p:txBody>
          <a:bodyPr wrap="square" rtlCol="0">
            <a:spAutoFit/>
          </a:bodyPr>
          <a:lstStyle/>
          <a:p>
            <a:r>
              <a:rPr lang="fr-FR" dirty="0" err="1" smtClean="0"/>
              <a:t>multiagents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80728"/>
            <a:ext cx="8064896" cy="954107"/>
          </a:xfrm>
          <a:prstGeom prst="rect">
            <a:avLst/>
          </a:prstGeom>
        </p:spPr>
        <p:txBody>
          <a:bodyPr wrap="square">
            <a:spAutoFit/>
          </a:bodyPr>
          <a:lstStyle/>
          <a:p>
            <a:pPr algn="just">
              <a:buFont typeface="Wingdings" pitchFamily="2" charset="2"/>
              <a:buChar char="§"/>
            </a:pPr>
            <a:r>
              <a:rPr lang="fr-FR" sz="2800" dirty="0"/>
              <a:t>Nommez vos fichiers suffisamment explicitement pour comprendre ce que vous y rangez.</a:t>
            </a:r>
          </a:p>
        </p:txBody>
      </p:sp>
      <p:sp>
        <p:nvSpPr>
          <p:cNvPr id="5" name="File"/>
          <p:cNvSpPr>
            <a:spLocks noEditPoints="1" noChangeArrowheads="1"/>
          </p:cNvSpPr>
          <p:nvPr/>
        </p:nvSpPr>
        <p:spPr bwMode="auto">
          <a:xfrm>
            <a:off x="539552" y="1952363"/>
            <a:ext cx="1296144" cy="61254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6" name="File"/>
          <p:cNvSpPr>
            <a:spLocks noEditPoints="1" noChangeArrowheads="1"/>
          </p:cNvSpPr>
          <p:nvPr/>
        </p:nvSpPr>
        <p:spPr bwMode="auto">
          <a:xfrm>
            <a:off x="531912" y="2780929"/>
            <a:ext cx="1303784" cy="64807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2123728" y="2132856"/>
            <a:ext cx="2880320" cy="369332"/>
          </a:xfrm>
          <a:prstGeom prst="rect">
            <a:avLst/>
          </a:prstGeom>
          <a:noFill/>
        </p:spPr>
        <p:txBody>
          <a:bodyPr wrap="square" rtlCol="0">
            <a:spAutoFit/>
          </a:bodyPr>
          <a:lstStyle/>
          <a:p>
            <a:r>
              <a:rPr lang="fr-FR" dirty="0" err="1" smtClean="0"/>
              <a:t>Glrkglk,hle,hyr</a:t>
            </a:r>
            <a:endParaRPr lang="fr-FR" dirty="0"/>
          </a:p>
        </p:txBody>
      </p:sp>
      <p:sp>
        <p:nvSpPr>
          <p:cNvPr id="8" name="ZoneTexte 7"/>
          <p:cNvSpPr txBox="1"/>
          <p:nvPr/>
        </p:nvSpPr>
        <p:spPr>
          <a:xfrm>
            <a:off x="2123728" y="2996952"/>
            <a:ext cx="4680520" cy="369332"/>
          </a:xfrm>
          <a:prstGeom prst="rect">
            <a:avLst/>
          </a:prstGeom>
          <a:noFill/>
        </p:spPr>
        <p:txBody>
          <a:bodyPr wrap="square" rtlCol="0">
            <a:spAutoFit/>
          </a:bodyPr>
          <a:lstStyle/>
          <a:p>
            <a:r>
              <a:rPr lang="fr-FR" dirty="0" err="1" smtClean="0"/>
              <a:t>hhhhhhhhhhhhhhhhhhhhhhhhhhhhhhhh</a:t>
            </a:r>
            <a:endParaRPr lang="fr-FR" dirty="0"/>
          </a:p>
        </p:txBody>
      </p:sp>
    </p:spTree>
    <p:extLst>
      <p:ext uri="{BB962C8B-B14F-4D97-AF65-F5344CB8AC3E}">
        <p14:creationId xmlns:p14="http://schemas.microsoft.com/office/powerpoint/2010/main" val="776933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92225"/>
            <a:ext cx="8229600" cy="4389120"/>
          </a:xfrm>
        </p:spPr>
        <p:txBody>
          <a:bodyPr/>
          <a:lstStyle/>
          <a:p>
            <a:r>
              <a:rPr lang="fr-FR" dirty="0"/>
              <a:t>Ne multipliez pas les dossiers qui vous permettent de classer vos documents sinon vous ne saurez plus où sont rangés vos documents.</a:t>
            </a:r>
          </a:p>
          <a:p>
            <a:endParaRPr lang="fr-FR" dirty="0"/>
          </a:p>
        </p:txBody>
      </p:sp>
      <p:sp>
        <p:nvSpPr>
          <p:cNvPr id="4" name="ZoneTexte 3"/>
          <p:cNvSpPr txBox="1"/>
          <p:nvPr/>
        </p:nvSpPr>
        <p:spPr>
          <a:xfrm>
            <a:off x="688600" y="2420888"/>
            <a:ext cx="4968552" cy="461665"/>
          </a:xfrm>
          <a:prstGeom prst="rect">
            <a:avLst/>
          </a:prstGeom>
          <a:noFill/>
        </p:spPr>
        <p:txBody>
          <a:bodyPr wrap="square" rtlCol="0">
            <a:spAutoFit/>
          </a:bodyPr>
          <a:lstStyle/>
          <a:p>
            <a:r>
              <a:rPr lang="fr-FR" sz="2400" b="1" dirty="0"/>
              <a:t>M</a:t>
            </a:r>
            <a:r>
              <a:rPr lang="fr-FR" sz="2400" b="1" dirty="0" smtClean="0"/>
              <a:t>émoire</a:t>
            </a:r>
            <a:endParaRPr lang="fr-FR" sz="2400" b="1" dirty="0"/>
          </a:p>
        </p:txBody>
      </p:sp>
      <p:sp>
        <p:nvSpPr>
          <p:cNvPr id="6" name="ZoneTexte 5"/>
          <p:cNvSpPr txBox="1"/>
          <p:nvPr/>
        </p:nvSpPr>
        <p:spPr>
          <a:xfrm>
            <a:off x="658168" y="2996952"/>
            <a:ext cx="4968552" cy="461665"/>
          </a:xfrm>
          <a:prstGeom prst="rect">
            <a:avLst/>
          </a:prstGeom>
          <a:noFill/>
        </p:spPr>
        <p:txBody>
          <a:bodyPr wrap="square" rtlCol="0">
            <a:spAutoFit/>
          </a:bodyPr>
          <a:lstStyle/>
          <a:p>
            <a:r>
              <a:rPr lang="fr-FR" sz="2400" b="1" dirty="0" smtClean="0"/>
              <a:t>Mémoire 1</a:t>
            </a:r>
            <a:endParaRPr lang="fr-FR" sz="2400" b="1" dirty="0"/>
          </a:p>
        </p:txBody>
      </p:sp>
      <p:sp>
        <p:nvSpPr>
          <p:cNvPr id="7" name="ZoneTexte 6"/>
          <p:cNvSpPr txBox="1"/>
          <p:nvPr/>
        </p:nvSpPr>
        <p:spPr>
          <a:xfrm>
            <a:off x="692456" y="3573016"/>
            <a:ext cx="4968552" cy="461665"/>
          </a:xfrm>
          <a:prstGeom prst="rect">
            <a:avLst/>
          </a:prstGeom>
          <a:noFill/>
        </p:spPr>
        <p:txBody>
          <a:bodyPr wrap="square" rtlCol="0">
            <a:spAutoFit/>
          </a:bodyPr>
          <a:lstStyle/>
          <a:p>
            <a:r>
              <a:rPr lang="fr-FR" sz="2400" b="1" dirty="0" smtClean="0"/>
              <a:t>Mémoire 2</a:t>
            </a:r>
            <a:endParaRPr lang="fr-FR" sz="2400" b="1" dirty="0"/>
          </a:p>
        </p:txBody>
      </p:sp>
      <p:sp>
        <p:nvSpPr>
          <p:cNvPr id="8" name="ZoneTexte 7"/>
          <p:cNvSpPr txBox="1"/>
          <p:nvPr/>
        </p:nvSpPr>
        <p:spPr>
          <a:xfrm>
            <a:off x="716744" y="4092091"/>
            <a:ext cx="4968552" cy="461665"/>
          </a:xfrm>
          <a:prstGeom prst="rect">
            <a:avLst/>
          </a:prstGeom>
          <a:noFill/>
        </p:spPr>
        <p:txBody>
          <a:bodyPr wrap="square" rtlCol="0">
            <a:spAutoFit/>
          </a:bodyPr>
          <a:lstStyle/>
          <a:p>
            <a:r>
              <a:rPr lang="fr-FR" sz="2400" b="1" dirty="0" smtClean="0"/>
              <a:t>Mémoire </a:t>
            </a:r>
            <a:r>
              <a:rPr lang="fr-FR" sz="2400" b="1" dirty="0" err="1" smtClean="0"/>
              <a:t>ahmed</a:t>
            </a:r>
            <a:endParaRPr lang="fr-FR" sz="2400" b="1" dirty="0"/>
          </a:p>
        </p:txBody>
      </p:sp>
      <p:sp>
        <p:nvSpPr>
          <p:cNvPr id="9" name="ZoneTexte 8"/>
          <p:cNvSpPr txBox="1"/>
          <p:nvPr/>
        </p:nvSpPr>
        <p:spPr>
          <a:xfrm>
            <a:off x="713312" y="4710543"/>
            <a:ext cx="4968552" cy="461665"/>
          </a:xfrm>
          <a:prstGeom prst="rect">
            <a:avLst/>
          </a:prstGeom>
          <a:noFill/>
        </p:spPr>
        <p:txBody>
          <a:bodyPr wrap="square" rtlCol="0">
            <a:spAutoFit/>
          </a:bodyPr>
          <a:lstStyle/>
          <a:p>
            <a:r>
              <a:rPr lang="fr-FR" sz="2400" b="1" dirty="0" smtClean="0"/>
              <a:t>Mémoire </a:t>
            </a:r>
            <a:r>
              <a:rPr lang="fr-FR" sz="2400" b="1" dirty="0" err="1" smtClean="0"/>
              <a:t>ali</a:t>
            </a:r>
            <a:endParaRPr lang="fr-FR" sz="2400" b="1" dirty="0"/>
          </a:p>
        </p:txBody>
      </p:sp>
      <p:sp>
        <p:nvSpPr>
          <p:cNvPr id="10" name="ZoneTexte 9"/>
          <p:cNvSpPr txBox="1"/>
          <p:nvPr/>
        </p:nvSpPr>
        <p:spPr>
          <a:xfrm>
            <a:off x="692456" y="5210891"/>
            <a:ext cx="4968552" cy="461665"/>
          </a:xfrm>
          <a:prstGeom prst="rect">
            <a:avLst/>
          </a:prstGeom>
          <a:noFill/>
        </p:spPr>
        <p:txBody>
          <a:bodyPr wrap="square" rtlCol="0">
            <a:spAutoFit/>
          </a:bodyPr>
          <a:lstStyle/>
          <a:p>
            <a:r>
              <a:rPr lang="fr-FR" sz="2400" b="1" dirty="0" smtClean="0"/>
              <a:t>Mémoire finale</a:t>
            </a:r>
            <a:endParaRPr lang="fr-FR" sz="2400" b="1" dirty="0"/>
          </a:p>
        </p:txBody>
      </p:sp>
      <p:sp>
        <p:nvSpPr>
          <p:cNvPr id="11" name="ZoneTexte 10"/>
          <p:cNvSpPr txBox="1"/>
          <p:nvPr/>
        </p:nvSpPr>
        <p:spPr>
          <a:xfrm>
            <a:off x="688600" y="5678800"/>
            <a:ext cx="4968552" cy="461665"/>
          </a:xfrm>
          <a:prstGeom prst="rect">
            <a:avLst/>
          </a:prstGeom>
          <a:noFill/>
        </p:spPr>
        <p:txBody>
          <a:bodyPr wrap="square" rtlCol="0">
            <a:spAutoFit/>
          </a:bodyPr>
          <a:lstStyle/>
          <a:p>
            <a:r>
              <a:rPr lang="fr-FR" sz="2400" b="1" dirty="0" smtClean="0"/>
              <a:t>Mémoire finale final</a:t>
            </a:r>
            <a:endParaRPr lang="fr-FR" sz="2400" b="1" dirty="0"/>
          </a:p>
        </p:txBody>
      </p:sp>
      <p:sp>
        <p:nvSpPr>
          <p:cNvPr id="12" name="ZoneTexte 11"/>
          <p:cNvSpPr txBox="1"/>
          <p:nvPr/>
        </p:nvSpPr>
        <p:spPr>
          <a:xfrm>
            <a:off x="716744" y="6035792"/>
            <a:ext cx="6591560" cy="830997"/>
          </a:xfrm>
          <a:prstGeom prst="rect">
            <a:avLst/>
          </a:prstGeom>
          <a:noFill/>
        </p:spPr>
        <p:txBody>
          <a:bodyPr wrap="square" rtlCol="0">
            <a:spAutoFit/>
          </a:bodyPr>
          <a:lstStyle/>
          <a:p>
            <a:r>
              <a:rPr lang="fr-FR" sz="2400" b="1" dirty="0" smtClean="0"/>
              <a:t>Mémoire </a:t>
            </a:r>
            <a:r>
              <a:rPr lang="fr-FR" sz="2400" b="1" dirty="0" err="1" smtClean="0"/>
              <a:t>finallllllllllllllllllllllllllllllllllllllllllllllllllllll</a:t>
            </a:r>
            <a:endParaRPr lang="fr-FR" sz="2400" b="1" dirty="0"/>
          </a:p>
        </p:txBody>
      </p:sp>
    </p:spTree>
    <p:extLst>
      <p:ext uri="{BB962C8B-B14F-4D97-AF65-F5344CB8AC3E}">
        <p14:creationId xmlns:p14="http://schemas.microsoft.com/office/powerpoint/2010/main" val="1299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smtClean="0"/>
              <a:t>Sur un document à part notez au fur et à mesure l’ensemble des références bibliographiques selon les normes attendues. La rédaction de la bibliographie est un travail fastidieux qui sera facilité en le réalisant progressivement.</a:t>
            </a:r>
          </a:p>
          <a:p>
            <a:pPr algn="just"/>
            <a:r>
              <a:rPr lang="fr-FR" dirty="0" smtClean="0"/>
              <a:t>Effectuez des sauvegardes régulières sur une clé USB ou envoyez-vous par mail votre avancement. Les pannes d’ordinateur sont parfois dramatiques…</a:t>
            </a:r>
          </a:p>
          <a:p>
            <a:pPr algn="just"/>
            <a:r>
              <a:rPr lang="fr-FR" dirty="0" smtClean="0"/>
              <a:t>Imprimez régulièrement tout ce que vous rédigez pour avoir une trace écrite de votre avancée.</a:t>
            </a:r>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357166"/>
            <a:ext cx="8286808" cy="2460738"/>
          </a:xfrm>
          <a:prstGeom prst="rect">
            <a:avLst/>
          </a:prstGeom>
        </p:spPr>
        <p:txBody>
          <a:bodyPr wrap="square">
            <a:spAutoFit/>
          </a:bodyPr>
          <a:lstStyle/>
          <a:p>
            <a:pPr lvl="0" eaLnBrk="0" fontAlgn="base" hangingPunct="0">
              <a:lnSpc>
                <a:spcPct val="200000"/>
              </a:lnSpc>
              <a:spcBef>
                <a:spcPct val="0"/>
              </a:spcBef>
              <a:spcAft>
                <a:spcPct val="0"/>
              </a:spcAft>
            </a:pPr>
            <a:r>
              <a:rPr lang="fr-FR" altLang="zh-CN" sz="2800" b="1" dirty="0" smtClean="0">
                <a:latin typeface="Times New Roman" pitchFamily="18" charset="0"/>
                <a:ea typeface="SimSun" pitchFamily="2" charset="-122"/>
                <a:cs typeface="Times New Roman" pitchFamily="18" charset="0"/>
              </a:rPr>
              <a:t>2. </a:t>
            </a:r>
            <a:r>
              <a:rPr lang="fr-FR" altLang="zh-CN" sz="2800" b="1" u="sng" dirty="0" smtClean="0">
                <a:latin typeface="Times New Roman" pitchFamily="18" charset="0"/>
                <a:ea typeface="SimSun" pitchFamily="2" charset="-122"/>
                <a:cs typeface="Times New Roman" pitchFamily="18" charset="0"/>
              </a:rPr>
              <a:t>Outils de mise en page (MS Word, Latex)</a:t>
            </a:r>
          </a:p>
          <a:p>
            <a:pPr lvl="0" eaLnBrk="0" fontAlgn="base" hangingPunct="0">
              <a:lnSpc>
                <a:spcPct val="200000"/>
              </a:lnSpc>
              <a:spcBef>
                <a:spcPct val="0"/>
              </a:spcBef>
              <a:spcAft>
                <a:spcPct val="0"/>
              </a:spcAft>
              <a:buFont typeface="Arial" pitchFamily="34" charset="0"/>
              <a:buChar char="•"/>
            </a:pPr>
            <a:endParaRPr lang="fr-FR" altLang="zh-CN" sz="3200" b="1" u="sng" dirty="0" smtClean="0">
              <a:latin typeface="Times New Roman" pitchFamily="18" charset="0"/>
              <a:ea typeface="SimSun" pitchFamily="2" charset="-122"/>
              <a:cs typeface="Times New Roman" pitchFamily="18" charset="0"/>
            </a:endParaRPr>
          </a:p>
          <a:p>
            <a:pPr lvl="0" eaLnBrk="0" fontAlgn="base" hangingPunct="0">
              <a:lnSpc>
                <a:spcPct val="200000"/>
              </a:lnSpc>
              <a:spcBef>
                <a:spcPct val="0"/>
              </a:spcBef>
              <a:spcAft>
                <a:spcPct val="0"/>
              </a:spcAft>
            </a:pPr>
            <a:endParaRPr lang="fr-FR" altLang="zh-CN"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780928"/>
            <a:ext cx="8229600" cy="1781552"/>
          </a:xfrm>
        </p:spPr>
        <p:txBody>
          <a:bodyPr>
            <a:normAutofit fontScale="92500" lnSpcReduction="10000"/>
          </a:bodyPr>
          <a:lstStyle/>
          <a:p>
            <a:pPr marL="0" indent="0">
              <a:buNone/>
            </a:pPr>
            <a:r>
              <a:rPr lang="fr-FR" b="1" i="1" u="sng" dirty="0" smtClean="0"/>
              <a:t> Présentation orale.</a:t>
            </a:r>
            <a:br>
              <a:rPr lang="fr-FR" b="1" i="1" u="sng" dirty="0" smtClean="0"/>
            </a:br>
            <a:r>
              <a:rPr lang="fr-FR" dirty="0" smtClean="0"/>
              <a:t>- Préparer les </a:t>
            </a:r>
            <a:r>
              <a:rPr lang="fr-FR" dirty="0" err="1" smtClean="0"/>
              <a:t>slides</a:t>
            </a:r>
            <a:r>
              <a:rPr lang="fr-FR" dirty="0" smtClean="0"/>
              <a:t/>
            </a:r>
            <a:br>
              <a:rPr lang="fr-FR" dirty="0" smtClean="0"/>
            </a:br>
            <a:r>
              <a:rPr lang="fr-FR" dirty="0" smtClean="0"/>
              <a:t>- Préparer le speech</a:t>
            </a:r>
            <a:br>
              <a:rPr lang="fr-FR" dirty="0" smtClean="0"/>
            </a:br>
            <a:r>
              <a:rPr lang="fr-FR" dirty="0" smtClean="0"/>
              <a:t>- Présenter le mémoire</a:t>
            </a:r>
            <a:br>
              <a:rPr lang="fr-FR" dirty="0" smtClean="0"/>
            </a:br>
            <a:endParaRPr lang="fr-FR" dirty="0"/>
          </a:p>
        </p:txBody>
      </p:sp>
      <p:sp>
        <p:nvSpPr>
          <p:cNvPr id="4" name="Titre 1"/>
          <p:cNvSpPr>
            <a:spLocks noGrp="1"/>
          </p:cNvSpPr>
          <p:nvPr>
            <p:ph type="title"/>
          </p:nvPr>
        </p:nvSpPr>
        <p:spPr/>
        <p:txBody>
          <a:bodyPr>
            <a:normAutofit fontScale="90000"/>
          </a:bodyPr>
          <a:lstStyle/>
          <a:p>
            <a:pPr algn="ctr"/>
            <a:r>
              <a:rPr lang="fr-FR" sz="4800" b="1" u="sng" dirty="0" smtClean="0">
                <a:solidFill>
                  <a:srgbClr val="FF0000"/>
                </a:solidFill>
              </a:rPr>
              <a:t/>
            </a:r>
            <a:br>
              <a:rPr lang="fr-FR" sz="4800" b="1" u="sng" dirty="0" smtClean="0">
                <a:solidFill>
                  <a:srgbClr val="FF0000"/>
                </a:solidFill>
              </a:rPr>
            </a:br>
            <a:r>
              <a:rPr lang="fr-FR" sz="4800" b="1" u="sng" dirty="0" smtClean="0">
                <a:solidFill>
                  <a:srgbClr val="FF0000"/>
                </a:solidFill>
              </a:rPr>
              <a:t>Contenu de la matière </a:t>
            </a:r>
            <a:r>
              <a:rPr lang="fr-FR" b="1" u="sng" dirty="0" smtClean="0">
                <a:solidFill>
                  <a:srgbClr val="FF0000"/>
                </a:solidFill>
              </a:rPr>
              <a:t>:</a:t>
            </a:r>
            <a:br>
              <a:rPr lang="fr-FR" b="1" u="sng" dirty="0" smtClean="0">
                <a:solidFill>
                  <a:srgbClr val="FF0000"/>
                </a:solidFill>
              </a:rPr>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15436" cy="6286544"/>
          </a:xfrm>
        </p:spPr>
        <p:txBody>
          <a:bodyPr>
            <a:normAutofit/>
          </a:bodyPr>
          <a:lstStyle/>
          <a:p>
            <a:pPr algn="just"/>
            <a:r>
              <a:rPr lang="fr-FR" sz="3600" u="sng" dirty="0" err="1" smtClean="0">
                <a:latin typeface="Times New Roman" pitchFamily="18" charset="0"/>
                <a:cs typeface="Times New Roman" pitchFamily="18" charset="0"/>
              </a:rPr>
              <a:t>LaTeX</a:t>
            </a:r>
            <a:endParaRPr lang="fr-FR" sz="3600" u="sng" dirty="0" smtClean="0">
              <a:latin typeface="Times New Roman" pitchFamily="18" charset="0"/>
              <a:cs typeface="Times New Roman" pitchFamily="18" charset="0"/>
            </a:endParaRPr>
          </a:p>
          <a:p>
            <a:pPr algn="just"/>
            <a:r>
              <a:rPr lang="fr-FR" sz="2800" dirty="0" err="1" smtClean="0">
                <a:latin typeface="Times New Roman" pitchFamily="18" charset="0"/>
                <a:cs typeface="Times New Roman" pitchFamily="18" charset="0"/>
              </a:rPr>
              <a:t>LaTeX</a:t>
            </a:r>
            <a:r>
              <a:rPr lang="fr-FR" sz="2800" dirty="0" smtClean="0">
                <a:latin typeface="Times New Roman" pitchFamily="18" charset="0"/>
                <a:cs typeface="Times New Roman" pitchFamily="18" charset="0"/>
              </a:rPr>
              <a:t> est un </a:t>
            </a:r>
            <a:r>
              <a:rPr lang="fr-FR" sz="2800" b="1" u="sng" dirty="0" smtClean="0">
                <a:solidFill>
                  <a:srgbClr val="FF0000"/>
                </a:solidFill>
                <a:latin typeface="Times New Roman" pitchFamily="18" charset="0"/>
                <a:cs typeface="Times New Roman" pitchFamily="18" charset="0"/>
              </a:rPr>
              <a:t>langage informatique </a:t>
            </a:r>
            <a:r>
              <a:rPr lang="fr-FR" sz="2800" dirty="0" smtClean="0">
                <a:latin typeface="Times New Roman" pitchFamily="18" charset="0"/>
                <a:cs typeface="Times New Roman" pitchFamily="18" charset="0"/>
              </a:rPr>
              <a:t>permettant de mettre en page des documents de la manière la plus professionnelle qui soit. </a:t>
            </a:r>
          </a:p>
          <a:p>
            <a:pPr algn="just"/>
            <a:r>
              <a:rPr lang="fr-FR" sz="2800" dirty="0" smtClean="0"/>
              <a:t>Le nom est l'abréviation de </a:t>
            </a:r>
            <a:r>
              <a:rPr lang="fr-FR" sz="2800" i="1" dirty="0" err="1" smtClean="0"/>
              <a:t>Lamport</a:t>
            </a:r>
            <a:r>
              <a:rPr lang="fr-FR" sz="2800" i="1" dirty="0" smtClean="0"/>
              <a:t> </a:t>
            </a:r>
            <a:r>
              <a:rPr lang="fr-FR" sz="2800" i="1" dirty="0" err="1" smtClean="0"/>
              <a:t>TeX</a:t>
            </a:r>
            <a:r>
              <a:rPr lang="fr-FR" sz="2800" dirty="0" smtClean="0"/>
              <a:t>.(art)</a:t>
            </a:r>
            <a:endParaRPr lang="fr-FR" sz="2800"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Ce langage a été conçu pour rendre la création de document facile pour l'auteur d'un coté, et produire des documents lisibles et clairs du côté des lecteurs. </a:t>
            </a:r>
          </a:p>
          <a:p>
            <a:pPr algn="just" fontAlgn="ctr">
              <a:buNone/>
            </a:pPr>
            <a:r>
              <a:rPr lang="fr-FR" sz="2800" b="1" dirty="0" smtClean="0"/>
              <a:t> Tex, puis </a:t>
            </a:r>
            <a:r>
              <a:rPr lang="fr-FR" sz="2800" b="1" dirty="0" err="1" smtClean="0"/>
              <a:t>LaTeX</a:t>
            </a:r>
            <a:r>
              <a:rPr lang="fr-FR" sz="2800" b="1" dirty="0" smtClean="0">
                <a:hlinkClick r:id="rId2" tooltip="Haut de page"/>
              </a:rPr>
              <a:t>▲</a:t>
            </a:r>
            <a:endParaRPr lang="fr-FR" sz="2800" b="1" dirty="0" smtClean="0"/>
          </a:p>
          <a:p>
            <a:pPr algn="just"/>
            <a:r>
              <a:rPr lang="fr-FR" sz="2800" b="1" dirty="0" err="1" smtClean="0">
                <a:hlinkClick r:id="rId3"/>
              </a:rPr>
              <a:t>TeX</a:t>
            </a:r>
            <a:r>
              <a:rPr lang="fr-FR" sz="2800" dirty="0" smtClean="0"/>
              <a:t>, c'est un logiciel écrit par Donald </a:t>
            </a:r>
            <a:r>
              <a:rPr lang="fr-FR" sz="2800" dirty="0" err="1" smtClean="0"/>
              <a:t>Knuth</a:t>
            </a:r>
            <a:r>
              <a:rPr lang="fr-FR" sz="2800" dirty="0" smtClean="0"/>
              <a:t> à partir de 1977. C'est un ensemble d' « algorithmes </a:t>
            </a:r>
            <a:r>
              <a:rPr lang="fr-FR" sz="2800" dirty="0" smtClean="0">
                <a:solidFill>
                  <a:srgbClr val="FF0000"/>
                </a:solidFill>
              </a:rPr>
              <a:t>» Il est  plus tout particulièrement adapté pour l'édition de formules mathématiques, de formules chimiques…</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Image associÃ©e"/>
          <p:cNvPicPr>
            <a:picLocks noChangeAspect="1" noChangeArrowheads="1"/>
          </p:cNvPicPr>
          <p:nvPr/>
        </p:nvPicPr>
        <p:blipFill>
          <a:blip r:embed="rId2"/>
          <a:srcRect/>
          <a:stretch>
            <a:fillRect/>
          </a:stretch>
        </p:blipFill>
        <p:spPr bwMode="auto">
          <a:xfrm>
            <a:off x="0" y="-71462"/>
            <a:ext cx="9286908" cy="68580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s://upload.wikimedia.org/wikipedia/commons/5/53/TexmakerView.png"/>
          <p:cNvPicPr>
            <a:picLocks noChangeAspect="1" noChangeArrowheads="1"/>
          </p:cNvPicPr>
          <p:nvPr/>
        </p:nvPicPr>
        <p:blipFill>
          <a:blip r:embed="rId2"/>
          <a:srcRect/>
          <a:stretch>
            <a:fillRect/>
          </a:stretch>
        </p:blipFill>
        <p:spPr bwMode="auto">
          <a:xfrm>
            <a:off x="0" y="0"/>
            <a:ext cx="8858280" cy="662317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stack.imgur.com/5w0z7.png"/>
          <p:cNvPicPr>
            <a:picLocks noChangeAspect="1" noChangeArrowheads="1"/>
          </p:cNvPicPr>
          <p:nvPr/>
        </p:nvPicPr>
        <p:blipFill>
          <a:blip r:embed="rId2"/>
          <a:srcRect/>
          <a:stretch>
            <a:fillRect/>
          </a:stretch>
        </p:blipFill>
        <p:spPr bwMode="auto">
          <a:xfrm>
            <a:off x="-1714544" y="-214338"/>
            <a:ext cx="11930146" cy="744855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37197" y="785794"/>
            <a:ext cx="8592521"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4414" y="785795"/>
            <a:ext cx="6805767" cy="5216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Fonctions mathématiques</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2000232" y="1928802"/>
            <a:ext cx="3829050" cy="11525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57224" y="3143248"/>
            <a:ext cx="7715304" cy="131510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14282" y="4572008"/>
            <a:ext cx="1857375" cy="1790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643174" y="5000636"/>
            <a:ext cx="5609661" cy="895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r>
              <a:rPr lang="fr-FR" sz="4400" b="1" dirty="0" smtClean="0"/>
              <a:t>LATEX </a:t>
            </a:r>
          </a:p>
          <a:p>
            <a:pPr algn="ctr">
              <a:buNone/>
            </a:pPr>
            <a:r>
              <a:rPr lang="fr-FR" sz="4400" b="1" dirty="0" smtClean="0"/>
              <a:t>VS</a:t>
            </a:r>
          </a:p>
          <a:p>
            <a:pPr algn="ctr"/>
            <a:r>
              <a:rPr lang="fr-FR" sz="4400" b="1" dirty="0" smtClean="0"/>
              <a:t>MS </a:t>
            </a:r>
            <a:r>
              <a:rPr lang="fr-FR" sz="4400" b="1" dirty="0" err="1" smtClean="0"/>
              <a:t>word</a:t>
            </a:r>
            <a:endParaRPr lang="fr-FR" sz="4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Tree>
    <p:extLst>
      <p:ext uri="{BB962C8B-B14F-4D97-AF65-F5344CB8AC3E}">
        <p14:creationId xmlns:p14="http://schemas.microsoft.com/office/powerpoint/2010/main" val="25648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t>Recherche de la documentation</a:t>
            </a:r>
            <a:endParaRPr lang="fr-FR" dirty="0"/>
          </a:p>
        </p:txBody>
      </p:sp>
      <p:sp>
        <p:nvSpPr>
          <p:cNvPr id="3" name="Espace réservé du contenu 2"/>
          <p:cNvSpPr>
            <a:spLocks noGrp="1"/>
          </p:cNvSpPr>
          <p:nvPr>
            <p:ph idx="1"/>
          </p:nvPr>
        </p:nvSpPr>
        <p:spPr>
          <a:xfrm>
            <a:off x="0" y="1935480"/>
            <a:ext cx="8929718" cy="4389120"/>
          </a:xfrm>
        </p:spPr>
        <p:txBody>
          <a:bodyPr/>
          <a:lstStyle/>
          <a:p>
            <a:pPr algn="just"/>
            <a:r>
              <a:rPr lang="fr-FR" dirty="0" smtClean="0"/>
              <a:t>La recherche de la documentation est l’étape (initiale) la plus importante dans le plan de votre PFE.</a:t>
            </a:r>
          </a:p>
          <a:p>
            <a:pPr algn="just"/>
            <a:r>
              <a:rPr lang="fr-FR" dirty="0" smtClean="0"/>
              <a:t>Une documentation </a:t>
            </a:r>
            <a:r>
              <a:rPr lang="fr-FR" sz="2800" b="1" u="sng" dirty="0" smtClean="0">
                <a:solidFill>
                  <a:srgbClr val="FF0000"/>
                </a:solidFill>
              </a:rPr>
              <a:t>riche et adéquate </a:t>
            </a:r>
            <a:r>
              <a:rPr lang="fr-FR" dirty="0" smtClean="0"/>
              <a:t>accélère la phase de compréhension de la problématique </a:t>
            </a:r>
          </a:p>
          <a:p>
            <a:pPr algn="just"/>
            <a:r>
              <a:rPr lang="fr-FR" dirty="0" smtClean="0"/>
              <a:t> l’évaluation (pendant la soutenance) d’un mémoire est basée sur la </a:t>
            </a:r>
            <a:r>
              <a:rPr lang="fr-FR" sz="2800" b="1" u="sng" dirty="0" smtClean="0">
                <a:solidFill>
                  <a:srgbClr val="FF0000"/>
                </a:solidFill>
              </a:rPr>
              <a:t>qualité</a:t>
            </a:r>
            <a:r>
              <a:rPr lang="fr-FR" dirty="0" smtClean="0"/>
              <a:t> des documents énumérés dans sa bibliographie.</a:t>
            </a:r>
          </a:p>
          <a:p>
            <a:pPr algn="just"/>
            <a:endParaRPr lang="fr-FR" dirty="0"/>
          </a:p>
        </p:txBody>
      </p:sp>
      <p:sp>
        <p:nvSpPr>
          <p:cNvPr id="4" name="Rectangle à coins arrondis 3"/>
          <p:cNvSpPr/>
          <p:nvPr/>
        </p:nvSpPr>
        <p:spPr>
          <a:xfrm>
            <a:off x="1428728" y="5143512"/>
            <a:ext cx="635798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rPr>
              <a:t>Mais comment trouver cette documentation !?</a:t>
            </a:r>
            <a:endParaRPr lang="fr-FR" sz="3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457200" y="1935480"/>
            <a:ext cx="8229600" cy="3293209"/>
          </a:xfrm>
          <a:prstGeom prst="rect">
            <a:avLst/>
          </a:prstGeom>
          <a:noFill/>
        </p:spPr>
        <p:txBody>
          <a:bodyPr wrap="square" rtlCol="0">
            <a:spAutoFit/>
          </a:bodyPr>
          <a:lstStyle/>
          <a:p>
            <a:pPr marL="0" indent="0">
              <a:buNone/>
            </a:pPr>
            <a:r>
              <a:rPr lang="fr-FR" b="1" i="1" u="sng" dirty="0" smtClean="0"/>
              <a:t>Etude </a:t>
            </a:r>
            <a:r>
              <a:rPr lang="fr-FR" b="1" i="1" u="sng" dirty="0"/>
              <a:t>de cas pratique (mini-projet</a:t>
            </a:r>
            <a:r>
              <a:rPr lang="fr-FR" dirty="0"/>
              <a:t>)</a:t>
            </a:r>
            <a:br>
              <a:rPr lang="fr-FR" dirty="0"/>
            </a:br>
            <a:r>
              <a:rPr lang="fr-FR" dirty="0"/>
              <a:t>Afin d'assimiler les compétences requises pendant les séances théoriques, une étude de cas pratique doit être effectuée tout au long de ce semestre, comportant essentiellement:</a:t>
            </a:r>
            <a:br>
              <a:rPr lang="fr-FR" dirty="0"/>
            </a:br>
            <a:r>
              <a:rPr lang="fr-FR" dirty="0"/>
              <a:t>- La rédaction d'un rapport scientifique.</a:t>
            </a:r>
            <a:br>
              <a:rPr lang="fr-FR" dirty="0"/>
            </a:br>
            <a:r>
              <a:rPr lang="fr-FR" dirty="0"/>
              <a:t>- La présentation orale de travail effectué. </a:t>
            </a:r>
            <a:r>
              <a:rPr lang="fr-FR" dirty="0">
                <a:solidFill>
                  <a:schemeClr val="accent1">
                    <a:lumMod val="60000"/>
                    <a:lumOff val="40000"/>
                  </a:schemeClr>
                </a:solidFill>
              </a:rPr>
              <a:t/>
            </a:r>
            <a:br>
              <a:rPr lang="fr-FR" dirty="0">
                <a:solidFill>
                  <a:schemeClr val="accent1">
                    <a:lumMod val="60000"/>
                    <a:lumOff val="40000"/>
                  </a:schemeClr>
                </a:solidFill>
              </a:rPr>
            </a:br>
            <a:endParaRPr lang="fr-FR" dirty="0">
              <a:solidFill>
                <a:schemeClr val="accent1">
                  <a:lumMod val="60000"/>
                  <a:lumOff val="40000"/>
                </a:schemeClr>
              </a:solidFill>
            </a:endParaRPr>
          </a:p>
        </p:txBody>
      </p:sp>
      <p:sp>
        <p:nvSpPr>
          <p:cNvPr id="5" name="Titre 1"/>
          <p:cNvSpPr>
            <a:spLocks noGrp="1"/>
          </p:cNvSpPr>
          <p:nvPr>
            <p:ph type="title"/>
          </p:nvPr>
        </p:nvSpPr>
        <p:spPr/>
        <p:txBody>
          <a:bodyPr>
            <a:normAutofit fontScale="90000"/>
          </a:bodyPr>
          <a:lstStyle/>
          <a:p>
            <a:pPr algn="ctr"/>
            <a:r>
              <a:rPr lang="fr-FR" sz="4800" b="1" u="sng" dirty="0" smtClean="0">
                <a:solidFill>
                  <a:srgbClr val="FF0000"/>
                </a:solidFill>
              </a:rPr>
              <a:t/>
            </a:r>
            <a:br>
              <a:rPr lang="fr-FR" sz="4800" b="1" u="sng" dirty="0" smtClean="0">
                <a:solidFill>
                  <a:srgbClr val="FF0000"/>
                </a:solidFill>
              </a:rPr>
            </a:br>
            <a:r>
              <a:rPr lang="fr-FR" sz="4800" b="1" u="sng" dirty="0" smtClean="0">
                <a:solidFill>
                  <a:srgbClr val="FF0000"/>
                </a:solidFill>
              </a:rPr>
              <a:t>Contenu de la matière </a:t>
            </a:r>
            <a:r>
              <a:rPr lang="fr-FR" b="1" u="sng" dirty="0" smtClean="0">
                <a:solidFill>
                  <a:srgbClr val="FF0000"/>
                </a:solidFill>
              </a:rPr>
              <a:t>:</a:t>
            </a:r>
            <a:br>
              <a:rPr lang="fr-FR" b="1" u="sng" dirty="0" smtClean="0">
                <a:solidFill>
                  <a:srgbClr val="FF0000"/>
                </a:solidFill>
              </a:rPr>
            </a:br>
            <a:endParaRPr lang="fr-FR" dirty="0"/>
          </a:p>
        </p:txBody>
      </p:sp>
    </p:spTree>
    <p:extLst>
      <p:ext uri="{BB962C8B-B14F-4D97-AF65-F5344CB8AC3E}">
        <p14:creationId xmlns:p14="http://schemas.microsoft.com/office/powerpoint/2010/main" val="28746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b="1" dirty="0" smtClean="0"/>
              <a:t>Recherche de la documentation </a:t>
            </a:r>
            <a:br>
              <a:rPr lang="fr-FR" sz="5400" b="1" dirty="0" smtClean="0"/>
            </a:br>
            <a:endParaRPr lang="fr-FR" dirty="0"/>
          </a:p>
        </p:txBody>
      </p:sp>
      <p:sp>
        <p:nvSpPr>
          <p:cNvPr id="3" name="Espace réservé du contenu 2"/>
          <p:cNvSpPr>
            <a:spLocks noGrp="1"/>
          </p:cNvSpPr>
          <p:nvPr>
            <p:ph idx="1"/>
          </p:nvPr>
        </p:nvSpPr>
        <p:spPr>
          <a:xfrm>
            <a:off x="214282" y="1071546"/>
            <a:ext cx="8929718" cy="5214974"/>
          </a:xfrm>
        </p:spPr>
        <p:txBody>
          <a:bodyPr>
            <a:normAutofit lnSpcReduction="10000"/>
          </a:bodyPr>
          <a:lstStyle/>
          <a:p>
            <a:endParaRPr lang="fr-FR" dirty="0" smtClean="0"/>
          </a:p>
          <a:p>
            <a:r>
              <a:rPr lang="fr-FR" dirty="0" smtClean="0"/>
              <a:t>                      </a:t>
            </a:r>
            <a:r>
              <a:rPr lang="fr-FR" sz="3200" b="1" u="sng" dirty="0" smtClean="0">
                <a:solidFill>
                  <a:srgbClr val="FF0000"/>
                </a:solidFill>
              </a:rPr>
              <a:t>Éviter !!!!!!!! (le maximum)</a:t>
            </a:r>
          </a:p>
          <a:p>
            <a:r>
              <a:rPr lang="fr-FR" dirty="0" smtClean="0"/>
              <a:t>Les sites « encyclopédiques » (</a:t>
            </a:r>
            <a:r>
              <a:rPr lang="fr-FR" sz="3200" b="1" u="sng" dirty="0" err="1" smtClean="0">
                <a:solidFill>
                  <a:srgbClr val="FF0000"/>
                </a:solidFill>
              </a:rPr>
              <a:t>Wikipédia</a:t>
            </a:r>
            <a:r>
              <a:rPr lang="fr-FR" dirty="0" smtClean="0"/>
              <a:t>) ne présentent aucune garantie de fiabilité en ce qui concerne le contenu (on y trouve le meilleur et le pire).</a:t>
            </a:r>
          </a:p>
          <a:p>
            <a:endParaRPr lang="fr-FR" dirty="0" smtClean="0"/>
          </a:p>
          <a:p>
            <a:pPr>
              <a:buNone/>
            </a:pPr>
            <a:r>
              <a:rPr lang="fr-FR" dirty="0" smtClean="0"/>
              <a:t>     les sites </a:t>
            </a:r>
            <a:r>
              <a:rPr lang="fr-FR" dirty="0" err="1" smtClean="0"/>
              <a:t>comme:</a:t>
            </a:r>
            <a:r>
              <a:rPr lang="fr-FR" b="1" u="sng" dirty="0" err="1" smtClean="0">
                <a:solidFill>
                  <a:srgbClr val="FF0000"/>
                </a:solidFill>
              </a:rPr>
              <a:t>commentcamarche.net</a:t>
            </a:r>
            <a:r>
              <a:rPr lang="fr-FR" dirty="0" smtClean="0"/>
              <a:t>, </a:t>
            </a:r>
            <a:r>
              <a:rPr lang="fr-FR" b="1" u="sng" dirty="0" err="1" smtClean="0">
                <a:solidFill>
                  <a:srgbClr val="FF0000"/>
                </a:solidFill>
              </a:rPr>
              <a:t>developpez</a:t>
            </a:r>
            <a:r>
              <a:rPr lang="fr-FR" b="1" u="sng" dirty="0" smtClean="0">
                <a:solidFill>
                  <a:srgbClr val="FF0000"/>
                </a:solidFill>
              </a:rPr>
              <a:t>. </a:t>
            </a:r>
            <a:r>
              <a:rPr lang="fr-FR" b="1" u="sng" dirty="0" err="1" smtClean="0">
                <a:solidFill>
                  <a:srgbClr val="FF0000"/>
                </a:solidFill>
              </a:rPr>
              <a:t>com</a:t>
            </a:r>
            <a:r>
              <a:rPr lang="fr-FR" b="1" u="sng" dirty="0" smtClean="0">
                <a:solidFill>
                  <a:srgbClr val="FF0000"/>
                </a:solidFill>
              </a:rPr>
              <a:t> </a:t>
            </a:r>
            <a:r>
              <a:rPr lang="fr-FR" dirty="0" smtClean="0"/>
              <a:t>ou d’autres sites populaires car ces dernier sont sujettes à  des modifications, voire disparition. </a:t>
            </a:r>
          </a:p>
          <a:p>
            <a:pPr>
              <a:buNone/>
            </a:pPr>
            <a:endParaRPr lang="fr-FR" dirty="0" smtClean="0"/>
          </a:p>
          <a:p>
            <a:r>
              <a:rPr lang="fr-FR" dirty="0" smtClean="0"/>
              <a:t>  les documents sans références ou </a:t>
            </a:r>
            <a:r>
              <a:rPr lang="fr-FR" u="sng" dirty="0" smtClean="0">
                <a:solidFill>
                  <a:srgbClr val="FF0000"/>
                </a:solidFill>
              </a:rPr>
              <a:t>rédigés(non publiés</a:t>
            </a:r>
            <a:r>
              <a:rPr lang="fr-FR" dirty="0" smtClean="0"/>
              <a:t>)par des amateurs du domaine.</a:t>
            </a:r>
          </a:p>
        </p:txBody>
      </p:sp>
      <p:pic>
        <p:nvPicPr>
          <p:cNvPr id="1026" name="Picture 2" descr="C:\Users\pc\AppData\Local\Microsoft\Windows\Temporary Internet Files\Content.IE5\6DCBN04W\button-31222_960_720[1].png"/>
          <p:cNvPicPr>
            <a:picLocks noChangeAspect="1" noChangeArrowheads="1"/>
          </p:cNvPicPr>
          <p:nvPr/>
        </p:nvPicPr>
        <p:blipFill>
          <a:blip r:embed="rId2" cstate="print"/>
          <a:srcRect/>
          <a:stretch>
            <a:fillRect/>
          </a:stretch>
        </p:blipFill>
        <p:spPr bwMode="auto">
          <a:xfrm>
            <a:off x="0" y="1928802"/>
            <a:ext cx="504234" cy="500066"/>
          </a:xfrm>
          <a:prstGeom prst="rect">
            <a:avLst/>
          </a:prstGeom>
          <a:noFill/>
        </p:spPr>
      </p:pic>
      <p:pic>
        <p:nvPicPr>
          <p:cNvPr id="1027" name="Picture 3" descr="C:\Users\pc\AppData\Local\Microsoft\Windows\Temporary Internet Files\Content.IE5\6DCBN04W\button-31222_960_720[1].png"/>
          <p:cNvPicPr>
            <a:picLocks noChangeAspect="1" noChangeArrowheads="1"/>
          </p:cNvPicPr>
          <p:nvPr/>
        </p:nvPicPr>
        <p:blipFill>
          <a:blip r:embed="rId2" cstate="print"/>
          <a:srcRect/>
          <a:stretch>
            <a:fillRect/>
          </a:stretch>
        </p:blipFill>
        <p:spPr bwMode="auto">
          <a:xfrm>
            <a:off x="0" y="3643314"/>
            <a:ext cx="504233" cy="500066"/>
          </a:xfrm>
          <a:prstGeom prst="rect">
            <a:avLst/>
          </a:prstGeom>
          <a:noFill/>
        </p:spPr>
      </p:pic>
      <p:pic>
        <p:nvPicPr>
          <p:cNvPr id="7" name="Picture 4" descr="C:\Users\pc\AppData\Local\Microsoft\Windows\Temporary Internet Files\Content.IE5\6DCBN04W\button-31222_960_720[1].png"/>
          <p:cNvPicPr>
            <a:picLocks noChangeAspect="1" noChangeArrowheads="1"/>
          </p:cNvPicPr>
          <p:nvPr/>
        </p:nvPicPr>
        <p:blipFill>
          <a:blip r:embed="rId3" cstate="print"/>
          <a:srcRect/>
          <a:stretch>
            <a:fillRect/>
          </a:stretch>
        </p:blipFill>
        <p:spPr bwMode="auto">
          <a:xfrm>
            <a:off x="0" y="5214950"/>
            <a:ext cx="528617" cy="524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928670"/>
            <a:ext cx="8229600" cy="1143000"/>
          </a:xfrm>
        </p:spPr>
        <p:txBody>
          <a:bodyPr>
            <a:normAutofit fontScale="90000"/>
          </a:bodyPr>
          <a:lstStyle/>
          <a:p>
            <a:r>
              <a:rPr lang="fr-FR" sz="4800" b="1" dirty="0" smtClean="0"/>
              <a:t>Recherche de la documentation </a:t>
            </a:r>
            <a:br>
              <a:rPr lang="fr-FR" sz="4800" b="1" dirty="0" smtClean="0"/>
            </a:br>
            <a:endParaRPr lang="fr-FR" dirty="0"/>
          </a:p>
        </p:txBody>
      </p:sp>
      <p:sp>
        <p:nvSpPr>
          <p:cNvPr id="3" name="Espace réservé du contenu 2"/>
          <p:cNvSpPr>
            <a:spLocks noGrp="1"/>
          </p:cNvSpPr>
          <p:nvPr>
            <p:ph idx="1"/>
          </p:nvPr>
        </p:nvSpPr>
        <p:spPr>
          <a:xfrm>
            <a:off x="457200" y="1935480"/>
            <a:ext cx="8401080" cy="4389120"/>
          </a:xfrm>
        </p:spPr>
        <p:txBody>
          <a:bodyPr/>
          <a:lstStyle/>
          <a:p>
            <a:r>
              <a:rPr lang="fr-FR" dirty="0" smtClean="0"/>
              <a:t>                            </a:t>
            </a:r>
            <a:r>
              <a:rPr lang="fr-FR" sz="3600" b="1" u="sng" dirty="0" smtClean="0">
                <a:solidFill>
                  <a:srgbClr val="00B050"/>
                </a:solidFill>
              </a:rPr>
              <a:t>Consulter !!!!!!!</a:t>
            </a:r>
          </a:p>
          <a:p>
            <a:r>
              <a:rPr lang="fr-FR" dirty="0" smtClean="0"/>
              <a:t>les sites des Bibliothèques Universitaires</a:t>
            </a:r>
          </a:p>
          <a:p>
            <a:r>
              <a:rPr lang="fr-FR" dirty="0" smtClean="0"/>
              <a:t>les bases de données numériques aux quelles la bibliothèque est abonnée.</a:t>
            </a:r>
          </a:p>
          <a:p>
            <a:r>
              <a:rPr lang="fr-FR" dirty="0" smtClean="0"/>
              <a:t>les ouvrages ( ex: livres) écrits sont de bonnes sources d’information souvent plus complètes que qu’une information en ligne.</a:t>
            </a:r>
          </a:p>
          <a:p>
            <a:r>
              <a:rPr lang="fr-FR" b="1" dirty="0" smtClean="0">
                <a:solidFill>
                  <a:srgbClr val="FF0000"/>
                </a:solidFill>
              </a:rPr>
              <a:t>Et Google!!!!!!!!!!!!!!!!!!!!!!!!!!!!!!!!!!!!!!!!!!!</a:t>
            </a:r>
          </a:p>
          <a:p>
            <a:pPr>
              <a:buNone/>
            </a:pPr>
            <a:endParaRPr lang="fr-FR" dirty="0">
              <a:solidFill>
                <a:srgbClr val="00B050"/>
              </a:solidFill>
            </a:endParaRPr>
          </a:p>
        </p:txBody>
      </p:sp>
      <p:sp>
        <p:nvSpPr>
          <p:cNvPr id="4" name="Rectangle à coins arrondis 3"/>
          <p:cNvSpPr/>
          <p:nvPr/>
        </p:nvSpPr>
        <p:spPr>
          <a:xfrm>
            <a:off x="428596" y="2500306"/>
            <a:ext cx="428628" cy="4286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6" name="Rectangle à coins arrondis 5"/>
          <p:cNvSpPr/>
          <p:nvPr/>
        </p:nvSpPr>
        <p:spPr>
          <a:xfrm>
            <a:off x="428596" y="3214686"/>
            <a:ext cx="428628" cy="4286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7" name="Rectangle à coins arrondis 6"/>
          <p:cNvSpPr/>
          <p:nvPr/>
        </p:nvSpPr>
        <p:spPr>
          <a:xfrm>
            <a:off x="428596" y="4214818"/>
            <a:ext cx="428628" cy="4286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sz="4800" b="1" dirty="0" smtClean="0"/>
              <a:t>Recherche de la documentation</a:t>
            </a:r>
            <a:endParaRPr lang="fr-FR" dirty="0"/>
          </a:p>
        </p:txBody>
      </p:sp>
      <p:pic>
        <p:nvPicPr>
          <p:cNvPr id="15362" name="Picture 2" descr="https://www.sndl.cerist.dz/images/logo_sndl_deg_mini.jpg"/>
          <p:cNvPicPr>
            <a:picLocks noChangeAspect="1" noChangeArrowheads="1"/>
          </p:cNvPicPr>
          <p:nvPr/>
        </p:nvPicPr>
        <p:blipFill>
          <a:blip r:embed="rId2"/>
          <a:srcRect/>
          <a:stretch>
            <a:fillRect/>
          </a:stretch>
        </p:blipFill>
        <p:spPr bwMode="auto">
          <a:xfrm>
            <a:off x="2714612" y="1643050"/>
            <a:ext cx="3125409" cy="2000264"/>
          </a:xfrm>
          <a:prstGeom prst="rect">
            <a:avLst/>
          </a:prstGeom>
          <a:noFill/>
        </p:spPr>
      </p:pic>
      <p:sp>
        <p:nvSpPr>
          <p:cNvPr id="6" name="Rectangle 5"/>
          <p:cNvSpPr/>
          <p:nvPr/>
        </p:nvSpPr>
        <p:spPr>
          <a:xfrm>
            <a:off x="285720" y="3749457"/>
            <a:ext cx="8501122" cy="2677656"/>
          </a:xfrm>
          <a:prstGeom prst="rect">
            <a:avLst/>
          </a:prstGeom>
        </p:spPr>
        <p:txBody>
          <a:bodyPr wrap="square">
            <a:spAutoFit/>
          </a:bodyPr>
          <a:lstStyle/>
          <a:p>
            <a:pPr algn="ctr"/>
            <a:r>
              <a:rPr lang="fr-FR" sz="2800" b="1" u="sng" dirty="0" smtClean="0">
                <a:solidFill>
                  <a:srgbClr val="FF0000"/>
                </a:solidFill>
              </a:rPr>
              <a:t>Le SNDL </a:t>
            </a:r>
          </a:p>
          <a:p>
            <a:pPr algn="just"/>
            <a:r>
              <a:rPr lang="fr-FR" sz="2800" dirty="0" smtClean="0"/>
              <a:t>     (système national de documentation en ligne) </a:t>
            </a:r>
          </a:p>
          <a:p>
            <a:pPr algn="just"/>
            <a:r>
              <a:rPr lang="fr-FR" sz="2800" dirty="0" smtClean="0"/>
              <a:t>vous permet l’accès à une documentation électronique nationale et internationale très riche et très variée,  couvrant tous les domaines de l’enseignement et de la recherche scientifique</a:t>
            </a:r>
            <a:r>
              <a:rPr lang="fr-FR" dirty="0" smtClean="0"/>
              <a:t>.</a:t>
            </a:r>
            <a:endParaRPr lang="fr-FR" dirty="0"/>
          </a:p>
        </p:txBody>
      </p:sp>
      <p:sp>
        <p:nvSpPr>
          <p:cNvPr id="7" name="Rectangle 6"/>
          <p:cNvSpPr/>
          <p:nvPr/>
        </p:nvSpPr>
        <p:spPr>
          <a:xfrm>
            <a:off x="3071802" y="1071546"/>
            <a:ext cx="2687338" cy="523220"/>
          </a:xfrm>
          <a:prstGeom prst="rect">
            <a:avLst/>
          </a:prstGeom>
        </p:spPr>
        <p:txBody>
          <a:bodyPr wrap="none">
            <a:spAutoFit/>
          </a:bodyPr>
          <a:lstStyle/>
          <a:p>
            <a:pPr algn="ctr">
              <a:buNone/>
            </a:pPr>
            <a:r>
              <a:rPr lang="fr-FR" sz="2800" b="1" u="sng" dirty="0" smtClean="0">
                <a:solidFill>
                  <a:srgbClr val="00B050"/>
                </a:solidFill>
              </a:rPr>
              <a:t>Consulter !!!!!!!</a:t>
            </a:r>
            <a:endParaRPr lang="fr-FR" sz="2800" b="1" dirty="0" smtClean="0">
              <a:solidFill>
                <a:srgbClr val="00B05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fontScale="90000"/>
          </a:bodyPr>
          <a:lstStyle/>
          <a:p>
            <a:r>
              <a:rPr lang="fr-FR" sz="5400" b="1" dirty="0" smtClean="0"/>
              <a:t>Recherche de la documentation</a:t>
            </a:r>
            <a:endParaRPr lang="fr-FR" dirty="0"/>
          </a:p>
        </p:txBody>
      </p:sp>
      <p:sp>
        <p:nvSpPr>
          <p:cNvPr id="3" name="Espace réservé du contenu 2"/>
          <p:cNvSpPr>
            <a:spLocks noGrp="1"/>
          </p:cNvSpPr>
          <p:nvPr>
            <p:ph idx="1"/>
          </p:nvPr>
        </p:nvSpPr>
        <p:spPr>
          <a:xfrm>
            <a:off x="0" y="1357298"/>
            <a:ext cx="9144000" cy="4389120"/>
          </a:xfrm>
        </p:spPr>
        <p:txBody>
          <a:bodyPr>
            <a:normAutofit/>
          </a:bodyPr>
          <a:lstStyle/>
          <a:p>
            <a:pPr algn="ctr">
              <a:buNone/>
            </a:pPr>
            <a:r>
              <a:rPr lang="fr-FR" sz="3600" b="1" dirty="0" smtClean="0">
                <a:solidFill>
                  <a:srgbClr val="00B050"/>
                </a:solidFill>
              </a:rPr>
              <a:t>Sélectionner!!!!</a:t>
            </a:r>
          </a:p>
          <a:p>
            <a:r>
              <a:rPr lang="fr-FR" b="1" dirty="0" smtClean="0">
                <a:solidFill>
                  <a:srgbClr val="00B050"/>
                </a:solidFill>
              </a:rPr>
              <a:t> </a:t>
            </a:r>
            <a:r>
              <a:rPr lang="fr-FR" dirty="0" smtClean="0"/>
              <a:t>Dans la mesure du possible, il est préférable d’utiliser des références qui ont été publiées (livres, articles scientifiques dans des journaux ou actes de conférences).</a:t>
            </a:r>
          </a:p>
          <a:p>
            <a:r>
              <a:rPr lang="fr-FR" dirty="0" smtClean="0"/>
              <a:t>Un article récent est préférable d’un article ancien  même s’ils présente la même information.</a:t>
            </a:r>
          </a:p>
          <a:p>
            <a:r>
              <a:rPr lang="fr-FR" dirty="0" smtClean="0"/>
              <a:t>Un article publier par un expert (professeur par exemple) est préférable d’un article publier  par un étudiant( magistère , doctorat…..)</a:t>
            </a:r>
          </a:p>
          <a:p>
            <a:endParaRPr lang="fr-FR" b="1" dirty="0" smtClean="0">
              <a:solidFill>
                <a:srgbClr val="00B050"/>
              </a:solidFill>
            </a:endParaRPr>
          </a:p>
          <a:p>
            <a:endParaRPr lang="fr-FR"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357430"/>
            <a:ext cx="8229600" cy="1643074"/>
          </a:xfrm>
          <a:ln w="117475">
            <a:solidFill>
              <a:srgbClr val="00B050"/>
            </a:solidFill>
          </a:ln>
        </p:spPr>
        <p:txBody>
          <a:bodyPr/>
          <a:lstStyle/>
          <a:p>
            <a:pPr algn="ctr"/>
            <a:r>
              <a:rPr lang="fr-FR" b="1" dirty="0" smtClean="0">
                <a:solidFill>
                  <a:srgbClr val="00B050"/>
                </a:solidFill>
              </a:rPr>
              <a:t>N’hésitez pas de vous faire conseiller/orienter sur vos recherches par le directeur, celui-ci pouvant déjà posséder de nombreux articles utiles.</a:t>
            </a:r>
            <a:endParaRPr lang="fr-FR" b="1" dirty="0">
              <a:solidFill>
                <a:srgbClr val="00B050"/>
              </a:solidFill>
            </a:endParaRPr>
          </a:p>
        </p:txBody>
      </p:sp>
      <p:pic>
        <p:nvPicPr>
          <p:cNvPr id="2053" name="Picture 5" descr="C:\Program Files (x86)\Microsoft Office\MEDIA\CAGCAT10\j0292020.wmf"/>
          <p:cNvPicPr>
            <a:picLocks noChangeAspect="1" noChangeArrowheads="1"/>
          </p:cNvPicPr>
          <p:nvPr/>
        </p:nvPicPr>
        <p:blipFill>
          <a:blip r:embed="rId2"/>
          <a:srcRect/>
          <a:stretch>
            <a:fillRect/>
          </a:stretch>
        </p:blipFill>
        <p:spPr bwMode="auto">
          <a:xfrm>
            <a:off x="1714480" y="4286256"/>
            <a:ext cx="1869034" cy="1773936"/>
          </a:xfrm>
          <a:prstGeom prst="rect">
            <a:avLst/>
          </a:prstGeom>
          <a:noFill/>
        </p:spPr>
      </p:pic>
      <p:sp>
        <p:nvSpPr>
          <p:cNvPr id="8" name="Rectangle à coins arrondis 7"/>
          <p:cNvSpPr/>
          <p:nvPr/>
        </p:nvSpPr>
        <p:spPr>
          <a:xfrm>
            <a:off x="4714876" y="4143380"/>
            <a:ext cx="2071702"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sp>
        <p:nvSpPr>
          <p:cNvPr id="9" name="ZoneTexte 8"/>
          <p:cNvSpPr txBox="1"/>
          <p:nvPr/>
        </p:nvSpPr>
        <p:spPr>
          <a:xfrm>
            <a:off x="3500430" y="1000108"/>
            <a:ext cx="2786082" cy="1569660"/>
          </a:xfrm>
          <a:prstGeom prst="rect">
            <a:avLst/>
          </a:prstGeom>
          <a:noFill/>
        </p:spPr>
        <p:txBody>
          <a:bodyPr wrap="square" rtlCol="0">
            <a:spAutoFit/>
          </a:bodyPr>
          <a:lstStyle/>
          <a:p>
            <a:r>
              <a:rPr lang="fr-FR" sz="9600" dirty="0" smtClean="0"/>
              <a:t>  1</a:t>
            </a:r>
            <a:endParaRPr lang="fr-FR" sz="9600" dirty="0"/>
          </a:p>
        </p:txBody>
      </p:sp>
      <p:sp>
        <p:nvSpPr>
          <p:cNvPr id="10" name="Titre 1"/>
          <p:cNvSpPr>
            <a:spLocks noGrp="1"/>
          </p:cNvSpPr>
          <p:nvPr>
            <p:ph type="title"/>
          </p:nvPr>
        </p:nvSpPr>
        <p:spPr>
          <a:xfrm>
            <a:off x="357158" y="0"/>
            <a:ext cx="8229600" cy="1143000"/>
          </a:xfrm>
        </p:spPr>
        <p:txBody>
          <a:bodyPr>
            <a:normAutofit fontScale="90000"/>
          </a:bodyPr>
          <a:lstStyle/>
          <a:p>
            <a:r>
              <a:rPr lang="fr-FR" sz="5400" b="1" dirty="0" smtClean="0"/>
              <a:t>Recherche de la documentation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fontScale="90000"/>
          </a:bodyPr>
          <a:lstStyle/>
          <a:p>
            <a:r>
              <a:rPr lang="fr-FR" sz="5400" b="1" dirty="0" smtClean="0"/>
              <a:t>Recherche de la documentation</a:t>
            </a:r>
            <a:endParaRPr lang="fr-FR" dirty="0"/>
          </a:p>
        </p:txBody>
      </p:sp>
      <p:sp>
        <p:nvSpPr>
          <p:cNvPr id="3" name="Espace réservé du contenu 2"/>
          <p:cNvSpPr>
            <a:spLocks noGrp="1"/>
          </p:cNvSpPr>
          <p:nvPr>
            <p:ph idx="1"/>
          </p:nvPr>
        </p:nvSpPr>
        <p:spPr>
          <a:xfrm>
            <a:off x="0" y="1285860"/>
            <a:ext cx="8858280" cy="4643470"/>
          </a:xfrm>
        </p:spPr>
        <p:txBody>
          <a:bodyPr>
            <a:normAutofit fontScale="92500" lnSpcReduction="20000"/>
          </a:bodyPr>
          <a:lstStyle/>
          <a:p>
            <a:endParaRPr lang="fr-FR" dirty="0" smtClean="0"/>
          </a:p>
          <a:p>
            <a:r>
              <a:rPr lang="fr-FR" b="1" dirty="0" smtClean="0">
                <a:latin typeface="Times New Roman" pitchFamily="18" charset="0"/>
                <a:cs typeface="Times New Roman" pitchFamily="18" charset="0"/>
              </a:rPr>
              <a:t> Pour être sûrs que votre mémoire a un bon niveau scientifique, la bibliographie sera mieux d’être formée comme ci-dessous : </a:t>
            </a:r>
          </a:p>
          <a:p>
            <a:endParaRPr lang="fr-FR" b="1"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Minimum 50% des </a:t>
            </a:r>
            <a:r>
              <a:rPr lang="fr-FR" b="1" dirty="0" smtClean="0">
                <a:solidFill>
                  <a:srgbClr val="FF0000"/>
                </a:solidFill>
                <a:latin typeface="Times New Roman" pitchFamily="18" charset="0"/>
                <a:cs typeface="Times New Roman" pitchFamily="18" charset="0"/>
              </a:rPr>
              <a:t>articles </a:t>
            </a:r>
            <a:r>
              <a:rPr lang="fr-FR" dirty="0" smtClean="0">
                <a:latin typeface="Times New Roman" pitchFamily="18" charset="0"/>
                <a:cs typeface="Times New Roman" pitchFamily="18" charset="0"/>
              </a:rPr>
              <a:t>publiés en journaux internationaux ou nationaux. </a:t>
            </a:r>
          </a:p>
          <a:p>
            <a:r>
              <a:rPr lang="fr-FR" dirty="0" smtClean="0">
                <a:latin typeface="Times New Roman" pitchFamily="18" charset="0"/>
                <a:cs typeface="Times New Roman" pitchFamily="18" charset="0"/>
              </a:rPr>
              <a:t>Maximum 30% </a:t>
            </a:r>
            <a:r>
              <a:rPr lang="fr-FR" b="1" dirty="0" smtClean="0">
                <a:latin typeface="Times New Roman" pitchFamily="18" charset="0"/>
                <a:cs typeface="Times New Roman" pitchFamily="18" charset="0"/>
              </a:rPr>
              <a:t>des </a:t>
            </a:r>
            <a:r>
              <a:rPr lang="fr-FR" b="1" dirty="0" smtClean="0">
                <a:solidFill>
                  <a:srgbClr val="FF0000"/>
                </a:solidFill>
                <a:latin typeface="Times New Roman" pitchFamily="18" charset="0"/>
                <a:cs typeface="Times New Roman" pitchFamily="18" charset="0"/>
              </a:rPr>
              <a:t>livres</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publiés au niveau internationaux ou nationaux </a:t>
            </a:r>
          </a:p>
          <a:p>
            <a:r>
              <a:rPr lang="fr-FR" dirty="0" smtClean="0">
                <a:latin typeface="Times New Roman" pitchFamily="18" charset="0"/>
                <a:cs typeface="Times New Roman" pitchFamily="18" charset="0"/>
              </a:rPr>
              <a:t>Maximum 10% des </a:t>
            </a:r>
            <a:r>
              <a:rPr lang="fr-FR" b="1" dirty="0" smtClean="0">
                <a:solidFill>
                  <a:srgbClr val="FF0000"/>
                </a:solidFill>
                <a:latin typeface="Times New Roman" pitchFamily="18" charset="0"/>
                <a:cs typeface="Times New Roman" pitchFamily="18" charset="0"/>
              </a:rPr>
              <a:t>articles </a:t>
            </a:r>
            <a:r>
              <a:rPr lang="fr-FR" dirty="0" smtClean="0">
                <a:latin typeface="Times New Roman" pitchFamily="18" charset="0"/>
                <a:cs typeface="Times New Roman" pitchFamily="18" charset="0"/>
              </a:rPr>
              <a:t>publiés en volumes des conférences scientifiques. </a:t>
            </a:r>
          </a:p>
          <a:p>
            <a:r>
              <a:rPr lang="fr-FR" dirty="0" smtClean="0">
                <a:latin typeface="Times New Roman" pitchFamily="18" charset="0"/>
                <a:cs typeface="Times New Roman" pitchFamily="18" charset="0"/>
              </a:rPr>
              <a:t>Maximum 10% </a:t>
            </a:r>
            <a:r>
              <a:rPr lang="fr-FR" b="1" dirty="0" smtClean="0">
                <a:solidFill>
                  <a:srgbClr val="FF0000"/>
                </a:solidFill>
                <a:latin typeface="Times New Roman" pitchFamily="18" charset="0"/>
                <a:cs typeface="Times New Roman" pitchFamily="18" charset="0"/>
              </a:rPr>
              <a:t>Documents non publiés </a:t>
            </a:r>
            <a:r>
              <a:rPr lang="fr-FR" dirty="0" smtClean="0">
                <a:latin typeface="Times New Roman" pitchFamily="18" charset="0"/>
                <a:cs typeface="Times New Roman" pitchFamily="18" charset="0"/>
              </a:rPr>
              <a:t>(thèses de doctorat, manuels universitaires, des cours, etc.) </a:t>
            </a:r>
          </a:p>
          <a:p>
            <a:pPr algn="ctr"/>
            <a:r>
              <a:rPr lang="fr-FR" b="1" dirty="0" smtClean="0">
                <a:solidFill>
                  <a:srgbClr val="00B050"/>
                </a:solidFill>
                <a:latin typeface="Times New Roman" pitchFamily="18" charset="0"/>
                <a:cs typeface="Times New Roman" pitchFamily="18" charset="0"/>
              </a:rPr>
              <a:t>Chercher toujours la documentation  la plus récente.</a:t>
            </a:r>
          </a:p>
          <a:p>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285720" y="1142984"/>
            <a:ext cx="8572560" cy="5572164"/>
          </a:xfrm>
        </p:spPr>
        <p:txBody>
          <a:bodyPr>
            <a:normAutofit lnSpcReduction="10000"/>
          </a:bodyPr>
          <a:lstStyle/>
          <a:p>
            <a:r>
              <a:rPr lang="fr-FR" dirty="0" smtClean="0"/>
              <a:t>Un travail écrit devrait toujours être organisée selon le schéma suivant:</a:t>
            </a:r>
          </a:p>
          <a:p>
            <a:r>
              <a:rPr lang="fr-FR" dirty="0" smtClean="0"/>
              <a:t>1. Couverture et page de garde (forme unifiée et imposée) </a:t>
            </a:r>
          </a:p>
          <a:p>
            <a:r>
              <a:rPr lang="fr-FR" dirty="0" smtClean="0"/>
              <a:t>2. Remerciements (facultatif)</a:t>
            </a:r>
          </a:p>
          <a:p>
            <a:r>
              <a:rPr lang="fr-FR" dirty="0" smtClean="0"/>
              <a:t>3. Tables des figures et tableaux</a:t>
            </a:r>
          </a:p>
          <a:p>
            <a:r>
              <a:rPr lang="fr-FR" dirty="0" smtClean="0"/>
              <a:t>4. Table des matières</a:t>
            </a:r>
          </a:p>
          <a:p>
            <a:r>
              <a:rPr lang="fr-FR" dirty="0" smtClean="0"/>
              <a:t>5. Introduction</a:t>
            </a:r>
          </a:p>
          <a:p>
            <a:r>
              <a:rPr lang="fr-FR" dirty="0" smtClean="0"/>
              <a:t>6. Chapitres</a:t>
            </a:r>
          </a:p>
          <a:p>
            <a:r>
              <a:rPr lang="fr-FR" dirty="0" smtClean="0"/>
              <a:t>7. Conclusion</a:t>
            </a:r>
          </a:p>
          <a:p>
            <a:r>
              <a:rPr lang="fr-FR" dirty="0" smtClean="0"/>
              <a:t>8. Bibliographie</a:t>
            </a:r>
          </a:p>
          <a:p>
            <a:r>
              <a:rPr lang="fr-FR" dirty="0" smtClean="0"/>
              <a:t>9. Annexes (facultatif)</a:t>
            </a:r>
          </a:p>
          <a:p>
            <a:r>
              <a:rPr lang="fr-FR" dirty="0" smtClean="0"/>
              <a:t>10.résumé.</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0" y="1142984"/>
            <a:ext cx="9144000" cy="5715016"/>
          </a:xfrm>
        </p:spPr>
        <p:txBody>
          <a:bodyPr>
            <a:normAutofit/>
          </a:bodyPr>
          <a:lstStyle/>
          <a:p>
            <a:pPr algn="ctr">
              <a:buNone/>
            </a:pPr>
            <a:r>
              <a:rPr lang="fr-FR" sz="3800" b="1" dirty="0" smtClean="0">
                <a:solidFill>
                  <a:schemeClr val="accent1">
                    <a:lumMod val="75000"/>
                  </a:schemeClr>
                </a:solidFill>
              </a:rPr>
              <a:t>L’introduction</a:t>
            </a:r>
            <a:endParaRPr lang="fr-FR" dirty="0" smtClean="0"/>
          </a:p>
          <a:p>
            <a:pPr algn="just"/>
            <a:r>
              <a:rPr lang="fr-FR" sz="3000" dirty="0" smtClean="0"/>
              <a:t>L’introduction est une partie importante du mémoire. </a:t>
            </a:r>
          </a:p>
          <a:p>
            <a:pPr algn="just"/>
            <a:r>
              <a:rPr lang="fr-FR" sz="3000" dirty="0" smtClean="0"/>
              <a:t>Il faut motiver ce lecteur et expliquer pourquoi le problème  étudié est important en utilisant les bonnes expressions comme: </a:t>
            </a:r>
            <a:r>
              <a:rPr lang="fr-FR" sz="3000" dirty="0" smtClean="0">
                <a:solidFill>
                  <a:srgbClr val="FF0000"/>
                </a:solidFill>
              </a:rPr>
              <a:t>nouveau, récent, important,  qui va aidé , notre travail est une amélioration ………. Nous proposons une nouvelle…. Notre objectif est de résoudre un problème de valeur dans la vie quotidienne des ….</a:t>
            </a:r>
          </a:p>
          <a:p>
            <a:pPr algn="just"/>
            <a:endParaRPr lang="fr-FR" sz="3000"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smtClean="0"/>
              <a:t>Essayé toujours de présenté l’importance de votre travail soit coté recherche </a:t>
            </a:r>
          </a:p>
          <a:p>
            <a:pPr algn="just"/>
            <a:r>
              <a:rPr lang="fr-FR" dirty="0" smtClean="0"/>
              <a:t>soit dans l’amélioration du travail si le travail est liée à un stage </a:t>
            </a:r>
          </a:p>
          <a:p>
            <a:pPr algn="just"/>
            <a:r>
              <a:rPr lang="fr-FR" dirty="0" smtClean="0"/>
              <a:t>  ou bien l’amélioration de la vie des citoyens surtout avec les application mobile car ces derniers en toujours l’ambition  d’améliorer des taches de vie.</a:t>
            </a:r>
          </a:p>
          <a:p>
            <a:pPr algn="just"/>
            <a:r>
              <a:rPr lang="fr-FR" dirty="0" smtClean="0"/>
              <a:t>EXEMPLE: application mobile pour le suivie des diabétique.</a:t>
            </a:r>
          </a:p>
          <a:p>
            <a:pPr algn="just"/>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69776"/>
            <a:ext cx="8229600" cy="1143000"/>
          </a:xfrm>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a:xfrm>
            <a:off x="0" y="1935480"/>
            <a:ext cx="8929718" cy="4389120"/>
          </a:xfrm>
        </p:spPr>
        <p:txBody>
          <a:bodyPr>
            <a:normAutofit lnSpcReduction="10000"/>
          </a:bodyPr>
          <a:lstStyle/>
          <a:p>
            <a:pPr algn="ctr">
              <a:buNone/>
            </a:pPr>
            <a:r>
              <a:rPr lang="fr-FR" sz="3200" b="1" dirty="0" smtClean="0">
                <a:solidFill>
                  <a:schemeClr val="accent1">
                    <a:lumMod val="75000"/>
                  </a:schemeClr>
                </a:solidFill>
              </a:rPr>
              <a:t>L’introduction</a:t>
            </a:r>
          </a:p>
          <a:p>
            <a:pPr>
              <a:buNone/>
            </a:pPr>
            <a:r>
              <a:rPr lang="fr-FR" dirty="0" smtClean="0"/>
              <a:t>L’introduction est en général organisée comme suit:</a:t>
            </a:r>
          </a:p>
          <a:p>
            <a:pPr marL="514350" indent="-514350">
              <a:buFont typeface="+mj-lt"/>
              <a:buAutoNum type="alphaUcPeriod"/>
            </a:pPr>
            <a:r>
              <a:rPr lang="fr-FR" b="1" dirty="0" smtClean="0">
                <a:solidFill>
                  <a:schemeClr val="accent1">
                    <a:lumMod val="75000"/>
                  </a:schemeClr>
                </a:solidFill>
              </a:rPr>
              <a:t>Contexte,</a:t>
            </a:r>
            <a:endParaRPr lang="fr-FR" dirty="0" smtClean="0"/>
          </a:p>
          <a:p>
            <a:pPr marL="514350" indent="-514350">
              <a:buFont typeface="+mj-lt"/>
              <a:buAutoNum type="alphaUcPeriod"/>
            </a:pPr>
            <a:r>
              <a:rPr lang="fr-FR" b="1" dirty="0" smtClean="0">
                <a:solidFill>
                  <a:schemeClr val="accent1">
                    <a:lumMod val="75000"/>
                  </a:schemeClr>
                </a:solidFill>
              </a:rPr>
              <a:t>Définition du problème,</a:t>
            </a:r>
          </a:p>
          <a:p>
            <a:pPr marL="514350" indent="-514350">
              <a:buFont typeface="+mj-lt"/>
              <a:buAutoNum type="alphaUcPeriod"/>
            </a:pPr>
            <a:r>
              <a:rPr lang="fr-FR" b="1" dirty="0" smtClean="0">
                <a:solidFill>
                  <a:schemeClr val="accent1">
                    <a:lumMod val="75000"/>
                  </a:schemeClr>
                </a:solidFill>
              </a:rPr>
              <a:t>Présentation  des solutions existantes (facultatif)</a:t>
            </a:r>
          </a:p>
          <a:p>
            <a:pPr marL="514350" indent="-514350">
              <a:buFont typeface="+mj-lt"/>
              <a:buAutoNum type="alphaUcPeriod"/>
            </a:pPr>
            <a:r>
              <a:rPr lang="fr-FR" b="1" dirty="0" smtClean="0">
                <a:solidFill>
                  <a:schemeClr val="accent1">
                    <a:lumMod val="75000"/>
                  </a:schemeClr>
                </a:solidFill>
              </a:rPr>
              <a:t>Objectifs du travail.</a:t>
            </a:r>
          </a:p>
          <a:p>
            <a:pPr marL="514350" indent="-514350">
              <a:buFont typeface="+mj-lt"/>
              <a:buAutoNum type="alphaUcPeriod"/>
            </a:pPr>
            <a:r>
              <a:rPr lang="fr-FR" b="1" dirty="0" smtClean="0">
                <a:solidFill>
                  <a:schemeClr val="accent1">
                    <a:lumMod val="75000"/>
                  </a:schemeClr>
                </a:solidFill>
              </a:rPr>
              <a:t>Méthodologies et outils utilisé pour la résolution du problème</a:t>
            </a:r>
          </a:p>
          <a:p>
            <a:pPr marL="514350" indent="-514350">
              <a:buFont typeface="+mj-lt"/>
              <a:buAutoNum type="alphaUcPeriod"/>
            </a:pPr>
            <a:r>
              <a:rPr lang="fr-FR" b="1" dirty="0" smtClean="0">
                <a:solidFill>
                  <a:schemeClr val="accent1">
                    <a:lumMod val="75000"/>
                  </a:schemeClr>
                </a:solidFill>
              </a:rPr>
              <a:t>Elle se termine par une brève description du contenu, chapitre par chapitre.</a:t>
            </a:r>
            <a:endParaRPr lang="fr-FR"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568952" cy="1143000"/>
          </a:xfrm>
        </p:spPr>
        <p:txBody>
          <a:bodyPr>
            <a:normAutofit/>
          </a:bodyPr>
          <a:lstStyle/>
          <a:p>
            <a:pPr algn="ctr"/>
            <a:r>
              <a:rPr lang="fr-FR" sz="2400" u="sng" dirty="0"/>
              <a:t>liste des métiers les plus demandés dans le domaine de l'informatique :</a:t>
            </a:r>
            <a:endParaRPr lang="en-US" sz="2400" u="sng" dirty="0"/>
          </a:p>
        </p:txBody>
      </p:sp>
      <p:sp>
        <p:nvSpPr>
          <p:cNvPr id="3" name="Espace réservé du contenu 2"/>
          <p:cNvSpPr>
            <a:spLocks noGrp="1"/>
          </p:cNvSpPr>
          <p:nvPr>
            <p:ph idx="1"/>
          </p:nvPr>
        </p:nvSpPr>
        <p:spPr>
          <a:xfrm>
            <a:off x="457200" y="1935480"/>
            <a:ext cx="8579296" cy="4389120"/>
          </a:xfrm>
        </p:spPr>
        <p:txBody>
          <a:bodyPr>
            <a:normAutofit fontScale="92500" lnSpcReduction="20000"/>
          </a:bodyPr>
          <a:lstStyle/>
          <a:p>
            <a:pPr algn="ctr"/>
            <a:r>
              <a:rPr lang="fr-FR" b="1" u="sng" dirty="0" smtClean="0"/>
              <a:t>développeur </a:t>
            </a:r>
            <a:r>
              <a:rPr lang="fr-FR" b="1" u="sng" dirty="0"/>
              <a:t>Front-end </a:t>
            </a:r>
            <a:r>
              <a:rPr lang="fr-FR" b="1" u="sng" dirty="0" smtClean="0"/>
              <a:t>: </a:t>
            </a:r>
          </a:p>
          <a:p>
            <a:pPr marL="0" indent="0" algn="just">
              <a:buNone/>
            </a:pPr>
            <a:r>
              <a:rPr lang="fr-FR" dirty="0" smtClean="0"/>
              <a:t>est </a:t>
            </a:r>
            <a:r>
              <a:rPr lang="fr-FR" dirty="0"/>
              <a:t>un professionnel spécialisé dans la création de l'interface utilisateur d'une application web. </a:t>
            </a:r>
            <a:endParaRPr lang="fr-FR" dirty="0" smtClean="0"/>
          </a:p>
          <a:p>
            <a:pPr marL="0" indent="0" algn="just">
              <a:buNone/>
            </a:pPr>
            <a:r>
              <a:rPr lang="fr-FR" dirty="0" smtClean="0"/>
              <a:t>Il </a:t>
            </a:r>
            <a:r>
              <a:rPr lang="fr-FR" dirty="0"/>
              <a:t>se concentre principalement sur la partie visible et interactive d'un site web ou d'une application, avec laquelle les utilisateurs interagissent directement</a:t>
            </a:r>
            <a:r>
              <a:rPr lang="fr-FR" dirty="0" smtClean="0"/>
              <a:t>.</a:t>
            </a:r>
          </a:p>
          <a:p>
            <a:pPr algn="just"/>
            <a:r>
              <a:rPr lang="en-US" dirty="0"/>
              <a:t>HTML</a:t>
            </a:r>
          </a:p>
          <a:p>
            <a:pPr algn="just"/>
            <a:r>
              <a:rPr lang="en-US" dirty="0"/>
              <a:t>CSS (</a:t>
            </a:r>
          </a:p>
          <a:p>
            <a:pPr algn="just"/>
            <a:r>
              <a:rPr lang="en-US" dirty="0"/>
              <a:t>JavaScript :</a:t>
            </a:r>
          </a:p>
          <a:p>
            <a:pPr algn="just"/>
            <a:r>
              <a:rPr lang="en-US" dirty="0"/>
              <a:t>Frameworks et </a:t>
            </a:r>
            <a:r>
              <a:rPr lang="en-US" dirty="0" err="1"/>
              <a:t>bibliothèques</a:t>
            </a:r>
            <a:r>
              <a:rPr lang="en-US" dirty="0"/>
              <a:t> front-end</a:t>
            </a:r>
          </a:p>
          <a:p>
            <a:pPr algn="just"/>
            <a:r>
              <a:rPr lang="en-US" dirty="0"/>
              <a:t>Conception Web </a:t>
            </a:r>
            <a:r>
              <a:rPr lang="en-US" dirty="0" err="1"/>
              <a:t>réactive</a:t>
            </a:r>
            <a:r>
              <a:rPr lang="en-US" dirty="0"/>
              <a:t> (Responsive Web Design)</a:t>
            </a:r>
          </a:p>
          <a:p>
            <a:pPr algn="just"/>
            <a:r>
              <a:rPr lang="en-US" dirty="0" err="1"/>
              <a:t>Accessibilité</a:t>
            </a:r>
            <a:r>
              <a:rPr lang="en-US" dirty="0"/>
              <a:t> Web</a:t>
            </a:r>
          </a:p>
          <a:p>
            <a:pPr marL="0" indent="0" algn="just">
              <a:buNone/>
            </a:pPr>
            <a:endParaRPr lang="en-US" dirty="0"/>
          </a:p>
        </p:txBody>
      </p:sp>
    </p:spTree>
    <p:extLst>
      <p:ext uri="{BB962C8B-B14F-4D97-AF65-F5344CB8AC3E}">
        <p14:creationId xmlns:p14="http://schemas.microsoft.com/office/powerpoint/2010/main" val="51339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214282" y="1935480"/>
            <a:ext cx="8929718" cy="4389120"/>
          </a:xfrm>
        </p:spPr>
        <p:txBody>
          <a:bodyPr>
            <a:normAutofit/>
          </a:bodyPr>
          <a:lstStyle/>
          <a:p>
            <a:pPr>
              <a:buNone/>
            </a:pPr>
            <a:r>
              <a:rPr lang="fr-FR" sz="3200" b="1" dirty="0" smtClean="0">
                <a:solidFill>
                  <a:schemeClr val="accent1">
                    <a:lumMod val="75000"/>
                  </a:schemeClr>
                </a:solidFill>
              </a:rPr>
              <a:t>                            La conclusion</a:t>
            </a:r>
          </a:p>
          <a:p>
            <a:pPr algn="just"/>
            <a:r>
              <a:rPr lang="fr-FR" dirty="0" smtClean="0"/>
              <a:t>La conclusion résume la contribution personnelle du travail et met en avant les principaux résultats. </a:t>
            </a:r>
          </a:p>
          <a:p>
            <a:pPr algn="just"/>
            <a:r>
              <a:rPr lang="fr-FR" dirty="0" smtClean="0"/>
              <a:t>Elle sert à remettre en place tout ce qui précède.</a:t>
            </a:r>
          </a:p>
          <a:p>
            <a:pPr algn="just"/>
            <a:r>
              <a:rPr lang="fr-FR" dirty="0" smtClean="0"/>
              <a:t>Contrairement à l’introduction ou le lecteur ne connait encore rien du sujet, ici on suppose que le lecteur a lu l’ensemble du travail. </a:t>
            </a:r>
          </a:p>
          <a:p>
            <a:pPr algn="just"/>
            <a:r>
              <a:rPr lang="fr-FR" dirty="0" smtClean="0"/>
              <a:t>La conclusion permet au lecteur de confirmer son opinion sur l’étendue du travail réalisé.</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 jury en lisant la conclusion construit une comparaison entre :</a:t>
            </a:r>
          </a:p>
          <a:p>
            <a:r>
              <a:rPr lang="fr-FR" dirty="0" smtClean="0"/>
              <a:t>les objectifs cités dans votre introduction.</a:t>
            </a:r>
          </a:p>
          <a:p>
            <a:r>
              <a:rPr lang="fr-FR" dirty="0" smtClean="0"/>
              <a:t>Le travail réalisé( dans les chapitres)</a:t>
            </a:r>
          </a:p>
          <a:p>
            <a:r>
              <a:rPr lang="fr-FR" dirty="0" smtClean="0"/>
              <a:t>Et les critiques et les perspectifs de votre conclusion;</a:t>
            </a:r>
          </a:p>
          <a:p>
            <a:r>
              <a:rPr lang="fr-FR" dirty="0" smtClean="0"/>
              <a:t>Il faut donner l’impression au membre de jury que vous êtes honnêtes par rapport au travail réalisé et tu assume la responsabilité des manques existants.</a:t>
            </a:r>
          </a:p>
          <a:p>
            <a:endParaRPr lang="fr-FR"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356"/>
            <a:ext cx="8229600" cy="1143000"/>
          </a:xfrm>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a:xfrm>
            <a:off x="214282" y="1935480"/>
            <a:ext cx="8929718" cy="4389120"/>
          </a:xfrm>
        </p:spPr>
        <p:txBody>
          <a:bodyPr>
            <a:normAutofit/>
          </a:bodyPr>
          <a:lstStyle/>
          <a:p>
            <a:pPr algn="ctr">
              <a:buNone/>
            </a:pPr>
            <a:r>
              <a:rPr lang="fr-FR" sz="3600" b="1" dirty="0" smtClean="0">
                <a:solidFill>
                  <a:schemeClr val="accent1">
                    <a:lumMod val="75000"/>
                  </a:schemeClr>
                </a:solidFill>
              </a:rPr>
              <a:t>La conclusion</a:t>
            </a:r>
          </a:p>
          <a:p>
            <a:pPr>
              <a:buNone/>
            </a:pPr>
            <a:r>
              <a:rPr lang="fr-FR" dirty="0" smtClean="0"/>
              <a:t>La conclusion est la dernière partie du travail écrit elle est en général organisée comme suit : </a:t>
            </a:r>
          </a:p>
          <a:p>
            <a:r>
              <a:rPr lang="fr-FR" dirty="0" smtClean="0"/>
              <a:t>Résumé du travail et des contributions,</a:t>
            </a:r>
          </a:p>
          <a:p>
            <a:r>
              <a:rPr lang="fr-FR" dirty="0" smtClean="0"/>
              <a:t> Rappel des résultats principaux, </a:t>
            </a:r>
          </a:p>
          <a:p>
            <a:r>
              <a:rPr lang="fr-FR" dirty="0" smtClean="0"/>
              <a:t>Limitations de la solution proposée. </a:t>
            </a:r>
          </a:p>
          <a:p>
            <a:r>
              <a:rPr lang="fr-FR" dirty="0" smtClean="0"/>
              <a:t>Les avantages du travail sur le titre personnel et professionnel.</a:t>
            </a:r>
          </a:p>
          <a:p>
            <a:r>
              <a:rPr lang="fr-FR" dirty="0" smtClean="0"/>
              <a:t>Perspectives (pistes pour d´éventuels travaux futurs).</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smtClean="0"/>
              <a:t>La structure d’un mémoire</a:t>
            </a:r>
            <a:endParaRPr lang="fr-FR" dirty="0"/>
          </a:p>
        </p:txBody>
      </p:sp>
      <p:sp>
        <p:nvSpPr>
          <p:cNvPr id="3" name="Espace réservé du contenu 2"/>
          <p:cNvSpPr>
            <a:spLocks noGrp="1"/>
          </p:cNvSpPr>
          <p:nvPr>
            <p:ph idx="1"/>
          </p:nvPr>
        </p:nvSpPr>
        <p:spPr>
          <a:xfrm>
            <a:off x="0" y="1935480"/>
            <a:ext cx="8686800" cy="4389120"/>
          </a:xfrm>
        </p:spPr>
        <p:txBody>
          <a:bodyPr>
            <a:normAutofit/>
          </a:bodyPr>
          <a:lstStyle/>
          <a:p>
            <a:pPr algn="ctr"/>
            <a:r>
              <a:rPr lang="fr-FR" sz="4000" b="1" dirty="0" smtClean="0">
                <a:solidFill>
                  <a:schemeClr val="bg2">
                    <a:lumMod val="25000"/>
                  </a:schemeClr>
                </a:solidFill>
              </a:rPr>
              <a:t>Le résumé</a:t>
            </a:r>
          </a:p>
          <a:p>
            <a:r>
              <a:rPr lang="fr-FR" dirty="0" smtClean="0"/>
              <a:t>Appelé également Sommaire scientifique ou </a:t>
            </a:r>
          </a:p>
          <a:p>
            <a:r>
              <a:rPr lang="fr-FR" dirty="0" smtClean="0"/>
              <a:t> abstract en anglais, est une étape important de la </a:t>
            </a:r>
            <a:r>
              <a:rPr lang="fr-FR" dirty="0" smtClean="0">
                <a:solidFill>
                  <a:schemeClr val="tx1">
                    <a:lumMod val="95000"/>
                    <a:lumOff val="5000"/>
                  </a:schemeClr>
                </a:solidFill>
                <a:hlinkClick r:id="rId2"/>
              </a:rPr>
              <a:t>rédaction d’un mémoire</a:t>
            </a:r>
            <a:r>
              <a:rPr lang="fr-FR" dirty="0" smtClean="0">
                <a:solidFill>
                  <a:schemeClr val="tx1">
                    <a:lumMod val="95000"/>
                    <a:lumOff val="5000"/>
                  </a:schemeClr>
                </a:solidFill>
              </a:rPr>
              <a:t>. Il donne au lecteur un aperçu </a:t>
            </a:r>
            <a:r>
              <a:rPr lang="fr-FR" dirty="0" smtClean="0"/>
              <a:t>du contenu du mémoire car il décrit brièvement l’intérêt du sujet ainsi que la problématique sous-jacente.. </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a:xfrm>
            <a:off x="0" y="1643050"/>
            <a:ext cx="9144000" cy="4389120"/>
          </a:xfrm>
        </p:spPr>
        <p:txBody>
          <a:bodyPr>
            <a:normAutofit fontScale="92500"/>
          </a:bodyPr>
          <a:lstStyle/>
          <a:p>
            <a:pPr algn="ctr"/>
            <a:r>
              <a:rPr lang="fr-FR" sz="4300" b="1" dirty="0" smtClean="0">
                <a:solidFill>
                  <a:schemeClr val="bg2">
                    <a:lumMod val="25000"/>
                  </a:schemeClr>
                </a:solidFill>
              </a:rPr>
              <a:t>Le résumé</a:t>
            </a:r>
            <a:endParaRPr lang="fr-FR" dirty="0" smtClean="0"/>
          </a:p>
          <a:p>
            <a:pPr algn="just"/>
            <a:r>
              <a:rPr lang="fr-FR" sz="3200" dirty="0" smtClean="0"/>
              <a:t>Le résumé de mémoire ne dépassent pas les 200 mots en général, ce qui signifie qu’il faut bien choisir les mots qui vont construire les phrases et que ces dernières soient aussi explicites que possible.</a:t>
            </a:r>
          </a:p>
          <a:p>
            <a:pPr algn="just"/>
            <a:r>
              <a:rPr lang="fr-FR" sz="3200" dirty="0" smtClean="0"/>
              <a:t>Un résume présente le problème étude l’application (le produit) et les outils utilisé (algorithme et outil d’implémentation. D’un manière brève s et neutre s </a:t>
            </a:r>
          </a:p>
          <a:p>
            <a:pPr algn="just">
              <a:buNone/>
            </a:pPr>
            <a:endParaRPr lang="fr-FR" sz="3200" dirty="0" smtClean="0"/>
          </a:p>
          <a:p>
            <a:pPr algn="just"/>
            <a:endParaRPr lang="fr-FR" sz="32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p:txBody>
          <a:bodyPr>
            <a:normAutofit/>
          </a:bodyPr>
          <a:lstStyle/>
          <a:p>
            <a:pPr algn="ctr"/>
            <a:r>
              <a:rPr lang="fr-FR" sz="4000" b="1" dirty="0" smtClean="0">
                <a:solidFill>
                  <a:schemeClr val="bg2">
                    <a:lumMod val="25000"/>
                  </a:schemeClr>
                </a:solidFill>
              </a:rPr>
              <a:t>Le résumé</a:t>
            </a:r>
            <a:endParaRPr lang="fr-FR" sz="4000" dirty="0" smtClean="0"/>
          </a:p>
          <a:p>
            <a:r>
              <a:rPr lang="fr-FR" dirty="0" smtClean="0"/>
              <a:t> il ne faut pas hésiter à utiliser des mors-clés, et choisir les plus pertinents.</a:t>
            </a:r>
          </a:p>
          <a:p>
            <a:r>
              <a:rPr lang="fr-FR" dirty="0" smtClean="0"/>
              <a:t>Il faut bien choisir les mots pour bien cerné le cadre de votre travail </a:t>
            </a:r>
          </a:p>
          <a:p>
            <a:r>
              <a:rPr lang="fr-FR" dirty="0" smtClean="0"/>
              <a:t>Au niveau de la syntaxe, il faut faire en sorte qu’une seule phrase (courte) exprime une idée pour qu’elle soit plus fluide à la lecture.</a:t>
            </a:r>
          </a:p>
          <a:p>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214282" y="1935480"/>
            <a:ext cx="8472518" cy="4389120"/>
          </a:xfrm>
        </p:spPr>
        <p:txBody>
          <a:bodyPr>
            <a:normAutofit/>
          </a:bodyPr>
          <a:lstStyle/>
          <a:p>
            <a:pPr algn="ctr"/>
            <a:r>
              <a:rPr lang="fr-FR" sz="4000" b="1" dirty="0" smtClean="0">
                <a:solidFill>
                  <a:srgbClr val="00B050"/>
                </a:solidFill>
              </a:rPr>
              <a:t>Les chapitres</a:t>
            </a:r>
          </a:p>
          <a:p>
            <a:r>
              <a:rPr lang="fr-FR" sz="4000" dirty="0" smtClean="0"/>
              <a:t>Les chapitres constituant le corps du texte (entre l’introduction et la conclusion) présentent l’objet et le développement du travail. Ils contiennent les éléments suivants</a:t>
            </a:r>
            <a:endParaRPr lang="fr-FR" sz="4000" b="1" dirty="0" smtClean="0"/>
          </a:p>
          <a:p>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p:txBody>
          <a:bodyPr/>
          <a:lstStyle/>
          <a:p>
            <a:r>
              <a:rPr lang="fr-FR" b="1" u="sng" dirty="0" smtClean="0"/>
              <a:t>Le nombre du chapitre?</a:t>
            </a:r>
          </a:p>
          <a:p>
            <a:r>
              <a:rPr lang="fr-FR" dirty="0" smtClean="0"/>
              <a:t>Voila  j’ai 5 chapitres avec les titres suivants……….</a:t>
            </a:r>
          </a:p>
          <a:p>
            <a:pPr>
              <a:buNone/>
            </a:pPr>
            <a:r>
              <a:rPr lang="fr-FR" dirty="0" smtClean="0"/>
              <a:t>                                            </a:t>
            </a:r>
          </a:p>
          <a:p>
            <a:r>
              <a:rPr lang="fr-FR" dirty="0" smtClean="0"/>
              <a:t>Dans le mémoire de l’étudiant </a:t>
            </a:r>
            <a:r>
              <a:rPr lang="fr-FR" dirty="0" err="1" smtClean="0"/>
              <a:t>xxxxxx</a:t>
            </a:r>
            <a:r>
              <a:rPr lang="fr-FR" dirty="0" smtClean="0"/>
              <a:t> il traite un problème comme le mien alors je structure mon mémoire comme son mémoire.</a:t>
            </a:r>
          </a:p>
          <a:p>
            <a:endParaRPr lang="fr-FR" dirty="0" smtClean="0"/>
          </a:p>
          <a:p>
            <a:r>
              <a:rPr lang="fr-FR" dirty="0" smtClean="0"/>
              <a:t>Refuser que le directeur impose un nombre de chapitre au début du travail.</a:t>
            </a:r>
          </a:p>
          <a:p>
            <a:endParaRPr lang="fr-FR" dirty="0" smtClean="0"/>
          </a:p>
          <a:p>
            <a:endParaRPr lang="fr-FR" dirty="0"/>
          </a:p>
        </p:txBody>
      </p:sp>
      <p:pic>
        <p:nvPicPr>
          <p:cNvPr id="70658" name="Picture 2" descr="C:\Users\pc\AppData\Local\Microsoft\Windows\Temporary Internet Files\Content.IE5\6DCBN04W\cancel-146131_960_720[1].png"/>
          <p:cNvPicPr>
            <a:picLocks noChangeAspect="1" noChangeArrowheads="1"/>
          </p:cNvPicPr>
          <p:nvPr/>
        </p:nvPicPr>
        <p:blipFill>
          <a:blip r:embed="rId2" cstate="print"/>
          <a:srcRect/>
          <a:stretch>
            <a:fillRect/>
          </a:stretch>
        </p:blipFill>
        <p:spPr bwMode="auto">
          <a:xfrm>
            <a:off x="214282" y="2357430"/>
            <a:ext cx="642918" cy="642918"/>
          </a:xfrm>
          <a:prstGeom prst="rect">
            <a:avLst/>
          </a:prstGeom>
          <a:noFill/>
        </p:spPr>
      </p:pic>
      <p:pic>
        <p:nvPicPr>
          <p:cNvPr id="5" name="Picture 2" descr="C:\Users\pc\AppData\Local\Microsoft\Windows\Temporary Internet Files\Content.IE5\6DCBN04W\cancel-146131_960_720[1].png"/>
          <p:cNvPicPr>
            <a:picLocks noChangeAspect="1" noChangeArrowheads="1"/>
          </p:cNvPicPr>
          <p:nvPr/>
        </p:nvPicPr>
        <p:blipFill>
          <a:blip r:embed="rId2" cstate="print"/>
          <a:srcRect/>
          <a:stretch>
            <a:fillRect/>
          </a:stretch>
        </p:blipFill>
        <p:spPr bwMode="auto">
          <a:xfrm>
            <a:off x="214282" y="3357562"/>
            <a:ext cx="642918" cy="642918"/>
          </a:xfrm>
          <a:prstGeom prst="rect">
            <a:avLst/>
          </a:prstGeom>
          <a:noFill/>
        </p:spPr>
      </p:pic>
      <p:pic>
        <p:nvPicPr>
          <p:cNvPr id="6" name="Picture 2" descr="C:\Users\pc\AppData\Local\Microsoft\Windows\Temporary Internet Files\Content.IE5\6DCBN04W\cancel-146131_960_720[1].png"/>
          <p:cNvPicPr>
            <a:picLocks noChangeAspect="1" noChangeArrowheads="1"/>
          </p:cNvPicPr>
          <p:nvPr/>
        </p:nvPicPr>
        <p:blipFill>
          <a:blip r:embed="rId2" cstate="print"/>
          <a:srcRect/>
          <a:stretch>
            <a:fillRect/>
          </a:stretch>
        </p:blipFill>
        <p:spPr bwMode="auto">
          <a:xfrm>
            <a:off x="214282" y="5072074"/>
            <a:ext cx="642918" cy="642918"/>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solidFill>
                  <a:srgbClr val="FF0000"/>
                </a:solidFill>
              </a:rPr>
              <a:t>Plan de rédaction </a:t>
            </a:r>
            <a:r>
              <a:rPr lang="fr-FR" b="1" dirty="0" smtClean="0"/>
              <a:t>avant le nombre de chapitre!!!!</a:t>
            </a:r>
            <a:endParaRPr lang="fr-FR" b="1" dirty="0"/>
          </a:p>
        </p:txBody>
      </p:sp>
      <p:sp>
        <p:nvSpPr>
          <p:cNvPr id="3" name="Espace réservé du contenu 2"/>
          <p:cNvSpPr>
            <a:spLocks noGrp="1"/>
          </p:cNvSpPr>
          <p:nvPr>
            <p:ph idx="1"/>
          </p:nvPr>
        </p:nvSpPr>
        <p:spPr>
          <a:xfrm>
            <a:off x="0" y="1935480"/>
            <a:ext cx="9144000" cy="4389120"/>
          </a:xfrm>
        </p:spPr>
        <p:txBody>
          <a:bodyPr>
            <a:normAutofit lnSpcReduction="10000"/>
          </a:bodyPr>
          <a:lstStyle/>
          <a:p>
            <a:r>
              <a:rPr lang="fr-FR" sz="3600" b="1" dirty="0" smtClean="0"/>
              <a:t>Le plan de rédaction est une projection de votre image mentale du problème étudié et de sa solution.</a:t>
            </a:r>
          </a:p>
          <a:p>
            <a:r>
              <a:rPr lang="fr-FR" sz="3600" b="1" dirty="0" smtClean="0"/>
              <a:t>Cette projection est formulée par des titres.</a:t>
            </a:r>
          </a:p>
          <a:p>
            <a:r>
              <a:rPr lang="fr-FR" sz="3600" b="1" dirty="0" smtClean="0"/>
              <a:t>il faut sen</a:t>
            </a:r>
            <a:r>
              <a:rPr lang="fr-FR" sz="3500" b="1" dirty="0" smtClean="0"/>
              <a:t>tir que le mémoire est similaire à une histoire avec des événements organisés l’un après l’autre.</a:t>
            </a:r>
          </a:p>
          <a:p>
            <a:endParaRPr lang="fr-FR" sz="4000" b="1"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Il faut commencer par la rédaction de quelque futures titres de votre mémoire et avec le temps tu peux </a:t>
            </a:r>
          </a:p>
          <a:p>
            <a:r>
              <a:rPr lang="fr-FR" dirty="0" smtClean="0"/>
              <a:t>ajouter des titres </a:t>
            </a:r>
          </a:p>
          <a:p>
            <a:r>
              <a:rPr lang="fr-FR" dirty="0" smtClean="0"/>
              <a:t>Réorganiser  des titres</a:t>
            </a:r>
          </a:p>
          <a:p>
            <a:r>
              <a:rPr lang="fr-FR" dirty="0" smtClean="0"/>
              <a:t>Supprimer des titres</a:t>
            </a:r>
          </a:p>
          <a:p>
            <a:r>
              <a:rPr lang="fr-FR" dirty="0" smtClean="0"/>
              <a:t>Ces opérations sont orientées par  votre compréhension du thème.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r>
              <a:rPr lang="fr-FR" b="1" u="sng" dirty="0"/>
              <a:t>Un développeur Back-end </a:t>
            </a:r>
            <a:endParaRPr lang="fr-FR" b="1" u="sng" dirty="0" smtClean="0"/>
          </a:p>
          <a:p>
            <a:pPr algn="just"/>
            <a:r>
              <a:rPr lang="fr-FR" dirty="0" smtClean="0"/>
              <a:t>est </a:t>
            </a:r>
            <a:r>
              <a:rPr lang="fr-FR" dirty="0"/>
              <a:t>un professionnel spécialisé dans la création de la partie serveur d'une application web. Il se concentre sur la gestion des données, le traitement des requêtes et la logique métier de l'application, qui s'exécute côté serveur et interagit avec la base de données et d'autres systèmes</a:t>
            </a:r>
            <a:r>
              <a:rPr lang="fr-FR" dirty="0" smtClean="0"/>
              <a:t>.</a:t>
            </a:r>
          </a:p>
        </p:txBody>
      </p:sp>
      <p:sp>
        <p:nvSpPr>
          <p:cNvPr id="4" name="Titre 1"/>
          <p:cNvSpPr>
            <a:spLocks noGrp="1"/>
          </p:cNvSpPr>
          <p:nvPr>
            <p:ph type="title"/>
          </p:nvPr>
        </p:nvSpPr>
        <p:spPr/>
        <p:txBody>
          <a:bodyPr>
            <a:normAutofit/>
          </a:bodyPr>
          <a:lstStyle/>
          <a:p>
            <a:pPr algn="ctr"/>
            <a:r>
              <a:rPr lang="fr-FR" sz="2400" u="sng" dirty="0"/>
              <a:t>liste des </a:t>
            </a:r>
            <a:r>
              <a:rPr lang="fr-FR" sz="2400" u="sng" dirty="0" smtClean="0"/>
              <a:t>métiers </a:t>
            </a:r>
            <a:r>
              <a:rPr lang="fr-FR" sz="2400" u="sng" dirty="0"/>
              <a:t>les plus demandés dans le domaine de l'informatique :</a:t>
            </a:r>
            <a:endParaRPr lang="en-US" sz="2400" u="sng" dirty="0"/>
          </a:p>
        </p:txBody>
      </p:sp>
    </p:spTree>
    <p:extLst>
      <p:ext uri="{BB962C8B-B14F-4D97-AF65-F5344CB8AC3E}">
        <p14:creationId xmlns:p14="http://schemas.microsoft.com/office/powerpoint/2010/main" val="189882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voila le nombre du chapitre</a:t>
            </a:r>
            <a:endParaRPr lang="fr-FR" dirty="0"/>
          </a:p>
        </p:txBody>
      </p:sp>
      <p:sp>
        <p:nvSpPr>
          <p:cNvPr id="3" name="Espace réservé du contenu 2"/>
          <p:cNvSpPr>
            <a:spLocks noGrp="1"/>
          </p:cNvSpPr>
          <p:nvPr>
            <p:ph idx="1"/>
          </p:nvPr>
        </p:nvSpPr>
        <p:spPr/>
        <p:txBody>
          <a:bodyPr/>
          <a:lstStyle/>
          <a:p>
            <a:pPr>
              <a:buNone/>
            </a:pPr>
            <a:endParaRPr lang="fr-FR" dirty="0"/>
          </a:p>
        </p:txBody>
      </p:sp>
      <p:sp>
        <p:nvSpPr>
          <p:cNvPr id="4" name="Rectangle à coins arrondis 3"/>
          <p:cNvSpPr/>
          <p:nvPr/>
        </p:nvSpPr>
        <p:spPr>
          <a:xfrm>
            <a:off x="4500562" y="2214554"/>
            <a:ext cx="4000528" cy="3857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2400" dirty="0" smtClean="0"/>
              <a:t>Chaptre1:</a:t>
            </a:r>
            <a:r>
              <a:rPr lang="fr-FR" sz="2400" dirty="0" err="1" smtClean="0"/>
              <a:t>aaaaaaaaaaaaaaa</a:t>
            </a:r>
            <a:endParaRPr lang="fr-FR" sz="2400" dirty="0" smtClean="0"/>
          </a:p>
          <a:p>
            <a:pPr>
              <a:buNone/>
            </a:pPr>
            <a:r>
              <a:rPr lang="fr-FR" sz="2400" dirty="0" smtClean="0"/>
              <a:t>Chapitre2:</a:t>
            </a:r>
            <a:r>
              <a:rPr lang="fr-FR" sz="2400" dirty="0" err="1" smtClean="0"/>
              <a:t>bbbbbbbbbbbb</a:t>
            </a:r>
            <a:endParaRPr lang="fr-FR" sz="2400" dirty="0" smtClean="0"/>
          </a:p>
          <a:p>
            <a:pPr>
              <a:buNone/>
            </a:pPr>
            <a:r>
              <a:rPr lang="fr-FR" sz="2400" dirty="0" smtClean="0"/>
              <a:t>Chapitre3: </a:t>
            </a:r>
            <a:r>
              <a:rPr lang="fr-FR" sz="2400" dirty="0" err="1" smtClean="0"/>
              <a:t>cccccccccccccc</a:t>
            </a:r>
            <a:endParaRPr lang="fr-FR" sz="2400" dirty="0" smtClean="0"/>
          </a:p>
          <a:p>
            <a:pPr>
              <a:buNone/>
            </a:pPr>
            <a:r>
              <a:rPr lang="fr-FR" sz="2400" dirty="0" smtClean="0"/>
              <a:t>Chapitre4: </a:t>
            </a:r>
            <a:r>
              <a:rPr lang="fr-FR" sz="2400" dirty="0" err="1" smtClean="0"/>
              <a:t>dddddddd</a:t>
            </a:r>
            <a:r>
              <a:rPr lang="fr-FR" dirty="0" err="1" smtClean="0"/>
              <a:t>dddd</a:t>
            </a:r>
            <a:endParaRPr lang="fr-FR" dirty="0"/>
          </a:p>
        </p:txBody>
      </p:sp>
      <p:sp>
        <p:nvSpPr>
          <p:cNvPr id="5" name="Rectangle à coins arrondis 4"/>
          <p:cNvSpPr/>
          <p:nvPr/>
        </p:nvSpPr>
        <p:spPr>
          <a:xfrm>
            <a:off x="642910" y="2428868"/>
            <a:ext cx="3429024" cy="3643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Plan de rédaction :</a:t>
            </a:r>
          </a:p>
          <a:p>
            <a:pPr algn="ctr"/>
            <a:r>
              <a:rPr lang="fr-FR" sz="2400" b="1" dirty="0" smtClean="0"/>
              <a:t>Titre1</a:t>
            </a:r>
          </a:p>
          <a:p>
            <a:pPr algn="ctr"/>
            <a:r>
              <a:rPr lang="fr-FR" sz="2400" dirty="0" smtClean="0"/>
              <a:t>Titre2</a:t>
            </a:r>
          </a:p>
          <a:p>
            <a:pPr algn="ctr"/>
            <a:r>
              <a:rPr lang="fr-FR" sz="2400" dirty="0" smtClean="0"/>
              <a:t>Titre3</a:t>
            </a:r>
          </a:p>
          <a:p>
            <a:pPr algn="ctr"/>
            <a:r>
              <a:rPr lang="fr-FR" sz="2400" dirty="0" smtClean="0"/>
              <a:t>Titre4</a:t>
            </a:r>
          </a:p>
          <a:p>
            <a:pPr algn="ctr"/>
            <a:r>
              <a:rPr lang="fr-FR" sz="2400" dirty="0" smtClean="0"/>
              <a:t>Titre5</a:t>
            </a:r>
          </a:p>
          <a:p>
            <a:pPr algn="ctr"/>
            <a:r>
              <a:rPr lang="fr-FR" sz="2400" dirty="0" smtClean="0"/>
              <a:t>……….</a:t>
            </a:r>
          </a:p>
          <a:p>
            <a:pPr algn="ctr"/>
            <a:r>
              <a:rPr lang="fr-FR" sz="2400" dirty="0" smtClean="0"/>
              <a:t>………..</a:t>
            </a:r>
          </a:p>
          <a:p>
            <a:pPr algn="ctr"/>
            <a:endParaRPr lang="fr-FR" sz="2400" dirty="0" smtClean="0"/>
          </a:p>
        </p:txBody>
      </p:sp>
      <p:sp>
        <p:nvSpPr>
          <p:cNvPr id="6" name="Flèche droite 5"/>
          <p:cNvSpPr/>
          <p:nvPr/>
        </p:nvSpPr>
        <p:spPr>
          <a:xfrm>
            <a:off x="4071934" y="3429000"/>
            <a:ext cx="500066"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sp>
        <p:nvSpPr>
          <p:cNvPr id="3" name="Espace réservé du contenu 2"/>
          <p:cNvSpPr>
            <a:spLocks noGrp="1"/>
          </p:cNvSpPr>
          <p:nvPr>
            <p:ph idx="1"/>
          </p:nvPr>
        </p:nvSpPr>
        <p:spPr>
          <a:xfrm>
            <a:off x="457200" y="1935480"/>
            <a:ext cx="8686800" cy="4389120"/>
          </a:xfrm>
        </p:spPr>
        <p:txBody>
          <a:bodyPr>
            <a:normAutofit/>
          </a:bodyPr>
          <a:lstStyle/>
          <a:p>
            <a:r>
              <a:rPr lang="fr-FR" sz="2800" dirty="0" smtClean="0"/>
              <a:t>les titres sont des clés importantes pour le lecteur. </a:t>
            </a:r>
          </a:p>
          <a:p>
            <a:r>
              <a:rPr lang="fr-FR" sz="2800" dirty="0" smtClean="0"/>
              <a:t>Choisissez le titre de manière à ce qu’il soit bref mais suffisamment informatif (on comprend ce qui va suivre). </a:t>
            </a:r>
          </a:p>
          <a:p>
            <a:r>
              <a:rPr lang="fr-FR" sz="2800" dirty="0" smtClean="0"/>
              <a:t>Conservez le même schéma de structuration et gardez la même forme grammaticale pour l’ensemble des titres.</a:t>
            </a:r>
          </a:p>
          <a:p>
            <a:endParaRPr lang="fr-FR"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500034" y="2500307"/>
            <a:ext cx="8001056" cy="2857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sp>
        <p:nvSpPr>
          <p:cNvPr id="3" name="Espace réservé du contenu 2"/>
          <p:cNvSpPr>
            <a:spLocks noGrp="1"/>
          </p:cNvSpPr>
          <p:nvPr>
            <p:ph idx="1"/>
          </p:nvPr>
        </p:nvSpPr>
        <p:spPr>
          <a:xfrm>
            <a:off x="0" y="2006918"/>
            <a:ext cx="9358346" cy="4422478"/>
          </a:xfrm>
        </p:spPr>
        <p:txBody>
          <a:bodyPr/>
          <a:lstStyle/>
          <a:p>
            <a:r>
              <a:rPr lang="fr-FR" sz="2800" dirty="0" smtClean="0"/>
              <a:t>La profondeur du découpage en sections ne doit pas être trop grande et il faut éviter des numérotations du style 1.3.2.1.5. </a:t>
            </a:r>
          </a:p>
          <a:p>
            <a:r>
              <a:rPr lang="fr-FR" sz="2800" dirty="0" smtClean="0"/>
              <a:t>On s’arrête généralement aux sous-sections, et parfois, pour un travail plus long, aux sous-sous-sections</a:t>
            </a:r>
          </a:p>
          <a:p>
            <a:r>
              <a:rPr lang="fr-FR" sz="2800" dirty="0" smtClean="0"/>
              <a:t>Pour structurer une (sous)-sous-section avec des titres, </a:t>
            </a:r>
          </a:p>
          <a:p>
            <a:r>
              <a:rPr lang="fr-FR" sz="2800" dirty="0" smtClean="0"/>
              <a:t>on peut utiliser des titres non-numérotés qui n’apparaissent pas dans la table des matières.</a:t>
            </a: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500034" y="2214554"/>
            <a:ext cx="8143932"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04088"/>
            <a:ext cx="8401080" cy="1143000"/>
          </a:xfrm>
        </p:spPr>
        <p:txBody>
          <a:bodyPr/>
          <a:lstStyle/>
          <a:p>
            <a:r>
              <a:rPr lang="fr-FR" dirty="0" smtClean="0"/>
              <a:t>Choisir le vocabulaire</a:t>
            </a:r>
            <a:endParaRPr lang="fr-FR" dirty="0"/>
          </a:p>
        </p:txBody>
      </p:sp>
      <p:sp>
        <p:nvSpPr>
          <p:cNvPr id="3" name="Espace réservé du contenu 2"/>
          <p:cNvSpPr>
            <a:spLocks noGrp="1"/>
          </p:cNvSpPr>
          <p:nvPr>
            <p:ph idx="1"/>
          </p:nvPr>
        </p:nvSpPr>
        <p:spPr>
          <a:xfrm>
            <a:off x="0" y="1935480"/>
            <a:ext cx="9144000" cy="4389120"/>
          </a:xfrm>
        </p:spPr>
        <p:txBody>
          <a:bodyPr>
            <a:normAutofit/>
          </a:bodyPr>
          <a:lstStyle/>
          <a:p>
            <a:r>
              <a:rPr lang="fr-FR" dirty="0" smtClean="0"/>
              <a:t>Fixer le vocabulaire et les notations est une autre étape importante qui précède la rédaction: </a:t>
            </a:r>
          </a:p>
          <a:p>
            <a:r>
              <a:rPr lang="fr-FR" dirty="0" smtClean="0"/>
              <a:t> les notations et la terminologie doivent rester les mêmes du début à la fin. </a:t>
            </a:r>
          </a:p>
          <a:p>
            <a:r>
              <a:rPr lang="fr-FR" dirty="0" smtClean="0"/>
              <a:t>Unifiez vos notations en utilisant celles que l’on rencontre le plus souvent dans la littérature. </a:t>
            </a:r>
          </a:p>
          <a:p>
            <a:r>
              <a:rPr lang="fr-FR" dirty="0" smtClean="0"/>
              <a:t>Il convient donc d’y penser avant pour éviter de revoir le texte par la suite à la recherche de symboles à modifier.</a:t>
            </a:r>
            <a:endParaRPr lang="fr-FR" dirty="0"/>
          </a:p>
        </p:txBody>
      </p:sp>
      <p:sp>
        <p:nvSpPr>
          <p:cNvPr id="5" name="Rectangle à coins arrondis 4"/>
          <p:cNvSpPr/>
          <p:nvPr/>
        </p:nvSpPr>
        <p:spPr>
          <a:xfrm>
            <a:off x="0" y="2857496"/>
            <a:ext cx="357158" cy="35719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6" name="Rectangle à coins arrondis 5"/>
          <p:cNvSpPr/>
          <p:nvPr/>
        </p:nvSpPr>
        <p:spPr>
          <a:xfrm>
            <a:off x="0" y="3714752"/>
            <a:ext cx="357158" cy="35719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7" name="Rectangle à coins arrondis 6"/>
          <p:cNvSpPr/>
          <p:nvPr/>
        </p:nvSpPr>
        <p:spPr>
          <a:xfrm>
            <a:off x="0" y="4572008"/>
            <a:ext cx="357158" cy="35719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Rédaction du contenu des sections les paragraphes</a:t>
            </a:r>
            <a:endParaRPr lang="fr-FR" dirty="0"/>
          </a:p>
        </p:txBody>
      </p:sp>
      <p:sp>
        <p:nvSpPr>
          <p:cNvPr id="3" name="Espace réservé du contenu 2"/>
          <p:cNvSpPr>
            <a:spLocks noGrp="1"/>
          </p:cNvSpPr>
          <p:nvPr>
            <p:ph idx="1"/>
          </p:nvPr>
        </p:nvSpPr>
        <p:spPr>
          <a:xfrm>
            <a:off x="0" y="1935480"/>
            <a:ext cx="9144000" cy="4389120"/>
          </a:xfrm>
        </p:spPr>
        <p:txBody>
          <a:bodyPr/>
          <a:lstStyle/>
          <a:p>
            <a:pPr>
              <a:buNone/>
            </a:pPr>
            <a:endParaRPr lang="fr-FR" dirty="0" smtClean="0"/>
          </a:p>
          <a:p>
            <a:pPr algn="just"/>
            <a:r>
              <a:rPr lang="fr-FR" sz="2400" b="1" dirty="0" smtClean="0"/>
              <a:t>Essayez d’ équilibrer les paragraphes pour qu’ils ne soient ni trop courts (une ou deux lignes), ni trop longs (une demi-page). Un paragraphe très court peut servir à isoler une idée importante, mais cela doit rester une exception.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214346" y="1928802"/>
            <a:ext cx="9358346" cy="4389120"/>
          </a:xfrm>
        </p:spPr>
        <p:txBody>
          <a:bodyPr>
            <a:normAutofit/>
          </a:bodyPr>
          <a:lstStyle/>
          <a:p>
            <a:pPr algn="just"/>
            <a:r>
              <a:rPr lang="fr-FR" sz="3200" dirty="0" smtClean="0"/>
              <a:t>Un travail scientifique se base sur des travaux existants pour présenter ses propres contributions.</a:t>
            </a:r>
          </a:p>
          <a:p>
            <a:pPr algn="just">
              <a:buNone/>
            </a:pPr>
            <a:endParaRPr lang="fr-FR" sz="3200" dirty="0" smtClean="0"/>
          </a:p>
          <a:p>
            <a:pPr algn="just"/>
            <a:r>
              <a:rPr lang="fr-FR" sz="3200" dirty="0" smtClean="0"/>
              <a:t>Il est donc normal d’utiliser le travail d’autres auteurs, mais cela doit se faire de manière très claire, pour éviter d’usurper le travail de ces auteurs, c’est-`a-dire de les </a:t>
            </a:r>
            <a:r>
              <a:rPr lang="fr-FR" sz="3200" b="1" dirty="0" smtClean="0">
                <a:solidFill>
                  <a:srgbClr val="FF0000"/>
                </a:solidFill>
              </a:rPr>
              <a:t>plagier.</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0" y="1935480"/>
            <a:ext cx="9144000" cy="4389120"/>
          </a:xfrm>
        </p:spPr>
        <p:txBody>
          <a:bodyPr/>
          <a:lstStyle/>
          <a:p>
            <a:pPr algn="just"/>
            <a:endParaRPr lang="fr-FR" sz="3200" dirty="0" smtClean="0"/>
          </a:p>
          <a:p>
            <a:pPr algn="just"/>
            <a:r>
              <a:rPr lang="fr-FR" sz="3200" dirty="0" smtClean="0"/>
              <a:t>Le plagiat, c'est le fait de s'approprier les idées ou les mots de quelqu'un d'autre en les faisant passer pour les siens sans citer les références. </a:t>
            </a:r>
          </a:p>
          <a:p>
            <a:pPr algn="just"/>
            <a:r>
              <a:rPr lang="fr-FR" sz="3200" dirty="0" smtClean="0"/>
              <a:t>Il peut être volontaire ou involontaire</a:t>
            </a:r>
            <a:r>
              <a:rPr lang="fr-FR" dirty="0" smtClean="0"/>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0" y="1935480"/>
            <a:ext cx="8686800" cy="4389120"/>
          </a:xfrm>
        </p:spPr>
        <p:txBody>
          <a:bodyPr/>
          <a:lstStyle/>
          <a:p>
            <a:pPr algn="just">
              <a:lnSpc>
                <a:spcPct val="200000"/>
              </a:lnSpc>
              <a:buNone/>
            </a:pPr>
            <a:r>
              <a:rPr lang="fr-FR" dirty="0" smtClean="0"/>
              <a:t>Le plagiat est considéré comme une faute grave et peut entrainer des sanctions : </a:t>
            </a:r>
          </a:p>
          <a:p>
            <a:pPr algn="just">
              <a:lnSpc>
                <a:spcPct val="200000"/>
              </a:lnSpc>
            </a:pPr>
            <a:r>
              <a:rPr lang="fr-FR" dirty="0" smtClean="0"/>
              <a:t>refus du travail, </a:t>
            </a:r>
          </a:p>
          <a:p>
            <a:pPr algn="just">
              <a:lnSpc>
                <a:spcPct val="200000"/>
              </a:lnSpc>
            </a:pPr>
            <a:r>
              <a:rPr lang="fr-FR" dirty="0" smtClean="0"/>
              <a:t>ajournement total </a:t>
            </a:r>
          </a:p>
          <a:p>
            <a:pPr algn="just">
              <a:lnSpc>
                <a:spcPct val="200000"/>
              </a:lnSpc>
            </a:pPr>
            <a:r>
              <a:rPr lang="fr-FR" dirty="0" smtClean="0"/>
              <a:t>exclusion de l’université. </a:t>
            </a:r>
          </a:p>
          <a:p>
            <a:pPr>
              <a:lnSpc>
                <a:spcPct val="200000"/>
              </a:lnSpc>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algn="just"/>
            <a:r>
              <a:rPr lang="fr-FR" dirty="0"/>
              <a:t>Langages de programmation : Les développeurs Back-end utilisent généralement des langages de programmation tels que Python, Java, C#, PHP ou Node.js pour écrire le code qui s'exécute du côté serveur.</a:t>
            </a:r>
          </a:p>
          <a:p>
            <a:pPr algn="just"/>
            <a:endParaRPr lang="fr-FR" dirty="0"/>
          </a:p>
          <a:p>
            <a:pPr algn="just"/>
            <a:r>
              <a:rPr lang="fr-FR" dirty="0" err="1"/>
              <a:t>Frameworks</a:t>
            </a:r>
            <a:r>
              <a:rPr lang="fr-FR" dirty="0"/>
              <a:t> back-end : Les </a:t>
            </a:r>
            <a:r>
              <a:rPr lang="fr-FR" dirty="0" err="1"/>
              <a:t>frameworks</a:t>
            </a:r>
            <a:r>
              <a:rPr lang="fr-FR" dirty="0"/>
              <a:t> tels que Django (Python), </a:t>
            </a:r>
            <a:r>
              <a:rPr lang="fr-FR" dirty="0" err="1"/>
              <a:t>Spring</a:t>
            </a:r>
            <a:r>
              <a:rPr lang="fr-FR" dirty="0"/>
              <a:t> (Java), .NET (C#), </a:t>
            </a:r>
            <a:r>
              <a:rPr lang="fr-FR" dirty="0" err="1"/>
              <a:t>Laravel</a:t>
            </a:r>
            <a:r>
              <a:rPr lang="fr-FR" dirty="0"/>
              <a:t> (PHP)</a:t>
            </a:r>
          </a:p>
          <a:p>
            <a:pPr algn="just"/>
            <a:r>
              <a:rPr lang="fr-FR" dirty="0"/>
              <a:t>Bases de données </a:t>
            </a:r>
          </a:p>
          <a:p>
            <a:pPr algn="just"/>
            <a:r>
              <a:rPr lang="fr-FR" dirty="0"/>
              <a:t>APIs (Application </a:t>
            </a:r>
            <a:r>
              <a:rPr lang="fr-FR" dirty="0" err="1"/>
              <a:t>Programming</a:t>
            </a:r>
            <a:r>
              <a:rPr lang="fr-FR" dirty="0"/>
              <a:t> Interfaces) : Les développeurs Back-end peuvent créer des APIs pour permettre aux différentes parties d'une application ou à d'autres applications de communiquer entre elles. </a:t>
            </a:r>
          </a:p>
          <a:p>
            <a:pPr algn="just"/>
            <a:endParaRPr lang="fr-FR" dirty="0"/>
          </a:p>
          <a:p>
            <a:pPr algn="just"/>
            <a:r>
              <a:rPr lang="fr-FR" dirty="0"/>
              <a:t>Gestion des serveurs : Les développeurs Back-end doivent avoir des connaissances de base en administration système et en gestion des serveurs, notamment pour déployer et configurer l'application sur le serveur de production.</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47371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a:xfrm>
            <a:off x="233462" y="125760"/>
            <a:ext cx="8229600" cy="1143000"/>
          </a:xfrm>
        </p:spPr>
        <p:txBody>
          <a:bodyPr>
            <a:normAutofit/>
          </a:bodyPr>
          <a:lstStyle/>
          <a:p>
            <a:pPr algn="ctr"/>
            <a:r>
              <a:rPr lang="fr-FR" sz="2400" u="sng" dirty="0"/>
              <a:t>liste des métiers les plus demandés dans le domaine de l'informatique :</a:t>
            </a:r>
            <a:endParaRPr lang="en-US" sz="2400" u="sng" dirty="0"/>
          </a:p>
        </p:txBody>
      </p:sp>
    </p:spTree>
    <p:extLst>
      <p:ext uri="{BB962C8B-B14F-4D97-AF65-F5344CB8AC3E}">
        <p14:creationId xmlns:p14="http://schemas.microsoft.com/office/powerpoint/2010/main" val="24320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143000"/>
          </a:xfrm>
        </p:spPr>
        <p:txBody>
          <a:bodyPr/>
          <a:lstStyle/>
          <a:p>
            <a:r>
              <a:rPr lang="fr-FR" dirty="0" smtClean="0"/>
              <a:t>Eviter le plagiat</a:t>
            </a:r>
            <a:endParaRPr lang="fr-FR" dirty="0"/>
          </a:p>
        </p:txBody>
      </p:sp>
      <p:sp>
        <p:nvSpPr>
          <p:cNvPr id="3" name="Espace réservé du contenu 2"/>
          <p:cNvSpPr>
            <a:spLocks noGrp="1"/>
          </p:cNvSpPr>
          <p:nvPr>
            <p:ph idx="1"/>
          </p:nvPr>
        </p:nvSpPr>
        <p:spPr>
          <a:xfrm>
            <a:off x="0" y="1214422"/>
            <a:ext cx="9144000" cy="4389120"/>
          </a:xfrm>
        </p:spPr>
        <p:txBody>
          <a:bodyPr>
            <a:normAutofit/>
          </a:bodyPr>
          <a:lstStyle/>
          <a:p>
            <a:r>
              <a:rPr lang="fr-FR" dirty="0" smtClean="0"/>
              <a:t>Il y a plusieurs façons de préciser vos sources dans le texte en fonction de la manière dont vous les utilisez.</a:t>
            </a:r>
          </a:p>
          <a:p>
            <a:r>
              <a:rPr lang="fr-FR" b="1" u="sng" dirty="0" smtClean="0">
                <a:solidFill>
                  <a:srgbClr val="7030A0"/>
                </a:solidFill>
              </a:rPr>
              <a:t>Citation mot par mot</a:t>
            </a:r>
          </a:p>
          <a:p>
            <a:r>
              <a:rPr lang="fr-FR" dirty="0" smtClean="0"/>
              <a:t>Si vous reprenez le texte mot par mot, il est indispensable :</a:t>
            </a:r>
          </a:p>
          <a:p>
            <a:r>
              <a:rPr lang="fr-FR" dirty="0" smtClean="0"/>
              <a:t>a) de mettre toute la partie reprise</a:t>
            </a:r>
            <a:r>
              <a:rPr lang="fr-FR" b="1" dirty="0" smtClean="0"/>
              <a:t> entre chevrons</a:t>
            </a:r>
            <a:r>
              <a:rPr lang="fr-FR" dirty="0" smtClean="0"/>
              <a:t> </a:t>
            </a:r>
          </a:p>
          <a:p>
            <a:r>
              <a:rPr lang="fr-FR" dirty="0" smtClean="0"/>
              <a:t>b) d'inclure une </a:t>
            </a:r>
            <a:r>
              <a:rPr lang="fr-FR" b="1" dirty="0" smtClean="0"/>
              <a:t>référence </a:t>
            </a:r>
            <a:r>
              <a:rPr lang="fr-FR" dirty="0" smtClean="0"/>
              <a:t> renvoyant à la bibliographie immédiatement à la suite de la partie citée entre chevrons ;</a:t>
            </a:r>
          </a:p>
          <a:p>
            <a:endParaRPr lang="fr-FR"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457200" y="1935480"/>
            <a:ext cx="8543956" cy="4389120"/>
          </a:xfrm>
        </p:spPr>
        <p:txBody>
          <a:bodyPr>
            <a:normAutofit lnSpcReduction="10000"/>
          </a:bodyPr>
          <a:lstStyle/>
          <a:p>
            <a:pPr algn="just"/>
            <a:r>
              <a:rPr lang="fr-FR" b="1" u="sng" dirty="0" smtClean="0">
                <a:solidFill>
                  <a:srgbClr val="7030A0"/>
                </a:solidFill>
                <a:effectLst>
                  <a:outerShdw blurRad="38100" dist="38100" dir="2700000" algn="tl">
                    <a:srgbClr val="000000">
                      <a:alpha val="43137"/>
                    </a:srgbClr>
                  </a:outerShdw>
                </a:effectLst>
              </a:rPr>
              <a:t>Reformulation:</a:t>
            </a:r>
          </a:p>
          <a:p>
            <a:pPr algn="just"/>
            <a:r>
              <a:rPr lang="fr-FR" dirty="0" smtClean="0"/>
              <a:t>Reformuler ne signifie pas remplacer quelques mots de la phrase par des synonymes, changer l'orthographe ou la grammaire ou intervertir les différentes parties de la phrase. Il s'agit d'intégrer les informations tirées de la source en question dans le contexte du mémoire et dans votre propre texte.</a:t>
            </a:r>
          </a:p>
          <a:p>
            <a:pPr algn="just"/>
            <a:r>
              <a:rPr lang="fr-FR" dirty="0" smtClean="0"/>
              <a:t>Il n'est pas nécessaire dans ce cas de mettre des guillemets. Par contre, il est indispensable d'insérer  </a:t>
            </a:r>
            <a:r>
              <a:rPr lang="fr-FR" b="1" dirty="0" smtClean="0"/>
              <a:t>référence abrégé</a:t>
            </a:r>
            <a:r>
              <a:rPr lang="fr-FR" dirty="0" smtClean="0"/>
              <a:t>e renvoyant à la source de l'information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u="sng" dirty="0" smtClean="0">
                <a:solidFill>
                  <a:srgbClr val="7030A0"/>
                </a:solidFill>
              </a:rPr>
              <a:t>Référencement des traductions</a:t>
            </a:r>
          </a:p>
          <a:p>
            <a:pPr algn="just"/>
            <a:r>
              <a:rPr lang="fr-FR" dirty="0" smtClean="0"/>
              <a:t>Si vous vous basez sur une source dans une langue différente de la langue du mémoire, deux possibilités s'offrent à vous :</a:t>
            </a:r>
          </a:p>
          <a:p>
            <a:pPr algn="just"/>
            <a:r>
              <a:rPr lang="fr-FR" dirty="0" smtClean="0"/>
              <a:t>a) Vous citez entre guillemets, dans votre texte, la source dans sa langue originale et vous insérez sa traduction dans la langue du mémoire en note de bas de page, suivie de la mention « traduit par . . . » et de la référence complète.</a:t>
            </a:r>
          </a:p>
          <a:p>
            <a:pPr algn="just"/>
            <a:r>
              <a:rPr lang="fr-FR" dirty="0" smtClean="0"/>
              <a:t>b) Vous citez entre guillemets, dans votre texte, la traduction de la source originale dans la langue du mémoire et vous insérez le texte dans sa langue d'origine en note de bas de page, suivi de la mention « traduit par . . . » et de la référence complète.</a:t>
            </a:r>
          </a:p>
          <a:p>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8229600" cy="1143000"/>
          </a:xfrm>
        </p:spPr>
        <p:txBody>
          <a:bodyPr/>
          <a:lstStyle/>
          <a:p>
            <a:r>
              <a:rPr lang="fr-FR" dirty="0" smtClean="0"/>
              <a:t>Eviter le plagiat</a:t>
            </a:r>
            <a:endParaRPr lang="fr-FR" dirty="0"/>
          </a:p>
        </p:txBody>
      </p:sp>
      <p:sp>
        <p:nvSpPr>
          <p:cNvPr id="3" name="Espace réservé du contenu 2"/>
          <p:cNvSpPr>
            <a:spLocks noGrp="1"/>
          </p:cNvSpPr>
          <p:nvPr>
            <p:ph idx="1"/>
          </p:nvPr>
        </p:nvSpPr>
        <p:spPr/>
        <p:txBody>
          <a:bodyPr>
            <a:normAutofit/>
          </a:bodyPr>
          <a:lstStyle/>
          <a:p>
            <a:r>
              <a:rPr lang="fr-FR" b="1" u="sng" dirty="0" smtClean="0">
                <a:solidFill>
                  <a:srgbClr val="7030A0"/>
                </a:solidFill>
              </a:rPr>
              <a:t>Les images</a:t>
            </a:r>
          </a:p>
          <a:p>
            <a:pPr algn="just">
              <a:buNone/>
            </a:pPr>
            <a:r>
              <a:rPr lang="fr-FR" dirty="0" smtClean="0"/>
              <a:t>Les images, tout comme les graphiques, dessins ou autres représentations intégrés dans les travaux doivent eux aussi être référencés. Que ces images soient libres de droits ou non, elles sont l'</a:t>
            </a:r>
            <a:r>
              <a:rPr lang="fr-FR" dirty="0" err="1" smtClean="0"/>
              <a:t>oeuvre</a:t>
            </a:r>
            <a:r>
              <a:rPr lang="fr-FR" dirty="0" smtClean="0"/>
              <a:t> d'un auteur qui doit être mentionné dans le travail. Il est donc nécessaire d'inclure le titre ou une explication de l'image en-dessous de celle-ci, suivi d'une note de bas de page ou d'une référence abrégée fournissant l'origine de l'image.</a:t>
            </a:r>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 </a:t>
            </a:r>
            <a:endParaRPr lang="fr-FR" dirty="0"/>
          </a:p>
        </p:txBody>
      </p:sp>
      <p:sp>
        <p:nvSpPr>
          <p:cNvPr id="3" name="Espace réservé du contenu 2"/>
          <p:cNvSpPr>
            <a:spLocks noGrp="1"/>
          </p:cNvSpPr>
          <p:nvPr>
            <p:ph idx="1"/>
          </p:nvPr>
        </p:nvSpPr>
        <p:spPr>
          <a:xfrm>
            <a:off x="214282" y="1935480"/>
            <a:ext cx="8643998" cy="4389120"/>
          </a:xfrm>
        </p:spPr>
        <p:txBody>
          <a:bodyPr/>
          <a:lstStyle/>
          <a:p>
            <a:r>
              <a:rPr lang="fr-FR" dirty="0" smtClean="0"/>
              <a:t>Vous n’écrivez pas un roman mais un document scientifique. Cela implique un style adapté:</a:t>
            </a:r>
          </a:p>
          <a:p>
            <a:r>
              <a:rPr lang="fr-FR" dirty="0" smtClean="0"/>
              <a:t>Le texte doit être compréhensible par un no spécialiste du sujet. </a:t>
            </a:r>
          </a:p>
          <a:p>
            <a:r>
              <a:rPr lang="fr-FR" dirty="0" smtClean="0"/>
              <a:t>Il faut éviter le style  prise de notes , faire des phrases et s’inspirer du style d’un livre scientifique. </a:t>
            </a:r>
          </a:p>
          <a:p>
            <a:r>
              <a:rPr lang="fr-FR" dirty="0" smtClean="0"/>
              <a:t>Un style propre à un travail scientifique devrait respecter les consignes suivantes:</a:t>
            </a:r>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 </a:t>
            </a:r>
            <a:endParaRPr lang="fr-FR" dirty="0"/>
          </a:p>
        </p:txBody>
      </p:sp>
      <p:sp>
        <p:nvSpPr>
          <p:cNvPr id="3" name="Espace réservé du contenu 2"/>
          <p:cNvSpPr>
            <a:spLocks noGrp="1"/>
          </p:cNvSpPr>
          <p:nvPr>
            <p:ph idx="1"/>
          </p:nvPr>
        </p:nvSpPr>
        <p:spPr/>
        <p:txBody>
          <a:bodyPr>
            <a:normAutofit/>
          </a:bodyPr>
          <a:lstStyle/>
          <a:p>
            <a:r>
              <a:rPr lang="fr-FR" sz="3200" b="1" dirty="0" smtClean="0"/>
              <a:t>Précision.</a:t>
            </a:r>
          </a:p>
          <a:p>
            <a:r>
              <a:rPr lang="fr-FR" sz="3200" b="1" dirty="0" smtClean="0"/>
              <a:t>Concision.</a:t>
            </a:r>
          </a:p>
          <a:p>
            <a:r>
              <a:rPr lang="fr-FR" sz="3200" b="1" dirty="0" smtClean="0"/>
              <a:t> Neutralité.</a:t>
            </a:r>
          </a:p>
          <a:p>
            <a:r>
              <a:rPr lang="fr-FR" sz="3200" b="1" dirty="0" smtClean="0"/>
              <a:t> Conjugaison</a:t>
            </a:r>
          </a:p>
          <a:p>
            <a:r>
              <a:rPr lang="fr-FR" sz="3200" b="1" dirty="0" smtClean="0"/>
              <a:t>Typographie</a:t>
            </a:r>
            <a:r>
              <a:rPr lang="fr-FR" sz="3200" dirty="0" smtClean="0"/>
              <a:t>.</a:t>
            </a:r>
          </a:p>
          <a:p>
            <a:r>
              <a:rPr lang="fr-FR" sz="3200" dirty="0" smtClean="0"/>
              <a:t> </a:t>
            </a:r>
            <a:r>
              <a:rPr lang="fr-FR" sz="3200" b="1" dirty="0" smtClean="0"/>
              <a:t>Exemples.</a:t>
            </a:r>
          </a:p>
          <a:p>
            <a:r>
              <a:rPr lang="fr-FR" sz="3200" b="1" dirty="0" smtClean="0"/>
              <a:t>Acronymes. </a:t>
            </a:r>
          </a:p>
          <a:p>
            <a:endParaRPr lang="fr-FR" sz="3200" dirty="0" smtClean="0"/>
          </a:p>
          <a:p>
            <a:pPr>
              <a:buNone/>
            </a:pPr>
            <a:endParaRPr lang="fr-FR" sz="3200" b="1" dirty="0" smtClean="0"/>
          </a:p>
          <a:p>
            <a:endParaRPr lang="fr-FR" sz="3200" b="1" dirty="0" smtClean="0"/>
          </a:p>
          <a:p>
            <a:endParaRPr lang="fr-FR" sz="3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dirty="0" smtClean="0"/>
              <a:t>Style de rédaction</a:t>
            </a:r>
            <a:endParaRPr lang="fr-FR" dirty="0"/>
          </a:p>
        </p:txBody>
      </p:sp>
      <p:sp>
        <p:nvSpPr>
          <p:cNvPr id="3" name="Espace réservé du contenu 2"/>
          <p:cNvSpPr>
            <a:spLocks noGrp="1"/>
          </p:cNvSpPr>
          <p:nvPr>
            <p:ph idx="1"/>
          </p:nvPr>
        </p:nvSpPr>
        <p:spPr>
          <a:xfrm>
            <a:off x="0" y="1357298"/>
            <a:ext cx="8658196" cy="4389120"/>
          </a:xfrm>
        </p:spPr>
        <p:txBody>
          <a:bodyPr/>
          <a:lstStyle/>
          <a:p>
            <a:r>
              <a:rPr lang="fr-FR" b="1" u="sng" dirty="0" smtClean="0"/>
              <a:t>Précision.</a:t>
            </a:r>
            <a:r>
              <a:rPr lang="fr-FR" dirty="0" smtClean="0"/>
              <a:t> </a:t>
            </a:r>
          </a:p>
          <a:p>
            <a:r>
              <a:rPr lang="fr-FR" dirty="0" smtClean="0"/>
              <a:t>Il faut définir précisément les notions (formalisme) la première fois qu’ils apparaissent et toujours utiliser le même terme pour y référer.</a:t>
            </a:r>
          </a:p>
          <a:p>
            <a:r>
              <a:rPr lang="fr-FR" dirty="0" err="1" smtClean="0"/>
              <a:t>érence</a:t>
            </a:r>
            <a:r>
              <a:rPr lang="fr-FR" dirty="0" smtClean="0"/>
              <a:t>). </a:t>
            </a:r>
            <a:endParaRPr lang="fr-FR" dirty="0"/>
          </a:p>
        </p:txBody>
      </p:sp>
      <p:pic>
        <p:nvPicPr>
          <p:cNvPr id="1026" name="Picture 2"/>
          <p:cNvPicPr>
            <a:picLocks noChangeAspect="1" noChangeArrowheads="1"/>
          </p:cNvPicPr>
          <p:nvPr/>
        </p:nvPicPr>
        <p:blipFill>
          <a:blip r:embed="rId2"/>
          <a:srcRect/>
          <a:stretch>
            <a:fillRect/>
          </a:stretch>
        </p:blipFill>
        <p:spPr bwMode="auto">
          <a:xfrm>
            <a:off x="0" y="3286124"/>
            <a:ext cx="8929718"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285720" y="3072606"/>
            <a:ext cx="8501122" cy="3142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dirty="0" smtClean="0"/>
              <a:t>Style de rédaction</a:t>
            </a:r>
            <a:endParaRPr lang="fr-FR" dirty="0"/>
          </a:p>
        </p:txBody>
      </p:sp>
      <p:sp>
        <p:nvSpPr>
          <p:cNvPr id="3" name="Espace réservé du contenu 2"/>
          <p:cNvSpPr>
            <a:spLocks noGrp="1"/>
          </p:cNvSpPr>
          <p:nvPr>
            <p:ph idx="1"/>
          </p:nvPr>
        </p:nvSpPr>
        <p:spPr>
          <a:xfrm>
            <a:off x="428596" y="1428736"/>
            <a:ext cx="8229600" cy="2643206"/>
          </a:xfrm>
        </p:spPr>
        <p:txBody>
          <a:bodyPr>
            <a:normAutofit lnSpcReduction="10000"/>
          </a:bodyPr>
          <a:lstStyle/>
          <a:p>
            <a:r>
              <a:rPr lang="fr-FR" b="1" u="sng" dirty="0" smtClean="0"/>
              <a:t>Concision</a:t>
            </a:r>
            <a:r>
              <a:rPr lang="fr-FR" b="1" dirty="0" smtClean="0"/>
              <a:t>. </a:t>
            </a:r>
          </a:p>
          <a:p>
            <a:r>
              <a:rPr lang="fr-FR" dirty="0" smtClean="0"/>
              <a:t>Allez à l’essentiel et faites des phrases courtes. </a:t>
            </a:r>
          </a:p>
          <a:p>
            <a:r>
              <a:rPr lang="fr-FR" dirty="0" smtClean="0"/>
              <a:t>Evitez d’utiliser des mots inutiles.</a:t>
            </a:r>
          </a:p>
          <a:p>
            <a:r>
              <a:rPr lang="fr-FR" dirty="0" smtClean="0"/>
              <a:t>Essayez de ne donner qu’une seule idée par phrase. Une phrase complexe peut être coupée en phrases plus courtes.</a:t>
            </a:r>
          </a:p>
          <a:p>
            <a:pPr>
              <a:buNone/>
            </a:pPr>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5" name="Rectangle 4"/>
          <p:cNvSpPr/>
          <p:nvPr/>
        </p:nvSpPr>
        <p:spPr>
          <a:xfrm>
            <a:off x="571472" y="1928802"/>
            <a:ext cx="8072494" cy="1569660"/>
          </a:xfrm>
          <a:prstGeom prst="rect">
            <a:avLst/>
          </a:prstGeom>
        </p:spPr>
        <p:txBody>
          <a:bodyPr wrap="square">
            <a:spAutoFit/>
          </a:bodyPr>
          <a:lstStyle/>
          <a:p>
            <a:r>
              <a:rPr lang="fr-FR" sz="2400" b="1" u="sng" dirty="0" smtClean="0"/>
              <a:t>Neutralité.  Utilisation des pronom personnel </a:t>
            </a:r>
          </a:p>
          <a:p>
            <a:endParaRPr lang="fr-FR" sz="2400" b="1" u="sng" dirty="0" smtClean="0"/>
          </a:p>
          <a:p>
            <a:r>
              <a:rPr lang="fr-FR" sz="2400" b="1" dirty="0" smtClean="0"/>
              <a:t>Utilisez un style neutre. N’utilisez pas le  je , sauf dans les remerciements</a:t>
            </a:r>
            <a:r>
              <a:rPr lang="fr-FR" dirty="0" smtClean="0"/>
              <a:t>.</a:t>
            </a:r>
            <a:endParaRPr lang="fr-FR" dirty="0"/>
          </a:p>
        </p:txBody>
      </p:sp>
      <p:sp>
        <p:nvSpPr>
          <p:cNvPr id="6" name="Espace réservé du contenu 5"/>
          <p:cNvSpPr>
            <a:spLocks noGrp="1"/>
          </p:cNvSpPr>
          <p:nvPr>
            <p:ph idx="1"/>
          </p:nvPr>
        </p:nvSpPr>
        <p:spPr>
          <a:xfrm>
            <a:off x="0" y="2713632"/>
            <a:ext cx="9144000" cy="3610968"/>
          </a:xfrm>
        </p:spPr>
        <p:txBody>
          <a:bodyPr>
            <a:normAutofit fontScale="92500" lnSpcReduction="20000"/>
          </a:bodyPr>
          <a:lstStyle/>
          <a:p>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Utilisé le « «nous de modestie même si le travail est rédigé par une seule personne.</a:t>
            </a:r>
          </a:p>
          <a:p>
            <a:pPr>
              <a:buNone/>
            </a:pPr>
            <a:r>
              <a:rPr lang="fr-FR" dirty="0" smtClean="0"/>
              <a:t>Nous pouvons même utilisé le « on » qui remplace le « nous » et le « je »</a:t>
            </a:r>
          </a:p>
          <a:p>
            <a:pPr>
              <a:buNone/>
            </a:pPr>
            <a:r>
              <a:rPr lang="fr-FR" b="1" u="sng" dirty="0" smtClean="0"/>
              <a:t>Exemple</a:t>
            </a:r>
            <a:r>
              <a:rPr lang="fr-FR" dirty="0" smtClean="0"/>
              <a:t>  :   nous présentons maintenant</a:t>
            </a:r>
          </a:p>
          <a:p>
            <a:pPr>
              <a:buNone/>
            </a:pPr>
            <a:r>
              <a:rPr lang="fr-FR" dirty="0" smtClean="0"/>
              <a:t>                       on présente  maintenant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b="1" u="sng" dirty="0"/>
              <a:t>Un développeur Full </a:t>
            </a:r>
            <a:r>
              <a:rPr lang="fr-FR" b="1" u="sng" dirty="0" err="1"/>
              <a:t>Stack</a:t>
            </a:r>
            <a:r>
              <a:rPr lang="fr-FR" b="1" u="sng" dirty="0"/>
              <a:t> </a:t>
            </a:r>
            <a:endParaRPr lang="fr-FR" b="1" u="sng" dirty="0" smtClean="0"/>
          </a:p>
          <a:p>
            <a:pPr algn="just"/>
            <a:r>
              <a:rPr lang="fr-FR" dirty="0" smtClean="0"/>
              <a:t>est </a:t>
            </a:r>
            <a:r>
              <a:rPr lang="fr-FR" dirty="0"/>
              <a:t>un professionnel capable de travailler à la fois sur la partie front-end (client) et sur la partie back-end (serveur) d'une application web. </a:t>
            </a:r>
            <a:endParaRPr lang="fr-FR" dirty="0" smtClean="0"/>
          </a:p>
          <a:p>
            <a:pPr algn="just"/>
            <a:endParaRPr lang="fr-FR" dirty="0"/>
          </a:p>
          <a:p>
            <a:pPr algn="just"/>
            <a:r>
              <a:rPr lang="fr-FR" dirty="0" smtClean="0"/>
              <a:t>Il </a:t>
            </a:r>
            <a:r>
              <a:rPr lang="fr-FR" dirty="0"/>
              <a:t>possède des compétences dans plusieurs domaines de développement et est capable de gérer l'ensemble du processus de développement, de la conception à la mise en production.</a:t>
            </a:r>
            <a:endParaRPr lang="en-US" dirty="0"/>
          </a:p>
        </p:txBody>
      </p:sp>
      <p:sp>
        <p:nvSpPr>
          <p:cNvPr id="4" name="Titre 1"/>
          <p:cNvSpPr>
            <a:spLocks noGrp="1"/>
          </p:cNvSpPr>
          <p:nvPr>
            <p:ph type="title"/>
          </p:nvPr>
        </p:nvSpPr>
        <p:spPr>
          <a:xfrm>
            <a:off x="395536" y="404664"/>
            <a:ext cx="8229600" cy="1143000"/>
          </a:xfrm>
        </p:spPr>
        <p:txBody>
          <a:bodyPr>
            <a:normAutofit/>
          </a:bodyPr>
          <a:lstStyle/>
          <a:p>
            <a:pPr algn="ctr"/>
            <a:r>
              <a:rPr lang="fr-FR" sz="2400" u="sng" dirty="0"/>
              <a:t>liste des métiers les plus demandés dans le domaine de l'informatique :</a:t>
            </a:r>
            <a:endParaRPr lang="en-US" sz="2400" u="sng" dirty="0"/>
          </a:p>
        </p:txBody>
      </p:sp>
    </p:spTree>
    <p:extLst>
      <p:ext uri="{BB962C8B-B14F-4D97-AF65-F5344CB8AC3E}">
        <p14:creationId xmlns:p14="http://schemas.microsoft.com/office/powerpoint/2010/main" val="382772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p:txBody>
          <a:bodyPr/>
          <a:lstStyle/>
          <a:p>
            <a:r>
              <a:rPr lang="fr-FR" b="1" u="sng" dirty="0" smtClean="0"/>
              <a:t>Conjugaison. </a:t>
            </a:r>
          </a:p>
          <a:p>
            <a:r>
              <a:rPr lang="fr-FR" dirty="0" smtClean="0"/>
              <a:t>La voix active est plus directe que la voix passive.</a:t>
            </a:r>
          </a:p>
          <a:p>
            <a:r>
              <a:rPr lang="fr-FR" dirty="0" smtClean="0"/>
              <a:t>Exemple :cette notion est présentée par </a:t>
            </a:r>
            <a:r>
              <a:rPr lang="fr-FR" dirty="0" err="1" smtClean="0"/>
              <a:t>mohamed</a:t>
            </a:r>
            <a:endParaRPr lang="fr-FR" dirty="0" smtClean="0"/>
          </a:p>
          <a:p>
            <a:r>
              <a:rPr lang="fr-FR" dirty="0" smtClean="0"/>
              <a:t>Mohamed présente cette notion.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conjugaison dans l’introduction générale: </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smtClean="0"/>
              <a:t>Temps dans l’introduction de mémoire</a:t>
            </a:r>
          </a:p>
          <a:p>
            <a:r>
              <a:rPr lang="fr-FR" b="1" dirty="0" smtClean="0"/>
              <a:t>Présent : pour expliquer l’objet du document et pourquoi il est important</a:t>
            </a:r>
          </a:p>
          <a:p>
            <a:r>
              <a:rPr lang="fr-FR" dirty="0" smtClean="0"/>
              <a:t>La présente thèse </a:t>
            </a:r>
            <a:r>
              <a:rPr lang="fr-FR" u="sng" dirty="0" smtClean="0"/>
              <a:t>rassemble</a:t>
            </a:r>
            <a:r>
              <a:rPr lang="fr-FR" dirty="0" smtClean="0"/>
              <a:t> les résultats de différentes études sur ce sujet.</a:t>
            </a:r>
          </a:p>
          <a:p>
            <a:r>
              <a:rPr lang="fr-FR" dirty="0" smtClean="0"/>
              <a:t>Le but de cette étude </a:t>
            </a:r>
            <a:r>
              <a:rPr lang="fr-FR" u="sng" dirty="0" smtClean="0"/>
              <a:t>est</a:t>
            </a:r>
            <a:r>
              <a:rPr lang="fr-FR" dirty="0" smtClean="0"/>
              <a:t> d’établir des préconisations concrètes pour gérer ce risque financier.</a:t>
            </a:r>
          </a:p>
          <a:p>
            <a:r>
              <a:rPr lang="fr-FR" b="1" dirty="0" smtClean="0"/>
              <a:t>Passé composé : pour fournir un contexte historique</a:t>
            </a:r>
          </a:p>
          <a:p>
            <a:r>
              <a:rPr lang="fr-FR" dirty="0" smtClean="0"/>
              <a:t>Depuis les années 1980, l’e-mail n’</a:t>
            </a:r>
            <a:r>
              <a:rPr lang="fr-FR" u="sng" dirty="0" smtClean="0"/>
              <a:t>a cessé</a:t>
            </a:r>
            <a:r>
              <a:rPr lang="fr-FR" dirty="0" smtClean="0"/>
              <a:t> de se populariser.</a:t>
            </a:r>
          </a:p>
          <a:p>
            <a:r>
              <a:rPr lang="fr-FR" dirty="0" smtClean="0"/>
              <a:t>Les politiques de Ronald Reagan </a:t>
            </a:r>
            <a:r>
              <a:rPr lang="fr-FR" u="sng" dirty="0" smtClean="0"/>
              <a:t>ont transformé</a:t>
            </a:r>
            <a:r>
              <a:rPr lang="fr-FR" dirty="0" smtClean="0"/>
              <a:t> en profondeur le paysage politique américain. </a:t>
            </a:r>
          </a:p>
          <a:p>
            <a:r>
              <a:rPr lang="fr-FR" b="1" dirty="0" smtClean="0"/>
              <a:t>Futur simple : pour présenter le plan du document</a:t>
            </a:r>
          </a:p>
          <a:p>
            <a:r>
              <a:rPr lang="fr-FR" dirty="0" smtClean="0"/>
              <a:t>Dans une première partie, nous </a:t>
            </a:r>
            <a:r>
              <a:rPr lang="fr-FR" u="sng" dirty="0" smtClean="0"/>
              <a:t>détaillerons</a:t>
            </a:r>
            <a:r>
              <a:rPr lang="fr-FR" dirty="0" smtClean="0"/>
              <a:t> le contexte historique de l’apparition de ce phénomène. </a:t>
            </a:r>
          </a:p>
          <a:p>
            <a:r>
              <a:rPr lang="fr-FR" dirty="0" smtClean="0"/>
              <a:t>Enfin, </a:t>
            </a:r>
            <a:r>
              <a:rPr lang="fr-FR" u="sng" dirty="0" smtClean="0"/>
              <a:t>seront formulées</a:t>
            </a:r>
            <a:r>
              <a:rPr lang="fr-FR" dirty="0" smtClean="0"/>
              <a:t> des préconisations relatives à l’accompagnement des producteurs laitiers.. </a:t>
            </a:r>
          </a:p>
          <a:p>
            <a:endParaRPr lang="fr-F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conjugaison dans le résumé</a:t>
            </a:r>
            <a:endParaRPr lang="fr-FR" dirty="0"/>
          </a:p>
        </p:txBody>
      </p:sp>
      <p:sp>
        <p:nvSpPr>
          <p:cNvPr id="3" name="Espace réservé du contenu 2"/>
          <p:cNvSpPr>
            <a:spLocks noGrp="1"/>
          </p:cNvSpPr>
          <p:nvPr>
            <p:ph idx="1"/>
          </p:nvPr>
        </p:nvSpPr>
        <p:spPr/>
        <p:txBody>
          <a:bodyPr>
            <a:normAutofit/>
          </a:bodyPr>
          <a:lstStyle/>
          <a:p>
            <a:r>
              <a:rPr lang="fr-FR" b="1" dirty="0" smtClean="0"/>
              <a:t>Présent : pour décrire le document</a:t>
            </a:r>
          </a:p>
          <a:p>
            <a:r>
              <a:rPr lang="fr-FR" dirty="0" smtClean="0"/>
              <a:t>Cette thèse </a:t>
            </a:r>
            <a:r>
              <a:rPr lang="fr-FR" u="sng" dirty="0" smtClean="0"/>
              <a:t>étudie</a:t>
            </a:r>
            <a:r>
              <a:rPr lang="fr-FR" dirty="0" smtClean="0"/>
              <a:t> de quelles manières la poésie écologique </a:t>
            </a:r>
            <a:r>
              <a:rPr lang="fr-FR" u="sng" dirty="0" smtClean="0"/>
              <a:t>se rapporte</a:t>
            </a:r>
            <a:r>
              <a:rPr lang="fr-FR" dirty="0" smtClean="0"/>
              <a:t> à l’activisme politique.</a:t>
            </a:r>
          </a:p>
          <a:p>
            <a:r>
              <a:rPr lang="fr-FR" dirty="0" smtClean="0"/>
              <a:t>Nos recherches </a:t>
            </a:r>
            <a:r>
              <a:rPr lang="fr-FR" u="sng" dirty="0" smtClean="0"/>
              <a:t>permettent</a:t>
            </a:r>
            <a:r>
              <a:rPr lang="fr-FR" dirty="0" smtClean="0"/>
              <a:t> de proposer une nouvelle approche des politiques publiques.</a:t>
            </a:r>
          </a:p>
          <a:p>
            <a:endParaRPr lang="fr-FR" dirty="0" smtClean="0"/>
          </a:p>
          <a:p>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conjugaison dans le cadre théorique et pratique</a:t>
            </a:r>
            <a:br>
              <a:rPr lang="fr-FR" dirty="0" smtClean="0"/>
            </a:br>
            <a:endParaRPr lang="fr-FR" dirty="0"/>
          </a:p>
        </p:txBody>
      </p:sp>
      <p:sp>
        <p:nvSpPr>
          <p:cNvPr id="3" name="Espace réservé du contenu 2"/>
          <p:cNvSpPr>
            <a:spLocks noGrp="1"/>
          </p:cNvSpPr>
          <p:nvPr>
            <p:ph idx="1"/>
          </p:nvPr>
        </p:nvSpPr>
        <p:spPr>
          <a:xfrm>
            <a:off x="0" y="1071546"/>
            <a:ext cx="9144000" cy="4389120"/>
          </a:xfrm>
        </p:spPr>
        <p:txBody>
          <a:bodyPr>
            <a:normAutofit/>
          </a:bodyPr>
          <a:lstStyle/>
          <a:p>
            <a:r>
              <a:rPr lang="fr-FR" b="1" dirty="0" smtClean="0"/>
              <a:t>Présent : pour décrire des théories et proposer des définitions</a:t>
            </a:r>
          </a:p>
          <a:p>
            <a:r>
              <a:rPr lang="fr-FR" b="1" dirty="0" smtClean="0"/>
              <a:t>Passé composé : pour des recherches réalisées dans le passé.</a:t>
            </a:r>
          </a:p>
          <a:p>
            <a:endParaRPr lang="fr-FR" b="1" dirty="0" smtClean="0"/>
          </a:p>
          <a:p>
            <a:endParaRPr lang="fr-FR" b="1" dirty="0" smtClean="0"/>
          </a:p>
          <a:p>
            <a:endParaRPr lang="fr-F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8901146" cy="5929354"/>
          </a:xfrm>
        </p:spPr>
        <p:txBody>
          <a:bodyPr>
            <a:normAutofit/>
          </a:bodyPr>
          <a:lstStyle/>
          <a:p>
            <a:pPr algn="just"/>
            <a:r>
              <a:rPr lang="fr-FR" b="1" dirty="0" smtClean="0"/>
              <a:t>Passé composé : pour des événements qui ont commencé et se sont terminés dans le passé, comme, par exemple, des expériences Des stages:</a:t>
            </a:r>
          </a:p>
          <a:p>
            <a:pPr algn="just"/>
            <a:r>
              <a:rPr lang="fr-FR" b="1" dirty="0" smtClean="0"/>
              <a:t>exemple:</a:t>
            </a:r>
          </a:p>
          <a:p>
            <a:pPr algn="just"/>
            <a:r>
              <a:rPr lang="fr-FR" b="1" dirty="0" smtClean="0"/>
              <a:t> </a:t>
            </a:r>
            <a:r>
              <a:rPr lang="fr-FR" dirty="0" smtClean="0"/>
              <a:t>Nous </a:t>
            </a:r>
            <a:r>
              <a:rPr lang="fr-FR" u="sng" dirty="0" smtClean="0"/>
              <a:t>avons réalisé</a:t>
            </a:r>
            <a:r>
              <a:rPr lang="fr-FR" dirty="0" smtClean="0"/>
              <a:t> une série d’entretiens semi-directifs avec les participants.</a:t>
            </a:r>
          </a:p>
          <a:p>
            <a:pPr algn="just"/>
            <a:r>
              <a:rPr lang="fr-FR" dirty="0" smtClean="0"/>
              <a:t>Nous </a:t>
            </a:r>
            <a:r>
              <a:rPr lang="fr-FR" u="sng" dirty="0" smtClean="0"/>
              <a:t>avons constaté</a:t>
            </a:r>
            <a:r>
              <a:rPr lang="fr-FR" dirty="0" smtClean="0"/>
              <a:t> dans notre stage</a:t>
            </a:r>
          </a:p>
          <a:p>
            <a:pPr algn="just"/>
            <a:r>
              <a:rPr lang="fr-FR" dirty="0" smtClean="0"/>
              <a:t>Une régression linéaire à plusieurs variables </a:t>
            </a:r>
            <a:r>
              <a:rPr lang="fr-FR" u="sng" dirty="0" smtClean="0"/>
              <a:t>a été utilisée</a:t>
            </a:r>
            <a:r>
              <a:rPr lang="fr-FR" dirty="0" smtClean="0"/>
              <a:t>.</a:t>
            </a:r>
          </a:p>
          <a:p>
            <a:r>
              <a:rPr lang="fr-FR" b="1" dirty="0" smtClean="0"/>
              <a:t>Présent : pour interpréter des données</a:t>
            </a:r>
          </a:p>
          <a:p>
            <a:r>
              <a:rPr lang="fr-FR" dirty="0" smtClean="0"/>
              <a:t>Les résultats </a:t>
            </a:r>
            <a:r>
              <a:rPr lang="fr-FR" u="sng" dirty="0" smtClean="0"/>
              <a:t>indiquent</a:t>
            </a:r>
            <a:r>
              <a:rPr lang="fr-FR" dirty="0" smtClean="0"/>
              <a:t> une augmentation constante des bénéfices nets pour les entreprises </a:t>
            </a:r>
            <a:r>
              <a:rPr lang="fr-FR" i="1" dirty="0" smtClean="0"/>
              <a:t>x</a:t>
            </a:r>
            <a:r>
              <a:rPr lang="fr-FR" dirty="0" smtClean="0"/>
              <a:t> et </a:t>
            </a:r>
            <a:r>
              <a:rPr lang="fr-FR" i="1" dirty="0" smtClean="0"/>
              <a:t>y</a:t>
            </a:r>
            <a:r>
              <a:rPr lang="fr-FR" dirty="0" smtClean="0"/>
              <a:t>.</a:t>
            </a:r>
          </a:p>
          <a:p>
            <a:pPr algn="just"/>
            <a:r>
              <a:rPr lang="fr-FR" b="1" dirty="0"/>
              <a:t>Présent : pour décrire la fonction d’un outil</a:t>
            </a:r>
            <a:endParaRPr lang="fr-FR" dirty="0" smtClean="0"/>
          </a:p>
          <a:p>
            <a:pPr algn="just"/>
            <a:endParaRPr lang="fr-F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Conjugaison dans la conclusion </a:t>
            </a:r>
            <a:endParaRPr lang="fr-FR" dirty="0"/>
          </a:p>
        </p:txBody>
      </p:sp>
      <p:sp>
        <p:nvSpPr>
          <p:cNvPr id="3" name="Espace réservé du contenu 2"/>
          <p:cNvSpPr>
            <a:spLocks noGrp="1"/>
          </p:cNvSpPr>
          <p:nvPr>
            <p:ph idx="1"/>
          </p:nvPr>
        </p:nvSpPr>
        <p:spPr/>
        <p:txBody>
          <a:bodyPr>
            <a:normAutofit/>
          </a:bodyPr>
          <a:lstStyle/>
          <a:p>
            <a:pPr algn="just">
              <a:buNone/>
            </a:pPr>
            <a:r>
              <a:rPr lang="fr-FR" sz="3600" dirty="0" smtClean="0"/>
              <a:t>La conclusion doit être au présent quand vous présentez les faits et au passé (passé composé ou imparfait) quand vous relatez des faits ou actions effectués pendant vos recherches</a:t>
            </a:r>
            <a:endParaRPr lang="fr-FR" sz="36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0" y="1935480"/>
            <a:ext cx="8686800" cy="4389120"/>
          </a:xfrm>
        </p:spPr>
        <p:txBody>
          <a:bodyPr/>
          <a:lstStyle/>
          <a:p>
            <a:r>
              <a:rPr lang="fr-FR" b="1" u="sng" dirty="0" smtClean="0"/>
              <a:t>Typographie</a:t>
            </a:r>
            <a:r>
              <a:rPr lang="fr-FR" dirty="0" smtClean="0"/>
              <a:t>. </a:t>
            </a:r>
          </a:p>
          <a:p>
            <a:r>
              <a:rPr lang="fr-FR" dirty="0" smtClean="0"/>
              <a:t>Respectez les règles? typographiques propres à la </a:t>
            </a:r>
            <a:r>
              <a:rPr lang="fr-FR" b="1" dirty="0" smtClean="0">
                <a:solidFill>
                  <a:srgbClr val="FF0000"/>
                </a:solidFill>
              </a:rPr>
              <a:t>langue </a:t>
            </a:r>
            <a:r>
              <a:rPr lang="fr-FR" dirty="0" smtClean="0"/>
              <a:t>utilisée (e.g., types de guillemets, pas d’espace avant une virgule, espace avant un  :  ou un  ?  en français mais pas en anglais).</a:t>
            </a:r>
          </a:p>
          <a:p>
            <a:r>
              <a:rPr lang="fr-FR" b="1" u="sng" dirty="0" smtClean="0"/>
              <a:t>Exemples. </a:t>
            </a:r>
            <a:r>
              <a:rPr lang="fr-FR" dirty="0" smtClean="0"/>
              <a:t>Illustrez les concepts importants ou complexes par des exemples simples.</a:t>
            </a:r>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214282" y="1935480"/>
            <a:ext cx="8929718" cy="4389120"/>
          </a:xfrm>
        </p:spPr>
        <p:txBody>
          <a:bodyPr/>
          <a:lstStyle/>
          <a:p>
            <a:r>
              <a:rPr lang="fr-FR" b="1" u="sng" dirty="0" smtClean="0"/>
              <a:t>Acronymes. </a:t>
            </a:r>
          </a:p>
          <a:p>
            <a:r>
              <a:rPr lang="fr-FR" dirty="0" smtClean="0"/>
              <a:t>Evitez d’utiliser trop d’abréviations (dans le même paragraphe) et acronymes si ce n’est pas nécessaire. </a:t>
            </a:r>
          </a:p>
          <a:p>
            <a:r>
              <a:rPr lang="fr-FR" dirty="0" smtClean="0"/>
              <a:t>Si vous utilisez une abréviation il faut d’abord l’introduire.</a:t>
            </a:r>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L’italique:</a:t>
            </a:r>
            <a:endParaRPr lang="fr-FR" dirty="0"/>
          </a:p>
        </p:txBody>
      </p:sp>
      <p:sp>
        <p:nvSpPr>
          <p:cNvPr id="3" name="Espace réservé du contenu 2"/>
          <p:cNvSpPr>
            <a:spLocks noGrp="1"/>
          </p:cNvSpPr>
          <p:nvPr>
            <p:ph idx="1"/>
          </p:nvPr>
        </p:nvSpPr>
        <p:spPr>
          <a:xfrm>
            <a:off x="500034" y="1928802"/>
            <a:ext cx="8229600" cy="4389120"/>
          </a:xfrm>
        </p:spPr>
        <p:txBody>
          <a:bodyPr>
            <a:normAutofit lnSpcReduction="10000"/>
          </a:bodyPr>
          <a:lstStyle/>
          <a:p>
            <a:r>
              <a:rPr lang="fr-FR" dirty="0" smtClean="0"/>
              <a:t>pour mettre en évidence un terme ou une expression </a:t>
            </a:r>
          </a:p>
          <a:p>
            <a:r>
              <a:rPr lang="fr-FR" dirty="0" smtClean="0"/>
              <a:t>les termes en langue étrangère</a:t>
            </a:r>
          </a:p>
          <a:p>
            <a:r>
              <a:rPr lang="fr-FR" dirty="0" smtClean="0"/>
              <a:t>les titres d’ouvrages et de périodiques mentionnés dans le corps d’un texte.</a:t>
            </a:r>
          </a:p>
          <a:p>
            <a:r>
              <a:rPr lang="fr-FR" dirty="0" smtClean="0"/>
              <a:t>pour les citations.</a:t>
            </a:r>
          </a:p>
          <a:p>
            <a:pPr>
              <a:buNone/>
            </a:pPr>
            <a:r>
              <a:rPr lang="fr-FR" u="sng" dirty="0" smtClean="0"/>
              <a:t>Remarque</a:t>
            </a:r>
            <a:r>
              <a:rPr lang="fr-FR" dirty="0" smtClean="0"/>
              <a:t>:</a:t>
            </a:r>
          </a:p>
          <a:p>
            <a:pPr algn="just">
              <a:buNone/>
            </a:pPr>
            <a:r>
              <a:rPr lang="fr-FR" dirty="0" smtClean="0"/>
              <a:t>L’abus de l’italique ne peut qu’en affaiblir l’efficacité, d’autant plus que l’italique, parce qu’il nous est moins familier, n’est pas aussi lisible que le caractère ordinaire. Il est donc important d’en limiter l’emploi.</a:t>
            </a:r>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nombres:</a:t>
            </a:r>
            <a:endParaRPr lang="fr-FR" dirty="0"/>
          </a:p>
        </p:txBody>
      </p:sp>
      <p:sp>
        <p:nvSpPr>
          <p:cNvPr id="3" name="Espace réservé du contenu 2"/>
          <p:cNvSpPr>
            <a:spLocks noGrp="1"/>
          </p:cNvSpPr>
          <p:nvPr>
            <p:ph idx="1"/>
          </p:nvPr>
        </p:nvSpPr>
        <p:spPr/>
        <p:txBody>
          <a:bodyPr/>
          <a:lstStyle/>
          <a:p>
            <a:r>
              <a:rPr lang="fr-FR" dirty="0" smtClean="0"/>
              <a:t>Le </a:t>
            </a:r>
            <a:r>
              <a:rPr lang="fr-FR" b="1" dirty="0" smtClean="0"/>
              <a:t>séparateur de millier est l’espace insécable, le séparateur de décimale est la virgule : « Le solde est </a:t>
            </a:r>
            <a:r>
              <a:rPr lang="fr-FR" dirty="0" smtClean="0"/>
              <a:t>de 3 586,12 euros ».</a:t>
            </a:r>
          </a:p>
          <a:p>
            <a:r>
              <a:rPr lang="fr-FR" dirty="0" smtClean="0"/>
              <a:t>Les </a:t>
            </a:r>
            <a:r>
              <a:rPr lang="fr-FR" b="1" dirty="0" smtClean="0"/>
              <a:t>numéros des siècles s’écrivent en chiffres romains et en petites capitales : « XXIe siècle ».</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12371</TotalTime>
  <Words>5594</Words>
  <Application>Microsoft Office PowerPoint</Application>
  <PresentationFormat>Affichage à l'écran (4:3)</PresentationFormat>
  <Paragraphs>638</Paragraphs>
  <Slides>159</Slides>
  <Notes>1</Notes>
  <HiddenSlides>0</HiddenSlides>
  <MMClips>0</MMClips>
  <ScaleCrop>false</ScaleCrop>
  <HeadingPairs>
    <vt:vector size="4" baseType="variant">
      <vt:variant>
        <vt:lpstr>Thème</vt:lpstr>
      </vt:variant>
      <vt:variant>
        <vt:i4>1</vt:i4>
      </vt:variant>
      <vt:variant>
        <vt:lpstr>Titres des diapositives</vt:lpstr>
      </vt:variant>
      <vt:variant>
        <vt:i4>159</vt:i4>
      </vt:variant>
    </vt:vector>
  </HeadingPairs>
  <TitlesOfParts>
    <vt:vector size="160" baseType="lpstr">
      <vt:lpstr>Débit</vt:lpstr>
      <vt:lpstr>Présentation PowerPoint</vt:lpstr>
      <vt:lpstr> Contenu de la matière : </vt:lpstr>
      <vt:lpstr> Contenu de la matière : </vt:lpstr>
      <vt:lpstr> Contenu de la matière : </vt:lpstr>
      <vt:lpstr> Contenu de la matière : </vt:lpstr>
      <vt:lpstr>liste des métiers les plus demandés dans le domaine de l'informatique :</vt:lpstr>
      <vt:lpstr>liste des métiers les plus demandés dans le domaine de l'informatique :</vt:lpstr>
      <vt:lpstr>liste des métiers les plus demandés dans le domaine de l'informatique :</vt:lpstr>
      <vt:lpstr>liste des métiers les plus demandés dans le domaine de l'informatique :</vt:lpstr>
      <vt:lpstr>liste des métiers  les plus demandés dans le domaine de l'informatique :</vt:lpstr>
      <vt:lpstr>liste des métiers  les plus demandés dans le domaine de l'informatique :</vt:lpstr>
      <vt:lpstr>liste des métiers  les plus demandés dans le domaine de l'informatique :</vt:lpstr>
      <vt:lpstr>liste des métiers les plus demandés dans le domaine de l'informatique :</vt:lpstr>
      <vt:lpstr>liste des emplois les plus demandés dans le domaine de l'informatique :</vt:lpstr>
      <vt:lpstr>liste des métiers les plus demandés dans le domaine de l'informatique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STAGE</vt:lpstr>
      <vt:lpstr>Si Thème de recherche</vt:lpstr>
      <vt:lpstr>Présentation PowerPoint</vt:lpstr>
      <vt:lpstr>Présentation PowerPoint</vt:lpstr>
      <vt:lpstr>Présentation PowerPoint</vt:lpstr>
      <vt:lpstr>Présentation PowerPoint</vt:lpstr>
      <vt:lpstr>Présentation PowerPoint</vt:lpstr>
      <vt:lpstr>Nous vous proposons ici une matérialisation du planning de mémoire sous la forme du diagramme de Gantt : </vt:lpstr>
      <vt:lpstr>Présentation PowerPoint</vt:lpstr>
      <vt:lpstr>Présentation PowerPoint</vt:lpstr>
      <vt:lpstr>La gestion de l’information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Fonctions mathématiques</vt:lpstr>
      <vt:lpstr>Présentation PowerPoint</vt:lpstr>
      <vt:lpstr>Présentation PowerPoint</vt:lpstr>
      <vt:lpstr>Recherche de la documentation</vt:lpstr>
      <vt:lpstr>Recherche de la documentation  </vt:lpstr>
      <vt:lpstr>Recherche de la documentation  </vt:lpstr>
      <vt:lpstr>Recherche de la documentation</vt:lpstr>
      <vt:lpstr>Recherche de la documentation</vt:lpstr>
      <vt:lpstr>Recherche de la documentation</vt:lpstr>
      <vt:lpstr>Recherche de la documentation</vt:lpstr>
      <vt:lpstr>La structure d’un mémoire</vt:lpstr>
      <vt:lpstr>La structure d’un mémoire</vt:lpstr>
      <vt:lpstr>Présentation PowerPoint</vt:lpstr>
      <vt:lpstr>La structure d’un mémoire</vt:lpstr>
      <vt:lpstr>La structure d’un mémoire</vt:lpstr>
      <vt:lpstr>Présentation PowerPoint</vt:lpstr>
      <vt:lpstr>La structure d’un mémoire</vt:lpstr>
      <vt:lpstr>La structure d’un mémoire</vt:lpstr>
      <vt:lpstr>La structure d’un mémoire</vt:lpstr>
      <vt:lpstr>La structure d’un mémoire</vt:lpstr>
      <vt:lpstr>La structure d’un mémoire</vt:lpstr>
      <vt:lpstr>La structure d’un mémoire</vt:lpstr>
      <vt:lpstr>Plan de rédaction avant le nombre de chapitre!!!!</vt:lpstr>
      <vt:lpstr>Présentation PowerPoint</vt:lpstr>
      <vt:lpstr>Et voila le nombre du chapitre</vt:lpstr>
      <vt:lpstr>Les titres des sections</vt:lpstr>
      <vt:lpstr>Les titres des sections</vt:lpstr>
      <vt:lpstr>Les titres des sections</vt:lpstr>
      <vt:lpstr>Les titres des sections</vt:lpstr>
      <vt:lpstr>Choisir le vocabulaire</vt:lpstr>
      <vt:lpstr>Rédaction du contenu des sections les paragraphes</vt:lpstr>
      <vt:lpstr>Eviter le plagiat</vt:lpstr>
      <vt:lpstr>Eviter le plagiat</vt:lpstr>
      <vt:lpstr>Eviter le plagiat</vt:lpstr>
      <vt:lpstr>Eviter le plagiat</vt:lpstr>
      <vt:lpstr>Eviter le plagiat</vt:lpstr>
      <vt:lpstr>Eviter le plagiat</vt:lpstr>
      <vt:lpstr>Eviter le plagiat</vt:lpstr>
      <vt:lpstr>Style de rédaction </vt:lpstr>
      <vt:lpstr>Style de rédaction </vt:lpstr>
      <vt:lpstr>Style de rédaction</vt:lpstr>
      <vt:lpstr>Style de rédaction</vt:lpstr>
      <vt:lpstr>Style de rédaction</vt:lpstr>
      <vt:lpstr>Style de rédaction</vt:lpstr>
      <vt:lpstr>Style de rédaction</vt:lpstr>
      <vt:lpstr> conjugaison dans l’introduction générale: </vt:lpstr>
      <vt:lpstr> conjugaison dans le résumé</vt:lpstr>
      <vt:lpstr>conjugaison dans le cadre théorique et pratique </vt:lpstr>
      <vt:lpstr>Présentation PowerPoint</vt:lpstr>
      <vt:lpstr>Conjugaison dans la conclusion </vt:lpstr>
      <vt:lpstr>Style de rédaction</vt:lpstr>
      <vt:lpstr>Style de rédaction</vt:lpstr>
      <vt:lpstr>L’italique:</vt:lpstr>
      <vt:lpstr>Les nombres:</vt:lpstr>
      <vt:lpstr>Style de rédaction</vt:lpstr>
      <vt:lpstr>Style de rédaction</vt:lpstr>
      <vt:lpstr>     présentation des algorithmes </vt:lpstr>
      <vt:lpstr>présentation des algorithmes </vt:lpstr>
      <vt:lpstr>Programmation(test)</vt:lpstr>
      <vt:lpstr>Programmation(test)</vt:lpstr>
      <vt:lpstr>                  mise en page d’un mémoire </vt:lpstr>
      <vt:lpstr>Présentation PowerPoint</vt:lpstr>
      <vt:lpstr>Présentation PowerPoint</vt:lpstr>
      <vt:lpstr>Les schémas et les figures</vt:lpstr>
      <vt:lpstr> bibliographie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Après la rédaction</vt:lpstr>
      <vt:lpstr>    La soutenance orale Quelles différences avec l’écrit ? </vt:lpstr>
      <vt:lpstr>Présentation PowerPoint</vt:lpstr>
      <vt:lpstr>La soutenance orale</vt:lpstr>
      <vt:lpstr>La forme – Comment se déroule la soutenance ? </vt:lpstr>
      <vt:lpstr>Présentation de l’application </vt:lpstr>
      <vt:lpstr>Exposé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EL FADJR</cp:lastModifiedBy>
  <cp:revision>825</cp:revision>
  <dcterms:created xsi:type="dcterms:W3CDTF">2017-10-09T19:26:42Z</dcterms:created>
  <dcterms:modified xsi:type="dcterms:W3CDTF">2023-10-05T10:59:12Z</dcterms:modified>
</cp:coreProperties>
</file>