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61" r:id="rId4"/>
    <p:sldId id="262" r:id="rId5"/>
    <p:sldId id="263" r:id="rId6"/>
    <p:sldId id="264" r:id="rId7"/>
    <p:sldId id="273" r:id="rId8"/>
    <p:sldId id="265" r:id="rId9"/>
    <p:sldId id="275" r:id="rId10"/>
    <p:sldId id="266" r:id="rId11"/>
    <p:sldId id="274" r:id="rId12"/>
    <p:sldId id="276" r:id="rId13"/>
    <p:sldId id="278" r:id="rId14"/>
    <p:sldId id="279" r:id="rId15"/>
    <p:sldId id="277" r:id="rId16"/>
    <p:sldId id="267" r:id="rId17"/>
    <p:sldId id="268" r:id="rId18"/>
    <p:sldId id="269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12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54704-8EA8-4B49-8190-0D2ACFD1E46F}" type="datetimeFigureOut">
              <a:rPr lang="fr-FR" smtClean="0"/>
              <a:t>30/10/2021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466FC6-697D-4CB1-ADCD-F38C2E347B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B8A4-F41F-4603-A1A1-273C5FEB010A}" type="datetimeFigureOut">
              <a:rPr lang="fr-FR" smtClean="0"/>
              <a:t>30/10/2021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0A880-F618-4196-8245-1B2855B8F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0267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B8A4-F41F-4603-A1A1-273C5FEB010A}" type="datetimeFigureOut">
              <a:rPr lang="fr-FR" smtClean="0"/>
              <a:t>30/10/2021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0A880-F618-4196-8245-1B2855B8F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586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B8A4-F41F-4603-A1A1-273C5FEB010A}" type="datetimeFigureOut">
              <a:rPr lang="fr-FR" smtClean="0"/>
              <a:t>30/10/2021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0A880-F618-4196-8245-1B2855B8F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0578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B8A4-F41F-4603-A1A1-273C5FEB010A}" type="datetimeFigureOut">
              <a:rPr lang="fr-FR" smtClean="0"/>
              <a:t>30/10/2021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0A880-F618-4196-8245-1B2855B8F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0511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B8A4-F41F-4603-A1A1-273C5FEB010A}" type="datetimeFigureOut">
              <a:rPr lang="fr-FR" smtClean="0"/>
              <a:t>30/10/2021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0A880-F618-4196-8245-1B2855B8F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5043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B8A4-F41F-4603-A1A1-273C5FEB010A}" type="datetimeFigureOut">
              <a:rPr lang="fr-FR" smtClean="0"/>
              <a:t>30/10/2021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0A880-F618-4196-8245-1B2855B8F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279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B8A4-F41F-4603-A1A1-273C5FEB010A}" type="datetimeFigureOut">
              <a:rPr lang="fr-FR" smtClean="0"/>
              <a:t>30/10/2021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0A880-F618-4196-8245-1B2855B8F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913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B8A4-F41F-4603-A1A1-273C5FEB010A}" type="datetimeFigureOut">
              <a:rPr lang="fr-FR" smtClean="0"/>
              <a:t>30/10/2021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0A880-F618-4196-8245-1B2855B8F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6289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B8A4-F41F-4603-A1A1-273C5FEB010A}" type="datetimeFigureOut">
              <a:rPr lang="fr-FR" smtClean="0"/>
              <a:t>30/10/2021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0A880-F618-4196-8245-1B2855B8F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734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B8A4-F41F-4603-A1A1-273C5FEB010A}" type="datetimeFigureOut">
              <a:rPr lang="fr-FR" smtClean="0"/>
              <a:t>30/10/2021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0A880-F618-4196-8245-1B2855B8F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4889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B8A4-F41F-4603-A1A1-273C5FEB010A}" type="datetimeFigureOut">
              <a:rPr lang="fr-FR" smtClean="0"/>
              <a:t>30/10/2021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0A880-F618-4196-8245-1B2855B8F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884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DB8A4-F41F-4603-A1A1-273C5FEB010A}" type="datetimeFigureOut">
              <a:rPr lang="fr-FR" smtClean="0"/>
              <a:t>30/10/2021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0A880-F618-4196-8245-1B2855B8F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0395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800200"/>
          </a:xfrm>
        </p:spPr>
        <p:txBody>
          <a:bodyPr>
            <a:normAutofit fontScale="90000"/>
          </a:bodyPr>
          <a:lstStyle/>
          <a:p>
            <a:r>
              <a:rPr lang="fr-FR" b="1" u="sng" dirty="0"/>
              <a:t>Chapitre 1</a:t>
            </a:r>
            <a:r>
              <a:rPr lang="fr-FR" b="1" dirty="0"/>
              <a:t> </a:t>
            </a:r>
            <a:br>
              <a:rPr lang="fr-FR" b="1" dirty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Généralités </a:t>
            </a:r>
            <a:r>
              <a:rPr lang="fr-FR" b="1" dirty="0"/>
              <a:t>sur le calcul scientifique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841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fr-FR" b="1" dirty="0" smtClean="0"/>
                  <a:t>Virgule flottante</a:t>
                </a:r>
                <a:r>
                  <a:rPr lang="fr-FR" b="1" i="1" dirty="0"/>
                  <a:t> </a:t>
                </a:r>
                <a:r>
                  <a:rPr lang="fr-FR" b="1" i="1" dirty="0" smtClean="0"/>
                  <a:t> </a:t>
                </a:r>
                <a:endParaRPr lang="fr-FR" i="1" dirty="0"/>
              </a:p>
              <a:p>
                <a:pPr marL="0" indent="0">
                  <a:buNone/>
                </a:pPr>
                <a:r>
                  <a:rPr lang="fr-FR" dirty="0" smtClean="0"/>
                  <a:t>la </a:t>
                </a:r>
                <a:r>
                  <a:rPr lang="fr-FR" dirty="0"/>
                  <a:t>représentation en virgule flottante s’inspire de la notation scientifique des nombres réels. </a:t>
                </a:r>
                <a:endParaRPr lang="fr-FR" dirty="0" smtClean="0"/>
              </a:p>
              <a:p>
                <a:pPr marL="0" indent="0">
                  <a:buNone/>
                </a:pPr>
                <a:r>
                  <a:rPr lang="fr-FR" i="1" dirty="0" smtClean="0"/>
                  <a:t>		s </a:t>
                </a:r>
                <a:r>
                  <a:rPr lang="fr-FR" i="1" dirty="0"/>
                  <a:t>n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/>
                      </a:rPr>
                      <m:t>𝛽</m:t>
                    </m:r>
                  </m:oMath>
                </a14:m>
                <a:r>
                  <a:rPr lang="fr-FR" i="1" baseline="30000" dirty="0" smtClean="0"/>
                  <a:t>e</a:t>
                </a:r>
              </a:p>
              <a:p>
                <a:pPr marL="0" indent="0">
                  <a:buNone/>
                </a:pPr>
                <a:r>
                  <a:rPr lang="fr-FR" dirty="0" smtClean="0">
                    <a:sym typeface="Wingdings" pitchFamily="2" charset="2"/>
                  </a:rPr>
                  <a:t> la</a:t>
                </a:r>
                <a:r>
                  <a:rPr lang="fr-FR" dirty="0" smtClean="0"/>
                  <a:t> </a:t>
                </a:r>
                <a:r>
                  <a:rPr lang="fr-FR" dirty="0" smtClean="0"/>
                  <a:t>virgule </a:t>
                </a:r>
                <a:r>
                  <a:rPr lang="fr-FR" dirty="0"/>
                  <a:t>peut être placée n’importe où dans le nombre. </a:t>
                </a:r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 r="-288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Représentation des nombres réels sur machine </a:t>
            </a:r>
            <a:r>
              <a:rPr lang="fr-FR" dirty="0" smtClean="0"/>
              <a:t>(Rappels)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au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50147135"/>
                  </p:ext>
                </p:extLst>
              </p:nvPr>
            </p:nvGraphicFramePr>
            <p:xfrm>
              <a:off x="1763688" y="5157192"/>
              <a:ext cx="4876800" cy="4572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609600"/>
                    <a:gridCol w="609600"/>
                    <a:gridCol w="609600"/>
                    <a:gridCol w="609600"/>
                    <a:gridCol w="609600"/>
                    <a:gridCol w="609600"/>
                    <a:gridCol w="609600"/>
                    <a:gridCol w="6096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i="1" smtClean="0">
                                    <a:latin typeface="Cambria Math"/>
                                    <a:ea typeface="Cambria Math"/>
                                  </a:rPr>
                                  <m:t>±</m:t>
                                </m:r>
                              </m:oMath>
                            </m:oMathPara>
                          </a14:m>
                          <a:endParaRPr lang="fr-FR" sz="2400" dirty="0"/>
                        </a:p>
                      </a:txBody>
                      <a:tcPr>
                        <a:lnR w="762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400" dirty="0"/>
                        </a:p>
                      </a:txBody>
                      <a:tcPr>
                        <a:lnL w="762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 smtClean="0"/>
                            <a:t>…</a:t>
                          </a:r>
                          <a:endParaRPr lang="fr-FR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400" dirty="0"/>
                        </a:p>
                      </a:txBody>
                      <a:tcPr>
                        <a:lnR w="762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400" dirty="0"/>
                        </a:p>
                      </a:txBody>
                      <a:tcPr>
                        <a:lnL w="762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 smtClean="0"/>
                            <a:t>…</a:t>
                          </a:r>
                          <a:endParaRPr lang="fr-FR" sz="2400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400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400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au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50147135"/>
                  </p:ext>
                </p:extLst>
              </p:nvPr>
            </p:nvGraphicFramePr>
            <p:xfrm>
              <a:off x="1763688" y="5157192"/>
              <a:ext cx="4876800" cy="4572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609600"/>
                    <a:gridCol w="609600"/>
                    <a:gridCol w="609600"/>
                    <a:gridCol w="609600"/>
                    <a:gridCol w="609600"/>
                    <a:gridCol w="609600"/>
                    <a:gridCol w="609600"/>
                    <a:gridCol w="609600"/>
                  </a:tblGrid>
                  <a:tr h="45720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R w="762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 rotWithShape="1">
                          <a:blip r:embed="rId3"/>
                          <a:stretch>
                            <a:fillRect t="-10667" r="-701000" b="-3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400" dirty="0"/>
                        </a:p>
                      </a:txBody>
                      <a:tcPr>
                        <a:lnL w="762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 smtClean="0"/>
                            <a:t>…</a:t>
                          </a:r>
                          <a:endParaRPr lang="fr-FR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400" dirty="0"/>
                        </a:p>
                      </a:txBody>
                      <a:tcPr>
                        <a:lnR w="762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400" dirty="0"/>
                        </a:p>
                      </a:txBody>
                      <a:tcPr>
                        <a:lnL w="762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 smtClean="0"/>
                            <a:t>…</a:t>
                          </a:r>
                          <a:endParaRPr lang="fr-FR" sz="2400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400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400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429705"/>
              </p:ext>
            </p:extLst>
          </p:nvPr>
        </p:nvGraphicFramePr>
        <p:xfrm>
          <a:off x="1619672" y="6021287"/>
          <a:ext cx="5092824" cy="396240"/>
        </p:xfrm>
        <a:graphic>
          <a:graphicData uri="http://schemas.openxmlformats.org/drawingml/2006/table">
            <a:tbl>
              <a:tblPr firstRow="1" bandRow="1"/>
              <a:tblGrid>
                <a:gridCol w="1080120"/>
                <a:gridCol w="2102895"/>
                <a:gridCol w="1909809"/>
              </a:tblGrid>
              <a:tr h="252224">
                <a:tc>
                  <a:txBody>
                    <a:bodyPr/>
                    <a:lstStyle/>
                    <a:p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signe</a:t>
                      </a:r>
                      <a:endParaRPr lang="fr-FR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Exposant e</a:t>
                      </a:r>
                      <a:endParaRPr lang="fr-FR" sz="2000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Mantisse n</a:t>
                      </a:r>
                      <a:endParaRPr lang="fr-FR" sz="2000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20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0" y="1600200"/>
                <a:ext cx="9144000" cy="5257800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fr-FR" b="1" dirty="0" smtClean="0"/>
                  <a:t>Virgule flottante</a:t>
                </a:r>
                <a:r>
                  <a:rPr lang="fr-FR" b="1" i="1" dirty="0" smtClean="0"/>
                  <a:t>  </a:t>
                </a:r>
                <a:endParaRPr lang="fr-FR" i="1" dirty="0" smtClean="0"/>
              </a:p>
              <a:p>
                <a:r>
                  <a:rPr lang="fr-FR" dirty="0" smtClean="0"/>
                  <a:t>en base 10      0,005673 = +5,673 x 10</a:t>
                </a:r>
                <a:r>
                  <a:rPr lang="fr-FR" baseline="30000" dirty="0" smtClean="0"/>
                  <a:t>-3</a:t>
                </a:r>
              </a:p>
              <a:p>
                <a:r>
                  <a:rPr lang="fr-FR" dirty="0" smtClean="0"/>
                  <a:t>En base 2	</a:t>
                </a:r>
                <a14:m>
                  <m:oMath xmlns:m="http://schemas.openxmlformats.org/officeDocument/2006/math">
                    <m:r>
                      <a:rPr lang="fr-FR" b="0" i="0" dirty="0" smtClean="0">
                        <a:latin typeface="Cambria Math"/>
                      </a:rPr>
                      <m:t>       </m:t>
                    </m:r>
                    <m:r>
                      <m:rPr>
                        <m:nor/>
                      </m:rPr>
                      <a:rPr lang="fr-FR" dirty="0">
                        <a:latin typeface="Cambria Math"/>
                      </a:rPr>
                      <m:t>10111</m:t>
                    </m:r>
                    <m:r>
                      <m:rPr>
                        <m:nor/>
                      </m:rPr>
                      <a:rPr lang="fr-FR" dirty="0">
                        <a:latin typeface="Cambria Math"/>
                      </a:rPr>
                      <m:t>,</m:t>
                    </m:r>
                    <m:r>
                      <m:rPr>
                        <m:nor/>
                      </m:rPr>
                      <a:rPr lang="fr-FR" dirty="0">
                        <a:latin typeface="Cambria Math"/>
                      </a:rPr>
                      <m:t>0100</m:t>
                    </m:r>
                    <m:r>
                      <a:rPr lang="fr-FR" i="0" dirty="0">
                        <a:latin typeface="Cambria Math"/>
                      </a:rPr>
                      <m:t>1</m:t>
                    </m:r>
                  </m:oMath>
                </a14:m>
                <a:r>
                  <a:rPr lang="fr-FR" dirty="0" smtClean="0"/>
                  <a:t>=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dirty="0">
                        <a:latin typeface="Cambria Math"/>
                      </a:rPr>
                      <m:t>101</m:t>
                    </m:r>
                    <m:r>
                      <m:rPr>
                        <m:nor/>
                      </m:rPr>
                      <a:rPr lang="fr-FR" b="0" i="0" dirty="0" smtClean="0">
                        <a:latin typeface="Cambria Math"/>
                      </a:rPr>
                      <m:t>,</m:t>
                    </m:r>
                    <m:r>
                      <m:rPr>
                        <m:nor/>
                      </m:rPr>
                      <a:rPr lang="fr-FR" dirty="0">
                        <a:latin typeface="Cambria Math"/>
                      </a:rPr>
                      <m:t>110100</m:t>
                    </m:r>
                    <m:r>
                      <a:rPr lang="fr-FR" i="0" dirty="0">
                        <a:latin typeface="Cambria Math"/>
                      </a:rPr>
                      <m:t>1</m:t>
                    </m:r>
                  </m:oMath>
                </a14:m>
                <a:r>
                  <a:rPr lang="fr-FR" dirty="0" smtClean="0"/>
                  <a:t> x 2</a:t>
                </a:r>
                <a:r>
                  <a:rPr lang="fr-FR" baseline="30000" dirty="0" smtClean="0"/>
                  <a:t>2</a:t>
                </a:r>
              </a:p>
              <a:p>
                <a:pPr marL="0" indent="0" algn="ctr">
                  <a:buNone/>
                </a:pPr>
                <a:r>
                  <a:rPr lang="fr-FR" dirty="0" smtClean="0"/>
                  <a:t>MAIS</a:t>
                </a:r>
              </a:p>
              <a:p>
                <a:pPr marL="0" indent="0">
                  <a:buNone/>
                </a:pPr>
                <a:r>
                  <a:rPr lang="fr-FR" dirty="0" smtClean="0"/>
                  <a:t>0,005673 = + 0,5673 x 10</a:t>
                </a:r>
                <a:r>
                  <a:rPr lang="fr-FR" baseline="30000" dirty="0" smtClean="0"/>
                  <a:t>-2 </a:t>
                </a:r>
                <a:r>
                  <a:rPr lang="fr-FR" dirty="0" smtClean="0"/>
                  <a:t>=+ 5673 x 10</a:t>
                </a:r>
                <a:r>
                  <a:rPr lang="fr-FR" baseline="30000" dirty="0" smtClean="0"/>
                  <a:t>-5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dirty="0" smtClean="0">
                        <a:latin typeface="Cambria Math"/>
                      </a:rPr>
                      <m:t>10111</m:t>
                    </m:r>
                    <m:r>
                      <m:rPr>
                        <m:nor/>
                      </m:rPr>
                      <a:rPr lang="fr-FR" dirty="0" smtClean="0">
                        <a:latin typeface="Cambria Math"/>
                      </a:rPr>
                      <m:t>,</m:t>
                    </m:r>
                    <m:r>
                      <m:rPr>
                        <m:nor/>
                      </m:rPr>
                      <a:rPr lang="fr-FR" dirty="0" smtClean="0">
                        <a:latin typeface="Cambria Math"/>
                      </a:rPr>
                      <m:t>0100</m:t>
                    </m:r>
                    <m:r>
                      <a:rPr lang="fr-FR" i="0" dirty="0">
                        <a:latin typeface="Cambria Math"/>
                      </a:rPr>
                      <m:t>1</m:t>
                    </m:r>
                  </m:oMath>
                </a14:m>
                <a:r>
                  <a:rPr lang="fr-FR" dirty="0" smtClean="0"/>
                  <a:t>= </a:t>
                </a:r>
                <a14:m>
                  <m:oMath xmlns:m="http://schemas.openxmlformats.org/officeDocument/2006/math">
                    <m:r>
                      <a:rPr lang="fr-FR" b="0" i="0" dirty="0" smtClean="0">
                        <a:latin typeface="Cambria Math"/>
                      </a:rPr>
                      <m:t>0</m:t>
                    </m:r>
                    <m:r>
                      <a:rPr lang="fr-FR" b="0" i="0" dirty="0" smtClean="0">
                        <a:latin typeface="Cambria Math"/>
                      </a:rPr>
                      <m:t>,</m:t>
                    </m:r>
                    <m:r>
                      <m:rPr>
                        <m:nor/>
                      </m:rPr>
                      <a:rPr lang="fr-FR" dirty="0">
                        <a:latin typeface="Cambria Math"/>
                      </a:rPr>
                      <m:t>101110100</m:t>
                    </m:r>
                    <m:r>
                      <a:rPr lang="fr-FR" i="0" dirty="0">
                        <a:latin typeface="Cambria Math"/>
                      </a:rPr>
                      <m:t>1</m:t>
                    </m:r>
                  </m:oMath>
                </a14:m>
                <a:r>
                  <a:rPr lang="fr-FR" dirty="0" smtClean="0"/>
                  <a:t> x 2</a:t>
                </a:r>
                <a:r>
                  <a:rPr lang="fr-FR" baseline="30000" dirty="0" smtClean="0"/>
                  <a:t>4</a:t>
                </a:r>
                <a:r>
                  <a:rPr lang="fr-FR" baseline="30000" dirty="0"/>
                  <a:t> </a:t>
                </a:r>
                <a:endParaRPr lang="fr-FR" baseline="30000" dirty="0" smtClean="0"/>
              </a:p>
              <a:p>
                <a:pPr marL="0" indent="0">
                  <a:buNone/>
                </a:pPr>
                <a:r>
                  <a:rPr lang="fr-FR" baseline="30000" dirty="0"/>
                  <a:t>	</a:t>
                </a:r>
                <a:r>
                  <a:rPr lang="fr-FR" baseline="30000" dirty="0" smtClean="0"/>
                  <a:t>	</a:t>
                </a:r>
                <a:r>
                  <a:rPr lang="fr-FR" dirty="0" smtClean="0"/>
                  <a:t>      =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dirty="0">
                        <a:latin typeface="Cambria Math"/>
                      </a:rPr>
                      <m:t>1011101</m:t>
                    </m:r>
                    <m:r>
                      <m:rPr>
                        <m:nor/>
                      </m:rPr>
                      <a:rPr lang="fr-FR" b="0" i="0" dirty="0" smtClean="0">
                        <a:latin typeface="Cambria Math"/>
                      </a:rPr>
                      <m:t>,</m:t>
                    </m:r>
                    <m:r>
                      <m:rPr>
                        <m:nor/>
                      </m:rPr>
                      <a:rPr lang="fr-FR" dirty="0">
                        <a:latin typeface="Cambria Math"/>
                      </a:rPr>
                      <m:t>00</m:t>
                    </m:r>
                    <m:r>
                      <a:rPr lang="fr-FR" i="0" dirty="0">
                        <a:latin typeface="Cambria Math"/>
                      </a:rPr>
                      <m:t>1</m:t>
                    </m:r>
                  </m:oMath>
                </a14:m>
                <a:r>
                  <a:rPr lang="fr-FR" dirty="0" smtClean="0"/>
                  <a:t> x 2-</a:t>
                </a:r>
                <a:r>
                  <a:rPr lang="fr-FR" baseline="30000" dirty="0" smtClean="0"/>
                  <a:t>2</a:t>
                </a:r>
                <a:endParaRPr lang="fr-FR" dirty="0" smtClean="0"/>
              </a:p>
              <a:p>
                <a:pPr marL="0" indent="0">
                  <a:buNone/>
                </a:pPr>
                <a:r>
                  <a:rPr lang="fr-FR" dirty="0" smtClean="0">
                    <a:sym typeface="Wingdings" pitchFamily="2" charset="2"/>
                  </a:rPr>
                  <a:t>  </a:t>
                </a:r>
                <a:r>
                  <a:rPr lang="fr-FR" dirty="0" smtClean="0"/>
                  <a:t>NORMALISER</a:t>
                </a:r>
              </a:p>
              <a:p>
                <a:pPr marL="0" indent="0">
                  <a:buNone/>
                </a:pPr>
                <a:r>
                  <a:rPr lang="fr-FR" dirty="0" smtClean="0"/>
                  <a:t>        + 0,5673 x 10</a:t>
                </a:r>
                <a:r>
                  <a:rPr lang="fr-FR" baseline="30000" dirty="0" smtClean="0"/>
                  <a:t>-2</a:t>
                </a:r>
              </a:p>
              <a:p>
                <a:pPr marL="0" indent="0">
                  <a:buNone/>
                </a:pPr>
                <a:r>
                  <a:rPr lang="fr-FR" dirty="0"/>
                  <a:t> </a:t>
                </a:r>
                <a:r>
                  <a:rPr lang="fr-FR" dirty="0" smtClean="0"/>
                  <a:t>       </a:t>
                </a:r>
                <a:r>
                  <a:rPr lang="fr-FR" b="0" dirty="0" smtClean="0"/>
                  <a:t>+ </a:t>
                </a:r>
                <a14:m>
                  <m:oMath xmlns:m="http://schemas.openxmlformats.org/officeDocument/2006/math">
                    <m:r>
                      <a:rPr lang="fr-FR" b="0" i="0" dirty="0" smtClean="0">
                        <a:latin typeface="Cambria Math"/>
                      </a:rPr>
                      <m:t>0</m:t>
                    </m:r>
                    <m:r>
                      <a:rPr lang="fr-FR" b="0" i="0" dirty="0" smtClean="0">
                        <a:latin typeface="Cambria Math"/>
                      </a:rPr>
                      <m:t>,</m:t>
                    </m:r>
                    <m:r>
                      <m:rPr>
                        <m:nor/>
                      </m:rPr>
                      <a:rPr lang="fr-FR" dirty="0">
                        <a:latin typeface="Cambria Math"/>
                      </a:rPr>
                      <m:t>101110100</m:t>
                    </m:r>
                    <m:r>
                      <a:rPr lang="fr-FR" i="0" dirty="0">
                        <a:latin typeface="Cambria Math"/>
                      </a:rPr>
                      <m:t>1</m:t>
                    </m:r>
                  </m:oMath>
                </a14:m>
                <a:r>
                  <a:rPr lang="fr-FR" dirty="0" smtClean="0"/>
                  <a:t> x 2</a:t>
                </a:r>
                <a:r>
                  <a:rPr lang="fr-FR" baseline="30000" dirty="0" smtClean="0"/>
                  <a:t>4</a:t>
                </a:r>
                <a:endParaRPr lang="fr-FR" dirty="0" smtClean="0"/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600200"/>
                <a:ext cx="9144000" cy="5257800"/>
              </a:xfrm>
              <a:blipFill rotWithShape="1">
                <a:blip r:embed="rId2"/>
                <a:stretch>
                  <a:fillRect l="-1533" t="-232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Représentation des nombres réels sur machine </a:t>
            </a:r>
            <a:r>
              <a:rPr lang="fr-FR" dirty="0" smtClean="0"/>
              <a:t>(Rappels)</a:t>
            </a: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414502"/>
              </p:ext>
            </p:extLst>
          </p:nvPr>
        </p:nvGraphicFramePr>
        <p:xfrm>
          <a:off x="3563888" y="5589240"/>
          <a:ext cx="3657600" cy="370840"/>
        </p:xfrm>
        <a:graphic>
          <a:graphicData uri="http://schemas.openxmlformats.org/drawingml/2006/table">
            <a:tbl>
              <a:tblPr firstRow="1" bandRow="1"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+</a:t>
                      </a:r>
                      <a:endParaRPr lang="fr-FR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-2</a:t>
                      </a:r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357900"/>
              </p:ext>
            </p:extLst>
          </p:nvPr>
        </p:nvGraphicFramePr>
        <p:xfrm>
          <a:off x="4211960" y="6165304"/>
          <a:ext cx="4932032" cy="504056"/>
        </p:xfrm>
        <a:graphic>
          <a:graphicData uri="http://schemas.openxmlformats.org/drawingml/2006/table">
            <a:tbl>
              <a:tblPr firstRow="1" bandRow="1"/>
              <a:tblGrid>
                <a:gridCol w="352288"/>
                <a:gridCol w="352288"/>
                <a:gridCol w="352288"/>
                <a:gridCol w="352288"/>
                <a:gridCol w="352288"/>
                <a:gridCol w="352288"/>
                <a:gridCol w="352288"/>
                <a:gridCol w="352288"/>
                <a:gridCol w="352288"/>
                <a:gridCol w="352288"/>
                <a:gridCol w="352288"/>
                <a:gridCol w="352288"/>
                <a:gridCol w="352288"/>
                <a:gridCol w="352288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+</a:t>
                      </a:r>
                      <a:endParaRPr lang="fr-FR" dirty="0"/>
                    </a:p>
                  </a:txBody>
                  <a:tcPr anchor="ctr"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19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4000" b="1" dirty="0" smtClean="0"/>
              <a:t>Maximum et minimum </a:t>
            </a:r>
            <a:r>
              <a:rPr lang="fr-FR" sz="4000" b="1" dirty="0"/>
              <a:t>d’une représentation en précision finie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686800" cy="4525963"/>
              </a:xfrm>
            </p:spPr>
            <p:txBody>
              <a:bodyPr>
                <a:normAutofit fontScale="77500" lnSpcReduction="20000"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FR" smtClean="0">
                        <a:latin typeface="Cambria Math"/>
                      </a:rPr>
                      <m:t>x</m:t>
                    </m:r>
                    <m:r>
                      <a:rPr lang="fr-FR" smtClean="0">
                        <a:latin typeface="Cambria Math"/>
                      </a:rPr>
                      <m:t>=±   </m:t>
                    </m:r>
                    <m:r>
                      <a:rPr lang="fr-FR" smtClean="0">
                        <a:latin typeface="Cambria Math"/>
                      </a:rPr>
                      <m:t>0</m:t>
                    </m:r>
                    <m:r>
                      <a:rPr lang="fr-FR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fr-FR">
                            <a:latin typeface="Cambria Math"/>
                          </a:rPr>
                          <m:t>a</m:t>
                        </m:r>
                      </m:e>
                      <m:sub>
                        <m:r>
                          <a:rPr lang="fr-FR" b="0" i="0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fr-FR" i="1">
                        <a:latin typeface="Cambria Math"/>
                      </a:rPr>
                      <m:t>…… 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fr-FR">
                            <a:latin typeface="Cambria Math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fr-FR">
                            <a:latin typeface="Cambria Math"/>
                          </a:rPr>
                          <m:t>t</m:t>
                        </m:r>
                      </m:sub>
                    </m:sSub>
                    <m:r>
                      <a:rPr lang="fr-FR" i="1">
                        <a:latin typeface="Cambria Math"/>
                      </a:rPr>
                      <m:t> × </m:t>
                    </m:r>
                    <m:r>
                      <a:rPr lang="fr-FR" i="1">
                        <a:latin typeface="Cambria Math"/>
                      </a:rPr>
                      <m:t>𝛽</m:t>
                    </m:r>
                  </m:oMath>
                </a14:m>
                <a:r>
                  <a:rPr lang="fr-FR" i="1" baseline="30000" dirty="0"/>
                  <a:t>E</a:t>
                </a:r>
                <a:r>
                  <a:rPr lang="fr-FR" dirty="0"/>
                  <a:t>     ,  </a:t>
                </a:r>
                <a:endParaRPr lang="fr-FR" dirty="0" smtClean="0"/>
              </a:p>
              <a:p>
                <a:endParaRPr lang="fr-FR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0" smtClean="0">
                          <a:latin typeface="Cambria Math"/>
                        </a:rPr>
                        <m:t>1</m:t>
                      </m:r>
                      <m:r>
                        <a:rPr lang="fr-FR" b="0" i="0" smtClean="0">
                          <a:latin typeface="Cambria Math"/>
                        </a:rPr>
                        <m:t>|</m:t>
                      </m:r>
                      <m:r>
                        <a:rPr lang="fr-FR" b="0" i="0" smtClean="0">
                          <a:latin typeface="Cambria Math"/>
                        </a:rPr>
                        <m:t>0</m:t>
                      </m:r>
                      <m:r>
                        <a:rPr lang="fr-FR" b="0" i="0" smtClean="0">
                          <a:latin typeface="Cambria Math"/>
                        </a:rPr>
                        <m:t>|…</m:t>
                      </m:r>
                      <m:d>
                        <m:dPr>
                          <m:begChr m:val="|"/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r-FR" b="0" i="0" smtClean="0">
                              <a:latin typeface="Cambria Math"/>
                            </a:rPr>
                            <m:t>0</m:t>
                          </m:r>
                          <m:r>
                            <a:rPr lang="fr-FR" b="0" i="0" smtClean="0">
                              <a:latin typeface="Cambria Math"/>
                            </a:rPr>
                            <m:t> </m:t>
                          </m:r>
                          <m:r>
                            <a:rPr lang="fr-FR" b="0" i="1" smtClean="0">
                              <a:latin typeface="Cambria Math"/>
                              <a:ea typeface="Cambria Math"/>
                            </a:rPr>
                            <m:t>≤</m:t>
                          </m:r>
                          <m:sSub>
                            <m:sSubPr>
                              <m:ctrlPr>
                                <a:rPr lang="fr-FR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fr-FR" b="0" i="0" smtClean="0">
                                  <a:latin typeface="Cambria Math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fr-FR">
                                  <a:latin typeface="Cambria Math"/>
                                </a:rPr>
                                <m:t>a</m:t>
                              </m:r>
                            </m:e>
                            <m:sub>
                              <m:r>
                                <a:rPr lang="fr-FR" b="0" i="0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fr-FR" i="1">
                              <a:latin typeface="Cambria Math"/>
                            </a:rPr>
                            <m:t>…… </m:t>
                          </m:r>
                          <m:sSub>
                            <m:sSubPr>
                              <m:ctrlPr>
                                <a:rPr lang="fr-FR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fr-FR">
                                  <a:latin typeface="Cambria Math"/>
                                </a:rPr>
                                <m:t>a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fr-FR">
                                  <a:latin typeface="Cambria Math"/>
                                </a:rPr>
                                <m:t>t</m:t>
                              </m:r>
                            </m:sub>
                          </m:sSub>
                        </m:e>
                      </m:d>
                      <m:r>
                        <a:rPr lang="fr-FR" b="0" i="1" baseline="-25000" smtClean="0">
                          <a:latin typeface="Cambria Math"/>
                        </a:rPr>
                        <m:t>2</m:t>
                      </m:r>
                      <m:r>
                        <a:rPr lang="fr-FR" i="1" smtClean="0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fr-FR" b="0" i="1" smtClean="0">
                          <a:latin typeface="Cambria Math"/>
                          <a:ea typeface="Cambria Math"/>
                        </a:rPr>
                        <m:t>1</m:t>
                      </m:r>
                      <m:r>
                        <a:rPr lang="fr-FR" b="0" i="1" smtClean="0">
                          <a:latin typeface="Cambria Math"/>
                          <a:ea typeface="Cambria Math"/>
                        </a:rPr>
                        <m:t>|</m:t>
                      </m:r>
                      <m:r>
                        <a:rPr lang="fr-FR" b="0" i="1" smtClean="0">
                          <a:latin typeface="Cambria Math"/>
                          <a:ea typeface="Cambria Math"/>
                        </a:rPr>
                        <m:t>1</m:t>
                      </m:r>
                      <m:r>
                        <a:rPr lang="fr-FR" b="0" i="1" smtClean="0">
                          <a:latin typeface="Cambria Math"/>
                          <a:ea typeface="Cambria Math"/>
                        </a:rPr>
                        <m:t>|…</m:t>
                      </m:r>
                    </m:oMath>
                  </m:oMathPara>
                </a14:m>
                <a:endParaRPr lang="fr-FR" b="0" i="1" dirty="0" smtClean="0">
                  <a:latin typeface="Cambria Math"/>
                  <a:ea typeface="Cambria Math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fr-F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𝑡</m:t>
                        </m:r>
                        <m:r>
                          <a:rPr lang="fr-FR" b="0" i="1" smtClean="0">
                            <a:latin typeface="Cambria Math"/>
                          </a:rPr>
                          <m:t>−</m:t>
                        </m:r>
                        <m:r>
                          <a:rPr lang="fr-FR" b="0" i="1" smtClean="0">
                            <a:latin typeface="Cambria Math"/>
                          </a:rPr>
                          <m:t>1</m:t>
                        </m:r>
                      </m:sup>
                    </m:sSup>
                    <m:r>
                      <a:rPr lang="fr-FR" i="1" smtClean="0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0" smtClean="0">
                            <a:latin typeface="Cambria Math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fr-FR">
                            <a:latin typeface="Cambria Math"/>
                          </a:rPr>
                          <m:t>a</m:t>
                        </m:r>
                      </m:e>
                      <m:sub>
                        <m:r>
                          <a:rPr lang="fr-FR" b="0" i="0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fr-FR" i="1">
                        <a:latin typeface="Cambria Math"/>
                      </a:rPr>
                      <m:t>…… 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fr-FR">
                            <a:latin typeface="Cambria Math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fr-FR">
                            <a:latin typeface="Cambria Math"/>
                          </a:rPr>
                          <m:t>t</m:t>
                        </m:r>
                      </m:sub>
                    </m:sSub>
                    <m:r>
                      <a:rPr lang="fr-FR" b="0" i="1" smtClean="0">
                        <a:latin typeface="Cambria Math"/>
                      </a:rPr>
                      <m:t>)</m:t>
                    </m:r>
                    <m:r>
                      <a:rPr lang="fr-FR" b="0" i="1" baseline="-25000" smtClean="0">
                        <a:latin typeface="Cambria Math"/>
                      </a:rPr>
                      <m:t>2</m:t>
                    </m:r>
                    <m:r>
                      <a:rPr lang="fr-FR" i="1" baseline="-25000" smtClean="0">
                        <a:latin typeface="Cambria Math"/>
                      </a:rPr>
                      <m:t> </m:t>
                    </m:r>
                    <m:r>
                      <a:rPr lang="fr-FR" i="1" smtClean="0">
                        <a:latin typeface="Cambria Math"/>
                        <a:ea typeface="Cambria Math"/>
                      </a:rPr>
                      <m:t>≤</m:t>
                    </m:r>
                    <m:sSup>
                      <m:sSupPr>
                        <m:ctrlPr>
                          <a:rPr lang="fr-FR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</m:sup>
                    </m:sSup>
                    <m:r>
                      <a:rPr lang="fr-FR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fr-FR" b="0" i="1" smtClean="0">
                        <a:latin typeface="Cambria Math"/>
                        <a:ea typeface="Cambria Math"/>
                      </a:rPr>
                      <m:t>1</m:t>
                    </m:r>
                  </m:oMath>
                </a14:m>
                <a:endParaRPr lang="fr-FR" b="0" dirty="0" smtClean="0">
                  <a:ea typeface="Cambria Math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fr-F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𝑡</m:t>
                        </m:r>
                        <m:r>
                          <a:rPr lang="fr-FR" b="0" i="1" smtClean="0">
                            <a:latin typeface="Cambria Math"/>
                          </a:rPr>
                          <m:t>−</m:t>
                        </m:r>
                        <m:r>
                          <a:rPr lang="fr-FR" b="0" i="1" smtClean="0">
                            <a:latin typeface="Cambria Math"/>
                          </a:rPr>
                          <m:t>1</m:t>
                        </m:r>
                      </m:sup>
                    </m:sSup>
                    <m:sSup>
                      <m:sSupPr>
                        <m:ctrlPr>
                          <a:rPr lang="fr-F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 .  </m:t>
                        </m:r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−</m:t>
                        </m:r>
                        <m:r>
                          <a:rPr lang="fr-FR" b="0" i="1" smtClean="0">
                            <a:latin typeface="Cambria Math"/>
                          </a:rPr>
                          <m:t>𝑡</m:t>
                        </m:r>
                      </m:sup>
                    </m:sSup>
                    <m:r>
                      <a:rPr lang="fr-FR" i="1" smtClean="0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0" smtClean="0">
                            <a:latin typeface="Cambria Math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fr-FR">
                            <a:latin typeface="Cambria Math"/>
                          </a:rPr>
                          <m:t>a</m:t>
                        </m:r>
                      </m:e>
                      <m:sub>
                        <m:r>
                          <a:rPr lang="fr-FR" b="0" i="0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fr-FR" i="1">
                        <a:latin typeface="Cambria Math"/>
                      </a:rPr>
                      <m:t>…… 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fr-FR">
                            <a:latin typeface="Cambria Math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fr-FR">
                            <a:latin typeface="Cambria Math"/>
                          </a:rPr>
                          <m:t>t</m:t>
                        </m:r>
                      </m:sub>
                    </m:sSub>
                    <m:r>
                      <a:rPr lang="fr-FR" b="0" i="1" smtClean="0">
                        <a:latin typeface="Cambria Math"/>
                      </a:rPr>
                      <m:t>)</m:t>
                    </m:r>
                    <m:r>
                      <a:rPr lang="fr-FR" b="0" i="1" baseline="-25000" smtClean="0">
                        <a:latin typeface="Cambria Math"/>
                      </a:rPr>
                      <m:t>2</m:t>
                    </m:r>
                    <m:r>
                      <a:rPr lang="fr-FR" i="1" baseline="-25000" smtClean="0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fr-F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.  </m:t>
                        </m:r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  <m:r>
                          <a:rPr lang="fr-FR" b="0" i="1" smtClean="0">
                            <a:latin typeface="Cambria Math"/>
                          </a:rPr>
                          <m:t> 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−</m:t>
                        </m:r>
                        <m:r>
                          <a:rPr lang="fr-FR" b="0" i="1" smtClean="0">
                            <a:latin typeface="Cambria Math"/>
                          </a:rPr>
                          <m:t>𝑡</m:t>
                        </m:r>
                      </m:sup>
                    </m:sSup>
                    <m:r>
                      <a:rPr lang="fr-FR" i="1" smtClean="0">
                        <a:latin typeface="Cambria Math"/>
                        <a:ea typeface="Cambria Math"/>
                      </a:rPr>
                      <m:t>≤</m:t>
                    </m:r>
                    <m:sSup>
                      <m:sSupPr>
                        <m:ctrlPr>
                          <a:rPr lang="fr-FR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</m:sup>
                    </m:sSup>
                    <m:r>
                      <a:rPr lang="fr-FR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fr-FR" b="0" i="1" smtClean="0">
                        <a:latin typeface="Cambria Math"/>
                        <a:ea typeface="Cambria Math"/>
                      </a:rPr>
                      <m:t>1</m:t>
                    </m:r>
                  </m:oMath>
                </a14:m>
                <a:r>
                  <a:rPr lang="fr-FR" b="0" dirty="0" smtClean="0">
                    <a:ea typeface="Cambria Math"/>
                  </a:rPr>
                  <a:t>)</a:t>
                </a:r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.  </m:t>
                        </m:r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  <m:r>
                          <a:rPr lang="fr-FR" b="0" i="1" smtClean="0">
                            <a:latin typeface="Cambria Math"/>
                          </a:rPr>
                          <m:t> 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−</m:t>
                        </m:r>
                        <m:r>
                          <a:rPr lang="fr-FR" b="0" i="1" smtClean="0">
                            <a:latin typeface="Cambria Math"/>
                          </a:rPr>
                          <m:t>𝑡</m:t>
                        </m:r>
                      </m:sup>
                    </m:sSup>
                  </m:oMath>
                </a14:m>
                <a:endParaRPr lang="fr-FR" b="0" dirty="0" smtClean="0">
                  <a:ea typeface="Cambria Math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fr-F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−</m:t>
                        </m:r>
                        <m:r>
                          <a:rPr lang="fr-FR" b="0" i="1" smtClean="0">
                            <a:latin typeface="Cambria Math"/>
                          </a:rPr>
                          <m:t>1</m:t>
                        </m:r>
                      </m:sup>
                    </m:sSup>
                    <m:r>
                      <a:rPr lang="fr-FR" i="1" smtClean="0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r>
                      <a:rPr lang="fr-FR" i="1" smtClean="0">
                        <a:latin typeface="Cambria Math"/>
                      </a:rPr>
                      <m:t>𝑛</m:t>
                    </m:r>
                    <m:r>
                      <a:rPr lang="fr-FR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fr-FR" b="0" i="1" smtClean="0">
                        <a:latin typeface="Cambria Math"/>
                        <a:ea typeface="Cambria Math"/>
                      </a:rPr>
                      <m:t>1</m:t>
                    </m:r>
                    <m:sSup>
                      <m:sSupPr>
                        <m:ctrlPr>
                          <a:rPr lang="fr-F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−</m:t>
                        </m:r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  <m:r>
                          <a:rPr lang="fr-FR" b="0" i="1" smtClean="0">
                            <a:latin typeface="Cambria Math"/>
                          </a:rPr>
                          <m:t> 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−</m:t>
                        </m:r>
                        <m:r>
                          <a:rPr lang="fr-FR" b="0" i="1" smtClean="0">
                            <a:latin typeface="Cambria Math"/>
                          </a:rPr>
                          <m:t>𝑡</m:t>
                        </m:r>
                      </m:sup>
                    </m:sSup>
                  </m:oMath>
                </a14:m>
                <a:endParaRPr lang="fr-FR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/>
                        </a:rPr>
                        <m:t>𝐸</m:t>
                      </m:r>
                      <m:r>
                        <a:rPr lang="fr-FR" b="0" i="1" smtClean="0">
                          <a:latin typeface="Cambria Math"/>
                          <a:ea typeface="Cambria Math"/>
                        </a:rPr>
                        <m:t>∈</m:t>
                      </m:r>
                      <m:d>
                        <m:dPr>
                          <m:begChr m:val="["/>
                          <m:endChr m:val="]"/>
                          <m:ctrlPr>
                            <a:rPr lang="fr-FR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fr-FR" b="0" i="1" smtClean="0">
                              <a:latin typeface="Cambria Math"/>
                              <a:ea typeface="Cambria Math"/>
                            </a:rPr>
                            <m:t>𝐿</m:t>
                          </m:r>
                          <m:r>
                            <a:rPr lang="fr-FR" b="0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fr-FR" b="0" i="1" smtClean="0">
                              <a:latin typeface="Cambria Math"/>
                              <a:ea typeface="Cambria Math"/>
                            </a:rPr>
                            <m:t>𝑈</m:t>
                          </m:r>
                        </m:e>
                      </m:d>
                    </m:oMath>
                  </m:oMathPara>
                </a14:m>
                <a:endParaRPr lang="fr-FR" b="0" dirty="0" smtClean="0">
                  <a:ea typeface="Cambria Math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fr-F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−</m:t>
                        </m:r>
                        <m:r>
                          <a:rPr lang="fr-FR" b="0" i="1" smtClean="0">
                            <a:latin typeface="Cambria Math"/>
                          </a:rPr>
                          <m:t>1</m:t>
                        </m:r>
                      </m:sup>
                    </m:sSup>
                    <m:r>
                      <a:rPr lang="fr-FR" b="0" i="1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fr-F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  <m:r>
                          <a:rPr lang="fr-FR" b="0" i="1" smtClean="0">
                            <a:latin typeface="Cambria Math"/>
                          </a:rPr>
                          <m:t> 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𝐿</m:t>
                        </m:r>
                      </m:sup>
                    </m:sSup>
                    <m:r>
                      <a:rPr lang="fr-FR" i="1" smtClean="0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r>
                      <a:rPr lang="fr-FR" i="1" smtClean="0">
                        <a:latin typeface="Cambria Math"/>
                      </a:rPr>
                      <m:t>𝑛</m:t>
                    </m:r>
                    <m:r>
                      <a:rPr lang="fr-FR" i="1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fr-F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  <m:r>
                          <a:rPr lang="fr-FR" b="0" i="1" smtClean="0">
                            <a:latin typeface="Cambria Math"/>
                          </a:rPr>
                          <m:t> 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𝐸</m:t>
                        </m:r>
                      </m:sup>
                    </m:sSup>
                    <m:r>
                      <a:rPr lang="fr-FR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fr-FR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fr-FR" b="0" i="1" smtClean="0">
                        <a:latin typeface="Cambria Math"/>
                        <a:ea typeface="Cambria Math"/>
                      </a:rPr>
                      <m:t>1</m:t>
                    </m:r>
                    <m:sSup>
                      <m:sSupPr>
                        <m:ctrlPr>
                          <a:rPr lang="fr-F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−</m:t>
                        </m:r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  <m:r>
                          <a:rPr lang="fr-FR" b="0" i="1" smtClean="0">
                            <a:latin typeface="Cambria Math"/>
                          </a:rPr>
                          <m:t> 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−</m:t>
                        </m:r>
                        <m:r>
                          <a:rPr lang="fr-FR" b="0" i="1" smtClean="0">
                            <a:latin typeface="Cambria Math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fr-FR" b="0" dirty="0" smtClean="0"/>
                  <a:t>)</a:t>
                </a:r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  <m:r>
                          <a:rPr lang="fr-FR" b="0" i="1" smtClean="0">
                            <a:latin typeface="Cambria Math"/>
                          </a:rPr>
                          <m:t> 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𝑈</m:t>
                        </m:r>
                      </m:sup>
                    </m:sSup>
                  </m:oMath>
                </a14:m>
                <a:endParaRPr lang="fr-FR" b="0" dirty="0" smtClean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fr-F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𝐿</m:t>
                        </m:r>
                        <m:r>
                          <a:rPr lang="fr-FR" b="0" i="1" smtClean="0">
                            <a:latin typeface="Cambria Math"/>
                          </a:rPr>
                          <m:t>−</m:t>
                        </m:r>
                        <m:r>
                          <a:rPr lang="fr-FR" b="0" i="1" smtClean="0">
                            <a:latin typeface="Cambria Math"/>
                          </a:rPr>
                          <m:t>1</m:t>
                        </m:r>
                      </m:sup>
                    </m:sSup>
                    <m:r>
                      <a:rPr lang="fr-FR" i="1" smtClean="0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fr-FR" dirty="0" smtClean="0"/>
                  <a:t> |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/>
                      </a:rPr>
                      <m:t>𝑥</m:t>
                    </m:r>
                    <m:r>
                      <a:rPr lang="fr-FR" b="0" i="1" smtClean="0">
                        <a:latin typeface="Cambria Math"/>
                      </a:rPr>
                      <m:t>|≤</m:t>
                    </m:r>
                    <m:r>
                      <a:rPr lang="fr-FR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fr-FR" b="0" i="1" smtClean="0">
                        <a:latin typeface="Cambria Math"/>
                        <a:ea typeface="Cambria Math"/>
                      </a:rPr>
                      <m:t>1</m:t>
                    </m:r>
                    <m:sSup>
                      <m:sSupPr>
                        <m:ctrlPr>
                          <a:rPr lang="fr-F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−</m:t>
                        </m:r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  <m:r>
                          <a:rPr lang="fr-FR" b="0" i="1" smtClean="0">
                            <a:latin typeface="Cambria Math"/>
                          </a:rPr>
                          <m:t> 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−</m:t>
                        </m:r>
                        <m:r>
                          <a:rPr lang="fr-FR" b="0" i="1" smtClean="0">
                            <a:latin typeface="Cambria Math"/>
                          </a:rPr>
                          <m:t>𝑡</m:t>
                        </m:r>
                      </m:sup>
                    </m:sSup>
                    <m:r>
                      <m:rPr>
                        <m:nor/>
                      </m:rPr>
                      <a:rPr lang="fr-FR" b="0" dirty="0" smtClean="0"/>
                      <m:t>)</m:t>
                    </m:r>
                    <m:r>
                      <m:rPr>
                        <m:nor/>
                      </m:rPr>
                      <a:rPr lang="fr-FR" dirty="0" smtClean="0"/>
                      <m:t> </m:t>
                    </m:r>
                    <m:sSup>
                      <m:sSupPr>
                        <m:ctrlPr>
                          <a:rPr lang="fr-F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  <m:r>
                          <a:rPr lang="fr-FR" b="0" i="1" smtClean="0">
                            <a:latin typeface="Cambria Math"/>
                          </a:rPr>
                          <m:t> 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𝑈</m:t>
                        </m:r>
                      </m:sup>
                    </m:sSup>
                  </m:oMath>
                </a14:m>
                <a:endParaRPr lang="fr-FR" b="0" dirty="0" smtClean="0"/>
              </a:p>
              <a:p>
                <a:pPr marL="0" indent="0" algn="ctr">
                  <a:buNone/>
                </a:pPr>
                <a:endParaRPr lang="fr-FR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fr-FR" b="0" i="1" smtClean="0">
                        <a:latin typeface="Cambria Math"/>
                        <a:ea typeface="Cambria Math"/>
                      </a:rPr>
                      <m:t>𝑓</m:t>
                    </m:r>
                    <m:r>
                      <a:rPr lang="fr-FR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m:rPr>
                        <m:sty m:val="p"/>
                      </m:rPr>
                      <a:rPr lang="el-GR" b="0" i="1" smtClean="0">
                        <a:latin typeface="Cambria Math"/>
                        <a:ea typeface="Cambria Math"/>
                      </a:rPr>
                      <m:t>Ϝ</m:t>
                    </m:r>
                    <m:r>
                      <a:rPr lang="fr-FR" i="1" smtClean="0">
                        <a:latin typeface="Cambria Math"/>
                        <a:ea typeface="Cambria Math"/>
                      </a:rPr>
                      <m:t>⟺</m:t>
                    </m:r>
                    <m:r>
                      <m:rPr>
                        <m:sty m:val="p"/>
                      </m:rPr>
                      <a:rPr lang="fr-FR" b="0" i="0" smtClean="0">
                        <a:latin typeface="Cambria Math"/>
                        <a:ea typeface="Cambria Math"/>
                      </a:rPr>
                      <m:t>m</m:t>
                    </m:r>
                    <m:r>
                      <a:rPr lang="fr-FR" b="0" i="1" smtClean="0">
                        <a:latin typeface="Cambria Math"/>
                        <a:ea typeface="Cambria Math"/>
                      </a:rPr>
                      <m:t>≤</m:t>
                    </m:r>
                    <m:d>
                      <m:dPr>
                        <m:begChr m:val="|"/>
                        <m:endChr m:val="|"/>
                        <m:ctrlPr>
                          <a:rPr lang="fr-FR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𝑓</m:t>
                        </m:r>
                      </m:e>
                    </m:d>
                    <m:r>
                      <a:rPr lang="fr-FR" b="0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fr-FR" b="0" i="1" smtClean="0">
                        <a:latin typeface="Cambria Math"/>
                        <a:ea typeface="Cambria Math"/>
                      </a:rPr>
                      <m:t>𝑀</m:t>
                    </m:r>
                    <m:r>
                      <m:rPr>
                        <m:nor/>
                      </m:rPr>
                      <a:rPr lang="fr-FR" b="0" i="0" smtClean="0">
                        <a:latin typeface="Cambria Math"/>
                        <a:ea typeface="Cambria Math"/>
                      </a:rPr>
                      <m:t>, </m:t>
                    </m:r>
                    <m:r>
                      <m:rPr>
                        <m:nor/>
                      </m:rPr>
                      <a:rPr lang="fr-FR" b="0" i="0" smtClean="0">
                        <a:latin typeface="Cambria Math"/>
                        <a:ea typeface="Cambria Math"/>
                      </a:rPr>
                      <m:t>avec</m:t>
                    </m:r>
                    <m:r>
                      <m:rPr>
                        <m:nor/>
                      </m:rPr>
                      <a:rPr lang="fr-FR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fr-FR" b="0" i="1" smtClean="0">
                        <a:latin typeface="Cambria Math"/>
                        <a:ea typeface="Cambria Math"/>
                      </a:rPr>
                      <m:t>𝑚</m:t>
                    </m:r>
                    <m:r>
                      <a:rPr lang="fr-FR" b="0" i="1" smtClean="0"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fr-FR" i="1">
                            <a:latin typeface="Cambria Math"/>
                          </a:rPr>
                          <m:t>𝐿</m:t>
                        </m:r>
                        <m:r>
                          <a:rPr lang="fr-FR" i="1">
                            <a:latin typeface="Cambria Math"/>
                          </a:rPr>
                          <m:t>−</m:t>
                        </m:r>
                        <m:r>
                          <a:rPr lang="fr-FR" i="1">
                            <a:latin typeface="Cambria Math"/>
                          </a:rPr>
                          <m:t>1</m:t>
                        </m:r>
                      </m:sup>
                    </m:sSup>
                  </m:oMath>
                </a14:m>
                <a:r>
                  <a:rPr lang="fr-FR" dirty="0" smtClean="0"/>
                  <a:t> et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FR" b="0" i="0" smtClean="0">
                        <a:latin typeface="Cambria Math"/>
                        <a:ea typeface="Cambria Math"/>
                      </a:rPr>
                      <m:t>M</m:t>
                    </m:r>
                    <m:r>
                      <a:rPr lang="fr-FR" b="0" i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fr-FR" i="1">
                        <a:latin typeface="Cambria Math"/>
                        <a:ea typeface="Cambria Math"/>
                      </a:rPr>
                      <m:t>(</m:t>
                    </m:r>
                    <m:r>
                      <a:rPr lang="fr-FR" i="1">
                        <a:latin typeface="Cambria Math"/>
                        <a:ea typeface="Cambria Math"/>
                      </a:rPr>
                      <m:t>1</m:t>
                    </m:r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/>
                          </a:rPr>
                          <m:t>−</m:t>
                        </m:r>
                        <m:r>
                          <a:rPr lang="fr-FR" i="1">
                            <a:latin typeface="Cambria Math"/>
                          </a:rPr>
                          <m:t>2</m:t>
                        </m:r>
                        <m:r>
                          <a:rPr lang="fr-FR" i="1">
                            <a:latin typeface="Cambria Math"/>
                          </a:rPr>
                          <m:t> </m:t>
                        </m:r>
                      </m:e>
                      <m:sup>
                        <m:r>
                          <a:rPr lang="fr-FR" i="1">
                            <a:latin typeface="Cambria Math"/>
                          </a:rPr>
                          <m:t>−</m:t>
                        </m:r>
                        <m:r>
                          <a:rPr lang="fr-FR" i="1">
                            <a:latin typeface="Cambria Math"/>
                          </a:rPr>
                          <m:t>𝑡</m:t>
                        </m:r>
                      </m:sup>
                    </m:sSup>
                    <m:r>
                      <m:rPr>
                        <m:nor/>
                      </m:rPr>
                      <a:rPr lang="fr-FR" dirty="0"/>
                      <m:t>) </m:t>
                    </m:r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/>
                          </a:rPr>
                          <m:t>2</m:t>
                        </m:r>
                        <m:r>
                          <a:rPr lang="fr-FR" i="1">
                            <a:latin typeface="Cambria Math"/>
                          </a:rPr>
                          <m:t> </m:t>
                        </m:r>
                      </m:e>
                      <m:sup>
                        <m:r>
                          <a:rPr lang="fr-FR" i="1">
                            <a:latin typeface="Cambria Math"/>
                          </a:rPr>
                          <m:t>𝑈</m:t>
                        </m:r>
                      </m:sup>
                    </m:sSup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686800" cy="4525963"/>
              </a:xfrm>
              <a:blipFill rotWithShape="1">
                <a:blip r:embed="rId2"/>
                <a:stretch>
                  <a:fillRect l="-982" t="-242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2013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Exemple :  construire </a:t>
            </a:r>
            <a:r>
              <a:rPr lang="fr-FR" dirty="0" smtClean="0"/>
              <a:t>F pour t=3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4000" b="1" dirty="0" smtClean="0"/>
              <a:t>Maximum et minimum </a:t>
            </a:r>
            <a:r>
              <a:rPr lang="fr-FR" sz="4000" b="1" dirty="0"/>
              <a:t>d’une représentation en précision finie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780928"/>
            <a:ext cx="6630292" cy="3696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92789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0" y="1600200"/>
                <a:ext cx="9324528" cy="506916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fr-FR" dirty="0" smtClean="0"/>
                  <a:t>Pour </a:t>
                </a:r>
                <a:r>
                  <a:rPr lang="fr-FR" dirty="0" smtClean="0"/>
                  <a:t>décrire </a:t>
                </a:r>
                <a:r>
                  <a:rPr lang="fr-FR" dirty="0"/>
                  <a:t>l’ensemble des nombres </a:t>
                </a:r>
                <a:r>
                  <a:rPr lang="fr-FR" dirty="0" smtClean="0"/>
                  <a:t>réels </a:t>
                </a:r>
                <a:r>
                  <a:rPr lang="fr-FR" dirty="0"/>
                  <a:t>qui trouvent une </a:t>
                </a:r>
                <a:r>
                  <a:rPr lang="fr-FR" dirty="0" smtClean="0"/>
                  <a:t>représentation </a:t>
                </a:r>
                <a:r>
                  <a:rPr lang="fr-FR" dirty="0"/>
                  <a:t>dans </a:t>
                </a:r>
                <a:r>
                  <a:rPr lang="fr-FR" dirty="0" smtClean="0"/>
                  <a:t>F</a:t>
                </a:r>
                <a:r>
                  <a:rPr lang="fr-FR" dirty="0"/>
                  <a:t>, on </a:t>
                </a:r>
                <a:r>
                  <a:rPr lang="fr-FR" dirty="0" smtClean="0"/>
                  <a:t>définit :</a:t>
                </a:r>
                <a:endParaRPr lang="fr-FR" dirty="0" smtClean="0"/>
              </a:p>
              <a:p>
                <a:r>
                  <a:rPr lang="fr-FR" dirty="0" smtClean="0"/>
                  <a:t>l’ensemble   G </a:t>
                </a:r>
                <a:r>
                  <a:rPr lang="fr-FR" dirty="0" smtClean="0"/>
                  <a:t>= {</a:t>
                </a:r>
                <a:r>
                  <a:rPr lang="fr-FR" dirty="0"/>
                  <a:t>x ∈ R tel que m ≤ |x| ≤ M} ∪ {0}</a:t>
                </a:r>
                <a:r>
                  <a:rPr lang="fr-FR" dirty="0" smtClean="0"/>
                  <a:t> </a:t>
                </a:r>
              </a:p>
              <a:p>
                <a:r>
                  <a:rPr lang="fr-FR" dirty="0"/>
                  <a:t>et </a:t>
                </a:r>
                <a:r>
                  <a:rPr lang="fr-FR" dirty="0" smtClean="0"/>
                  <a:t>l’opérateur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/>
                      </a:rPr>
                      <m:t>𝑓𝑙</m:t>
                    </m:r>
                  </m:oMath>
                </a14:m>
                <a:r>
                  <a:rPr lang="fr-FR" dirty="0" smtClean="0"/>
                  <a:t> </a:t>
                </a:r>
                <a:r>
                  <a:rPr lang="fr-FR" dirty="0"/>
                  <a:t>: G → </a:t>
                </a:r>
                <a:r>
                  <a:rPr lang="fr-FR" dirty="0" smtClean="0"/>
                  <a:t>F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/>
                        </a:rPr>
                        <m:t>𝑓𝑙</m:t>
                      </m:r>
                      <m:d>
                        <m:d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r-FR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fr-FR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  <m:brk m:alnAt="7"/>
                                  </m:rPr>
                                  <a:rPr lang="fr-FR" b="0" i="0" smtClean="0">
                                    <a:latin typeface="Cambria Math"/>
                                  </a:rPr>
                                  <m:t>plus</m:t>
                                </m:r>
                                <m:r>
                                  <m:rPr>
                                    <m:nor/>
                                  </m:rPr>
                                  <a:rPr lang="fr-FR" b="0" i="0" smtClean="0">
                                    <a:latin typeface="Cambria Math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fr-FR" b="0" i="0" smtClean="0">
                                    <a:latin typeface="Cambria Math"/>
                                  </a:rPr>
                                  <m:t>proche</m:t>
                                </m:r>
                                <m:r>
                                  <m:rPr>
                                    <m:nor/>
                                  </m:rPr>
                                  <a:rPr lang="fr-FR" b="0" i="0" smtClean="0">
                                    <a:latin typeface="Cambria Math"/>
                                  </a:rPr>
                                  <m:t> </m:t>
                                </m:r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/>
                                  </a:rPr>
                                  <m:t>𝑓</m:t>
                                </m:r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/>
                                    <a:ea typeface="Cambria Math"/>
                                  </a:rPr>
                                  <m:t>∈</m:t>
                                </m:r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/>
                                    <a:ea typeface="Cambria Math"/>
                                  </a:rPr>
                                  <m:t>𝐹</m:t>
                                </m:r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/>
                                    <a:ea typeface="Cambria Math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  <m:brk m:alnAt="7"/>
                                  </m:rPr>
                                  <a:rPr lang="fr-FR" b="0" i="0" smtClean="0">
                                    <a:latin typeface="Cambria Math"/>
                                    <a:ea typeface="Cambria Math"/>
                                  </a:rPr>
                                  <m:t>à</m:t>
                                </m:r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/>
                                    <a:ea typeface="Cambria Math"/>
                                  </a:rPr>
                                  <m:t> </m:t>
                                </m:r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/>
                                    <a:ea typeface="Cambria Math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  <m:brk m:alnAt="7"/>
                                  </m:rPr>
                                  <a:rPr lang="fr-FR" b="0" i="0" smtClean="0">
                                    <a:latin typeface="Cambria Math"/>
                                    <a:ea typeface="Cambria Math"/>
                                  </a:rPr>
                                  <m:t>qui</m:t>
                                </m:r>
                                <m:r>
                                  <m:rPr>
                                    <m:nor/>
                                  </m:rPr>
                                  <a:rPr lang="fr-FR" b="0" i="0" smtClean="0">
                                    <a:latin typeface="Cambria Math"/>
                                    <a:ea typeface="Cambria Math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fr-FR" b="0" i="0" smtClean="0">
                                    <a:latin typeface="Cambria Math"/>
                                    <a:ea typeface="Cambria Math"/>
                                  </a:rPr>
                                  <m:t>satisfait</m:t>
                                </m:r>
                                <m:r>
                                  <m:rPr>
                                    <m:nor/>
                                  </m:rPr>
                                  <a:rPr lang="fr-FR" b="0" i="0" smtClean="0">
                                    <a:latin typeface="Cambria Math"/>
                                    <a:ea typeface="Cambria Math"/>
                                  </a:rPr>
                                  <m:t> 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fr-FR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  <a:ea typeface="Cambria Math"/>
                                      </a:rPr>
                                      <m:t>𝑓</m:t>
                                    </m:r>
                                  </m:e>
                                </m:d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/>
                                    <a:ea typeface="Cambria Math"/>
                                  </a:rPr>
                                  <m:t>≤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fr-FR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  <a:ea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fr-FR" b="0" i="0" smtClean="0">
                                    <a:latin typeface="Cambria Math"/>
                                    <a:ea typeface="Cambria Math"/>
                                  </a:rPr>
                                  <m:t>ou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  <m:brk m:alnAt="7"/>
                                  </m:rPr>
                                  <a:rPr lang="fr-FR" i="0">
                                    <a:latin typeface="Cambria Math"/>
                                  </a:rPr>
                                  <m:t>p</m:t>
                                </m:r>
                                <m:r>
                                  <m:rPr>
                                    <m:nor/>
                                  </m:rPr>
                                  <a:rPr lang="fr-FR" i="0">
                                    <a:latin typeface="Cambria Math"/>
                                  </a:rPr>
                                  <m:t>lus</m:t>
                                </m:r>
                                <m:r>
                                  <m:rPr>
                                    <m:nor/>
                                    <m:brk m:alnAt="7"/>
                                  </m:rPr>
                                  <a:rPr lang="fr-FR" i="0">
                                    <a:latin typeface="Cambria Math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fr-FR" i="0">
                                    <a:latin typeface="Cambria Math"/>
                                  </a:rPr>
                                  <m:t>p</m:t>
                                </m:r>
                                <m:r>
                                  <m:rPr>
                                    <m:nor/>
                                  </m:rPr>
                                  <a:rPr lang="fr-FR" i="0">
                                    <a:latin typeface="Cambria Math"/>
                                  </a:rPr>
                                  <m:t>roc</m:t>
                                </m:r>
                                <m:r>
                                  <m:rPr>
                                    <m:nor/>
                                    <m:brk m:alnAt="7"/>
                                  </m:rPr>
                                  <a:rPr lang="fr-FR" i="0">
                                    <a:latin typeface="Cambria Math"/>
                                  </a:rPr>
                                  <m:t>he</m:t>
                                </m:r>
                                <m:r>
                                  <m:rPr>
                                    <m:nor/>
                                  </m:rPr>
                                  <a:rPr lang="fr-FR" i="0">
                                    <a:latin typeface="Cambria Math"/>
                                  </a:rPr>
                                  <m:t> </m:t>
                                </m:r>
                                <m:r>
                                  <m:rPr>
                                    <m:brk m:alnAt="7"/>
                                  </m:rPr>
                                  <a:rPr lang="fr-FR" i="1">
                                    <a:latin typeface="Cambria Math"/>
                                  </a:rPr>
                                  <m:t>𝑓</m:t>
                                </m:r>
                                <m:r>
                                  <m:rPr>
                                    <m:brk m:alnAt="7"/>
                                  </m:rPr>
                                  <a:rPr lang="fr-FR" i="1">
                                    <a:latin typeface="Cambria Math"/>
                                    <a:ea typeface="Cambria Math"/>
                                  </a:rPr>
                                  <m:t>∈</m:t>
                                </m:r>
                                <m:r>
                                  <m:rPr>
                                    <m:brk m:alnAt="7"/>
                                  </m:rPr>
                                  <a:rPr lang="fr-FR" i="1">
                                    <a:latin typeface="Cambria Math"/>
                                    <a:ea typeface="Cambria Math"/>
                                  </a:rPr>
                                  <m:t>𝐹</m:t>
                                </m:r>
                                <m:r>
                                  <m:rPr>
                                    <m:brk m:alnAt="7"/>
                                  </m:rPr>
                                  <a:rPr lang="fr-FR" i="1">
                                    <a:latin typeface="Cambria Math"/>
                                    <a:ea typeface="Cambria Math"/>
                                  </a:rPr>
                                  <m:t> </m:t>
                                </m:r>
                                <m:r>
                                  <a:rPr lang="fr-FR" i="1">
                                    <a:latin typeface="Cambria Math"/>
                                    <a:ea typeface="Cambria Math"/>
                                  </a:rPr>
                                  <m:t>à </m:t>
                                </m:r>
                                <m:r>
                                  <m:rPr>
                                    <m:brk m:alnAt="7"/>
                                  </m:rPr>
                                  <a:rPr lang="fr-FR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 smtClean="0"/>
              </a:p>
              <a:p>
                <a:pPr marL="0" indent="0">
                  <a:buNone/>
                </a:pPr>
                <a:r>
                  <a:rPr lang="fr-FR" dirty="0" smtClean="0"/>
                  <a:t/>
                </a:r>
                <a:br>
                  <a:rPr lang="fr-FR" dirty="0" smtClean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/>
                        </a:rPr>
                        <m:t>𝑓𝑙</m:t>
                      </m:r>
                      <m:d>
                        <m:dPr>
                          <m:ctrlPr>
                            <a:rPr lang="fr-FR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r-FR" b="0" i="1" smtClean="0">
                              <a:latin typeface="Cambria Math"/>
                            </a:rPr>
                            <m:t>3</m:t>
                          </m:r>
                          <m:r>
                            <a:rPr lang="fr-FR" b="0" i="1" smtClean="0">
                              <a:latin typeface="Cambria Math"/>
                            </a:rPr>
                            <m:t>.</m:t>
                          </m:r>
                          <m:r>
                            <a:rPr lang="fr-FR" b="0" i="1" smtClean="0">
                              <a:latin typeface="Cambria Math"/>
                            </a:rPr>
                            <m:t>4</m:t>
                          </m:r>
                        </m:e>
                      </m:d>
                      <m:r>
                        <a:rPr lang="fr-FR" b="0" i="1" smtClean="0">
                          <a:latin typeface="Cambria Math"/>
                        </a:rPr>
                        <m:t>=</m:t>
                      </m:r>
                      <m:r>
                        <a:rPr lang="fr-FR" b="0" i="1" smtClean="0">
                          <a:latin typeface="Cambria Math"/>
                        </a:rPr>
                        <m:t>3</m:t>
                      </m:r>
                      <m:r>
                        <a:rPr lang="fr-FR" b="0" i="1" smtClean="0">
                          <a:latin typeface="Cambria Math"/>
                        </a:rPr>
                        <m:t> ,</m:t>
                      </m:r>
                      <m:r>
                        <a:rPr lang="fr-FR" i="1">
                          <a:latin typeface="Cambria Math"/>
                        </a:rPr>
                        <m:t>𝑓𝑙</m:t>
                      </m:r>
                      <m:d>
                        <m:dPr>
                          <m:ctrlPr>
                            <a:rPr lang="fr-FR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r-FR" b="0" i="1" smtClean="0">
                              <a:latin typeface="Cambria Math"/>
                            </a:rPr>
                            <m:t>0</m:t>
                          </m:r>
                          <m:r>
                            <a:rPr lang="fr-FR" b="0" i="1" smtClean="0">
                              <a:latin typeface="Cambria Math"/>
                            </a:rPr>
                            <m:t>.</m:t>
                          </m:r>
                          <m:r>
                            <a:rPr lang="fr-FR" b="0" i="1" smtClean="0">
                              <a:latin typeface="Cambria Math"/>
                            </a:rPr>
                            <m:t>94</m:t>
                          </m:r>
                        </m:e>
                      </m:d>
                      <m:r>
                        <a:rPr lang="fr-FR" b="0" i="1" smtClean="0">
                          <a:latin typeface="Cambria Math"/>
                        </a:rPr>
                        <m:t>=</m:t>
                      </m:r>
                      <m:r>
                        <a:rPr lang="fr-FR" b="0" i="1" smtClean="0">
                          <a:latin typeface="Cambria Math"/>
                        </a:rPr>
                        <m:t>0</m:t>
                      </m:r>
                      <m:r>
                        <a:rPr lang="fr-FR" b="0" i="1" smtClean="0">
                          <a:latin typeface="Cambria Math"/>
                        </a:rPr>
                        <m:t>,</m:t>
                      </m:r>
                      <m:r>
                        <a:rPr lang="fr-FR" b="0" i="1" smtClean="0">
                          <a:latin typeface="Cambria Math"/>
                        </a:rPr>
                        <m:t>875</m:t>
                      </m:r>
                    </m:oMath>
                  </m:oMathPara>
                </a14:m>
                <a:endParaRPr lang="fr-FR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/>
                        </a:rPr>
                        <m:t>𝑓𝑙</m:t>
                      </m:r>
                      <m:d>
                        <m:dPr>
                          <m:ctrlPr>
                            <a:rPr lang="fr-FR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r-FR" b="0" i="1" smtClean="0">
                              <a:latin typeface="Cambria Math"/>
                            </a:rPr>
                            <m:t>3</m:t>
                          </m:r>
                          <m:r>
                            <a:rPr lang="fr-FR" b="0" i="1" smtClean="0">
                              <a:latin typeface="Cambria Math"/>
                            </a:rPr>
                            <m:t>.</m:t>
                          </m:r>
                          <m:r>
                            <a:rPr lang="fr-FR" b="0" i="1" smtClean="0">
                              <a:latin typeface="Cambria Math"/>
                            </a:rPr>
                            <m:t>4</m:t>
                          </m:r>
                        </m:e>
                      </m:d>
                      <m:r>
                        <a:rPr lang="fr-FR" b="0" i="1" smtClean="0">
                          <a:latin typeface="Cambria Math"/>
                        </a:rPr>
                        <m:t>=</m:t>
                      </m:r>
                      <m:r>
                        <a:rPr lang="fr-FR" b="0" i="1" smtClean="0">
                          <a:latin typeface="Cambria Math"/>
                        </a:rPr>
                        <m:t>3</m:t>
                      </m:r>
                      <m:r>
                        <a:rPr lang="fr-FR" b="0" i="1" smtClean="0">
                          <a:latin typeface="Cambria Math"/>
                        </a:rPr>
                        <m:t>.</m:t>
                      </m:r>
                      <m:r>
                        <a:rPr lang="fr-FR" b="0" i="1" smtClean="0">
                          <a:latin typeface="Cambria Math"/>
                        </a:rPr>
                        <m:t>5</m:t>
                      </m:r>
                      <m:r>
                        <a:rPr lang="fr-FR" b="0" i="1" smtClean="0">
                          <a:latin typeface="Cambria Math"/>
                        </a:rPr>
                        <m:t>  ,</m:t>
                      </m:r>
                      <m:r>
                        <a:rPr lang="fr-FR" i="1">
                          <a:latin typeface="Cambria Math"/>
                        </a:rPr>
                        <m:t>𝑓𝑙</m:t>
                      </m:r>
                      <m:d>
                        <m:dPr>
                          <m:ctrlPr>
                            <a:rPr lang="fr-FR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r-FR" b="0" i="1" smtClean="0">
                              <a:latin typeface="Cambria Math"/>
                            </a:rPr>
                            <m:t>0</m:t>
                          </m:r>
                          <m:r>
                            <a:rPr lang="fr-FR" b="0" i="1" smtClean="0">
                              <a:latin typeface="Cambria Math"/>
                            </a:rPr>
                            <m:t>,</m:t>
                          </m:r>
                          <m:r>
                            <a:rPr lang="fr-FR" b="0" i="1" smtClean="0">
                              <a:latin typeface="Cambria Math"/>
                            </a:rPr>
                            <m:t>94</m:t>
                          </m:r>
                        </m:e>
                      </m:d>
                      <m:r>
                        <a:rPr lang="fr-FR" b="0" i="1" smtClean="0">
                          <a:latin typeface="Cambria Math"/>
                        </a:rPr>
                        <m:t>=</m:t>
                      </m:r>
                      <m:r>
                        <a:rPr lang="fr-FR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600200"/>
                <a:ext cx="9324528" cy="5069160"/>
              </a:xfrm>
              <a:blipFill rotWithShape="1">
                <a:blip r:embed="rId2"/>
                <a:stretch>
                  <a:fillRect l="-1634" t="-2527" r="-254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4000" b="1" dirty="0" smtClean="0"/>
              <a:t>Maximum et minimum </a:t>
            </a:r>
            <a:r>
              <a:rPr lang="fr-FR" sz="4000" b="1" dirty="0"/>
              <a:t>d’une représentation en précision finie</a:t>
            </a:r>
          </a:p>
        </p:txBody>
      </p:sp>
    </p:spTree>
    <p:extLst>
      <p:ext uri="{BB962C8B-B14F-4D97-AF65-F5344CB8AC3E}">
        <p14:creationId xmlns:p14="http://schemas.microsoft.com/office/powerpoint/2010/main" val="4221823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Précision machine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La précision machine d’une arithmétique en virgule flottante est définie comme le</a:t>
            </a:r>
            <a:br>
              <a:rPr lang="fr-FR" dirty="0"/>
            </a:br>
            <a:r>
              <a:rPr lang="fr-FR" dirty="0"/>
              <a:t>plus petit nombre positif </a:t>
            </a:r>
            <a:r>
              <a:rPr lang="fr-FR" i="1" dirty="0" err="1"/>
              <a:t>eps</a:t>
            </a:r>
            <a:r>
              <a:rPr lang="fr-FR" dirty="0"/>
              <a:t> tel que</a:t>
            </a:r>
          </a:p>
          <a:p>
            <a:pPr marL="0" indent="0" algn="ctr">
              <a:buNone/>
            </a:pPr>
            <a:r>
              <a:rPr lang="fr-FR" dirty="0" err="1"/>
              <a:t>fl</a:t>
            </a:r>
            <a:r>
              <a:rPr lang="fr-FR" dirty="0"/>
              <a:t> (1 + </a:t>
            </a:r>
            <a:r>
              <a:rPr lang="fr-FR" dirty="0" err="1"/>
              <a:t>eps</a:t>
            </a:r>
            <a:r>
              <a:rPr lang="fr-FR" dirty="0"/>
              <a:t>) &gt; 1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/>
          <p:cNvPicPr/>
          <p:nvPr/>
        </p:nvPicPr>
        <p:blipFill rotWithShape="1">
          <a:blip r:embed="rId2"/>
          <a:srcRect t="25575" b="17903"/>
          <a:stretch/>
        </p:blipFill>
        <p:spPr bwMode="auto">
          <a:xfrm>
            <a:off x="454015" y="3789040"/>
            <a:ext cx="8208912" cy="30689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54081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Limite de représentation en précision finie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Under, over , arrondit, troncature</a:t>
            </a:r>
          </a:p>
          <a:p>
            <a:r>
              <a:rPr lang="fr-FR" dirty="0" smtClean="0"/>
              <a:t>Max et min et </a:t>
            </a:r>
            <a:r>
              <a:rPr lang="fr-FR" dirty="0" err="1" smtClean="0"/>
              <a:t>eps</a:t>
            </a:r>
            <a:r>
              <a:rPr lang="fr-FR" dirty="0" smtClean="0"/>
              <a:t> et espacement</a:t>
            </a:r>
          </a:p>
          <a:p>
            <a:r>
              <a:rPr lang="fr-FR" dirty="0" err="1" smtClean="0"/>
              <a:t>Dénormalisé</a:t>
            </a:r>
            <a:endParaRPr lang="fr-FR" dirty="0" smtClean="0"/>
          </a:p>
          <a:p>
            <a:r>
              <a:rPr lang="fr-FR" dirty="0" smtClean="0"/>
              <a:t>Erreur relative et erreur absolue</a:t>
            </a:r>
          </a:p>
          <a:p>
            <a:r>
              <a:rPr lang="fr-FR" dirty="0" smtClean="0"/>
              <a:t>exemple</a:t>
            </a:r>
          </a:p>
        </p:txBody>
      </p:sp>
    </p:spTree>
    <p:extLst>
      <p:ext uri="{BB962C8B-B14F-4D97-AF65-F5344CB8AC3E}">
        <p14:creationId xmlns:p14="http://schemas.microsoft.com/office/powerpoint/2010/main" val="386635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Arithmétique en précision finie</a:t>
            </a:r>
          </a:p>
          <a:p>
            <a:r>
              <a:rPr lang="fr-FR" dirty="0" smtClean="0"/>
              <a:t>Propriété </a:t>
            </a:r>
          </a:p>
          <a:p>
            <a:r>
              <a:rPr lang="fr-FR" dirty="0" smtClean="0"/>
              <a:t>Exemple</a:t>
            </a:r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90293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Analyse des erreurs</a:t>
            </a:r>
          </a:p>
          <a:p>
            <a:r>
              <a:rPr lang="fr-FR" dirty="0" smtClean="0"/>
              <a:t>Conditionnement</a:t>
            </a:r>
          </a:p>
          <a:p>
            <a:r>
              <a:rPr lang="fr-FR" dirty="0" smtClean="0"/>
              <a:t>stabilité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0971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Introduction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7" y="1628800"/>
            <a:ext cx="7128792" cy="478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031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/>
              <a:t>L’introduction et l’utilisation de méthodes numériques précèdent de plusieurs siècles l’avènement </a:t>
            </a:r>
            <a:r>
              <a:rPr lang="fr-FR" dirty="0" smtClean="0"/>
              <a:t>des ordinateurs</a:t>
            </a:r>
            <a:r>
              <a:rPr lang="fr-FR" dirty="0"/>
              <a:t>. </a:t>
            </a:r>
          </a:p>
          <a:p>
            <a:r>
              <a:rPr lang="fr-FR" dirty="0" smtClean="0"/>
              <a:t>Néanmoins</a:t>
            </a:r>
            <a:r>
              <a:rPr lang="fr-FR" dirty="0"/>
              <a:t>, l’apparition de ces outils modernes a permis  d’effectuer un grand nombre d’opérations arithmétiques très rapidement et </a:t>
            </a:r>
            <a:r>
              <a:rPr lang="fr-FR" dirty="0" smtClean="0"/>
              <a:t>simplement.</a:t>
            </a:r>
          </a:p>
          <a:p>
            <a:r>
              <a:rPr lang="fr-FR" dirty="0" smtClean="0"/>
              <a:t>Tout de même, </a:t>
            </a:r>
            <a:r>
              <a:rPr lang="fr-FR" dirty="0"/>
              <a:t>il est nécessaire </a:t>
            </a:r>
            <a:r>
              <a:rPr lang="fr-FR" u="sng" dirty="0"/>
              <a:t>de comprendre et contrôler les limites de leur mise en œuvre sur ordinateur. 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Introduction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08756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Représentation des nombres réels dans système de numérotation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(Rappels)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875749"/>
                <a:ext cx="8229600" cy="4721603"/>
              </a:xfrm>
            </p:spPr>
            <p:txBody>
              <a:bodyPr>
                <a:normAutofit/>
              </a:bodyPr>
              <a:lstStyle/>
              <a:p>
                <a:r>
                  <a:rPr lang="fr-FR" dirty="0" smtClean="0"/>
                  <a:t>Les </a:t>
                </a:r>
                <a:r>
                  <a:rPr lang="fr-FR" dirty="0"/>
                  <a:t>nombres réels sont représentés grâce à un système de numération </a:t>
                </a:r>
                <a:r>
                  <a:rPr lang="fr-FR" u="sng" dirty="0"/>
                  <a:t>positionnel </a:t>
                </a:r>
                <a:r>
                  <a:rPr lang="fr-FR" dirty="0"/>
                  <a:t>relatif au choix d’une base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FR" i="0" smtClean="0">
                        <a:latin typeface="Cambria Math"/>
                        <a:ea typeface="Cambria Math"/>
                      </a:rPr>
                      <m:t>β</m:t>
                    </m:r>
                  </m:oMath>
                </a14:m>
                <a:r>
                  <a:rPr lang="fr-FR" dirty="0" smtClean="0"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FR" i="0" smtClean="0">
                        <a:latin typeface="Cambria Math"/>
                        <a:ea typeface="Cambria Math"/>
                      </a:rPr>
                      <m:t>β</m:t>
                    </m:r>
                  </m:oMath>
                </a14:m>
                <a:r>
                  <a:rPr lang="fr-FR" dirty="0"/>
                  <a:t> </a:t>
                </a:r>
                <a14:m>
                  <m:oMath xmlns:m="http://schemas.openxmlformats.org/officeDocument/2006/math">
                    <m:r>
                      <a:rPr lang="fr-FR" i="0" dirty="0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fr-FR" i="0" dirty="0" smtClean="0">
                        <a:latin typeface="Cambria Math"/>
                        <a:ea typeface="Cambria Math"/>
                      </a:rPr>
                      <m:t>ℕ</m:t>
                    </m:r>
                  </m:oMath>
                </a14:m>
                <a:r>
                  <a:rPr lang="fr-FR" dirty="0"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FR" i="0" smtClean="0">
                        <a:latin typeface="Cambria Math"/>
                        <a:ea typeface="Cambria Math"/>
                      </a:rPr>
                      <m:t>β</m:t>
                    </m:r>
                  </m:oMath>
                </a14:m>
                <a:r>
                  <a:rPr lang="fr-FR" dirty="0"/>
                  <a:t> ≥ 2, en utilisant </a:t>
                </a:r>
                <a:r>
                  <a:rPr lang="fr-FR" dirty="0" smtClean="0"/>
                  <a:t>que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/>
                        </a:rPr>
                        <m:t>𝑥</m:t>
                      </m:r>
                      <m:r>
                        <a:rPr lang="fr-FR" i="1" smtClean="0">
                          <a:latin typeface="Cambria Math"/>
                        </a:rPr>
                        <m:t>∈</m:t>
                      </m:r>
                      <m:r>
                        <a:rPr lang="fr-FR" i="1" smtClean="0">
                          <a:latin typeface="Cambria Math"/>
                        </a:rPr>
                        <m:t>ℝ</m:t>
                      </m:r>
                      <m:r>
                        <a:rPr lang="fr-FR" i="1" smtClean="0">
                          <a:latin typeface="Cambria Math"/>
                        </a:rPr>
                        <m:t> ⇔</m:t>
                      </m:r>
                      <m:r>
                        <a:rPr lang="fr-FR" i="1" smtClean="0">
                          <a:latin typeface="Cambria Math"/>
                        </a:rPr>
                        <m:t>𝑥</m:t>
                      </m:r>
                      <m:r>
                        <a:rPr lang="fr-FR" i="1" smtClean="0">
                          <a:latin typeface="Cambria Math"/>
                        </a:rPr>
                        <m:t>=</m:t>
                      </m:r>
                      <m:r>
                        <a:rPr lang="fr-FR" i="1" smtClean="0">
                          <a:latin typeface="Cambria Math"/>
                        </a:rPr>
                        <m:t>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fr-FR" i="1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fr-FR" i="1">
                              <a:latin typeface="Cambria Math"/>
                            </a:rPr>
                            <m:t>𝑖</m:t>
                          </m:r>
                          <m:r>
                            <a:rPr lang="fr-FR" i="1">
                              <a:latin typeface="Cambria Math"/>
                            </a:rPr>
                            <m:t>=−</m:t>
                          </m:r>
                          <m:r>
                            <a:rPr lang="fr-FR" i="1">
                              <a:latin typeface="Cambria Math"/>
                            </a:rPr>
                            <m:t>𝑝</m:t>
                          </m:r>
                        </m:sub>
                        <m:sup>
                          <m:r>
                            <a:rPr lang="fr-FR" i="1">
                              <a:latin typeface="Cambria Math"/>
                            </a:rPr>
                            <m:t>𝑞</m:t>
                          </m:r>
                        </m:sup>
                        <m:e>
                          <m:sSub>
                            <m:sSubPr>
                              <m:ctrlPr>
                                <a:rPr lang="fr-FR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fr-FR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fr-FR" i="1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fr-FR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/>
                            </a:rPr>
                            <m:t>𝛽</m:t>
                          </m:r>
                        </m:e>
                        <m:sup>
                          <m:r>
                            <a:rPr lang="fr-FR" i="1">
                              <a:latin typeface="Cambria Math"/>
                            </a:rPr>
                            <m:t>𝑖</m:t>
                          </m:r>
                        </m:sup>
                      </m:sSup>
                      <m:r>
                        <a:rPr lang="fr-FR" b="0" i="1" smtClean="0"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fr-FR" dirty="0" smtClean="0"/>
              </a:p>
              <a:p>
                <a:pPr marL="0" indent="0">
                  <a:buNone/>
                </a:pPr>
                <a:r>
                  <a:rPr lang="fr-FR" dirty="0" smtClean="0"/>
                  <a:t>Conventionnellement</a:t>
                </a:r>
                <a:r>
                  <a:rPr lang="fr-FR" i="1" dirty="0"/>
                  <a:t> </a:t>
                </a:r>
                <a:endParaRPr lang="fr-FR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/>
                        </a:rPr>
                        <m:t>𝑥</m:t>
                      </m:r>
                      <m:r>
                        <a:rPr lang="fr-FR" i="1">
                          <a:latin typeface="Cambria Math"/>
                        </a:rPr>
                        <m:t>=</m:t>
                      </m:r>
                      <m:r>
                        <a:rPr lang="fr-FR" i="1">
                          <a:latin typeface="Cambria Math"/>
                        </a:rPr>
                        <m:t>𝑠</m:t>
                      </m:r>
                      <m:r>
                        <a:rPr lang="fr-FR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fr-F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/>
                            </a:rPr>
                            <m:t>𝑏</m:t>
                          </m:r>
                        </m:e>
                        <m:sub>
                          <m:r>
                            <a:rPr lang="fr-FR" i="1">
                              <a:latin typeface="Cambria Math"/>
                            </a:rPr>
                            <m:t>𝑞</m:t>
                          </m:r>
                        </m:sub>
                      </m:sSub>
                      <m:r>
                        <a:rPr lang="fr-FR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fr-F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/>
                            </a:rPr>
                            <m:t>𝑏</m:t>
                          </m:r>
                        </m:e>
                        <m:sub>
                          <m:r>
                            <a:rPr lang="fr-FR" i="1">
                              <a:latin typeface="Cambria Math"/>
                            </a:rPr>
                            <m:t>𝑞</m:t>
                          </m:r>
                          <m:r>
                            <a:rPr lang="fr-FR" i="1">
                              <a:latin typeface="Cambria Math"/>
                            </a:rPr>
                            <m:t>−</m:t>
                          </m:r>
                          <m:r>
                            <a:rPr lang="fr-FR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fr-FR" i="1">
                          <a:latin typeface="Cambria Math"/>
                        </a:rPr>
                        <m:t>… </m:t>
                      </m:r>
                      <m:sSub>
                        <m:sSubPr>
                          <m:ctrlPr>
                            <a:rPr lang="fr-F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/>
                            </a:rPr>
                            <m:t>𝑏</m:t>
                          </m:r>
                        </m:e>
                        <m:sub>
                          <m:r>
                            <a:rPr lang="fr-FR" i="1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fr-FR" i="1">
                          <a:latin typeface="Cambria Math"/>
                        </a:rPr>
                        <m:t>  , </m:t>
                      </m:r>
                      <m:sSub>
                        <m:sSubPr>
                          <m:ctrlPr>
                            <a:rPr lang="fr-F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/>
                            </a:rPr>
                            <m:t>𝑏</m:t>
                          </m:r>
                        </m:e>
                        <m:sub>
                          <m:r>
                            <a:rPr lang="fr-FR" i="1">
                              <a:latin typeface="Cambria Math"/>
                            </a:rPr>
                            <m:t>−</m:t>
                          </m:r>
                          <m:r>
                            <a:rPr lang="fr-FR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fr-FR" i="1">
                          <a:latin typeface="Cambria Math"/>
                        </a:rPr>
                        <m:t>… </m:t>
                      </m:r>
                      <m:sSub>
                        <m:sSubPr>
                          <m:ctrlPr>
                            <a:rPr lang="fr-F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/>
                            </a:rPr>
                            <m:t>𝑏</m:t>
                          </m:r>
                        </m:e>
                        <m:sub>
                          <m:sSub>
                            <m:sSubPr>
                              <m:ctrlPr>
                                <a:rPr lang="fr-FR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i="1">
                                  <a:latin typeface="Cambria Math"/>
                                </a:rPr>
                                <m:t>𝑝</m:t>
                              </m:r>
                              <m:r>
                                <a:rPr lang="fr-FR" i="1">
                                  <a:latin typeface="Cambria Math"/>
                                </a:rPr>
                                <m:t>      </m:t>
                              </m:r>
                            </m:e>
                            <m:sub>
                              <m:r>
                                <a:rPr lang="fr-FR" i="1">
                                  <a:latin typeface="Cambria Math"/>
                                </a:rPr>
                                <m:t>𝛽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fr-FR" i="1" dirty="0"/>
              </a:p>
              <a:p>
                <a:pPr marL="0" indent="0">
                  <a:buNone/>
                </a:pPr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875749"/>
                <a:ext cx="8229600" cy="4721603"/>
              </a:xfrm>
              <a:blipFill rotWithShape="1">
                <a:blip r:embed="rId2"/>
                <a:stretch>
                  <a:fillRect l="-1926" t="-1680" r="-2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079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-252536" y="1844824"/>
                <a:ext cx="9601388" cy="4525963"/>
              </a:xfrm>
            </p:spPr>
            <p:txBody>
              <a:bodyPr>
                <a:normAutofit/>
              </a:bodyPr>
              <a:lstStyle/>
              <a:p>
                <a:endParaRPr lang="fr-FR" dirty="0" smtClean="0">
                  <a:latin typeface="Cambria Math"/>
                </a:endParaRPr>
              </a:p>
              <a:p>
                <a:pPr marL="0" indent="0"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fr-FR" dirty="0">
                          <a:latin typeface="Cambria Math"/>
                        </a:rPr>
                        <m:t>10111</m:t>
                      </m:r>
                      <m:r>
                        <m:rPr>
                          <m:nor/>
                        </m:rPr>
                        <a:rPr lang="fr-FR" dirty="0">
                          <a:latin typeface="Cambria Math"/>
                        </a:rPr>
                        <m:t>,</m:t>
                      </m:r>
                      <m:r>
                        <m:rPr>
                          <m:nor/>
                        </m:rPr>
                        <a:rPr lang="fr-FR" dirty="0">
                          <a:latin typeface="Cambria Math"/>
                        </a:rPr>
                        <m:t>0100</m:t>
                      </m:r>
                      <m:r>
                        <a:rPr lang="fr-FR" i="0" dirty="0">
                          <a:latin typeface="Cambria Math"/>
                        </a:rPr>
                        <m:t>1</m:t>
                      </m:r>
                      <m:r>
                        <a:rPr lang="fr-FR" i="1" dirty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fr-FR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latin typeface="Cambria Math"/>
                            </a:rPr>
                            <m:t>1</m:t>
                          </m:r>
                          <m:r>
                            <a:rPr lang="fr-FR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fr-FR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fr-FR" i="1">
                              <a:latin typeface="Cambria Math"/>
                            </a:rPr>
                            <m:t>−</m:t>
                          </m:r>
                          <m:r>
                            <a:rPr lang="fr-FR" i="1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fr-FR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fr-FR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fr-FR" i="1">
                              <a:latin typeface="Cambria Math"/>
                            </a:rPr>
                            <m:t>−</m:t>
                          </m:r>
                          <m:r>
                            <a:rPr lang="fr-FR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fr-FR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fr-FR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fr-FR" i="1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fr-FR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fr-FR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fr-FR" i="1">
                              <a:latin typeface="Cambria Math"/>
                            </a:rPr>
                            <m:t>1</m:t>
                          </m:r>
                        </m:sup>
                      </m:sSup>
                      <m:r>
                        <a:rPr lang="fr-FR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fr-FR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fr-FR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fr-FR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fr-FR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fr-FR" i="1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fr-FR" i="1" dirty="0" smtClean="0">
                  <a:latin typeface="Cambria Math"/>
                </a:endParaRPr>
              </a:p>
              <a:p>
                <a:pPr marL="0" indent="0">
                  <a:spcAft>
                    <a:spcPts val="1200"/>
                  </a:spcAft>
                  <a:buNone/>
                </a:pPr>
                <a:endParaRPr lang="fr-FR" i="1" dirty="0">
                  <a:latin typeface="Cambria Math"/>
                </a:endParaRPr>
              </a:p>
              <a:p>
                <a:pPr marL="0" indent="0"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/>
                        </a:rPr>
                        <m:t>23</m:t>
                      </m:r>
                      <m:r>
                        <a:rPr lang="fr-FR" b="0" i="1" smtClean="0">
                          <a:latin typeface="Cambria Math"/>
                        </a:rPr>
                        <m:t>,</m:t>
                      </m:r>
                      <m:r>
                        <a:rPr lang="fr-FR" b="0" i="1" smtClean="0">
                          <a:latin typeface="Cambria Math"/>
                        </a:rPr>
                        <m:t>31</m:t>
                      </m:r>
                      <m:r>
                        <a:rPr lang="fr-FR" b="0" i="1" smtClean="0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b="0" i="1" smtClean="0">
                              <a:latin typeface="Cambria Math"/>
                            </a:rPr>
                            <m:t>−</m:t>
                          </m:r>
                          <m:r>
                            <a:rPr lang="fr-FR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fr-FR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p>
                      </m:sSup>
                      <m:r>
                        <a:rPr lang="fr-FR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fr-FR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fr-FR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fr-FR" dirty="0" smtClean="0">
                  <a:solidFill>
                    <a:schemeClr val="tx1"/>
                  </a:solidFill>
                </a:endParaRPr>
              </a:p>
              <a:p>
                <a:endParaRPr lang="fr-FR" dirty="0" smtClean="0"/>
              </a:p>
              <a:p>
                <a:endParaRPr lang="fr-FR" dirty="0" smtClean="0"/>
              </a:p>
              <a:p>
                <a:endParaRPr lang="fr-FR" dirty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252536" y="1844824"/>
                <a:ext cx="9601388" cy="45259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Représentation des nombres réels dans système de numérotation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(Rappels)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153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fr-FR" dirty="0" smtClean="0"/>
                  <a:t>1/ </a:t>
                </a:r>
                <a:r>
                  <a:rPr lang="fr-FR" dirty="0"/>
                  <a:t>3 = 0, 333333333333.. .</a:t>
                </a:r>
                <a:r>
                  <a:rPr lang="fr-FR" baseline="-25000" dirty="0"/>
                  <a:t>10</a:t>
                </a:r>
                <a:r>
                  <a:rPr lang="fr-FR" dirty="0"/>
                  <a:t> ,</a:t>
                </a:r>
                <a:br>
                  <a:rPr lang="fr-FR" dirty="0"/>
                </a:br>
                <a:r>
                  <a:rPr lang="fr-FR" dirty="0"/>
                  <a:t>1 </a:t>
                </a:r>
                <a:r>
                  <a:rPr lang="fr-FR" dirty="0" smtClean="0"/>
                  <a:t>/7 </a:t>
                </a:r>
                <a:r>
                  <a:rPr lang="fr-FR" dirty="0"/>
                  <a:t>= 0,142857142857 .. .</a:t>
                </a:r>
                <a:r>
                  <a:rPr lang="fr-FR" baseline="-25000" dirty="0"/>
                  <a:t>10</a:t>
                </a:r>
                <a:r>
                  <a:rPr lang="fr-FR" dirty="0"/>
                  <a:t> ,</a:t>
                </a:r>
                <a:br>
                  <a:rPr lang="fr-FR" dirty="0"/>
                </a:br>
                <a:r>
                  <a:rPr lang="fr-FR" dirty="0" smtClean="0"/>
                  <a:t>7/ </a:t>
                </a:r>
                <a:r>
                  <a:rPr lang="fr-FR" dirty="0"/>
                  <a:t>12 = 0,583333333333 .. .</a:t>
                </a:r>
                <a:r>
                  <a:rPr lang="fr-FR" baseline="-25000" dirty="0"/>
                  <a:t>10</a:t>
                </a:r>
                <a:r>
                  <a:rPr lang="fr-FR" dirty="0"/>
                  <a:t> </a:t>
                </a:r>
                <a:endParaRPr lang="ar-DZ" dirty="0" smtClean="0"/>
              </a:p>
              <a:p>
                <a:r>
                  <a:rPr lang="fr-FR" dirty="0" smtClean="0"/>
                  <a:t>1 /3=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3</m:t>
                        </m:r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fr-FR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−</m:t>
                        </m:r>
                        <m:r>
                          <a:rPr lang="fr-FR" b="0" i="1" smtClean="0">
                            <a:latin typeface="Cambria Math"/>
                          </a:rPr>
                          <m:t>1</m:t>
                        </m:r>
                      </m:sup>
                    </m:sSup>
                    <m:r>
                      <a:rPr lang="fr-FR" b="0" i="1" smtClean="0">
                        <a:latin typeface="Cambria Math"/>
                      </a:rPr>
                      <m:t>+</m:t>
                    </m:r>
                    <m:r>
                      <a:rPr lang="fr-FR" b="0" i="1" smtClean="0">
                        <a:latin typeface="Cambria Math"/>
                      </a:rPr>
                      <m:t>3</m:t>
                    </m:r>
                    <m:sSup>
                      <m:sSupPr>
                        <m:ctrlPr>
                          <a:rPr lang="fr-F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fr-FR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−</m:t>
                        </m:r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FR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fr-F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3</m:t>
                        </m:r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fr-FR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−</m:t>
                        </m:r>
                        <m:r>
                          <a:rPr lang="fr-FR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fr-FR" b="0" i="1" smtClean="0">
                        <a:latin typeface="Cambria Math"/>
                      </a:rPr>
                      <m:t>+ …</m:t>
                    </m:r>
                  </m:oMath>
                </a14:m>
                <a:endParaRPr lang="fr-FR" dirty="0" smtClean="0"/>
              </a:p>
              <a:p>
                <a:pPr marL="0" indent="0">
                  <a:buNone/>
                </a:pPr>
                <a:r>
                  <a:rPr lang="fr-FR" dirty="0"/>
                  <a:t> </a:t>
                </a:r>
                <a:r>
                  <a:rPr lang="fr-FR" dirty="0" smtClean="0"/>
                  <a:t>   </a:t>
                </a:r>
                <a:r>
                  <a:rPr lang="fr-FR" b="0" dirty="0" smtClean="0"/>
                  <a:t>1/7=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1</m:t>
                        </m:r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fr-FR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−</m:t>
                        </m:r>
                        <m:r>
                          <a:rPr lang="fr-FR" b="0" i="1" smtClean="0">
                            <a:latin typeface="Cambria Math"/>
                          </a:rPr>
                          <m:t>1</m:t>
                        </m:r>
                      </m:sup>
                    </m:sSup>
                    <m:r>
                      <a:rPr lang="fr-FR" b="0" i="1" smtClean="0">
                        <a:latin typeface="Cambria Math"/>
                      </a:rPr>
                      <m:t>+</m:t>
                    </m:r>
                    <m:r>
                      <a:rPr lang="fr-FR" b="0" i="1" smtClean="0">
                        <a:latin typeface="Cambria Math"/>
                      </a:rPr>
                      <m:t>4</m:t>
                    </m:r>
                    <m:sSup>
                      <m:sSupPr>
                        <m:ctrlPr>
                          <a:rPr lang="fr-F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fr-FR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−</m:t>
                        </m:r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FR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fr-F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fr-FR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1</m:t>
                        </m:r>
                      </m:sup>
                    </m:sSup>
                    <m:r>
                      <a:rPr lang="fr-FR" b="0" i="1" smtClean="0">
                        <a:latin typeface="Cambria Math"/>
                      </a:rPr>
                      <m:t>+ …</m:t>
                    </m:r>
                  </m:oMath>
                </a14:m>
                <a:endParaRPr lang="fr-FR" dirty="0" smtClean="0"/>
              </a:p>
              <a:p>
                <a:r>
                  <a:rPr lang="fr-FR" dirty="0" smtClean="0"/>
                  <a:t>1 /3 </a:t>
                </a:r>
                <a:r>
                  <a:rPr lang="fr-FR" dirty="0"/>
                  <a:t>= 0,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fr-FR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i="1" dirty="0" smtClean="0">
                            <a:latin typeface="Cambria Math"/>
                          </a:rPr>
                          <m:t>3</m:t>
                        </m:r>
                      </m:e>
                    </m:acc>
                  </m:oMath>
                </a14:m>
                <a:r>
                  <a:rPr lang="fr-FR" baseline="-25000" dirty="0"/>
                  <a:t>10</a:t>
                </a:r>
                <a:r>
                  <a:rPr lang="fr-FR" dirty="0"/>
                  <a:t>,</a:t>
                </a:r>
                <a:br>
                  <a:rPr lang="fr-FR" dirty="0"/>
                </a:br>
                <a:r>
                  <a:rPr lang="fr-FR" dirty="0" smtClean="0"/>
                  <a:t>1/ </a:t>
                </a:r>
                <a:r>
                  <a:rPr lang="fr-FR" dirty="0"/>
                  <a:t>7 = 0,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fr-FR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fr-FR" dirty="0" smtClean="0"/>
                          <m:t>142857</m:t>
                        </m:r>
                      </m:e>
                    </m:acc>
                    <m:r>
                      <a:rPr lang="fr-FR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fr-FR" baseline="-25000" dirty="0" smtClean="0"/>
                  <a:t>10</a:t>
                </a:r>
                <a:r>
                  <a:rPr lang="fr-FR" dirty="0"/>
                  <a:t>,</a:t>
                </a:r>
                <a:br>
                  <a:rPr lang="fr-FR" dirty="0"/>
                </a:br>
                <a:r>
                  <a:rPr lang="fr-FR" dirty="0"/>
                  <a:t>7 </a:t>
                </a:r>
                <a:r>
                  <a:rPr lang="fr-FR" dirty="0" smtClean="0"/>
                  <a:t>/12 </a:t>
                </a:r>
                <a:r>
                  <a:rPr lang="fr-FR" dirty="0"/>
                  <a:t>= </a:t>
                </a:r>
                <a:r>
                  <a:rPr lang="fr-FR" dirty="0" smtClean="0"/>
                  <a:t>0, 58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fr-FR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i="1" dirty="0" smtClean="0">
                            <a:latin typeface="Cambria Math"/>
                          </a:rPr>
                          <m:t>3</m:t>
                        </m:r>
                      </m:e>
                    </m:acc>
                    <m:r>
                      <a:rPr lang="fr-FR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fr-FR" baseline="-25000" dirty="0" smtClean="0"/>
                  <a:t>10</a:t>
                </a:r>
                <a:r>
                  <a:rPr lang="fr-FR" dirty="0" smtClean="0"/>
                  <a:t>.</a:t>
                </a:r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Représentation des nombres réels dans système de numérotation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(Rappels)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594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387974" y="1628800"/>
                <a:ext cx="8229600" cy="4525963"/>
              </a:xfrm>
            </p:spPr>
            <p:txBody>
              <a:bodyPr>
                <a:normAutofit/>
              </a:bodyPr>
              <a:lstStyle/>
              <a:p>
                <a:endParaRPr lang="fr-FR" b="0" i="1" dirty="0" smtClean="0">
                  <a:latin typeface="Cambria Math"/>
                </a:endParaRPr>
              </a:p>
              <a:p>
                <a:endParaRPr lang="fr-FR" b="0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fr-FR" b="0" i="1" smtClean="0">
                        <a:latin typeface="Cambria Math"/>
                      </a:rPr>
                      <m:t>0</m:t>
                    </m:r>
                    <m:r>
                      <a:rPr lang="fr-FR" b="0" i="1" smtClean="0">
                        <a:latin typeface="Cambria Math"/>
                      </a:rPr>
                      <m:t>,</m:t>
                    </m:r>
                    <m:acc>
                      <m:accPr>
                        <m:chr m:val="̅"/>
                        <m:ctrlPr>
                          <a:rPr lang="fr-FR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b="0" i="1" smtClean="0">
                            <a:latin typeface="Cambria Math"/>
                          </a:rPr>
                          <m:t>0011</m:t>
                        </m:r>
                      </m:e>
                    </m:acc>
                    <m:r>
                      <a:rPr lang="fr-FR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fr-FR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fr-FR" b="0" i="1" smtClean="0">
                            <a:latin typeface="Cambria Math"/>
                          </a:rPr>
                          <m:t>𝑖</m:t>
                        </m:r>
                        <m:r>
                          <a:rPr lang="fr-FR" b="0" i="1" smtClean="0">
                            <a:latin typeface="Cambria Math"/>
                          </a:rPr>
                          <m:t>=</m:t>
                        </m:r>
                        <m:r>
                          <a:rPr lang="fr-FR" b="0" i="1" smtClean="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fr-FR" b="0" i="1" smtClean="0">
                            <a:latin typeface="Cambria Math"/>
                          </a:rPr>
                          <m:t>+</m:t>
                        </m:r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∞</m:t>
                        </m:r>
                      </m:sup>
                      <m:e>
                        <m:sSup>
                          <m:sSupPr>
                            <m:ctrlPr>
                              <a:rPr lang="fr-FR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FR" b="0" i="1" smtClean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fr-FR" b="0" i="1" smtClean="0">
                                <a:latin typeface="Cambria Math"/>
                              </a:rPr>
                              <m:t>1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4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𝑖</m:t>
                            </m:r>
                          </m:sup>
                        </m:sSup>
                      </m:e>
                    </m:nary>
                    <m:r>
                      <a:rPr lang="fr-FR" b="0" i="1" smtClean="0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ctrlPr>
                          <a:rPr lang="fr-FR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fr-FR" b="0" i="1" smtClean="0">
                            <a:latin typeface="Cambria Math"/>
                          </a:rPr>
                          <m:t>𝑖</m:t>
                        </m:r>
                        <m:r>
                          <a:rPr lang="fr-FR" b="0" i="1" smtClean="0">
                            <a:latin typeface="Cambria Math"/>
                          </a:rPr>
                          <m:t>=</m:t>
                        </m:r>
                        <m:r>
                          <a:rPr lang="fr-FR" b="0" i="1" smtClean="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fr-FR" b="0" i="1" smtClean="0">
                            <a:latin typeface="Cambria Math"/>
                          </a:rPr>
                          <m:t>+</m:t>
                        </m:r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∞</m:t>
                        </m:r>
                      </m:sup>
                      <m:e>
                        <m:sSup>
                          <m:sSupPr>
                            <m:ctrlPr>
                              <a:rPr lang="fr-FR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FR" b="0" i="1" smtClean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fr-FR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4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𝑖</m:t>
                            </m:r>
                          </m:sup>
                        </m:sSup>
                      </m:e>
                    </m:nary>
                  </m:oMath>
                </a14:m>
                <a:r>
                  <a:rPr lang="fr-FR" dirty="0" smtClean="0"/>
                  <a:t>=1/5=0,2</a:t>
                </a:r>
                <a:endParaRPr lang="fr-FR" dirty="0" smtClean="0"/>
              </a:p>
              <a:p>
                <a:pPr marL="0" indent="0">
                  <a:buNone/>
                </a:pPr>
                <a:endParaRPr lang="fr-FR" dirty="0" smtClean="0"/>
              </a:p>
              <a:p>
                <a14:m>
                  <m:oMath xmlns:m="http://schemas.openxmlformats.org/officeDocument/2006/math">
                    <m:r>
                      <a:rPr lang="fr-FR" b="0" i="1" smtClean="0">
                        <a:latin typeface="Cambria Math"/>
                      </a:rPr>
                      <m:t>0</m:t>
                    </m:r>
                    <m:r>
                      <a:rPr lang="fr-FR" b="0" i="1" smtClean="0">
                        <a:latin typeface="Cambria Math"/>
                      </a:rPr>
                      <m:t>,</m:t>
                    </m:r>
                    <m:acc>
                      <m:accPr>
                        <m:chr m:val="̅"/>
                        <m:ctrlPr>
                          <a:rPr lang="fr-FR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b="0" i="1" smtClean="0">
                            <a:latin typeface="Cambria Math"/>
                          </a:rPr>
                          <m:t>01</m:t>
                        </m:r>
                      </m:e>
                    </m:acc>
                    <m:r>
                      <a:rPr lang="fr-FR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fr-FR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fr-FR" b="0" i="1" smtClean="0">
                            <a:latin typeface="Cambria Math"/>
                          </a:rPr>
                          <m:t>𝑖</m:t>
                        </m:r>
                        <m:r>
                          <a:rPr lang="fr-FR" b="0" i="1" smtClean="0">
                            <a:latin typeface="Cambria Math"/>
                          </a:rPr>
                          <m:t>=</m:t>
                        </m:r>
                        <m:r>
                          <a:rPr lang="fr-FR" b="0" i="1" smtClean="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fr-FR" b="0" i="1" smtClean="0">
                            <a:latin typeface="Cambria Math"/>
                          </a:rPr>
                          <m:t>+</m:t>
                        </m:r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∞</m:t>
                        </m:r>
                      </m:sup>
                      <m:e>
                        <m:sSup>
                          <m:sSupPr>
                            <m:ctrlPr>
                              <a:rPr lang="fr-FR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FR" b="0" i="1" smtClean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fr-FR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2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𝑖</m:t>
                            </m:r>
                          </m:sup>
                        </m:sSup>
                      </m:e>
                    </m:nary>
                  </m:oMath>
                </a14:m>
                <a:r>
                  <a:rPr lang="fr-FR" dirty="0" smtClean="0"/>
                  <a:t>=0,</a:t>
                </a:r>
                <a:r>
                  <a:rPr lang="fr-FR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fr-FR" i="1">
                            <a:latin typeface="Cambria Math"/>
                          </a:rPr>
                        </m:ctrlPr>
                      </m:accPr>
                      <m:e>
                        <m:r>
                          <a:rPr lang="fr-FR" b="0" i="1" smtClean="0">
                            <a:latin typeface="Cambria Math"/>
                          </a:rPr>
                          <m:t>3</m:t>
                        </m:r>
                      </m:e>
                    </m:acc>
                  </m:oMath>
                </a14:m>
                <a:endParaRPr lang="fr-FR" dirty="0" smtClean="0">
                  <a:solidFill>
                    <a:srgbClr val="FF0000"/>
                  </a:solidFill>
                </a:endParaRPr>
              </a:p>
              <a:p>
                <a:endParaRPr lang="fr-FR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7974" y="1628800"/>
                <a:ext cx="8229600" cy="45259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Représentation des nombres réels dans système de numérotation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(Rappels)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6799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Représentation des nombres réels sur machine </a:t>
            </a:r>
            <a:r>
              <a:rPr lang="fr-FR" dirty="0" smtClean="0"/>
              <a:t>(Rappels)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Virgule fixe</a:t>
            </a:r>
            <a:r>
              <a:rPr lang="fr-FR" dirty="0" smtClean="0"/>
              <a:t> </a:t>
            </a:r>
          </a:p>
          <a:p>
            <a:pPr marL="0" indent="0">
              <a:buNone/>
            </a:pPr>
            <a:r>
              <a:rPr lang="fr-FR" dirty="0" smtClean="0"/>
              <a:t> </a:t>
            </a:r>
            <a:r>
              <a:rPr lang="fr-FR" dirty="0" smtClean="0"/>
              <a:t>La </a:t>
            </a:r>
            <a:r>
              <a:rPr lang="fr-FR" dirty="0"/>
              <a:t>position de la virgule dans le nombre est prédéterminée et, par conséquent, n’est pas conservée en mémoire. On réserve alors </a:t>
            </a:r>
            <a:r>
              <a:rPr lang="fr-FR" i="1" dirty="0"/>
              <a:t>𝑚𝑒 </a:t>
            </a:r>
            <a:r>
              <a:rPr lang="fr-FR" dirty="0"/>
              <a:t>positions pour la partie </a:t>
            </a:r>
            <a:r>
              <a:rPr lang="fr-FR" dirty="0" smtClean="0"/>
              <a:t>entière et </a:t>
            </a:r>
            <a:r>
              <a:rPr lang="fr-FR" i="1" dirty="0"/>
              <a:t>𝑚𝑓</a:t>
            </a:r>
            <a:r>
              <a:rPr lang="fr-FR" dirty="0"/>
              <a:t> pour la partie fractionnaire (avec </a:t>
            </a:r>
            <a:r>
              <a:rPr lang="fr-FR" i="1" dirty="0" smtClean="0"/>
              <a:t>𝑚 bits </a:t>
            </a:r>
            <a:r>
              <a:rPr lang="fr-FR" i="1" dirty="0"/>
              <a:t>= 𝑚𝑒 + 𝑚𝑓</a:t>
            </a:r>
            <a:r>
              <a:rPr lang="fr-FR" dirty="0"/>
              <a:t>). </a:t>
            </a:r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987648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686800" cy="4997152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fr-FR" b="1" dirty="0" smtClean="0"/>
                  <a:t>Virgule fixe</a:t>
                </a:r>
                <a:endParaRPr lang="fr-FR" dirty="0" smtClean="0"/>
              </a:p>
              <a:p>
                <a:pPr marL="0" indent="0">
                  <a:buNone/>
                </a:pPr>
                <a:endParaRPr lang="fr-FR" dirty="0" smtClean="0"/>
              </a:p>
              <a:p>
                <a:r>
                  <a:rPr lang="fr-FR" dirty="0" err="1" smtClean="0"/>
                  <a:t>mf</a:t>
                </a:r>
                <a:r>
                  <a:rPr lang="fr-FR" dirty="0" smtClean="0"/>
                  <a:t> sur 4 positions , en base 10</a:t>
                </a:r>
              </a:p>
              <a:p>
                <a:pPr marL="0" indent="0">
                  <a:buNone/>
                </a:pPr>
                <a:r>
                  <a:rPr lang="fr-FR" dirty="0" smtClean="0"/>
                  <a:t>	1234.5678  </a:t>
                </a:r>
                <a:r>
                  <a:rPr lang="fr-FR" dirty="0" smtClean="0">
                    <a:sym typeface="Wingdings" pitchFamily="2" charset="2"/>
                  </a:rPr>
                  <a:t></a:t>
                </a:r>
                <a:r>
                  <a:rPr lang="fr-FR" dirty="0" smtClean="0"/>
                  <a:t> </a:t>
                </a:r>
                <a:r>
                  <a:rPr lang="fr-FR" dirty="0"/>
                  <a:t> </a:t>
                </a:r>
                <a:r>
                  <a:rPr lang="fr-FR" dirty="0" smtClean="0"/>
                  <a:t>00..12345678</a:t>
                </a:r>
                <a:r>
                  <a:rPr lang="fr-FR" dirty="0"/>
                  <a:t> </a:t>
                </a:r>
                <a:r>
                  <a:rPr lang="fr-FR" dirty="0" smtClean="0"/>
                  <a:t> 	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fr-FR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−</m:t>
                        </m:r>
                        <m:r>
                          <a:rPr lang="fr-FR" b="0" i="1" smtClean="0">
                            <a:latin typeface="Cambria Math"/>
                          </a:rPr>
                          <m:t>4</m:t>
                        </m:r>
                      </m:sup>
                    </m:sSup>
                  </m:oMath>
                </a14:m>
                <a:r>
                  <a:rPr lang="fr-FR" dirty="0" smtClean="0"/>
                  <a:t>)</a:t>
                </a:r>
              </a:p>
              <a:p>
                <a:pPr marL="0" indent="0">
                  <a:buNone/>
                </a:pPr>
                <a:r>
                  <a:rPr lang="fr-FR" dirty="0" smtClean="0"/>
                  <a:t>	0.2945331</a:t>
                </a:r>
                <a:r>
                  <a:rPr lang="fr-FR" dirty="0"/>
                  <a:t> </a:t>
                </a:r>
                <a:r>
                  <a:rPr lang="fr-FR" dirty="0" smtClean="0">
                    <a:sym typeface="Wingdings" pitchFamily="2" charset="2"/>
                  </a:rPr>
                  <a:t></a:t>
                </a:r>
                <a:r>
                  <a:rPr lang="fr-FR" dirty="0"/>
                  <a:t> </a:t>
                </a:r>
                <a:r>
                  <a:rPr lang="fr-FR" dirty="0" smtClean="0"/>
                  <a:t> </a:t>
                </a:r>
                <a:r>
                  <a:rPr lang="fr-FR" dirty="0" smtClean="0"/>
                  <a:t> 00.. </a:t>
                </a:r>
                <a:r>
                  <a:rPr lang="fr-FR" dirty="0" smtClean="0"/>
                  <a:t>02945</a:t>
                </a:r>
                <a:r>
                  <a:rPr lang="fr-FR" dirty="0"/>
                  <a:t> </a:t>
                </a:r>
                <a:r>
                  <a:rPr lang="fr-FR" dirty="0" smtClean="0"/>
                  <a:t>		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fr-FR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−</m:t>
                        </m:r>
                        <m:r>
                          <a:rPr lang="fr-FR" b="0" i="1" smtClean="0">
                            <a:latin typeface="Cambria Math"/>
                          </a:rPr>
                          <m:t>4</m:t>
                        </m:r>
                      </m:sup>
                    </m:sSup>
                  </m:oMath>
                </a14:m>
                <a:r>
                  <a:rPr lang="fr-FR" dirty="0" smtClean="0"/>
                  <a:t>)</a:t>
                </a:r>
              </a:p>
              <a:p>
                <a:r>
                  <a:rPr lang="fr-FR" dirty="0" err="1" smtClean="0"/>
                  <a:t>mf</a:t>
                </a:r>
                <a:r>
                  <a:rPr lang="fr-FR" dirty="0" smtClean="0"/>
                  <a:t> </a:t>
                </a:r>
                <a:r>
                  <a:rPr lang="fr-FR" dirty="0"/>
                  <a:t>sur </a:t>
                </a:r>
                <a:r>
                  <a:rPr lang="fr-FR" dirty="0" smtClean="0"/>
                  <a:t>3 positions , en base 2 </a:t>
                </a:r>
              </a:p>
              <a:p>
                <a:pPr marL="0" indent="0">
                  <a:buNone/>
                </a:pPr>
                <a:r>
                  <a:rPr lang="fr-FR" dirty="0">
                    <a:sym typeface="Wingdings" pitchFamily="2" charset="2"/>
                  </a:rPr>
                  <a:t>	</a:t>
                </a:r>
                <a:r>
                  <a:rPr lang="fr-FR" dirty="0" smtClean="0">
                    <a:sym typeface="Wingdings" pitchFamily="2" charset="2"/>
                  </a:rPr>
                  <a:t>0,</a:t>
                </a:r>
                <a:r>
                  <a:rPr lang="fr-FR" dirty="0" smtClean="0"/>
                  <a:t>1011110000 </a:t>
                </a:r>
                <a:r>
                  <a:rPr lang="fr-FR" dirty="0" smtClean="0">
                    <a:sym typeface="Wingdings" pitchFamily="2" charset="2"/>
                  </a:rPr>
                  <a:t> </a:t>
                </a:r>
                <a:r>
                  <a:rPr lang="fr-FR" dirty="0" smtClean="0"/>
                  <a:t>0000000101    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−</m:t>
                        </m:r>
                        <m:r>
                          <a:rPr lang="fr-FR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fr-FR" dirty="0" smtClean="0"/>
                  <a:t>)</a:t>
                </a:r>
              </a:p>
              <a:p>
                <a:pPr marL="0" indent="0">
                  <a:buNone/>
                </a:pPr>
                <a:r>
                  <a:rPr lang="fr-FR" dirty="0" smtClean="0">
                    <a:sym typeface="Wingdings" pitchFamily="2" charset="2"/>
                  </a:rPr>
                  <a:t>	(0,</a:t>
                </a:r>
                <a:r>
                  <a:rPr lang="fr-FR" dirty="0" smtClean="0"/>
                  <a:t>1011110000)</a:t>
                </a:r>
                <a:r>
                  <a:rPr lang="fr-FR" baseline="-25000" dirty="0" smtClean="0"/>
                  <a:t>2</a:t>
                </a:r>
                <a:r>
                  <a:rPr lang="fr-FR" dirty="0" smtClean="0"/>
                  <a:t> =(0,734375)</a:t>
                </a:r>
                <a:r>
                  <a:rPr lang="fr-FR" baseline="-25000" dirty="0" smtClean="0"/>
                  <a:t>10</a:t>
                </a:r>
              </a:p>
              <a:p>
                <a:pPr marL="0" indent="0">
                  <a:buNone/>
                </a:pPr>
                <a:r>
                  <a:rPr lang="fr-FR" dirty="0" smtClean="0"/>
                  <a:t>	Retours à l’équivalent décimal par décalage</a:t>
                </a:r>
              </a:p>
              <a:p>
                <a:pPr marL="0" indent="0">
                  <a:buNone/>
                </a:pPr>
                <a:r>
                  <a:rPr lang="fr-FR" dirty="0" smtClean="0"/>
                  <a:t>	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b="0" i="1" smtClean="0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fr-FR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FR" b="0" i="1" smtClean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fr-FR" b="0" i="1" smtClean="0">
                                <a:latin typeface="Cambria Math"/>
                              </a:rPr>
                              <m:t>0</m:t>
                            </m:r>
                          </m:sup>
                        </m:sSup>
                        <m:r>
                          <a:rPr lang="fr-FR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fr-FR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FR" b="0" i="1" smtClean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fr-FR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  <m:sSup>
                      <m:sSupPr>
                        <m:ctrlPr>
                          <a:rPr lang="fr-F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−</m:t>
                        </m:r>
                        <m:r>
                          <a:rPr lang="fr-FR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fr-FR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fr-FR" dirty="0" smtClean="0"/>
                  <a:t>0,625</a:t>
                </a:r>
                <a:endParaRPr lang="fr-FR" dirty="0"/>
              </a:p>
              <a:p>
                <a:pPr marL="0" indent="0">
                  <a:buNone/>
                </a:pPr>
                <a:endParaRPr lang="fr-FR" dirty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686800" cy="4997152"/>
              </a:xfrm>
              <a:blipFill rotWithShape="1">
                <a:blip r:embed="rId2"/>
                <a:stretch>
                  <a:fillRect l="-1614" t="-31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911515"/>
              </p:ext>
            </p:extLst>
          </p:nvPr>
        </p:nvGraphicFramePr>
        <p:xfrm>
          <a:off x="2555776" y="1628800"/>
          <a:ext cx="6096000" cy="370840"/>
        </p:xfrm>
        <a:graphic>
          <a:graphicData uri="http://schemas.openxmlformats.org/drawingml/2006/table">
            <a:tbl>
              <a:tblPr firstRow="1" bandRow="1"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60515"/>
              </p:ext>
            </p:extLst>
          </p:nvPr>
        </p:nvGraphicFramePr>
        <p:xfrm>
          <a:off x="2627784" y="2204864"/>
          <a:ext cx="6096000" cy="396240"/>
        </p:xfrm>
        <a:graphic>
          <a:graphicData uri="http://schemas.openxmlformats.org/drawingml/2006/table">
            <a:tbl>
              <a:tblPr firstRow="1" bandRow="1"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21602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𝑚𝑒</a:t>
                      </a:r>
                      <a:endParaRPr lang="fr-FR" sz="2000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𝑚f</a:t>
                      </a:r>
                      <a:endParaRPr lang="fr-FR" sz="2000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Représentation des nombres réels sur machine </a:t>
            </a:r>
            <a:r>
              <a:rPr lang="fr-FR" dirty="0" smtClean="0"/>
              <a:t>(Rappels)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69664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4281</TotalTime>
  <Words>833</Words>
  <Application>Microsoft Office PowerPoint</Application>
  <PresentationFormat>Affichage à l'écran (4:3)</PresentationFormat>
  <Paragraphs>122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Chapitre 1   Généralités sur le calcul scientifique  </vt:lpstr>
      <vt:lpstr>Introduction</vt:lpstr>
      <vt:lpstr>Introduction</vt:lpstr>
      <vt:lpstr>Représentation des nombres réels dans système de numérotation (Rappels)</vt:lpstr>
      <vt:lpstr>Représentation des nombres réels dans système de numérotation (Rappels)</vt:lpstr>
      <vt:lpstr>Représentation des nombres réels dans système de numérotation (Rappels)</vt:lpstr>
      <vt:lpstr>Représentation des nombres réels dans système de numérotation (Rappels)</vt:lpstr>
      <vt:lpstr>Représentation des nombres réels sur machine (Rappels)</vt:lpstr>
      <vt:lpstr>Représentation des nombres réels sur machine (Rappels)</vt:lpstr>
      <vt:lpstr>Représentation des nombres réels sur machine (Rappels)</vt:lpstr>
      <vt:lpstr>Représentation des nombres réels sur machine (Rappels)</vt:lpstr>
      <vt:lpstr>Maximum et minimum d’une représentation en précision finie</vt:lpstr>
      <vt:lpstr>Maximum et minimum d’une représentation en précision finie</vt:lpstr>
      <vt:lpstr>Maximum et minimum d’une représentation en précision finie</vt:lpstr>
      <vt:lpstr>Précision machine</vt:lpstr>
      <vt:lpstr>Limite de représentation en précision finie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NexTech</dc:creator>
  <cp:lastModifiedBy>NexTech</cp:lastModifiedBy>
  <cp:revision>74</cp:revision>
  <dcterms:created xsi:type="dcterms:W3CDTF">2021-10-28T11:01:09Z</dcterms:created>
  <dcterms:modified xsi:type="dcterms:W3CDTF">2021-10-31T12:53:09Z</dcterms:modified>
</cp:coreProperties>
</file>