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57" r:id="rId3"/>
    <p:sldId id="263" r:id="rId4"/>
    <p:sldId id="264" r:id="rId5"/>
    <p:sldId id="265" r:id="rId6"/>
    <p:sldId id="266" r:id="rId7"/>
    <p:sldId id="261" r:id="rId8"/>
    <p:sldId id="262" r:id="rId9"/>
    <p:sldId id="267" r:id="rId10"/>
    <p:sldId id="269" r:id="rId11"/>
    <p:sldId id="270" r:id="rId12"/>
    <p:sldId id="271" r:id="rId13"/>
    <p:sldId id="272" r:id="rId14"/>
    <p:sldId id="273" r:id="rId15"/>
    <p:sldId id="274" r:id="rId16"/>
    <p:sldId id="275" r:id="rId17"/>
    <p:sldId id="276" r:id="rId1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4" d="100"/>
          <a:sy n="64" d="100"/>
        </p:scale>
        <p:origin x="-1482" y="-12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51A398E9-3B3D-42C5-A0B5-082B38EEF226}" type="datetimeFigureOut">
              <a:rPr lang="fr-FR" smtClean="0"/>
              <a:t>14/04/2024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39433FC-B2A1-443F-8137-DB03AA4CD658}" type="slidenum">
              <a:rPr lang="fr-FR" smtClean="0"/>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1A398E9-3B3D-42C5-A0B5-082B38EEF226}" type="datetimeFigureOut">
              <a:rPr lang="fr-FR" smtClean="0"/>
              <a:t>15/04/2024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39433FC-B2A1-443F-8137-DB03AA4CD658}" type="slidenum">
              <a:rPr lang="fr-FR" smtClean="0"/>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1A398E9-3B3D-42C5-A0B5-082B38EEF226}" type="datetimeFigureOut">
              <a:rPr lang="fr-FR" smtClean="0"/>
              <a:t>15/04/2024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39433FC-B2A1-443F-8137-DB03AA4CD658}" type="slidenum">
              <a:rPr lang="fr-FR" smtClean="0"/>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1A398E9-3B3D-42C5-A0B5-082B38EEF226}" type="datetimeFigureOut">
              <a:rPr lang="fr-FR" smtClean="0"/>
              <a:t>15/04/2024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39433FC-B2A1-443F-8137-DB03AA4CD658}" type="slidenum">
              <a:rPr lang="fr-FR" smtClean="0"/>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51A398E9-3B3D-42C5-A0B5-082B38EEF226}" type="datetimeFigureOut">
              <a:rPr lang="fr-FR" smtClean="0"/>
              <a:t>15/04/2024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39433FC-B2A1-443F-8137-DB03AA4CD658}" type="slidenum">
              <a:rPr lang="fr-FR" smtClean="0"/>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51A398E9-3B3D-42C5-A0B5-082B38EEF226}" type="datetimeFigureOut">
              <a:rPr lang="fr-FR" smtClean="0"/>
              <a:t>15/04/2024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39433FC-B2A1-443F-8137-DB03AA4CD658}" type="slidenum">
              <a:rPr lang="fr-FR" smtClean="0"/>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51A398E9-3B3D-42C5-A0B5-082B38EEF226}" type="datetimeFigureOut">
              <a:rPr lang="fr-FR" smtClean="0"/>
              <a:t>15/04/2024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B39433FC-B2A1-443F-8137-DB03AA4CD658}" type="slidenum">
              <a:rPr lang="fr-FR" smtClean="0"/>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51A398E9-3B3D-42C5-A0B5-082B38EEF226}" type="datetimeFigureOut">
              <a:rPr lang="fr-FR" smtClean="0"/>
              <a:t>15/04/2024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B39433FC-B2A1-443F-8137-DB03AA4CD658}" type="slidenum">
              <a:rPr lang="fr-FR" smtClean="0"/>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1A398E9-3B3D-42C5-A0B5-082B38EEF226}" type="datetimeFigureOut">
              <a:rPr lang="fr-FR" smtClean="0"/>
              <a:t>15/04/2024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B39433FC-B2A1-443F-8137-DB03AA4CD658}" type="slidenum">
              <a:rPr lang="fr-FR" smtClean="0"/>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51A398E9-3B3D-42C5-A0B5-082B38EEF226}" type="datetimeFigureOut">
              <a:rPr lang="fr-FR" smtClean="0"/>
              <a:t>15/04/2024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39433FC-B2A1-443F-8137-DB03AA4CD658}" type="slidenum">
              <a:rPr lang="fr-FR" smtClean="0"/>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51A398E9-3B3D-42C5-A0B5-082B38EEF226}" type="datetimeFigureOut">
              <a:rPr lang="fr-FR" smtClean="0"/>
              <a:t>15/04/2024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39433FC-B2A1-443F-8137-DB03AA4CD658}" type="slidenum">
              <a:rPr lang="fr-FR" smtClean="0"/>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A398E9-3B3D-42C5-A0B5-082B38EEF226}" type="datetimeFigureOut">
              <a:rPr lang="fr-FR" smtClean="0"/>
              <a:t>14/04/2024</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9433FC-B2A1-443F-8137-DB03AA4CD658}" type="slidenum">
              <a:rPr lang="fr-FR" smtClean="0"/>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FR" dirty="0"/>
          </a:p>
        </p:txBody>
      </p:sp>
      <p:sp>
        <p:nvSpPr>
          <p:cNvPr id="3" name="Sous-titre 2"/>
          <p:cNvSpPr>
            <a:spLocks noGrp="1"/>
          </p:cNvSpPr>
          <p:nvPr>
            <p:ph type="subTitle" idx="1"/>
          </p:nvPr>
        </p:nvSpPr>
        <p:spPr/>
        <p:txBody>
          <a:bodyPr/>
          <a:lstStyle/>
          <a:p>
            <a:endParaRPr lang="fr-FR" dirty="0"/>
          </a:p>
        </p:txBody>
      </p:sp>
      <p:pic>
        <p:nvPicPr>
          <p:cNvPr id="4" name="Image 3" descr="Classification of Microorganisms • Smart Science Pro"/>
          <p:cNvPicPr/>
          <p:nvPr/>
        </p:nvPicPr>
        <p:blipFill>
          <a:blip r:embed="rId2">
            <a:duotone>
              <a:prstClr val="black"/>
              <a:schemeClr val="accent2">
                <a:tint val="45000"/>
                <a:satMod val="400000"/>
              </a:schemeClr>
            </a:duotone>
          </a:blip>
          <a:srcRect/>
          <a:stretch>
            <a:fillRect/>
          </a:stretch>
        </p:blipFill>
        <p:spPr bwMode="auto">
          <a:xfrm>
            <a:off x="0" y="-24"/>
            <a:ext cx="9144000" cy="6858024"/>
          </a:xfrm>
          <a:prstGeom prst="rect">
            <a:avLst/>
          </a:prstGeom>
          <a:noFill/>
          <a:ln w="9525">
            <a:noFill/>
            <a:miter lim="800000"/>
            <a:headEnd/>
            <a:tailEnd/>
          </a:ln>
        </p:spPr>
      </p:pic>
      <p:sp>
        <p:nvSpPr>
          <p:cNvPr id="5" name="Rectangle 4"/>
          <p:cNvSpPr/>
          <p:nvPr/>
        </p:nvSpPr>
        <p:spPr>
          <a:xfrm>
            <a:off x="1357290" y="0"/>
            <a:ext cx="71438" cy="6858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Rectangle 5"/>
          <p:cNvSpPr/>
          <p:nvPr/>
        </p:nvSpPr>
        <p:spPr>
          <a:xfrm flipV="1">
            <a:off x="0" y="0"/>
            <a:ext cx="9144000" cy="2571744"/>
          </a:xfrm>
          <a:prstGeom prst="rect">
            <a:avLst/>
          </a:prstGeom>
          <a:solidFill>
            <a:schemeClr val="accent1">
              <a:alpha val="3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ZoneTexte 6"/>
          <p:cNvSpPr txBox="1"/>
          <p:nvPr/>
        </p:nvSpPr>
        <p:spPr>
          <a:xfrm>
            <a:off x="1500166" y="214290"/>
            <a:ext cx="6786610" cy="2185214"/>
          </a:xfrm>
          <a:prstGeom prst="rect">
            <a:avLst/>
          </a:prstGeom>
          <a:noFill/>
        </p:spPr>
        <p:txBody>
          <a:bodyPr wrap="square" rtlCol="0">
            <a:spAutoFit/>
          </a:bodyPr>
          <a:lstStyle/>
          <a:p>
            <a:r>
              <a:rPr lang="fr-FR" sz="5400" b="1" dirty="0" smtClean="0">
                <a:solidFill>
                  <a:schemeClr val="bg1"/>
                </a:solidFill>
              </a:rPr>
              <a:t>MICROBIOLOGIE</a:t>
            </a:r>
          </a:p>
          <a:p>
            <a:r>
              <a:rPr lang="fr-FR" sz="2800" b="1" dirty="0" smtClean="0">
                <a:solidFill>
                  <a:schemeClr val="bg1"/>
                </a:solidFill>
              </a:rPr>
              <a:t> </a:t>
            </a:r>
          </a:p>
          <a:p>
            <a:r>
              <a:rPr lang="fr-FR" sz="5400" b="1" dirty="0" smtClean="0">
                <a:solidFill>
                  <a:schemeClr val="bg1"/>
                </a:solidFill>
              </a:rPr>
              <a:t>DE L’ENVIRONNEMENT</a:t>
            </a:r>
            <a:endParaRPr lang="fr-FR" sz="5600" b="1" dirty="0">
              <a:solidFill>
                <a:schemeClr val="bg1"/>
              </a:solidFill>
            </a:endParaRPr>
          </a:p>
        </p:txBody>
      </p:sp>
      <p:sp>
        <p:nvSpPr>
          <p:cNvPr id="10" name="ZoneTexte 9"/>
          <p:cNvSpPr txBox="1"/>
          <p:nvPr/>
        </p:nvSpPr>
        <p:spPr>
          <a:xfrm>
            <a:off x="3286116" y="6334780"/>
            <a:ext cx="3071834" cy="523220"/>
          </a:xfrm>
          <a:prstGeom prst="rect">
            <a:avLst/>
          </a:prstGeom>
          <a:noFill/>
        </p:spPr>
        <p:txBody>
          <a:bodyPr wrap="square" rtlCol="0">
            <a:spAutoFit/>
          </a:bodyPr>
          <a:lstStyle/>
          <a:p>
            <a:pPr algn="ctr"/>
            <a:r>
              <a:rPr lang="fr-FR" sz="2800" b="1" i="1" dirty="0" smtClean="0">
                <a:solidFill>
                  <a:schemeClr val="bg1"/>
                </a:solidFill>
              </a:rPr>
              <a:t>2023-2024</a:t>
            </a:r>
            <a:endParaRPr lang="fr-FR" sz="3200" b="1" i="1" dirty="0">
              <a:solidFill>
                <a:schemeClr val="bg1"/>
              </a:solidFill>
            </a:endParaRPr>
          </a:p>
        </p:txBody>
      </p:sp>
      <p:sp>
        <p:nvSpPr>
          <p:cNvPr id="11" name="Titre 1"/>
          <p:cNvSpPr txBox="1">
            <a:spLocks/>
          </p:cNvSpPr>
          <p:nvPr/>
        </p:nvSpPr>
        <p:spPr>
          <a:xfrm>
            <a:off x="1371600" y="2928934"/>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1" i="0" u="none" strike="noStrike" kern="1200" cap="none" spc="0" normalizeH="0" baseline="0" noProof="0" smtClean="0">
                <a:ln>
                  <a:noFill/>
                </a:ln>
                <a:solidFill>
                  <a:schemeClr val="bg1"/>
                </a:solidFill>
                <a:effectLst/>
                <a:uLnTx/>
                <a:uFillTx/>
                <a:latin typeface="+mj-lt"/>
                <a:ea typeface="+mj-ea"/>
                <a:cs typeface="+mj-cs"/>
              </a:rPr>
              <a:t>Chapitre III: Eléments de microbiologie du tube digestif</a:t>
            </a:r>
            <a:endParaRPr kumimoji="0" lang="fr-FR" sz="4400" b="1" i="0" u="none" strike="noStrike" kern="1200" cap="none" spc="0" normalizeH="0" baseline="0" noProof="0" dirty="0" smtClean="0">
              <a:ln>
                <a:noFill/>
              </a:ln>
              <a:solidFill>
                <a:schemeClr val="bg1"/>
              </a:solidFill>
              <a:effectLst/>
              <a:uLnTx/>
              <a:uFillTx/>
              <a:latin typeface="+mj-lt"/>
              <a:ea typeface="+mj-ea"/>
              <a:cs typeface="+mj-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1"/>
            <a:ext cx="9144000" cy="785793"/>
          </a:xfrm>
        </p:spPr>
        <p:style>
          <a:lnRef idx="1">
            <a:schemeClr val="dk1"/>
          </a:lnRef>
          <a:fillRef idx="3">
            <a:schemeClr val="dk1"/>
          </a:fillRef>
          <a:effectRef idx="2">
            <a:schemeClr val="dk1"/>
          </a:effectRef>
          <a:fontRef idx="minor">
            <a:schemeClr val="lt1"/>
          </a:fontRef>
        </p:style>
        <p:txBody>
          <a:bodyPr/>
          <a:lstStyle/>
          <a:p>
            <a:r>
              <a:rPr lang="fr-FR" dirty="0" smtClean="0"/>
              <a:t>I. Microflore digestive humaine </a:t>
            </a:r>
            <a:endParaRPr lang="fr-FR" dirty="0"/>
          </a:p>
        </p:txBody>
      </p:sp>
      <p:sp>
        <p:nvSpPr>
          <p:cNvPr id="5" name="Rectangle 4"/>
          <p:cNvSpPr/>
          <p:nvPr/>
        </p:nvSpPr>
        <p:spPr>
          <a:xfrm>
            <a:off x="0" y="1500174"/>
            <a:ext cx="9144000" cy="4619854"/>
          </a:xfrm>
          <a:prstGeom prst="rect">
            <a:avLst/>
          </a:prstGeom>
        </p:spPr>
        <p:txBody>
          <a:bodyPr wrap="square">
            <a:spAutoFit/>
          </a:bodyPr>
          <a:lstStyle/>
          <a:p>
            <a:pPr algn="just">
              <a:lnSpc>
                <a:spcPct val="150000"/>
              </a:lnSpc>
            </a:pPr>
            <a:r>
              <a:rPr lang="fr-FR" b="1" dirty="0"/>
              <a:t>Fonctions métaboliques :</a:t>
            </a:r>
            <a:endParaRPr lang="fr-FR" dirty="0"/>
          </a:p>
          <a:p>
            <a:pPr algn="just">
              <a:lnSpc>
                <a:spcPct val="150000"/>
              </a:lnSpc>
              <a:buFont typeface="Arial" pitchFamily="34" charset="0"/>
              <a:buChar char="•"/>
            </a:pPr>
            <a:r>
              <a:rPr lang="fr-FR" dirty="0"/>
              <a:t>Le microbiote utilise les glucides et les protéines non digérés par l'hôte comme sources d'énergie pour sa propre croissance et sa fonction métabolique.</a:t>
            </a:r>
          </a:p>
          <a:p>
            <a:pPr algn="just">
              <a:lnSpc>
                <a:spcPct val="150000"/>
              </a:lnSpc>
              <a:buFont typeface="Arial" pitchFamily="34" charset="0"/>
              <a:buChar char="•"/>
            </a:pPr>
            <a:r>
              <a:rPr lang="fr-FR" dirty="0"/>
              <a:t>Les acides gras à chaînes courtes produits par la fermentation des glucides, tels que l'acétate, le </a:t>
            </a:r>
            <a:r>
              <a:rPr lang="fr-FR" dirty="0" err="1"/>
              <a:t>propionate</a:t>
            </a:r>
            <a:r>
              <a:rPr lang="fr-FR" dirty="0"/>
              <a:t> et le butyrate, servent de substrats énergétiques pour les cellules épithéliales intestinales et ont des effets bénéfiques sur la santé intestinale.</a:t>
            </a:r>
          </a:p>
          <a:p>
            <a:pPr algn="just">
              <a:lnSpc>
                <a:spcPct val="150000"/>
              </a:lnSpc>
              <a:buFont typeface="Arial" pitchFamily="34" charset="0"/>
              <a:buChar char="•"/>
            </a:pPr>
            <a:r>
              <a:rPr lang="fr-FR" dirty="0"/>
              <a:t>Les peptides et les acides aminés générés par la dégradation des protéines peuvent être absorbés par l'hôte ou utilisés par d'autres membres du microbiote.</a:t>
            </a:r>
          </a:p>
          <a:p>
            <a:pPr algn="just">
              <a:lnSpc>
                <a:spcPct val="150000"/>
              </a:lnSpc>
              <a:buFont typeface="Arial" pitchFamily="34" charset="0"/>
              <a:buChar char="•"/>
            </a:pPr>
            <a:r>
              <a:rPr lang="fr-FR" dirty="0"/>
              <a:t>Le métabolisme des gaz, notamment de l'hydrogène, peut avoir des implications pour la santé intestinale et la formation de gaz dans le tractus gastro-intestinal.</a:t>
            </a:r>
          </a:p>
          <a:p>
            <a:pPr algn="just">
              <a:lnSpc>
                <a:spcPct val="150000"/>
              </a:lnSpc>
            </a:pPr>
            <a:r>
              <a:rPr lang="fr-FR" dirty="0" smtClean="0"/>
              <a:t>.</a:t>
            </a:r>
            <a:endParaRPr lang="fr-FR" dirty="0"/>
          </a:p>
        </p:txBody>
      </p:sp>
      <p:sp>
        <p:nvSpPr>
          <p:cNvPr id="7" name="Rectangle 6"/>
          <p:cNvSpPr/>
          <p:nvPr/>
        </p:nvSpPr>
        <p:spPr>
          <a:xfrm>
            <a:off x="0" y="785794"/>
            <a:ext cx="9144000" cy="571504"/>
          </a:xfrm>
          <a:prstGeom prst="rect">
            <a:avLst/>
          </a:prstGeom>
          <a:solidFill>
            <a:srgbClr val="FFC000"/>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fr-FR" sz="3600" b="1" dirty="0"/>
              <a:t>c</a:t>
            </a:r>
            <a:r>
              <a:rPr lang="fr-FR" sz="3600" b="1" dirty="0" smtClean="0"/>
              <a:t>. </a:t>
            </a:r>
            <a:r>
              <a:rPr lang="fr-FR" sz="3600" b="1" dirty="0" err="1" smtClean="0"/>
              <a:t>Roles</a:t>
            </a:r>
            <a:endParaRPr lang="fr-FR" sz="3600" b="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1"/>
            <a:ext cx="9144000" cy="785793"/>
          </a:xfrm>
        </p:spPr>
        <p:style>
          <a:lnRef idx="1">
            <a:schemeClr val="dk1"/>
          </a:lnRef>
          <a:fillRef idx="3">
            <a:schemeClr val="dk1"/>
          </a:fillRef>
          <a:effectRef idx="2">
            <a:schemeClr val="dk1"/>
          </a:effectRef>
          <a:fontRef idx="minor">
            <a:schemeClr val="lt1"/>
          </a:fontRef>
        </p:style>
        <p:txBody>
          <a:bodyPr/>
          <a:lstStyle/>
          <a:p>
            <a:r>
              <a:rPr lang="fr-FR" dirty="0" smtClean="0"/>
              <a:t>I. Microflore digestive humaine </a:t>
            </a:r>
            <a:endParaRPr lang="fr-FR" dirty="0"/>
          </a:p>
        </p:txBody>
      </p:sp>
      <p:sp>
        <p:nvSpPr>
          <p:cNvPr id="5" name="Rectangle 4"/>
          <p:cNvSpPr/>
          <p:nvPr/>
        </p:nvSpPr>
        <p:spPr>
          <a:xfrm>
            <a:off x="0" y="1357298"/>
            <a:ext cx="9144000" cy="3277820"/>
          </a:xfrm>
          <a:prstGeom prst="rect">
            <a:avLst/>
          </a:prstGeom>
        </p:spPr>
        <p:txBody>
          <a:bodyPr wrap="square">
            <a:spAutoFit/>
          </a:bodyPr>
          <a:lstStyle/>
          <a:p>
            <a:pPr algn="just"/>
            <a:r>
              <a:rPr lang="fr-FR" dirty="0"/>
              <a:t>Les déséquilibres du microbiote, tels que la </a:t>
            </a:r>
            <a:r>
              <a:rPr lang="fr-FR" dirty="0" err="1"/>
              <a:t>dysbiose</a:t>
            </a:r>
            <a:r>
              <a:rPr lang="fr-FR" dirty="0"/>
              <a:t>, sont associés à diverses maladies, notamment les maladies inflammatoires chroniques de l'intestin, l'obésité, le diabète de type 2 et les maladies cardiovasculaires</a:t>
            </a:r>
            <a:r>
              <a:rPr lang="fr-FR" dirty="0" smtClean="0"/>
              <a:t>..</a:t>
            </a:r>
          </a:p>
          <a:p>
            <a:pPr algn="just"/>
            <a:r>
              <a:rPr lang="fr-FR" b="1" dirty="0"/>
              <a:t>Microbiote intestinal et obésité </a:t>
            </a:r>
            <a:r>
              <a:rPr lang="fr-FR" b="1" dirty="0" smtClean="0"/>
              <a:t>: </a:t>
            </a:r>
            <a:r>
              <a:rPr lang="fr-FR" dirty="0" smtClean="0"/>
              <a:t>Des </a:t>
            </a:r>
            <a:r>
              <a:rPr lang="fr-FR" dirty="0"/>
              <a:t>études suggèrent que le microbiote intestinal peut influencer l'absorption des nutriments et le stockage des </a:t>
            </a:r>
            <a:r>
              <a:rPr lang="fr-FR" dirty="0" smtClean="0"/>
              <a:t>graisses</a:t>
            </a:r>
            <a:endParaRPr lang="fr-FR" dirty="0"/>
          </a:p>
          <a:p>
            <a:pPr algn="just"/>
            <a:r>
              <a:rPr lang="fr-FR" b="1" dirty="0"/>
              <a:t>Microbiote intestinal et cancer </a:t>
            </a:r>
            <a:r>
              <a:rPr lang="fr-FR" b="1" dirty="0" smtClean="0"/>
              <a:t>: </a:t>
            </a:r>
            <a:r>
              <a:rPr lang="fr-FR" dirty="0" smtClean="0"/>
              <a:t>La </a:t>
            </a:r>
            <a:r>
              <a:rPr lang="fr-FR" dirty="0"/>
              <a:t>composition du microbiote intestinal peut favoriser le développement du cancer colorectal, avec une </a:t>
            </a:r>
            <a:r>
              <a:rPr lang="fr-FR" dirty="0" err="1"/>
              <a:t>dysbiose</a:t>
            </a:r>
            <a:r>
              <a:rPr lang="fr-FR" dirty="0"/>
              <a:t> associée à cette </a:t>
            </a:r>
            <a:r>
              <a:rPr lang="fr-FR" dirty="0" err="1" smtClean="0"/>
              <a:t>maladie.Certaines</a:t>
            </a:r>
            <a:r>
              <a:rPr lang="fr-FR" dirty="0" smtClean="0"/>
              <a:t> </a:t>
            </a:r>
            <a:r>
              <a:rPr lang="fr-FR" dirty="0"/>
              <a:t>toxines bactériennes, comme la </a:t>
            </a:r>
            <a:r>
              <a:rPr lang="fr-FR" dirty="0" err="1"/>
              <a:t>colibactine</a:t>
            </a:r>
            <a:r>
              <a:rPr lang="fr-FR" dirty="0"/>
              <a:t> produite par Escherichia coli, ont été impliquées dans la genèse des tumeurs colorectales.</a:t>
            </a:r>
          </a:p>
          <a:p>
            <a:pPr lvl="1"/>
            <a:endParaRPr lang="fr-FR" dirty="0"/>
          </a:p>
          <a:p>
            <a:pPr algn="just">
              <a:lnSpc>
                <a:spcPct val="150000"/>
              </a:lnSpc>
            </a:pPr>
            <a:endParaRPr lang="fr-FR" dirty="0"/>
          </a:p>
        </p:txBody>
      </p:sp>
      <p:sp>
        <p:nvSpPr>
          <p:cNvPr id="7" name="Rectangle 6"/>
          <p:cNvSpPr/>
          <p:nvPr/>
        </p:nvSpPr>
        <p:spPr>
          <a:xfrm>
            <a:off x="0" y="785794"/>
            <a:ext cx="9144000" cy="571504"/>
          </a:xfrm>
          <a:prstGeom prst="rect">
            <a:avLst/>
          </a:prstGeom>
          <a:solidFill>
            <a:srgbClr val="FFC000"/>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fr-FR" sz="3600" b="1" dirty="0" smtClean="0"/>
              <a:t>Déséquilibre: </a:t>
            </a:r>
            <a:r>
              <a:rPr lang="fr-FR" sz="3600" b="1" dirty="0" err="1" smtClean="0"/>
              <a:t>Dysbiose</a:t>
            </a:r>
            <a:r>
              <a:rPr lang="fr-FR" sz="3600" b="1" dirty="0" smtClean="0"/>
              <a:t> </a:t>
            </a:r>
            <a:endParaRPr lang="fr-FR" sz="3600" b="1" dirty="0"/>
          </a:p>
        </p:txBody>
      </p:sp>
      <p:pic>
        <p:nvPicPr>
          <p:cNvPr id="5122" name="Picture 2" descr="C:\Users\PMS\AppData\Local\Packages\Microsoft.Windows.Photos_8wekyb3d8bbwe\TempState\ShareServiceTempFolder\Causes-conséquences_Dysbiose (1).jpeg"/>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142976" y="3643314"/>
            <a:ext cx="6781800" cy="33528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1"/>
            <a:ext cx="9144000" cy="785793"/>
          </a:xfrm>
        </p:spPr>
        <p:style>
          <a:lnRef idx="1">
            <a:schemeClr val="dk1"/>
          </a:lnRef>
          <a:fillRef idx="3">
            <a:schemeClr val="dk1"/>
          </a:fillRef>
          <a:effectRef idx="2">
            <a:schemeClr val="dk1"/>
          </a:effectRef>
          <a:fontRef idx="minor">
            <a:schemeClr val="lt1"/>
          </a:fontRef>
        </p:style>
        <p:txBody>
          <a:bodyPr/>
          <a:lstStyle/>
          <a:p>
            <a:r>
              <a:rPr lang="fr-FR" dirty="0" smtClean="0"/>
              <a:t>I. Microflore digestive humaine </a:t>
            </a:r>
            <a:endParaRPr lang="fr-FR" dirty="0"/>
          </a:p>
        </p:txBody>
      </p:sp>
      <p:sp>
        <p:nvSpPr>
          <p:cNvPr id="5" name="Rectangle 4"/>
          <p:cNvSpPr/>
          <p:nvPr/>
        </p:nvSpPr>
        <p:spPr>
          <a:xfrm>
            <a:off x="0" y="1500174"/>
            <a:ext cx="9144000" cy="3000821"/>
          </a:xfrm>
          <a:prstGeom prst="rect">
            <a:avLst/>
          </a:prstGeom>
        </p:spPr>
        <p:txBody>
          <a:bodyPr wrap="square">
            <a:spAutoFit/>
          </a:bodyPr>
          <a:lstStyle/>
          <a:p>
            <a:pPr algn="just"/>
            <a:r>
              <a:rPr lang="fr-FR" b="1" dirty="0" smtClean="0"/>
              <a:t>Microbiote </a:t>
            </a:r>
            <a:r>
              <a:rPr lang="fr-FR" b="1" dirty="0"/>
              <a:t>intestinal et autisme </a:t>
            </a:r>
            <a:r>
              <a:rPr lang="fr-FR" b="1" dirty="0" smtClean="0"/>
              <a:t>: </a:t>
            </a:r>
            <a:r>
              <a:rPr lang="fr-FR" dirty="0" smtClean="0"/>
              <a:t>Les </a:t>
            </a:r>
            <a:r>
              <a:rPr lang="fr-FR" dirty="0"/>
              <a:t>enfants autistes présentent souvent une </a:t>
            </a:r>
            <a:r>
              <a:rPr lang="fr-FR" dirty="0" err="1"/>
              <a:t>dysbiose</a:t>
            </a:r>
            <a:r>
              <a:rPr lang="fr-FR" dirty="0"/>
              <a:t> </a:t>
            </a:r>
            <a:r>
              <a:rPr lang="fr-FR" dirty="0" smtClean="0"/>
              <a:t>intestinale. Des </a:t>
            </a:r>
            <a:r>
              <a:rPr lang="fr-FR" dirty="0"/>
              <a:t>études ont montré que l'administration de certains </a:t>
            </a:r>
            <a:r>
              <a:rPr lang="fr-FR" dirty="0" err="1"/>
              <a:t>probiotiques</a:t>
            </a:r>
            <a:r>
              <a:rPr lang="fr-FR" dirty="0"/>
              <a:t> pourrait améliorer les symptômes liés à l'autisme.</a:t>
            </a:r>
          </a:p>
          <a:p>
            <a:pPr algn="just"/>
            <a:r>
              <a:rPr lang="fr-FR" b="1" dirty="0"/>
              <a:t>Microbiote intestinal et maladies inflammatoires chroniques de l'intestin (MICI) </a:t>
            </a:r>
            <a:r>
              <a:rPr lang="fr-FR" b="1" dirty="0" smtClean="0"/>
              <a:t>:</a:t>
            </a:r>
            <a:r>
              <a:rPr lang="fr-FR" dirty="0" smtClean="0"/>
              <a:t>Les </a:t>
            </a:r>
            <a:r>
              <a:rPr lang="fr-FR" dirty="0"/>
              <a:t>MICI, telles que la maladie de </a:t>
            </a:r>
            <a:r>
              <a:rPr lang="fr-FR" dirty="0" err="1"/>
              <a:t>Crohn</a:t>
            </a:r>
            <a:r>
              <a:rPr lang="fr-FR" dirty="0"/>
              <a:t> et la rectocolite hémorragique, sont associées à des modifications significatives dans la composition du microbiote </a:t>
            </a:r>
            <a:r>
              <a:rPr lang="fr-FR" dirty="0" smtClean="0"/>
              <a:t>intestinal. Une </a:t>
            </a:r>
            <a:r>
              <a:rPr lang="fr-FR" dirty="0" err="1"/>
              <a:t>dysbiose</a:t>
            </a:r>
            <a:r>
              <a:rPr lang="fr-FR" dirty="0"/>
              <a:t>, caractérisée par un déséquilibre entre les espèces bactériennes, semble jouer un rôle clé dans la physiopathologie des MICI.</a:t>
            </a:r>
          </a:p>
          <a:p>
            <a:pPr lvl="1"/>
            <a:endParaRPr lang="fr-FR" dirty="0"/>
          </a:p>
          <a:p>
            <a:pPr algn="just">
              <a:lnSpc>
                <a:spcPct val="150000"/>
              </a:lnSpc>
            </a:pPr>
            <a:endParaRPr lang="fr-FR" dirty="0"/>
          </a:p>
        </p:txBody>
      </p:sp>
      <p:sp>
        <p:nvSpPr>
          <p:cNvPr id="7" name="Rectangle 6"/>
          <p:cNvSpPr/>
          <p:nvPr/>
        </p:nvSpPr>
        <p:spPr>
          <a:xfrm>
            <a:off x="0" y="785794"/>
            <a:ext cx="9144000" cy="571504"/>
          </a:xfrm>
          <a:prstGeom prst="rect">
            <a:avLst/>
          </a:prstGeom>
          <a:solidFill>
            <a:srgbClr val="FFC000"/>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fr-FR" sz="3600" b="1" dirty="0" smtClean="0"/>
              <a:t>Déséquilibre: </a:t>
            </a:r>
            <a:r>
              <a:rPr lang="fr-FR" sz="3600" b="1" dirty="0" err="1" smtClean="0"/>
              <a:t>Dysbiose</a:t>
            </a:r>
            <a:r>
              <a:rPr lang="fr-FR" sz="3600" b="1" dirty="0" smtClean="0"/>
              <a:t> </a:t>
            </a:r>
            <a:endParaRPr lang="fr-FR" sz="3600" b="1" dirty="0"/>
          </a:p>
        </p:txBody>
      </p:sp>
      <p:pic>
        <p:nvPicPr>
          <p:cNvPr id="6" name="Picture 2" descr="C:\Users\PMS\AppData\Local\Packages\Microsoft.Windows.Photos_8wekyb3d8bbwe\TempState\ShareServiceTempFolder\Causes-conséquences_Dysbiose (1).jpeg"/>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142976" y="3643314"/>
            <a:ext cx="6781800" cy="33528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1"/>
            <a:ext cx="9144000" cy="785793"/>
          </a:xfrm>
        </p:spPr>
        <p:style>
          <a:lnRef idx="1">
            <a:schemeClr val="dk1"/>
          </a:lnRef>
          <a:fillRef idx="3">
            <a:schemeClr val="dk1"/>
          </a:fillRef>
          <a:effectRef idx="2">
            <a:schemeClr val="dk1"/>
          </a:effectRef>
          <a:fontRef idx="minor">
            <a:schemeClr val="lt1"/>
          </a:fontRef>
        </p:style>
        <p:txBody>
          <a:bodyPr/>
          <a:lstStyle/>
          <a:p>
            <a:r>
              <a:rPr lang="fr-FR" dirty="0" smtClean="0"/>
              <a:t>II. Microflore digestive des ruminants</a:t>
            </a:r>
            <a:endParaRPr lang="fr-FR" dirty="0"/>
          </a:p>
        </p:txBody>
      </p:sp>
      <p:sp>
        <p:nvSpPr>
          <p:cNvPr id="5" name="Rectangle 4"/>
          <p:cNvSpPr/>
          <p:nvPr/>
        </p:nvSpPr>
        <p:spPr>
          <a:xfrm>
            <a:off x="0" y="1500174"/>
            <a:ext cx="9144000" cy="5493812"/>
          </a:xfrm>
          <a:prstGeom prst="rect">
            <a:avLst/>
          </a:prstGeom>
        </p:spPr>
        <p:txBody>
          <a:bodyPr wrap="square">
            <a:spAutoFit/>
          </a:bodyPr>
          <a:lstStyle/>
          <a:p>
            <a:r>
              <a:rPr lang="fr-FR" dirty="0"/>
              <a:t>La digestion chez les ruminants est un processus complexe qui se déroule en plusieurs étapes dans leur système digestif spécialisé. Voici un aperçu simplifié du processus de digestion chez les ruminants, tels que les vaches, les moutons et les chèvres :</a:t>
            </a:r>
          </a:p>
          <a:p>
            <a:pPr>
              <a:buFont typeface="Arial" pitchFamily="34" charset="0"/>
              <a:buChar char="•"/>
            </a:pPr>
            <a:r>
              <a:rPr lang="fr-FR" b="1" dirty="0"/>
              <a:t>Ingestion :</a:t>
            </a:r>
            <a:r>
              <a:rPr lang="fr-FR" dirty="0"/>
              <a:t> Les ruminants consomment principalement des aliments riches en fibres végétales, tels que l'herbe, le foin, les feuilles et les grains.</a:t>
            </a:r>
          </a:p>
          <a:p>
            <a:pPr>
              <a:buFont typeface="Arial" pitchFamily="34" charset="0"/>
              <a:buChar char="•"/>
            </a:pPr>
            <a:r>
              <a:rPr lang="fr-FR" b="1" dirty="0"/>
              <a:t>Rumination :</a:t>
            </a:r>
            <a:r>
              <a:rPr lang="fr-FR" dirty="0"/>
              <a:t> </a:t>
            </a:r>
            <a:r>
              <a:rPr lang="fr-FR" dirty="0" smtClean="0"/>
              <a:t>les </a:t>
            </a:r>
            <a:r>
              <a:rPr lang="fr-FR" dirty="0"/>
              <a:t>aliments passent dans le premier compartiment de l'estomac, le rumen. </a:t>
            </a:r>
            <a:r>
              <a:rPr lang="fr-FR" dirty="0" smtClean="0"/>
              <a:t>ils </a:t>
            </a:r>
            <a:r>
              <a:rPr lang="fr-FR" dirty="0"/>
              <a:t>sont partiellement digérés par les enzymes salivaires et mélangés avec la microflore du rumen. Les ruminants régurgitent périodiquement une partie du contenu du rumen pour le mastiquer à nouveau (rumination), favorisant ainsi une meilleure décomposition des fibres végétales.</a:t>
            </a:r>
          </a:p>
          <a:p>
            <a:pPr>
              <a:buFont typeface="Arial" pitchFamily="34" charset="0"/>
              <a:buChar char="•"/>
            </a:pPr>
            <a:r>
              <a:rPr lang="fr-FR" b="1" dirty="0"/>
              <a:t>Fermentation dans le rumen :</a:t>
            </a:r>
            <a:r>
              <a:rPr lang="fr-FR" dirty="0"/>
              <a:t> Le rumen est le siège d'une fermentation microbienne intensive. Les micro-organismes présents dans le rumen décomposent les fibres végétales en acides gras volatils (AGV), notamment l'acétate, le </a:t>
            </a:r>
            <a:r>
              <a:rPr lang="fr-FR" dirty="0" err="1"/>
              <a:t>propionate</a:t>
            </a:r>
            <a:r>
              <a:rPr lang="fr-FR" dirty="0"/>
              <a:t> et le </a:t>
            </a:r>
            <a:r>
              <a:rPr lang="fr-FR" dirty="0" smtClean="0"/>
              <a:t>butyrate et qui sont </a:t>
            </a:r>
            <a:r>
              <a:rPr lang="fr-FR" dirty="0"/>
              <a:t>une source d'énergie importante pour l'animal.</a:t>
            </a:r>
          </a:p>
          <a:p>
            <a:pPr>
              <a:buFont typeface="Arial" pitchFamily="34" charset="0"/>
              <a:buChar char="•"/>
            </a:pPr>
            <a:r>
              <a:rPr lang="fr-FR" b="1" dirty="0"/>
              <a:t>Absorption des nutriments :</a:t>
            </a:r>
            <a:r>
              <a:rPr lang="fr-FR" dirty="0"/>
              <a:t> Les AGV produits par la fermentation sont absorbés à travers la paroi du rumen et passent dans la circulation sanguine pour être utilisés comme source d'énergie par l'animal. Les nutriments tels que les acides aminés, les vitamines et les minéraux sont également absorbés dans le rumen ou dans d'autres parties de l'intestin.</a:t>
            </a:r>
          </a:p>
          <a:p>
            <a:pPr lvl="1"/>
            <a:endParaRPr lang="fr-FR" dirty="0"/>
          </a:p>
          <a:p>
            <a:pPr algn="just">
              <a:lnSpc>
                <a:spcPct val="150000"/>
              </a:lnSpc>
            </a:pPr>
            <a:endParaRPr lang="fr-FR" dirty="0"/>
          </a:p>
        </p:txBody>
      </p:sp>
      <p:sp>
        <p:nvSpPr>
          <p:cNvPr id="7" name="Rectangle 6"/>
          <p:cNvSpPr/>
          <p:nvPr/>
        </p:nvSpPr>
        <p:spPr>
          <a:xfrm>
            <a:off x="0" y="785794"/>
            <a:ext cx="9144000" cy="571504"/>
          </a:xfrm>
          <a:prstGeom prst="rect">
            <a:avLst/>
          </a:prstGeom>
          <a:solidFill>
            <a:srgbClr val="FFC000"/>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fr-FR" sz="3600" b="1" dirty="0" smtClean="0"/>
              <a:t>Digestion</a:t>
            </a:r>
            <a:endParaRPr lang="fr-FR" sz="3600" b="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1"/>
            <a:ext cx="9144000" cy="785793"/>
          </a:xfrm>
        </p:spPr>
        <p:style>
          <a:lnRef idx="1">
            <a:schemeClr val="dk1"/>
          </a:lnRef>
          <a:fillRef idx="3">
            <a:schemeClr val="dk1"/>
          </a:fillRef>
          <a:effectRef idx="2">
            <a:schemeClr val="dk1"/>
          </a:effectRef>
          <a:fontRef idx="minor">
            <a:schemeClr val="lt1"/>
          </a:fontRef>
        </p:style>
        <p:txBody>
          <a:bodyPr/>
          <a:lstStyle/>
          <a:p>
            <a:r>
              <a:rPr lang="fr-FR" dirty="0" smtClean="0"/>
              <a:t>II. Microflore digestive des ruminants</a:t>
            </a:r>
            <a:endParaRPr lang="fr-FR" dirty="0"/>
          </a:p>
        </p:txBody>
      </p:sp>
      <p:sp>
        <p:nvSpPr>
          <p:cNvPr id="5" name="Rectangle 4"/>
          <p:cNvSpPr/>
          <p:nvPr/>
        </p:nvSpPr>
        <p:spPr>
          <a:xfrm>
            <a:off x="0" y="1500174"/>
            <a:ext cx="9144000" cy="2862322"/>
          </a:xfrm>
          <a:prstGeom prst="rect">
            <a:avLst/>
          </a:prstGeom>
        </p:spPr>
        <p:txBody>
          <a:bodyPr wrap="square">
            <a:spAutoFit/>
          </a:bodyPr>
          <a:lstStyle/>
          <a:p>
            <a:r>
              <a:rPr lang="fr-FR" b="1" dirty="0" smtClean="0"/>
              <a:t>Passage dans les autres compartiments de l'estomac :</a:t>
            </a:r>
            <a:r>
              <a:rPr lang="fr-FR" dirty="0" smtClean="0"/>
              <a:t> </a:t>
            </a:r>
          </a:p>
          <a:p>
            <a:r>
              <a:rPr lang="fr-FR" u="sng" dirty="0" smtClean="0"/>
              <a:t>Réticulum</a:t>
            </a:r>
            <a:r>
              <a:rPr lang="fr-FR" dirty="0" smtClean="0"/>
              <a:t>: : une structure en forme de réseau musculaire agissant comme un filtre. Il permet aux particules de petite taille et au liquide de passer à travers vers le prochain compartiment, tandis que les grosses particules sont renvoyées au rumen pour être réduites en taille.</a:t>
            </a:r>
          </a:p>
          <a:p>
            <a:r>
              <a:rPr lang="fr-FR" u="sng" dirty="0" smtClean="0"/>
              <a:t>L'omasum</a:t>
            </a:r>
            <a:r>
              <a:rPr lang="fr-FR" dirty="0" smtClean="0"/>
              <a:t>, troisième compartiment de l'estomac des ruminants, est impliqué dans l'absorption des nutriments, notamment de l'eau et des électrolytes, tout en réduisant la taille des particules alimentaires avant leur passage dans le dernier compartiment.</a:t>
            </a:r>
          </a:p>
          <a:p>
            <a:r>
              <a:rPr lang="fr-FR" u="sng" dirty="0" smtClean="0"/>
              <a:t>L'abomasum</a:t>
            </a:r>
            <a:r>
              <a:rPr lang="fr-FR" dirty="0" smtClean="0"/>
              <a:t>, également connu sous le nom de caillette, est souvent considéré comme l'estomac "vrai" des ruminants. Il sécrète des enzymes digestives et de l'acide gastrique pour décomposer les protéines et les nutriments restants: digestion chimique.</a:t>
            </a:r>
            <a:endParaRPr lang="fr-FR" dirty="0" smtClean="0"/>
          </a:p>
        </p:txBody>
      </p:sp>
      <p:sp>
        <p:nvSpPr>
          <p:cNvPr id="7" name="Rectangle 6"/>
          <p:cNvSpPr/>
          <p:nvPr/>
        </p:nvSpPr>
        <p:spPr>
          <a:xfrm>
            <a:off x="0" y="785794"/>
            <a:ext cx="9144000" cy="571504"/>
          </a:xfrm>
          <a:prstGeom prst="rect">
            <a:avLst/>
          </a:prstGeom>
          <a:solidFill>
            <a:srgbClr val="FFC000"/>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fr-FR" sz="3600" b="1" dirty="0" smtClean="0"/>
              <a:t>Digestion</a:t>
            </a:r>
            <a:endParaRPr lang="fr-FR" sz="3600" b="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1"/>
            <a:ext cx="9144000" cy="785793"/>
          </a:xfrm>
        </p:spPr>
        <p:style>
          <a:lnRef idx="1">
            <a:schemeClr val="dk1"/>
          </a:lnRef>
          <a:fillRef idx="3">
            <a:schemeClr val="dk1"/>
          </a:fillRef>
          <a:effectRef idx="2">
            <a:schemeClr val="dk1"/>
          </a:effectRef>
          <a:fontRef idx="minor">
            <a:schemeClr val="lt1"/>
          </a:fontRef>
        </p:style>
        <p:txBody>
          <a:bodyPr/>
          <a:lstStyle/>
          <a:p>
            <a:r>
              <a:rPr lang="fr-FR" dirty="0" smtClean="0"/>
              <a:t>II. Microflore digestive des ruminants</a:t>
            </a:r>
            <a:endParaRPr lang="fr-FR" dirty="0"/>
          </a:p>
        </p:txBody>
      </p:sp>
      <p:sp>
        <p:nvSpPr>
          <p:cNvPr id="5" name="Rectangle 4"/>
          <p:cNvSpPr/>
          <p:nvPr/>
        </p:nvSpPr>
        <p:spPr>
          <a:xfrm>
            <a:off x="0" y="1928802"/>
            <a:ext cx="9144000" cy="3139321"/>
          </a:xfrm>
          <a:prstGeom prst="rect">
            <a:avLst/>
          </a:prstGeom>
        </p:spPr>
        <p:txBody>
          <a:bodyPr wrap="square">
            <a:spAutoFit/>
          </a:bodyPr>
          <a:lstStyle/>
          <a:p>
            <a:pPr>
              <a:buFont typeface="Arial" pitchFamily="34" charset="0"/>
              <a:buChar char="•"/>
            </a:pPr>
            <a:r>
              <a:rPr lang="fr-FR" b="1" dirty="0" smtClean="0"/>
              <a:t>Digestion dans l'intestin grêle :</a:t>
            </a:r>
            <a:r>
              <a:rPr lang="fr-FR" dirty="0" smtClean="0"/>
              <a:t> Les nutriments qui n'ont pas été absorbés dans le rumen sont digérés plus en aval dans l'intestin grêle, où les enzymes digestives produites par le pancréas et les voies biliaires décomposent les nutriments en molécules plus petites qui peuvent être absorbées par les cellules intestinales.</a:t>
            </a:r>
          </a:p>
          <a:p>
            <a:pPr>
              <a:buFont typeface="Arial" pitchFamily="34" charset="0"/>
              <a:buChar char="•"/>
            </a:pPr>
            <a:r>
              <a:rPr lang="fr-FR" b="1" dirty="0" smtClean="0"/>
              <a:t>Absorption des nutriments dans l'intestin grêle :</a:t>
            </a:r>
            <a:r>
              <a:rPr lang="fr-FR" dirty="0" smtClean="0"/>
              <a:t> Les nutriments digérés, y compris les sucres, les acides aminés, les acides gras et les vitamines, sont absorbés à travers la paroi de l'intestin grêle et passent dans la circulation sanguine pour être utilisés par l'organisme.</a:t>
            </a:r>
          </a:p>
          <a:p>
            <a:pPr>
              <a:buFont typeface="Arial" pitchFamily="34" charset="0"/>
              <a:buChar char="•"/>
            </a:pPr>
            <a:r>
              <a:rPr lang="fr-FR" b="1" dirty="0" smtClean="0"/>
              <a:t>Fermentation dans le côlon :</a:t>
            </a:r>
            <a:r>
              <a:rPr lang="fr-FR" dirty="0" smtClean="0"/>
              <a:t> Les résidus indigestes passent dans le côlon, où une fermentation bactérienne supplémentaire peut se produire</a:t>
            </a:r>
          </a:p>
          <a:p>
            <a:pPr>
              <a:buFont typeface="Arial" pitchFamily="34" charset="0"/>
              <a:buChar char="•"/>
            </a:pPr>
            <a:r>
              <a:rPr lang="fr-FR" b="1" dirty="0" smtClean="0"/>
              <a:t>Excrétion des résidus :</a:t>
            </a:r>
            <a:r>
              <a:rPr lang="fr-FR" dirty="0" smtClean="0"/>
              <a:t> Les résidus indigestes, y compris les fibres végétales non décomposées et d'autres déchets, sont éliminés sous forme de fèces.</a:t>
            </a:r>
            <a:endParaRPr lang="fr-FR" dirty="0"/>
          </a:p>
        </p:txBody>
      </p:sp>
      <p:sp>
        <p:nvSpPr>
          <p:cNvPr id="7" name="Rectangle 6"/>
          <p:cNvSpPr/>
          <p:nvPr/>
        </p:nvSpPr>
        <p:spPr>
          <a:xfrm>
            <a:off x="0" y="785794"/>
            <a:ext cx="9144000" cy="571504"/>
          </a:xfrm>
          <a:prstGeom prst="rect">
            <a:avLst/>
          </a:prstGeom>
          <a:solidFill>
            <a:srgbClr val="FFC000"/>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fr-FR" sz="3600" b="1" dirty="0" smtClean="0"/>
              <a:t>Digestion</a:t>
            </a:r>
            <a:endParaRPr lang="fr-FR" sz="3600" b="1"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1"/>
            <a:ext cx="9144000" cy="785793"/>
          </a:xfrm>
        </p:spPr>
        <p:style>
          <a:lnRef idx="1">
            <a:schemeClr val="dk1"/>
          </a:lnRef>
          <a:fillRef idx="3">
            <a:schemeClr val="dk1"/>
          </a:fillRef>
          <a:effectRef idx="2">
            <a:schemeClr val="dk1"/>
          </a:effectRef>
          <a:fontRef idx="minor">
            <a:schemeClr val="lt1"/>
          </a:fontRef>
        </p:style>
        <p:txBody>
          <a:bodyPr/>
          <a:lstStyle/>
          <a:p>
            <a:r>
              <a:rPr lang="fr-FR" dirty="0" smtClean="0"/>
              <a:t>II. Microflore digestive des ruminants</a:t>
            </a:r>
            <a:endParaRPr lang="fr-FR" dirty="0"/>
          </a:p>
        </p:txBody>
      </p:sp>
      <p:sp>
        <p:nvSpPr>
          <p:cNvPr id="7" name="Rectangle 6"/>
          <p:cNvSpPr/>
          <p:nvPr/>
        </p:nvSpPr>
        <p:spPr>
          <a:xfrm>
            <a:off x="0" y="785794"/>
            <a:ext cx="9144000" cy="571504"/>
          </a:xfrm>
          <a:prstGeom prst="rect">
            <a:avLst/>
          </a:prstGeom>
          <a:solidFill>
            <a:srgbClr val="FFC000"/>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fr-FR" sz="3600" b="1" dirty="0" smtClean="0"/>
              <a:t>Digestion</a:t>
            </a:r>
            <a:endParaRPr lang="fr-FR" sz="3600" b="1" dirty="0"/>
          </a:p>
        </p:txBody>
      </p:sp>
      <p:pic>
        <p:nvPicPr>
          <p:cNvPr id="26626" name="Picture 2"/>
          <p:cNvPicPr>
            <a:picLocks noChangeAspect="1" noChangeArrowheads="1"/>
          </p:cNvPicPr>
          <p:nvPr/>
        </p:nvPicPr>
        <p:blipFill>
          <a:blip r:embed="rId2">
            <a:lum contrast="20000"/>
          </a:blip>
          <a:srcRect/>
          <a:stretch>
            <a:fillRect/>
          </a:stretch>
        </p:blipFill>
        <p:spPr bwMode="auto">
          <a:xfrm>
            <a:off x="642909" y="1428736"/>
            <a:ext cx="8001021" cy="5429264"/>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1"/>
            <a:ext cx="9144000" cy="785793"/>
          </a:xfrm>
        </p:spPr>
        <p:style>
          <a:lnRef idx="1">
            <a:schemeClr val="dk1"/>
          </a:lnRef>
          <a:fillRef idx="3">
            <a:schemeClr val="dk1"/>
          </a:fillRef>
          <a:effectRef idx="2">
            <a:schemeClr val="dk1"/>
          </a:effectRef>
          <a:fontRef idx="minor">
            <a:schemeClr val="lt1"/>
          </a:fontRef>
        </p:style>
        <p:txBody>
          <a:bodyPr/>
          <a:lstStyle/>
          <a:p>
            <a:r>
              <a:rPr lang="fr-FR" dirty="0" smtClean="0"/>
              <a:t>II. Microflore digestive des ruminants</a:t>
            </a:r>
            <a:endParaRPr lang="fr-FR" dirty="0"/>
          </a:p>
        </p:txBody>
      </p:sp>
      <p:sp>
        <p:nvSpPr>
          <p:cNvPr id="7" name="Rectangle 6"/>
          <p:cNvSpPr/>
          <p:nvPr/>
        </p:nvSpPr>
        <p:spPr>
          <a:xfrm>
            <a:off x="0" y="785794"/>
            <a:ext cx="9144000" cy="571504"/>
          </a:xfrm>
          <a:prstGeom prst="rect">
            <a:avLst/>
          </a:prstGeom>
          <a:solidFill>
            <a:srgbClr val="FFC000"/>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fr-FR" sz="3600" b="1" dirty="0" smtClean="0"/>
              <a:t>Microflore</a:t>
            </a:r>
            <a:endParaRPr lang="fr-FR" sz="3600" b="1" dirty="0"/>
          </a:p>
        </p:txBody>
      </p:sp>
      <p:sp>
        <p:nvSpPr>
          <p:cNvPr id="27649" name="Rectangle 1"/>
          <p:cNvSpPr>
            <a:spLocks noChangeArrowheads="1"/>
          </p:cNvSpPr>
          <p:nvPr/>
        </p:nvSpPr>
        <p:spPr bwMode="auto">
          <a:xfrm>
            <a:off x="142812" y="1857364"/>
            <a:ext cx="9001188" cy="40934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mj-lt"/>
                <a:ea typeface="Calibri" pitchFamily="34" charset="0"/>
                <a:cs typeface="Times New Roman" pitchFamily="18" charset="0"/>
              </a:rPr>
              <a:t>Le rumen contient environ 200 espèces de bactéries, des protozoaires et des champignons, ainsi que des particules de virus bactériophages. </a:t>
            </a:r>
            <a:endParaRPr kumimoji="0" lang="fr-FR" sz="1100" b="0" i="0" u="none" strike="noStrike" cap="none" normalizeH="0" baseline="0" dirty="0" smtClean="0">
              <a:ln>
                <a:noFill/>
              </a:ln>
              <a:solidFill>
                <a:schemeClr val="tx1"/>
              </a:solidFill>
              <a:effectLst/>
              <a:latin typeface="+mj-lt"/>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Char char="•"/>
              <a:tabLst/>
            </a:pPr>
            <a:r>
              <a:rPr kumimoji="0" lang="fr-FR" sz="2000" b="1" i="0" u="none" strike="noStrike" cap="none" normalizeH="0" baseline="0" dirty="0" smtClean="0">
                <a:ln>
                  <a:noFill/>
                </a:ln>
                <a:solidFill>
                  <a:schemeClr val="tx1"/>
                </a:solidFill>
                <a:effectLst/>
                <a:latin typeface="+mj-lt"/>
                <a:ea typeface="Calibri" pitchFamily="34" charset="0"/>
                <a:cs typeface="Times New Roman" pitchFamily="18" charset="0"/>
              </a:rPr>
              <a:t>Les bactéries du rumen</a:t>
            </a:r>
            <a:r>
              <a:rPr kumimoji="0" lang="fr-FR" sz="2000" b="0" i="0" u="none" strike="noStrike" cap="none" normalizeH="0" baseline="0" dirty="0" smtClean="0">
                <a:ln>
                  <a:noFill/>
                </a:ln>
                <a:solidFill>
                  <a:schemeClr val="tx1"/>
                </a:solidFill>
                <a:effectLst/>
                <a:latin typeface="+mj-lt"/>
                <a:ea typeface="Calibri" pitchFamily="34" charset="0"/>
                <a:cs typeface="Times New Roman" pitchFamily="18" charset="0"/>
              </a:rPr>
              <a:t> sont classées en </a:t>
            </a:r>
            <a:r>
              <a:rPr kumimoji="0" lang="fr-FR" sz="2000" b="0" i="0" u="none" strike="noStrike" cap="none" normalizeH="0" baseline="0" dirty="0" err="1" smtClean="0">
                <a:ln>
                  <a:noFill/>
                </a:ln>
                <a:solidFill>
                  <a:schemeClr val="tx1"/>
                </a:solidFill>
                <a:effectLst/>
                <a:latin typeface="+mj-lt"/>
                <a:ea typeface="Calibri" pitchFamily="34" charset="0"/>
                <a:cs typeface="Times New Roman" pitchFamily="18" charset="0"/>
              </a:rPr>
              <a:t>fibrolytiques</a:t>
            </a:r>
            <a:r>
              <a:rPr kumimoji="0" lang="fr-FR" sz="2000" b="0" i="0" u="none" strike="noStrike" cap="none" normalizeH="0" baseline="0" dirty="0" smtClean="0">
                <a:ln>
                  <a:noFill/>
                </a:ln>
                <a:solidFill>
                  <a:schemeClr val="tx1"/>
                </a:solidFill>
                <a:effectLst/>
                <a:latin typeface="+mj-lt"/>
                <a:ea typeface="Calibri" pitchFamily="34" charset="0"/>
                <a:cs typeface="Times New Roman" pitchFamily="18" charset="0"/>
              </a:rPr>
              <a:t>, (</a:t>
            </a:r>
            <a:r>
              <a:rPr kumimoji="0" lang="fr-FR" sz="2000" b="0" i="1" u="none" strike="noStrike" cap="none" normalizeH="0" baseline="0" dirty="0" err="1" smtClean="0">
                <a:ln>
                  <a:noFill/>
                </a:ln>
                <a:solidFill>
                  <a:schemeClr val="tx1"/>
                </a:solidFill>
                <a:effectLst/>
                <a:latin typeface="+mj-lt"/>
                <a:ea typeface="Calibri" pitchFamily="34" charset="0"/>
                <a:cs typeface="Times New Roman" pitchFamily="18" charset="0"/>
              </a:rPr>
              <a:t>Fibrobacter</a:t>
            </a:r>
            <a:r>
              <a:rPr kumimoji="0" lang="fr-FR" sz="2000" b="0" i="0" u="none" strike="noStrike" cap="none" normalizeH="0" baseline="0" dirty="0" smtClean="0">
                <a:ln>
                  <a:noFill/>
                </a:ln>
                <a:solidFill>
                  <a:schemeClr val="tx1"/>
                </a:solidFill>
                <a:effectLst/>
                <a:latin typeface="+mj-lt"/>
                <a:ea typeface="Calibri" pitchFamily="34" charset="0"/>
                <a:cs typeface="Times New Roman" pitchFamily="18" charset="0"/>
              </a:rPr>
              <a:t>, </a:t>
            </a:r>
            <a:r>
              <a:rPr kumimoji="0" lang="fr-FR" sz="2000" b="0" i="1" u="none" strike="noStrike" cap="none" normalizeH="0" baseline="0" dirty="0" err="1" smtClean="0">
                <a:ln>
                  <a:noFill/>
                </a:ln>
                <a:solidFill>
                  <a:schemeClr val="tx1"/>
                </a:solidFill>
                <a:effectLst/>
                <a:latin typeface="+mj-lt"/>
                <a:ea typeface="Calibri" pitchFamily="34" charset="0"/>
                <a:cs typeface="Times New Roman" pitchFamily="18" charset="0"/>
              </a:rPr>
              <a:t>Ruminococcus</a:t>
            </a:r>
            <a:r>
              <a:rPr kumimoji="0" lang="fr-FR" sz="2000" b="0" i="0" u="none" strike="noStrike" cap="none" normalizeH="0" baseline="0" dirty="0" smtClean="0">
                <a:ln>
                  <a:noFill/>
                </a:ln>
                <a:solidFill>
                  <a:schemeClr val="tx1"/>
                </a:solidFill>
                <a:effectLst/>
                <a:latin typeface="+mj-lt"/>
                <a:ea typeface="Calibri" pitchFamily="34" charset="0"/>
                <a:cs typeface="Times New Roman" pitchFamily="18" charset="0"/>
              </a:rPr>
              <a:t> …), adhèrent aux particules fibreuses et produisent des enzymes pour dégrader les glucides pariétaux. Les bactéries </a:t>
            </a:r>
            <a:r>
              <a:rPr kumimoji="0" lang="fr-FR" sz="2000" b="0" i="0" u="none" strike="noStrike" cap="none" normalizeH="0" baseline="0" dirty="0" err="1" smtClean="0">
                <a:ln>
                  <a:noFill/>
                </a:ln>
                <a:solidFill>
                  <a:schemeClr val="tx1"/>
                </a:solidFill>
                <a:effectLst/>
                <a:latin typeface="+mj-lt"/>
                <a:ea typeface="Calibri" pitchFamily="34" charset="0"/>
                <a:cs typeface="Times New Roman" pitchFamily="18" charset="0"/>
              </a:rPr>
              <a:t>amylolytiques</a:t>
            </a:r>
            <a:r>
              <a:rPr kumimoji="0" lang="fr-FR" sz="2000" b="0" i="0" u="none" strike="noStrike" cap="none" normalizeH="0" baseline="0" dirty="0" smtClean="0">
                <a:ln>
                  <a:noFill/>
                </a:ln>
                <a:solidFill>
                  <a:schemeClr val="tx1"/>
                </a:solidFill>
                <a:effectLst/>
                <a:latin typeface="+mj-lt"/>
                <a:ea typeface="Calibri" pitchFamily="34" charset="0"/>
                <a:cs typeface="Times New Roman" pitchFamily="18" charset="0"/>
              </a:rPr>
              <a:t>, (</a:t>
            </a:r>
            <a:r>
              <a:rPr kumimoji="0" lang="fr-FR" sz="2000" b="0" i="1" u="none" strike="noStrike" cap="none" normalizeH="0" baseline="0" dirty="0" err="1" smtClean="0">
                <a:ln>
                  <a:noFill/>
                </a:ln>
                <a:solidFill>
                  <a:schemeClr val="tx1"/>
                </a:solidFill>
                <a:effectLst/>
                <a:latin typeface="+mj-lt"/>
                <a:ea typeface="Calibri" pitchFamily="34" charset="0"/>
                <a:cs typeface="Times New Roman" pitchFamily="18" charset="0"/>
              </a:rPr>
              <a:t>Streptococcus</a:t>
            </a:r>
            <a:r>
              <a:rPr kumimoji="0" lang="fr-FR" sz="2000" b="0" i="0" u="none" strike="noStrike" cap="none" normalizeH="0" baseline="0" dirty="0" smtClean="0">
                <a:ln>
                  <a:noFill/>
                </a:ln>
                <a:solidFill>
                  <a:schemeClr val="tx1"/>
                </a:solidFill>
                <a:effectLst/>
                <a:latin typeface="+mj-lt"/>
                <a:ea typeface="Calibri" pitchFamily="34" charset="0"/>
                <a:cs typeface="Times New Roman" pitchFamily="18" charset="0"/>
              </a:rPr>
              <a:t>, </a:t>
            </a:r>
            <a:r>
              <a:rPr kumimoji="0" lang="fr-FR" sz="2000" b="0" i="1" u="none" strike="noStrike" cap="none" normalizeH="0" baseline="0" dirty="0" err="1" smtClean="0">
                <a:ln>
                  <a:noFill/>
                </a:ln>
                <a:solidFill>
                  <a:schemeClr val="tx1"/>
                </a:solidFill>
                <a:effectLst/>
                <a:latin typeface="+mj-lt"/>
                <a:ea typeface="Calibri" pitchFamily="34" charset="0"/>
                <a:cs typeface="Times New Roman" pitchFamily="18" charset="0"/>
              </a:rPr>
              <a:t>Ruminobacter</a:t>
            </a:r>
            <a:r>
              <a:rPr kumimoji="0" lang="fr-FR" sz="2000" b="0" i="0" u="none" strike="noStrike" cap="none" normalizeH="0" baseline="0" dirty="0" smtClean="0">
                <a:ln>
                  <a:noFill/>
                </a:ln>
                <a:solidFill>
                  <a:schemeClr val="tx1"/>
                </a:solidFill>
                <a:effectLst/>
                <a:latin typeface="+mj-lt"/>
                <a:ea typeface="Calibri" pitchFamily="34" charset="0"/>
                <a:cs typeface="Times New Roman" pitchFamily="18" charset="0"/>
              </a:rPr>
              <a:t>…) qui digèrent l'amidon. </a:t>
            </a:r>
            <a:endParaRPr kumimoji="0" lang="fr-FR" sz="1100" b="0" i="0" u="none" strike="noStrike" cap="none" normalizeH="0" baseline="0" dirty="0" smtClean="0">
              <a:ln>
                <a:noFill/>
              </a:ln>
              <a:solidFill>
                <a:schemeClr val="tx1"/>
              </a:solidFill>
              <a:effectLst/>
              <a:latin typeface="+mj-lt"/>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Char char="•"/>
              <a:tabLst/>
            </a:pPr>
            <a:r>
              <a:rPr kumimoji="0" lang="fr-FR" sz="2000" b="1" i="0" u="none" strike="noStrike" cap="none" normalizeH="0" baseline="0" dirty="0" smtClean="0">
                <a:ln>
                  <a:noFill/>
                </a:ln>
                <a:solidFill>
                  <a:schemeClr val="tx1"/>
                </a:solidFill>
                <a:effectLst/>
                <a:latin typeface="+mj-lt"/>
                <a:ea typeface="Calibri" pitchFamily="34" charset="0"/>
                <a:cs typeface="Times New Roman" pitchFamily="18" charset="0"/>
              </a:rPr>
              <a:t>Les protozoaires  </a:t>
            </a:r>
            <a:r>
              <a:rPr kumimoji="0" lang="fr-FR" sz="2000" b="0" i="0" u="none" strike="noStrike" cap="none" normalizeH="0" baseline="0" dirty="0" smtClean="0">
                <a:ln>
                  <a:noFill/>
                </a:ln>
                <a:solidFill>
                  <a:schemeClr val="tx1"/>
                </a:solidFill>
                <a:effectLst/>
                <a:latin typeface="+mj-lt"/>
                <a:ea typeface="Calibri" pitchFamily="34" charset="0"/>
                <a:cs typeface="Times New Roman" pitchFamily="18" charset="0"/>
              </a:rPr>
              <a:t>: jouent un rôle de prédateurs en se nourrissant de bactéries. Ils sécrètent des enzymes qui aident à la digestion des particules ingérées et récupèrent les nutriments bactériens pour leur propre utilisation.</a:t>
            </a:r>
            <a:endParaRPr kumimoji="0" lang="fr-FR" sz="1100" b="0" i="0" u="none" strike="noStrike" cap="none" normalizeH="0" baseline="0" dirty="0" smtClean="0">
              <a:ln>
                <a:noFill/>
              </a:ln>
              <a:solidFill>
                <a:schemeClr val="tx1"/>
              </a:solidFill>
              <a:effectLst/>
              <a:latin typeface="+mj-lt"/>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Char char="•"/>
              <a:tabLst/>
            </a:pPr>
            <a:r>
              <a:rPr kumimoji="0" lang="fr-FR" sz="2000" b="1" i="0" u="none" strike="noStrike" cap="none" normalizeH="0" baseline="0" dirty="0" smtClean="0">
                <a:ln>
                  <a:noFill/>
                </a:ln>
                <a:solidFill>
                  <a:schemeClr val="tx1"/>
                </a:solidFill>
                <a:effectLst/>
                <a:latin typeface="+mj-lt"/>
                <a:ea typeface="Calibri" pitchFamily="34" charset="0"/>
                <a:cs typeface="Times New Roman" pitchFamily="18" charset="0"/>
              </a:rPr>
              <a:t>Les champignons du rumen</a:t>
            </a:r>
            <a:r>
              <a:rPr kumimoji="0" lang="fr-FR" sz="2000" b="0" i="0" u="none" strike="noStrike" cap="none" normalizeH="0" baseline="0" dirty="0" smtClean="0">
                <a:ln>
                  <a:noFill/>
                </a:ln>
                <a:solidFill>
                  <a:schemeClr val="tx1"/>
                </a:solidFill>
                <a:effectLst/>
                <a:latin typeface="+mj-lt"/>
                <a:ea typeface="Calibri" pitchFamily="34" charset="0"/>
                <a:cs typeface="Times New Roman" pitchFamily="18" charset="0"/>
              </a:rPr>
              <a:t>, tels que </a:t>
            </a:r>
            <a:r>
              <a:rPr kumimoji="0" lang="fr-FR" sz="2000" b="0" i="1" u="none" strike="noStrike" cap="none" normalizeH="0" baseline="0" dirty="0" err="1" smtClean="0">
                <a:ln>
                  <a:noFill/>
                </a:ln>
                <a:solidFill>
                  <a:schemeClr val="tx1"/>
                </a:solidFill>
                <a:effectLst/>
                <a:latin typeface="+mj-lt"/>
                <a:ea typeface="Calibri" pitchFamily="34" charset="0"/>
                <a:cs typeface="Times New Roman" pitchFamily="18" charset="0"/>
              </a:rPr>
              <a:t>Neocallimastix</a:t>
            </a:r>
            <a:r>
              <a:rPr kumimoji="0" lang="fr-FR" sz="2000" b="0" i="0" u="none" strike="noStrike" cap="none" normalizeH="0" baseline="0" dirty="0" smtClean="0">
                <a:ln>
                  <a:noFill/>
                </a:ln>
                <a:solidFill>
                  <a:schemeClr val="tx1"/>
                </a:solidFill>
                <a:effectLst/>
                <a:latin typeface="+mj-lt"/>
                <a:ea typeface="Calibri" pitchFamily="34" charset="0"/>
                <a:cs typeface="Times New Roman" pitchFamily="18" charset="0"/>
              </a:rPr>
              <a:t>, </a:t>
            </a:r>
            <a:r>
              <a:rPr kumimoji="0" lang="fr-FR" sz="2000" b="0" i="1" u="none" strike="noStrike" cap="none" normalizeH="0" baseline="0" dirty="0" err="1" smtClean="0">
                <a:ln>
                  <a:noFill/>
                </a:ln>
                <a:solidFill>
                  <a:schemeClr val="tx1"/>
                </a:solidFill>
                <a:effectLst/>
                <a:latin typeface="+mj-lt"/>
                <a:ea typeface="Calibri" pitchFamily="34" charset="0"/>
                <a:cs typeface="Times New Roman" pitchFamily="18" charset="0"/>
              </a:rPr>
              <a:t>Piromyces</a:t>
            </a:r>
            <a:r>
              <a:rPr kumimoji="0" lang="fr-FR" sz="2000" b="0" i="0" u="none" strike="noStrike" cap="none" normalizeH="0" baseline="0" dirty="0" smtClean="0">
                <a:ln>
                  <a:noFill/>
                </a:ln>
                <a:solidFill>
                  <a:schemeClr val="tx1"/>
                </a:solidFill>
                <a:effectLst/>
                <a:latin typeface="+mj-lt"/>
                <a:ea typeface="Calibri" pitchFamily="34" charset="0"/>
                <a:cs typeface="Times New Roman" pitchFamily="18" charset="0"/>
              </a:rPr>
              <a:t> et </a:t>
            </a:r>
            <a:r>
              <a:rPr kumimoji="0" lang="fr-FR" sz="2000" b="0" i="1" u="none" strike="noStrike" cap="none" normalizeH="0" baseline="0" dirty="0" err="1" smtClean="0">
                <a:ln>
                  <a:noFill/>
                </a:ln>
                <a:solidFill>
                  <a:schemeClr val="tx1"/>
                </a:solidFill>
                <a:effectLst/>
                <a:latin typeface="+mj-lt"/>
                <a:ea typeface="Calibri" pitchFamily="34" charset="0"/>
                <a:cs typeface="Times New Roman" pitchFamily="18" charset="0"/>
              </a:rPr>
              <a:t>Caecomyces</a:t>
            </a:r>
            <a:r>
              <a:rPr kumimoji="0" lang="fr-FR" sz="2000" b="0" i="0" u="none" strike="noStrike" cap="none" normalizeH="0" baseline="0" dirty="0" smtClean="0">
                <a:ln>
                  <a:noFill/>
                </a:ln>
                <a:solidFill>
                  <a:schemeClr val="tx1"/>
                </a:solidFill>
                <a:effectLst/>
                <a:latin typeface="+mj-lt"/>
                <a:ea typeface="Calibri" pitchFamily="34" charset="0"/>
                <a:cs typeface="Times New Roman" pitchFamily="18" charset="0"/>
              </a:rPr>
              <a:t>, qui sécrètent des enzymes impliquées dans la digestion des glucides pariétaux</a:t>
            </a:r>
            <a:endParaRPr kumimoji="0" lang="fr-FR" sz="1100" b="0" i="0" u="none" strike="noStrike" cap="none" normalizeH="0" baseline="0" dirty="0" smtClean="0">
              <a:ln>
                <a:noFill/>
              </a:ln>
              <a:solidFill>
                <a:schemeClr val="tx1"/>
              </a:solidFill>
              <a:effectLst/>
              <a:latin typeface="+mj-lt"/>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Char char="•"/>
              <a:tabLst/>
            </a:pPr>
            <a:r>
              <a:rPr kumimoji="0" lang="fr-FR" sz="2000" b="1" i="0" u="none" strike="noStrike" cap="none" normalizeH="0" baseline="0" dirty="0" smtClean="0">
                <a:ln>
                  <a:noFill/>
                </a:ln>
                <a:solidFill>
                  <a:schemeClr val="tx1"/>
                </a:solidFill>
                <a:effectLst/>
                <a:latin typeface="+mj-lt"/>
                <a:ea typeface="Calibri" pitchFamily="34" charset="0"/>
                <a:cs typeface="Times New Roman" pitchFamily="18" charset="0"/>
              </a:rPr>
              <a:t>Les archées méthanogènes</a:t>
            </a:r>
            <a:r>
              <a:rPr kumimoji="0" lang="fr-FR" sz="2000" b="0" i="0" u="none" strike="noStrike" cap="none" normalizeH="0" baseline="0" dirty="0" smtClean="0">
                <a:ln>
                  <a:noFill/>
                </a:ln>
                <a:solidFill>
                  <a:schemeClr val="tx1"/>
                </a:solidFill>
                <a:effectLst/>
                <a:latin typeface="+mj-lt"/>
                <a:ea typeface="Calibri" pitchFamily="34" charset="0"/>
                <a:cs typeface="Times New Roman" pitchFamily="18" charset="0"/>
              </a:rPr>
              <a:t> : utilisent le dihydrogène produit par les bactéries pour réduire le dioxyde de carbone en méthane. </a:t>
            </a:r>
            <a:endParaRPr kumimoji="0" lang="fr-FR" sz="3200" b="0" i="0" u="none" strike="noStrike" cap="none" normalizeH="0" baseline="0" dirty="0" smtClean="0">
              <a:ln>
                <a:noFill/>
              </a:ln>
              <a:solidFill>
                <a:schemeClr val="tx1"/>
              </a:solidFill>
              <a:effectLst/>
              <a:latin typeface="+mj-lt"/>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1"/>
            <a:ext cx="9144000" cy="785793"/>
          </a:xfrm>
        </p:spPr>
        <p:style>
          <a:lnRef idx="1">
            <a:schemeClr val="dk1"/>
          </a:lnRef>
          <a:fillRef idx="3">
            <a:schemeClr val="dk1"/>
          </a:fillRef>
          <a:effectRef idx="2">
            <a:schemeClr val="dk1"/>
          </a:effectRef>
          <a:fontRef idx="minor">
            <a:schemeClr val="lt1"/>
          </a:fontRef>
        </p:style>
        <p:txBody>
          <a:bodyPr/>
          <a:lstStyle/>
          <a:p>
            <a:r>
              <a:rPr lang="fr-FR" dirty="0" smtClean="0"/>
              <a:t>I. Microflore digestive humaine </a:t>
            </a:r>
            <a:endParaRPr lang="fr-FR" dirty="0"/>
          </a:p>
        </p:txBody>
      </p:sp>
      <p:sp>
        <p:nvSpPr>
          <p:cNvPr id="5" name="Rectangle 4"/>
          <p:cNvSpPr/>
          <p:nvPr/>
        </p:nvSpPr>
        <p:spPr>
          <a:xfrm>
            <a:off x="214282" y="1118608"/>
            <a:ext cx="8643998" cy="5632311"/>
          </a:xfrm>
          <a:prstGeom prst="rect">
            <a:avLst/>
          </a:prstGeom>
        </p:spPr>
        <p:txBody>
          <a:bodyPr wrap="square">
            <a:spAutoFit/>
          </a:bodyPr>
          <a:lstStyle/>
          <a:p>
            <a:pPr algn="just">
              <a:lnSpc>
                <a:spcPct val="150000"/>
              </a:lnSpc>
            </a:pPr>
            <a:r>
              <a:rPr lang="fr-FR" dirty="0" smtClean="0"/>
              <a:t>Le </a:t>
            </a:r>
            <a:r>
              <a:rPr lang="fr-FR" dirty="0"/>
              <a:t>microbiote </a:t>
            </a:r>
            <a:r>
              <a:rPr lang="fr-FR" dirty="0" smtClean="0"/>
              <a:t>digestive désigne </a:t>
            </a:r>
            <a:r>
              <a:rPr lang="fr-FR" dirty="0"/>
              <a:t>l'ensemble des micro-organismes, tels que les bactéries, les virus, les parasites et les champignons non pathogènes, qui </a:t>
            </a:r>
            <a:r>
              <a:rPr lang="fr-FR" dirty="0" smtClean="0"/>
              <a:t>colonisent le tube digestif avec ses différentes parties.</a:t>
            </a:r>
          </a:p>
          <a:p>
            <a:pPr algn="just">
              <a:lnSpc>
                <a:spcPct val="150000"/>
              </a:lnSpc>
            </a:pPr>
            <a:r>
              <a:rPr lang="fr-FR" dirty="0" smtClean="0"/>
              <a:t>Chez l’humain, le </a:t>
            </a:r>
            <a:r>
              <a:rPr lang="fr-FR" dirty="0"/>
              <a:t>microbiote intestinal est le plus dense en termes de </a:t>
            </a:r>
            <a:r>
              <a:rPr lang="fr-FR" dirty="0" smtClean="0"/>
              <a:t>population (par rapport à ceux de la bouche, les poumons, le vagin…), </a:t>
            </a:r>
            <a:r>
              <a:rPr lang="fr-FR" dirty="0"/>
              <a:t>avec entre 10</a:t>
            </a:r>
            <a:r>
              <a:rPr lang="fr-FR" baseline="30000" dirty="0"/>
              <a:t>12</a:t>
            </a:r>
            <a:r>
              <a:rPr lang="fr-FR" dirty="0"/>
              <a:t> à 10</a:t>
            </a:r>
            <a:r>
              <a:rPr lang="fr-FR" baseline="30000" dirty="0"/>
              <a:t>14 </a:t>
            </a:r>
            <a:r>
              <a:rPr lang="fr-FR" dirty="0" smtClean="0"/>
              <a:t>micro-organismes</a:t>
            </a:r>
            <a:r>
              <a:rPr lang="fr-FR" dirty="0"/>
              <a:t>. Il se trouve principalement dans l'intestin grêle et le côlon, réparti entre la lumière du tube digestif et le biofilm protecteur formé par le mucus intestinal qui tapisse sa paroi interne. </a:t>
            </a:r>
            <a:endParaRPr lang="fr-FR" dirty="0" smtClean="0"/>
          </a:p>
          <a:p>
            <a:pPr algn="just">
              <a:lnSpc>
                <a:spcPct val="150000"/>
              </a:lnSpc>
            </a:pPr>
            <a:r>
              <a:rPr lang="fr-FR" dirty="0" smtClean="0"/>
              <a:t>Tout </a:t>
            </a:r>
            <a:r>
              <a:rPr lang="fr-FR" dirty="0"/>
              <a:t>comme </a:t>
            </a:r>
            <a:r>
              <a:rPr lang="fr-FR" dirty="0" smtClean="0"/>
              <a:t>« les </a:t>
            </a:r>
            <a:r>
              <a:rPr lang="fr-FR" dirty="0"/>
              <a:t>empreintes </a:t>
            </a:r>
            <a:r>
              <a:rPr lang="fr-FR" dirty="0" smtClean="0"/>
              <a:t>digitales », </a:t>
            </a:r>
            <a:r>
              <a:rPr lang="fr-FR" dirty="0"/>
              <a:t>le microbiote intestinal est spécifique à chaque individu, à la fois en termes de composition et de quantité. Sur les 160 espèces de bactéries en moyenne présentes dans le microbiote d'une personne en bonne santé, seulement la moitié est généralement partagée d'une personne à une autre.</a:t>
            </a:r>
          </a:p>
          <a:p>
            <a:r>
              <a:rPr lang="fr-FR" dirty="0"/>
              <a:t/>
            </a:r>
            <a:br>
              <a:rPr lang="fr-FR" dirty="0"/>
            </a:br>
            <a:endParaRPr lang="fr-F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1"/>
            <a:ext cx="9144000" cy="785793"/>
          </a:xfrm>
        </p:spPr>
        <p:style>
          <a:lnRef idx="1">
            <a:schemeClr val="dk1"/>
          </a:lnRef>
          <a:fillRef idx="3">
            <a:schemeClr val="dk1"/>
          </a:fillRef>
          <a:effectRef idx="2">
            <a:schemeClr val="dk1"/>
          </a:effectRef>
          <a:fontRef idx="minor">
            <a:schemeClr val="lt1"/>
          </a:fontRef>
        </p:style>
        <p:txBody>
          <a:bodyPr/>
          <a:lstStyle/>
          <a:p>
            <a:r>
              <a:rPr lang="fr-FR" dirty="0" smtClean="0"/>
              <a:t>I. Microflore digestive humaine </a:t>
            </a:r>
            <a:endParaRPr lang="fr-FR" dirty="0"/>
          </a:p>
        </p:txBody>
      </p:sp>
      <p:sp>
        <p:nvSpPr>
          <p:cNvPr id="5" name="Rectangle 4"/>
          <p:cNvSpPr/>
          <p:nvPr/>
        </p:nvSpPr>
        <p:spPr>
          <a:xfrm>
            <a:off x="0" y="1285860"/>
            <a:ext cx="8929718" cy="2542363"/>
          </a:xfrm>
          <a:prstGeom prst="rect">
            <a:avLst/>
          </a:prstGeom>
        </p:spPr>
        <p:txBody>
          <a:bodyPr wrap="square">
            <a:spAutoFit/>
          </a:bodyPr>
          <a:lstStyle/>
          <a:p>
            <a:pPr algn="just">
              <a:lnSpc>
                <a:spcPct val="150000"/>
              </a:lnSpc>
            </a:pPr>
            <a:r>
              <a:rPr lang="fr-FR" dirty="0" smtClean="0"/>
              <a:t>Le </a:t>
            </a:r>
            <a:r>
              <a:rPr lang="fr-FR" dirty="0"/>
              <a:t>microbiote intestinal humain comprend environ 160 espèces </a:t>
            </a:r>
            <a:r>
              <a:rPr lang="fr-FR" dirty="0" smtClean="0"/>
              <a:t>bactériennes. </a:t>
            </a:r>
            <a:r>
              <a:rPr lang="fr-FR" dirty="0"/>
              <a:t>Ces bactéries sont réparties en quatre </a:t>
            </a:r>
            <a:r>
              <a:rPr lang="fr-FR" dirty="0" err="1"/>
              <a:t>phyla</a:t>
            </a:r>
            <a:r>
              <a:rPr lang="fr-FR" dirty="0"/>
              <a:t> principaux : </a:t>
            </a:r>
            <a:r>
              <a:rPr lang="fr-FR" dirty="0" err="1"/>
              <a:t>Firmicutes</a:t>
            </a:r>
            <a:r>
              <a:rPr lang="fr-FR" dirty="0"/>
              <a:t>, </a:t>
            </a:r>
            <a:r>
              <a:rPr lang="fr-FR" dirty="0" err="1"/>
              <a:t>Bacteroidetes</a:t>
            </a:r>
            <a:r>
              <a:rPr lang="fr-FR" dirty="0"/>
              <a:t>, </a:t>
            </a:r>
            <a:r>
              <a:rPr lang="fr-FR" dirty="0" err="1"/>
              <a:t>Actinobacteria</a:t>
            </a:r>
            <a:r>
              <a:rPr lang="fr-FR" dirty="0"/>
              <a:t> et </a:t>
            </a:r>
            <a:r>
              <a:rPr lang="fr-FR" dirty="0" err="1"/>
              <a:t>Proteobacteria</a:t>
            </a:r>
            <a:r>
              <a:rPr lang="fr-FR" dirty="0"/>
              <a:t>, les deux premiers étant les plus dominants, représentant respectivement 60 à 75% et 30 à 40%. La plupart de ces bactéries ne sont pas cultivables en laboratoire en raison de leur environnement anaérobie et des difficultés à reproduire leurs conditions de croissance. </a:t>
            </a:r>
            <a:endParaRPr lang="fr-FR" dirty="0" smtClean="0"/>
          </a:p>
        </p:txBody>
      </p:sp>
      <p:sp>
        <p:nvSpPr>
          <p:cNvPr id="7" name="Rectangle 6"/>
          <p:cNvSpPr/>
          <p:nvPr/>
        </p:nvSpPr>
        <p:spPr>
          <a:xfrm>
            <a:off x="0" y="785794"/>
            <a:ext cx="9144000" cy="571504"/>
          </a:xfrm>
          <a:prstGeom prst="rect">
            <a:avLst/>
          </a:prstGeom>
          <a:solidFill>
            <a:srgbClr val="FFC000"/>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fr-FR" sz="3600" b="1" dirty="0" smtClean="0"/>
              <a:t>a. Composition</a:t>
            </a:r>
            <a:endParaRPr lang="fr-FR" sz="3600" b="1" dirty="0"/>
          </a:p>
        </p:txBody>
      </p:sp>
      <p:pic>
        <p:nvPicPr>
          <p:cNvPr id="6" name="Picture 2"/>
          <p:cNvPicPr>
            <a:picLocks noChangeAspect="1" noChangeArrowheads="1"/>
          </p:cNvPicPr>
          <p:nvPr/>
        </p:nvPicPr>
        <p:blipFill>
          <a:blip r:embed="rId2"/>
          <a:srcRect/>
          <a:stretch>
            <a:fillRect/>
          </a:stretch>
        </p:blipFill>
        <p:spPr bwMode="auto">
          <a:xfrm>
            <a:off x="-28575" y="3448050"/>
            <a:ext cx="9172575" cy="3409950"/>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1"/>
            <a:ext cx="9144000" cy="785793"/>
          </a:xfrm>
        </p:spPr>
        <p:style>
          <a:lnRef idx="1">
            <a:schemeClr val="dk1"/>
          </a:lnRef>
          <a:fillRef idx="3">
            <a:schemeClr val="dk1"/>
          </a:fillRef>
          <a:effectRef idx="2">
            <a:schemeClr val="dk1"/>
          </a:effectRef>
          <a:fontRef idx="minor">
            <a:schemeClr val="lt1"/>
          </a:fontRef>
        </p:style>
        <p:txBody>
          <a:bodyPr/>
          <a:lstStyle/>
          <a:p>
            <a:r>
              <a:rPr lang="fr-FR" dirty="0" smtClean="0"/>
              <a:t>I. Microflore digestive humaine </a:t>
            </a:r>
            <a:endParaRPr lang="fr-FR" dirty="0"/>
          </a:p>
        </p:txBody>
      </p:sp>
      <p:sp>
        <p:nvSpPr>
          <p:cNvPr id="7" name="Rectangle 6"/>
          <p:cNvSpPr/>
          <p:nvPr/>
        </p:nvSpPr>
        <p:spPr>
          <a:xfrm>
            <a:off x="0" y="785794"/>
            <a:ext cx="9144000" cy="571504"/>
          </a:xfrm>
          <a:prstGeom prst="rect">
            <a:avLst/>
          </a:prstGeom>
          <a:solidFill>
            <a:srgbClr val="FFC000"/>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fr-FR" sz="3600" b="1" dirty="0" smtClean="0"/>
              <a:t>a. Composition</a:t>
            </a:r>
            <a:endParaRPr lang="fr-FR" sz="3600" b="1" dirty="0"/>
          </a:p>
        </p:txBody>
      </p:sp>
      <p:graphicFrame>
        <p:nvGraphicFramePr>
          <p:cNvPr id="8" name="Tableau 7"/>
          <p:cNvGraphicFramePr>
            <a:graphicFrameLocks noGrp="1"/>
          </p:cNvGraphicFramePr>
          <p:nvPr/>
        </p:nvGraphicFramePr>
        <p:xfrm>
          <a:off x="214282" y="1643050"/>
          <a:ext cx="8643999" cy="4383177"/>
        </p:xfrm>
        <a:graphic>
          <a:graphicData uri="http://schemas.openxmlformats.org/drawingml/2006/table">
            <a:tbl>
              <a:tblPr firstRow="1" bandRow="1">
                <a:tableStyleId>{7DF18680-E054-41AD-8BC1-D1AEF772440D}</a:tableStyleId>
              </a:tblPr>
              <a:tblGrid>
                <a:gridCol w="2881333"/>
                <a:gridCol w="2881333"/>
                <a:gridCol w="2881333"/>
              </a:tblGrid>
              <a:tr h="500066">
                <a:tc>
                  <a:txBody>
                    <a:bodyPr/>
                    <a:lstStyle/>
                    <a:p>
                      <a:pPr algn="ctr"/>
                      <a:r>
                        <a:rPr lang="fr-FR" sz="2800" dirty="0" smtClean="0">
                          <a:latin typeface="Times New Roman" pitchFamily="18" charset="0"/>
                          <a:cs typeface="Times New Roman" pitchFamily="18" charset="0"/>
                        </a:rPr>
                        <a:t>Flore dominante</a:t>
                      </a:r>
                      <a:endParaRPr lang="fr-FR" sz="2800" dirty="0">
                        <a:latin typeface="Times New Roman" pitchFamily="18" charset="0"/>
                        <a:cs typeface="Times New Roman" pitchFamily="18" charset="0"/>
                      </a:endParaRPr>
                    </a:p>
                  </a:txBody>
                  <a:tcPr/>
                </a:tc>
                <a:tc>
                  <a:txBody>
                    <a:bodyPr/>
                    <a:lstStyle/>
                    <a:p>
                      <a:pPr algn="ctr"/>
                      <a:r>
                        <a:rPr lang="fr-FR" sz="2800" dirty="0" smtClean="0">
                          <a:latin typeface="Times New Roman" pitchFamily="18" charset="0"/>
                          <a:cs typeface="Times New Roman" pitchFamily="18" charset="0"/>
                        </a:rPr>
                        <a:t>Flore moins dominante</a:t>
                      </a:r>
                      <a:endParaRPr lang="fr-FR" sz="2800" dirty="0">
                        <a:latin typeface="Times New Roman" pitchFamily="18" charset="0"/>
                        <a:cs typeface="Times New Roman" pitchFamily="18" charset="0"/>
                      </a:endParaRPr>
                    </a:p>
                  </a:txBody>
                  <a:tcPr/>
                </a:tc>
                <a:tc>
                  <a:txBody>
                    <a:bodyPr/>
                    <a:lstStyle/>
                    <a:p>
                      <a:pPr algn="ctr"/>
                      <a:r>
                        <a:rPr lang="fr-FR" sz="2800" dirty="0" smtClean="0">
                          <a:latin typeface="Times New Roman" pitchFamily="18" charset="0"/>
                          <a:cs typeface="Times New Roman" pitchFamily="18" charset="0"/>
                        </a:rPr>
                        <a:t>Flore transitoire</a:t>
                      </a:r>
                      <a:endParaRPr lang="fr-FR" sz="2800" dirty="0">
                        <a:latin typeface="Times New Roman" pitchFamily="18" charset="0"/>
                        <a:cs typeface="Times New Roman" pitchFamily="18" charset="0"/>
                      </a:endParaRPr>
                    </a:p>
                  </a:txBody>
                  <a:tcPr/>
                </a:tc>
              </a:tr>
              <a:tr h="3438297">
                <a:tc>
                  <a:txBody>
                    <a:bodyPr/>
                    <a:lstStyle/>
                    <a:p>
                      <a:pPr algn="l"/>
                      <a:r>
                        <a:rPr lang="fr-FR" sz="2400" b="1" dirty="0" smtClean="0"/>
                        <a:t>Bactéries anaérobies </a:t>
                      </a:r>
                    </a:p>
                    <a:p>
                      <a:pPr algn="l"/>
                      <a:r>
                        <a:rPr lang="fr-FR" sz="2400" dirty="0" err="1" smtClean="0"/>
                        <a:t>Bacteroides</a:t>
                      </a:r>
                      <a:r>
                        <a:rPr lang="fr-FR" sz="2400" dirty="0" smtClean="0"/>
                        <a:t> </a:t>
                      </a:r>
                    </a:p>
                    <a:p>
                      <a:pPr algn="l"/>
                      <a:r>
                        <a:rPr lang="fr-FR" sz="2400" dirty="0" err="1" smtClean="0"/>
                        <a:t>Eubacterium</a:t>
                      </a:r>
                      <a:r>
                        <a:rPr lang="fr-FR" sz="2400" dirty="0" smtClean="0"/>
                        <a:t>, </a:t>
                      </a:r>
                      <a:r>
                        <a:rPr lang="fr-FR" sz="2400" dirty="0" err="1" smtClean="0"/>
                        <a:t>Clostridium</a:t>
                      </a:r>
                      <a:r>
                        <a:rPr lang="fr-FR" sz="2400" dirty="0" smtClean="0"/>
                        <a:t>, </a:t>
                      </a:r>
                      <a:r>
                        <a:rPr lang="fr-FR" sz="2400" dirty="0" err="1" smtClean="0"/>
                        <a:t>Bifidobacterium</a:t>
                      </a:r>
                      <a:endParaRPr lang="fr-FR" sz="2400" dirty="0">
                        <a:latin typeface="Times New Roman" pitchFamily="18" charset="0"/>
                        <a:cs typeface="Times New Roman" pitchFamily="18" charset="0"/>
                      </a:endParaRPr>
                    </a:p>
                  </a:txBody>
                  <a:tcPr/>
                </a:tc>
                <a:tc>
                  <a:txBody>
                    <a:bodyPr/>
                    <a:lstStyle/>
                    <a:p>
                      <a:pPr algn="l"/>
                      <a:r>
                        <a:rPr lang="fr-FR" sz="2400" b="1" dirty="0" smtClean="0"/>
                        <a:t>Bactéries </a:t>
                      </a:r>
                      <a:r>
                        <a:rPr lang="fr-FR" sz="2400" b="1" dirty="0" err="1" smtClean="0"/>
                        <a:t>aéro</a:t>
                      </a:r>
                      <a:r>
                        <a:rPr lang="fr-FR" sz="2400" b="1" dirty="0" smtClean="0"/>
                        <a:t>/anaérobies </a:t>
                      </a:r>
                      <a:r>
                        <a:rPr lang="fr-FR" sz="2400" dirty="0" smtClean="0"/>
                        <a:t>facultatives Entérobactéries, streptocoques, </a:t>
                      </a:r>
                      <a:r>
                        <a:rPr lang="fr-FR" sz="2400" dirty="0" err="1" smtClean="0"/>
                        <a:t>Lactobacillus</a:t>
                      </a:r>
                      <a:r>
                        <a:rPr lang="fr-FR" sz="2400" dirty="0" smtClean="0"/>
                        <a:t>, entérocoques, staphylocoques</a:t>
                      </a:r>
                      <a:endParaRPr lang="fr-FR" sz="2400" dirty="0">
                        <a:latin typeface="Times New Roman" pitchFamily="18" charset="0"/>
                        <a:cs typeface="Times New Roman" pitchFamily="18" charset="0"/>
                      </a:endParaRPr>
                    </a:p>
                  </a:txBody>
                  <a:tcPr/>
                </a:tc>
                <a:tc>
                  <a:txBody>
                    <a:bodyPr/>
                    <a:lstStyle/>
                    <a:p>
                      <a:pPr algn="l">
                        <a:buFont typeface="Arial" pitchFamily="34" charset="0"/>
                        <a:buNone/>
                      </a:pPr>
                      <a:r>
                        <a:rPr lang="fr-FR" sz="2400" dirty="0" err="1" smtClean="0"/>
                        <a:t>Entérobacteries</a:t>
                      </a:r>
                      <a:r>
                        <a:rPr lang="fr-FR" sz="2400" dirty="0" smtClean="0"/>
                        <a:t> Pseudomonas Levures</a:t>
                      </a:r>
                      <a:endParaRPr lang="fr-FR" sz="2400" dirty="0">
                        <a:latin typeface="Times New Roman" pitchFamily="18" charset="0"/>
                        <a:cs typeface="Times New Roman" pitchFamily="18" charset="0"/>
                      </a:endParaRPr>
                    </a:p>
                  </a:txBody>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1"/>
            <a:ext cx="9144000" cy="785793"/>
          </a:xfrm>
        </p:spPr>
        <p:style>
          <a:lnRef idx="1">
            <a:schemeClr val="dk1"/>
          </a:lnRef>
          <a:fillRef idx="3">
            <a:schemeClr val="dk1"/>
          </a:fillRef>
          <a:effectRef idx="2">
            <a:schemeClr val="dk1"/>
          </a:effectRef>
          <a:fontRef idx="minor">
            <a:schemeClr val="lt1"/>
          </a:fontRef>
        </p:style>
        <p:txBody>
          <a:bodyPr/>
          <a:lstStyle/>
          <a:p>
            <a:r>
              <a:rPr lang="fr-FR" dirty="0" smtClean="0"/>
              <a:t>I. Microflore digestive humaine </a:t>
            </a:r>
            <a:endParaRPr lang="fr-FR" dirty="0"/>
          </a:p>
        </p:txBody>
      </p:sp>
      <p:sp>
        <p:nvSpPr>
          <p:cNvPr id="5" name="Rectangle 4"/>
          <p:cNvSpPr/>
          <p:nvPr/>
        </p:nvSpPr>
        <p:spPr>
          <a:xfrm>
            <a:off x="214282" y="1643050"/>
            <a:ext cx="5715008" cy="4524315"/>
          </a:xfrm>
          <a:prstGeom prst="rect">
            <a:avLst/>
          </a:prstGeom>
        </p:spPr>
        <p:txBody>
          <a:bodyPr wrap="square">
            <a:spAutoFit/>
          </a:bodyPr>
          <a:lstStyle/>
          <a:p>
            <a:r>
              <a:rPr lang="fr-FR" dirty="0"/>
              <a:t>La bouche, grâce à la mastication et à la sécrétion d'amylase, favorise l'hydrolyse des polysaccharides, avec une présence élevée d'oxygène</a:t>
            </a:r>
            <a:r>
              <a:rPr lang="fr-FR" dirty="0" smtClean="0"/>
              <a:t>.</a:t>
            </a:r>
          </a:p>
          <a:p>
            <a:r>
              <a:rPr lang="fr-FR" dirty="0" smtClean="0"/>
              <a:t> </a:t>
            </a:r>
            <a:r>
              <a:rPr lang="fr-FR" dirty="0"/>
              <a:t>Dans l'estomac, le brassage des aliments avec le suc gastrique contenant la pepsine et l'acide chlorhydrique favorise la digestion des protéines, bien que l'oxygène y soit présent en faible quantité et le pH soit très acide (entre 1 et 2).</a:t>
            </a:r>
          </a:p>
          <a:p>
            <a:r>
              <a:rPr lang="fr-FR" dirty="0"/>
              <a:t>L'intestin grêle assure la digestion grâce à la pepsine et aux protéases pancréatiques, ainsi que l'absorption des nutriments, avec une faible présence d'oxygène et un pH légèrement basique (entre 6 et 7).</a:t>
            </a:r>
          </a:p>
          <a:p>
            <a:r>
              <a:rPr lang="fr-FR" dirty="0"/>
              <a:t>Le côlon est essentiel pour l'absorption de l'eau, des ions et des acides gras à courte chaîne, sans oxygène et avec un pH variant de 5 à 7.</a:t>
            </a:r>
          </a:p>
          <a:p>
            <a:r>
              <a:rPr lang="fr-FR" i="1" dirty="0" smtClean="0"/>
              <a:t>et </a:t>
            </a:r>
            <a:r>
              <a:rPr lang="fr-FR" i="1" dirty="0"/>
              <a:t>Proteus.</a:t>
            </a:r>
          </a:p>
        </p:txBody>
      </p:sp>
      <p:pic>
        <p:nvPicPr>
          <p:cNvPr id="3074" name="Picture 2"/>
          <p:cNvPicPr>
            <a:picLocks noChangeAspect="1" noChangeArrowheads="1"/>
          </p:cNvPicPr>
          <p:nvPr/>
        </p:nvPicPr>
        <p:blipFill>
          <a:blip r:embed="rId2"/>
          <a:srcRect/>
          <a:stretch>
            <a:fillRect/>
          </a:stretch>
        </p:blipFill>
        <p:spPr bwMode="auto">
          <a:xfrm>
            <a:off x="5991225" y="2214554"/>
            <a:ext cx="3152775" cy="3400425"/>
          </a:xfrm>
          <a:prstGeom prst="rect">
            <a:avLst/>
          </a:prstGeom>
          <a:noFill/>
          <a:ln w="9525">
            <a:noFill/>
            <a:miter lim="800000"/>
            <a:headEnd/>
            <a:tailEnd/>
          </a:ln>
          <a:effectLst/>
        </p:spPr>
      </p:pic>
      <p:sp>
        <p:nvSpPr>
          <p:cNvPr id="6" name="Rectangle 5"/>
          <p:cNvSpPr/>
          <p:nvPr/>
        </p:nvSpPr>
        <p:spPr>
          <a:xfrm>
            <a:off x="0" y="785794"/>
            <a:ext cx="9144000" cy="571504"/>
          </a:xfrm>
          <a:prstGeom prst="rect">
            <a:avLst/>
          </a:prstGeom>
          <a:solidFill>
            <a:srgbClr val="FFC000"/>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fr-FR" sz="3600" b="1" dirty="0" smtClean="0"/>
              <a:t>a. Composition</a:t>
            </a:r>
            <a:endParaRPr lang="fr-FR" sz="3600"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1"/>
            <a:ext cx="9144000" cy="785793"/>
          </a:xfrm>
        </p:spPr>
        <p:style>
          <a:lnRef idx="1">
            <a:schemeClr val="dk1"/>
          </a:lnRef>
          <a:fillRef idx="3">
            <a:schemeClr val="dk1"/>
          </a:fillRef>
          <a:effectRef idx="2">
            <a:schemeClr val="dk1"/>
          </a:effectRef>
          <a:fontRef idx="minor">
            <a:schemeClr val="lt1"/>
          </a:fontRef>
        </p:style>
        <p:txBody>
          <a:bodyPr/>
          <a:lstStyle/>
          <a:p>
            <a:r>
              <a:rPr lang="fr-FR" dirty="0" smtClean="0"/>
              <a:t>I. Microflore digestive humaine </a:t>
            </a:r>
            <a:endParaRPr lang="fr-FR" dirty="0"/>
          </a:p>
        </p:txBody>
      </p:sp>
      <p:sp>
        <p:nvSpPr>
          <p:cNvPr id="5" name="Rectangle 4"/>
          <p:cNvSpPr/>
          <p:nvPr/>
        </p:nvSpPr>
        <p:spPr>
          <a:xfrm>
            <a:off x="214282" y="1643050"/>
            <a:ext cx="5715008" cy="4801314"/>
          </a:xfrm>
          <a:prstGeom prst="rect">
            <a:avLst/>
          </a:prstGeom>
        </p:spPr>
        <p:txBody>
          <a:bodyPr wrap="square">
            <a:spAutoFit/>
          </a:bodyPr>
          <a:lstStyle/>
          <a:p>
            <a:r>
              <a:rPr lang="fr-FR" dirty="0" smtClean="0"/>
              <a:t>Dans l'ensemble du tractus digestif, les différentes régions abritent une variété de bactéries. Dans la bouche, on trouve des bactéries Gram positifs comme </a:t>
            </a:r>
            <a:r>
              <a:rPr lang="fr-FR" i="1" dirty="0" err="1" smtClean="0"/>
              <a:t>Streptococcus</a:t>
            </a:r>
            <a:r>
              <a:rPr lang="fr-FR" i="1" dirty="0" smtClean="0"/>
              <a:t>, </a:t>
            </a:r>
            <a:r>
              <a:rPr lang="fr-FR" i="1" dirty="0" err="1" smtClean="0"/>
              <a:t>Lactobacillus</a:t>
            </a:r>
            <a:r>
              <a:rPr lang="fr-FR" i="1" dirty="0" smtClean="0"/>
              <a:t>, </a:t>
            </a:r>
            <a:r>
              <a:rPr lang="fr-FR" i="1" dirty="0" err="1" smtClean="0"/>
              <a:t>Bifidobactérium</a:t>
            </a:r>
            <a:r>
              <a:rPr lang="fr-FR" dirty="0" smtClean="0"/>
              <a:t>, ainsi que des Gram négatifs tels </a:t>
            </a:r>
            <a:r>
              <a:rPr lang="fr-FR" i="1" dirty="0" smtClean="0"/>
              <a:t>qu'</a:t>
            </a:r>
            <a:r>
              <a:rPr lang="fr-FR" i="1" dirty="0" err="1" smtClean="0"/>
              <a:t>Actinobacillus</a:t>
            </a:r>
            <a:r>
              <a:rPr lang="fr-FR" i="1" dirty="0" smtClean="0"/>
              <a:t> et </a:t>
            </a:r>
            <a:r>
              <a:rPr lang="fr-FR" i="1" dirty="0" err="1" smtClean="0"/>
              <a:t>Bacteroides</a:t>
            </a:r>
            <a:r>
              <a:rPr lang="fr-FR" dirty="0" smtClean="0"/>
              <a:t>.</a:t>
            </a:r>
          </a:p>
          <a:p>
            <a:pPr algn="just"/>
            <a:endParaRPr lang="fr-FR" dirty="0"/>
          </a:p>
          <a:p>
            <a:pPr algn="just"/>
            <a:r>
              <a:rPr lang="fr-FR" dirty="0" smtClean="0"/>
              <a:t>Dans l'estomac, la microflore est limitée mais quelques types bactériens comme </a:t>
            </a:r>
            <a:r>
              <a:rPr lang="fr-FR" i="1" dirty="0" err="1" smtClean="0"/>
              <a:t>Streptococcus</a:t>
            </a:r>
            <a:r>
              <a:rPr lang="fr-FR" i="1" dirty="0" smtClean="0"/>
              <a:t>, </a:t>
            </a:r>
            <a:r>
              <a:rPr lang="fr-FR" i="1" dirty="0" err="1" smtClean="0"/>
              <a:t>Bifidobacterium</a:t>
            </a:r>
            <a:r>
              <a:rPr lang="fr-FR" i="1" dirty="0" smtClean="0"/>
              <a:t>, </a:t>
            </a:r>
            <a:r>
              <a:rPr lang="fr-FR" i="1" dirty="0" err="1" smtClean="0"/>
              <a:t>Lactobacillus</a:t>
            </a:r>
            <a:r>
              <a:rPr lang="fr-FR" i="1" dirty="0" smtClean="0"/>
              <a:t>, et </a:t>
            </a:r>
            <a:r>
              <a:rPr lang="fr-FR" i="1" dirty="0" err="1" smtClean="0"/>
              <a:t>Helicobacter</a:t>
            </a:r>
            <a:r>
              <a:rPr lang="fr-FR" i="1" dirty="0" smtClean="0"/>
              <a:t> </a:t>
            </a:r>
            <a:r>
              <a:rPr lang="fr-FR" i="1" dirty="0" err="1" smtClean="0"/>
              <a:t>pylori</a:t>
            </a:r>
            <a:r>
              <a:rPr lang="fr-FR" i="1" dirty="0" smtClean="0"/>
              <a:t> </a:t>
            </a:r>
            <a:r>
              <a:rPr lang="fr-FR" dirty="0" smtClean="0"/>
              <a:t>peuvent y résister.</a:t>
            </a:r>
          </a:p>
          <a:p>
            <a:pPr algn="just"/>
            <a:endParaRPr lang="fr-FR" dirty="0"/>
          </a:p>
          <a:p>
            <a:pPr algn="just"/>
            <a:r>
              <a:rPr lang="fr-FR" dirty="0" smtClean="0"/>
              <a:t>L'intestin héberge environ 100 000 milliards de bactéries de plus de 400 espèces différentes, avec une variété plus grande dans l'iléon que dans le duodénum.</a:t>
            </a:r>
          </a:p>
          <a:p>
            <a:pPr algn="just"/>
            <a:r>
              <a:rPr lang="fr-FR" dirty="0" smtClean="0"/>
              <a:t>Le colon abrite la plus grande population bactérienne du corps, principalement des bactéries anaérobies comme </a:t>
            </a:r>
            <a:r>
              <a:rPr lang="fr-FR" dirty="0" err="1" smtClean="0"/>
              <a:t>Lactobacillus</a:t>
            </a:r>
            <a:r>
              <a:rPr lang="fr-FR" dirty="0" smtClean="0"/>
              <a:t>, ainsi que des bactéries aérobies facultatives telles qu'</a:t>
            </a:r>
            <a:r>
              <a:rPr lang="fr-FR" i="1" dirty="0" smtClean="0"/>
              <a:t>E. coli, Klebsiella, </a:t>
            </a:r>
            <a:r>
              <a:rPr lang="fr-FR" i="1" dirty="0" err="1" smtClean="0"/>
              <a:t>Enterobacter</a:t>
            </a:r>
            <a:r>
              <a:rPr lang="fr-FR" i="1" dirty="0" smtClean="0"/>
              <a:t> </a:t>
            </a:r>
            <a:r>
              <a:rPr lang="fr-FR" i="1" dirty="0" smtClean="0"/>
              <a:t>et </a:t>
            </a:r>
            <a:r>
              <a:rPr lang="fr-FR" i="1" dirty="0"/>
              <a:t>Proteus.</a:t>
            </a:r>
          </a:p>
        </p:txBody>
      </p:sp>
      <p:pic>
        <p:nvPicPr>
          <p:cNvPr id="3074" name="Picture 2"/>
          <p:cNvPicPr>
            <a:picLocks noChangeAspect="1" noChangeArrowheads="1"/>
          </p:cNvPicPr>
          <p:nvPr/>
        </p:nvPicPr>
        <p:blipFill>
          <a:blip r:embed="rId2"/>
          <a:srcRect/>
          <a:stretch>
            <a:fillRect/>
          </a:stretch>
        </p:blipFill>
        <p:spPr bwMode="auto">
          <a:xfrm>
            <a:off x="5991225" y="2214554"/>
            <a:ext cx="3152775" cy="3400425"/>
          </a:xfrm>
          <a:prstGeom prst="rect">
            <a:avLst/>
          </a:prstGeom>
          <a:noFill/>
          <a:ln w="9525">
            <a:noFill/>
            <a:miter lim="800000"/>
            <a:headEnd/>
            <a:tailEnd/>
          </a:ln>
          <a:effectLst/>
        </p:spPr>
      </p:pic>
      <p:sp>
        <p:nvSpPr>
          <p:cNvPr id="6" name="Rectangle 5"/>
          <p:cNvSpPr/>
          <p:nvPr/>
        </p:nvSpPr>
        <p:spPr>
          <a:xfrm>
            <a:off x="0" y="785794"/>
            <a:ext cx="9144000" cy="571504"/>
          </a:xfrm>
          <a:prstGeom prst="rect">
            <a:avLst/>
          </a:prstGeom>
          <a:solidFill>
            <a:srgbClr val="FFC000"/>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fr-FR" sz="3600" b="1" dirty="0" smtClean="0"/>
              <a:t>a. Composition</a:t>
            </a:r>
            <a:endParaRPr lang="fr-FR" sz="3600"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1"/>
            <a:ext cx="9144000" cy="785793"/>
          </a:xfrm>
        </p:spPr>
        <p:style>
          <a:lnRef idx="1">
            <a:schemeClr val="dk1"/>
          </a:lnRef>
          <a:fillRef idx="3">
            <a:schemeClr val="dk1"/>
          </a:fillRef>
          <a:effectRef idx="2">
            <a:schemeClr val="dk1"/>
          </a:effectRef>
          <a:fontRef idx="minor">
            <a:schemeClr val="lt1"/>
          </a:fontRef>
        </p:style>
        <p:txBody>
          <a:bodyPr/>
          <a:lstStyle/>
          <a:p>
            <a:r>
              <a:rPr lang="fr-FR" dirty="0" smtClean="0"/>
              <a:t>I. Microflore digestive humaine </a:t>
            </a:r>
            <a:endParaRPr lang="fr-FR" dirty="0"/>
          </a:p>
        </p:txBody>
      </p:sp>
      <p:sp>
        <p:nvSpPr>
          <p:cNvPr id="6" name="Rectangle 5"/>
          <p:cNvSpPr/>
          <p:nvPr/>
        </p:nvSpPr>
        <p:spPr>
          <a:xfrm>
            <a:off x="0" y="785794"/>
            <a:ext cx="9144000" cy="571504"/>
          </a:xfrm>
          <a:prstGeom prst="rect">
            <a:avLst/>
          </a:prstGeom>
          <a:solidFill>
            <a:srgbClr val="FFC000"/>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fr-FR" sz="3600" b="1" dirty="0" smtClean="0"/>
              <a:t>b. Développement</a:t>
            </a:r>
            <a:endParaRPr lang="fr-FR" sz="3600" b="1" dirty="0"/>
          </a:p>
        </p:txBody>
      </p:sp>
      <p:pic>
        <p:nvPicPr>
          <p:cNvPr id="2051" name="Picture 3"/>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450938" y="1380573"/>
            <a:ext cx="8193028" cy="5477427"/>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1"/>
            <a:ext cx="9144000" cy="785793"/>
          </a:xfrm>
        </p:spPr>
        <p:style>
          <a:lnRef idx="1">
            <a:schemeClr val="dk1"/>
          </a:lnRef>
          <a:fillRef idx="3">
            <a:schemeClr val="dk1"/>
          </a:fillRef>
          <a:effectRef idx="2">
            <a:schemeClr val="dk1"/>
          </a:effectRef>
          <a:fontRef idx="minor">
            <a:schemeClr val="lt1"/>
          </a:fontRef>
        </p:style>
        <p:txBody>
          <a:bodyPr/>
          <a:lstStyle/>
          <a:p>
            <a:r>
              <a:rPr lang="fr-FR" dirty="0" smtClean="0"/>
              <a:t>I. Microflore digestive humaine </a:t>
            </a:r>
            <a:endParaRPr lang="fr-FR" dirty="0"/>
          </a:p>
        </p:txBody>
      </p:sp>
      <p:sp>
        <p:nvSpPr>
          <p:cNvPr id="5" name="Rectangle 4"/>
          <p:cNvSpPr/>
          <p:nvPr/>
        </p:nvSpPr>
        <p:spPr>
          <a:xfrm>
            <a:off x="0" y="1500174"/>
            <a:ext cx="9144000" cy="5524589"/>
          </a:xfrm>
          <a:prstGeom prst="rect">
            <a:avLst/>
          </a:prstGeom>
        </p:spPr>
        <p:txBody>
          <a:bodyPr wrap="square">
            <a:spAutoFit/>
          </a:bodyPr>
          <a:lstStyle/>
          <a:p>
            <a:pPr algn="just">
              <a:buFont typeface="Arial" pitchFamily="34" charset="0"/>
              <a:buChar char="•"/>
            </a:pPr>
            <a:r>
              <a:rPr lang="fr-FR" b="1" dirty="0" smtClean="0"/>
              <a:t>Naissance </a:t>
            </a:r>
            <a:r>
              <a:rPr lang="fr-FR" b="1" dirty="0"/>
              <a:t>et Premiers </a:t>
            </a:r>
            <a:r>
              <a:rPr lang="fr-FR" b="1" dirty="0" smtClean="0"/>
              <a:t>Contacts: </a:t>
            </a:r>
            <a:r>
              <a:rPr lang="fr-FR" dirty="0" smtClean="0"/>
              <a:t>Le microbiote du nouveau né est « stérile ». les premières bactéries intestinales </a:t>
            </a:r>
            <a:r>
              <a:rPr lang="fr-FR" dirty="0" err="1" smtClean="0"/>
              <a:t>àcoloniser</a:t>
            </a:r>
            <a:r>
              <a:rPr lang="fr-FR" dirty="0" smtClean="0"/>
              <a:t> sont des aérobies : entérocoques et </a:t>
            </a:r>
            <a:r>
              <a:rPr lang="fr-FR" i="1" dirty="0" smtClean="0"/>
              <a:t>staphylocoques</a:t>
            </a:r>
            <a:r>
              <a:rPr lang="fr-FR" dirty="0" smtClean="0"/>
              <a:t>, en consommant l'oxygène disponible dans l'intestin, elles favorisent l'implantation des anaérobies: </a:t>
            </a:r>
            <a:r>
              <a:rPr lang="fr-FR" i="1" dirty="0" err="1" smtClean="0"/>
              <a:t>Clostridium</a:t>
            </a:r>
            <a:r>
              <a:rPr lang="fr-FR" i="1" dirty="0" smtClean="0"/>
              <a:t> et </a:t>
            </a:r>
            <a:r>
              <a:rPr lang="fr-FR" i="1" dirty="0" err="1" smtClean="0"/>
              <a:t>Bifidobacterium</a:t>
            </a:r>
            <a:r>
              <a:rPr lang="fr-FR" dirty="0" smtClean="0"/>
              <a:t>…</a:t>
            </a:r>
            <a:r>
              <a:rPr lang="fr-FR" dirty="0"/>
              <a:t>D</a:t>
            </a:r>
            <a:r>
              <a:rPr lang="fr-FR" dirty="0" smtClean="0"/>
              <a:t>ès </a:t>
            </a:r>
            <a:r>
              <a:rPr lang="fr-FR" dirty="0"/>
              <a:t>qu'il entre en contact avec l'environnement extra-utérin, </a:t>
            </a:r>
            <a:r>
              <a:rPr lang="fr-FR" dirty="0" smtClean="0"/>
              <a:t>le </a:t>
            </a:r>
            <a:r>
              <a:rPr lang="fr-FR" dirty="0"/>
              <a:t>bébé est exposé à divers </a:t>
            </a:r>
            <a:r>
              <a:rPr lang="fr-FR" dirty="0" smtClean="0"/>
              <a:t>micro-organismes: </a:t>
            </a:r>
            <a:r>
              <a:rPr lang="fr-FR" dirty="0" smtClean="0"/>
              <a:t>flore vaginale et fécale lors d'un accouchement par voie basse, ou par les micro-organismes environnementaux en cas de césarienne..</a:t>
            </a:r>
            <a:endParaRPr lang="fr-FR" sz="1100" dirty="0"/>
          </a:p>
          <a:p>
            <a:pPr algn="just">
              <a:buFont typeface="Arial" pitchFamily="34" charset="0"/>
              <a:buChar char="•"/>
            </a:pPr>
            <a:r>
              <a:rPr lang="fr-FR" b="1" dirty="0" smtClean="0"/>
              <a:t>Allaitement </a:t>
            </a:r>
            <a:r>
              <a:rPr lang="fr-FR" b="1" dirty="0"/>
              <a:t>maternel ou Formule Lactée :</a:t>
            </a:r>
            <a:r>
              <a:rPr lang="fr-FR" dirty="0"/>
              <a:t> </a:t>
            </a:r>
            <a:r>
              <a:rPr lang="fr-FR" dirty="0" smtClean="0"/>
              <a:t>Le </a:t>
            </a:r>
            <a:r>
              <a:rPr lang="fr-FR" dirty="0"/>
              <a:t>lait maternel contient des </a:t>
            </a:r>
            <a:r>
              <a:rPr lang="fr-FR" dirty="0" err="1"/>
              <a:t>prébiotiques</a:t>
            </a:r>
            <a:r>
              <a:rPr lang="fr-FR" dirty="0"/>
              <a:t>, des oligosaccharides complexes, qui servent de nourriture aux bonnes bactéries dans le tractus intestinal, favorisant ainsi leur croissance. </a:t>
            </a:r>
          </a:p>
          <a:p>
            <a:pPr algn="just">
              <a:buFont typeface="Arial" pitchFamily="34" charset="0"/>
              <a:buChar char="•"/>
            </a:pPr>
            <a:r>
              <a:rPr lang="fr-FR" b="1" dirty="0"/>
              <a:t>Diversification Alimentaire :</a:t>
            </a:r>
            <a:r>
              <a:rPr lang="fr-FR" dirty="0"/>
              <a:t> Au fur et à mesure que le bébé grandit et commence à consommer des aliments solides, la diversité de sa microflore intestinale augmente. Les nouveaux aliments introduits fournissent de nouveaux substrats pour différents types de bactéries, enrichissant ainsi la composition du microbiote.</a:t>
            </a:r>
          </a:p>
          <a:p>
            <a:pPr algn="just">
              <a:buFont typeface="Arial" pitchFamily="34" charset="0"/>
              <a:buChar char="•"/>
            </a:pPr>
            <a:r>
              <a:rPr lang="fr-FR" b="1" dirty="0"/>
              <a:t>Environnement et Exposition :</a:t>
            </a:r>
            <a:r>
              <a:rPr lang="fr-FR" dirty="0"/>
              <a:t> L'exposition continue à divers micro-organismes de </a:t>
            </a:r>
            <a:r>
              <a:rPr lang="fr-FR" dirty="0" smtClean="0"/>
              <a:t>l'environnement (à </a:t>
            </a:r>
            <a:r>
              <a:rPr lang="fr-FR" dirty="0"/>
              <a:t>travers les aliments, l'eau </a:t>
            </a:r>
            <a:r>
              <a:rPr lang="fr-FR" dirty="0" smtClean="0"/>
              <a:t>, contacts </a:t>
            </a:r>
            <a:r>
              <a:rPr lang="fr-FR" dirty="0"/>
              <a:t>avec d'autres individus et </a:t>
            </a:r>
            <a:r>
              <a:rPr lang="fr-FR" dirty="0" smtClean="0"/>
              <a:t>animaux..), </a:t>
            </a:r>
            <a:r>
              <a:rPr lang="fr-FR" dirty="0"/>
              <a:t>contribue à façonner la diversité </a:t>
            </a:r>
            <a:r>
              <a:rPr lang="fr-FR" dirty="0" smtClean="0"/>
              <a:t>de </a:t>
            </a:r>
            <a:r>
              <a:rPr lang="fr-FR" dirty="0"/>
              <a:t>la microflore intestinale tout au long de la vie.</a:t>
            </a:r>
          </a:p>
          <a:p>
            <a:pPr algn="just">
              <a:buFont typeface="Arial" pitchFamily="34" charset="0"/>
              <a:buChar char="•"/>
            </a:pPr>
            <a:r>
              <a:rPr lang="fr-FR" b="1" dirty="0"/>
              <a:t>Facteurs Génétiques et Médicaux :</a:t>
            </a:r>
            <a:r>
              <a:rPr lang="fr-FR" dirty="0"/>
              <a:t> Les facteurs génétiques de l'individu ainsi que les médicaments, comme les antibiotiques, peuvent également influencer la composition et la stabilité du microbiote </a:t>
            </a:r>
            <a:r>
              <a:rPr lang="fr-FR" dirty="0" smtClean="0"/>
              <a:t>intestinal</a:t>
            </a:r>
            <a:endParaRPr lang="fr-FR" dirty="0" smtClean="0"/>
          </a:p>
        </p:txBody>
      </p:sp>
      <p:sp>
        <p:nvSpPr>
          <p:cNvPr id="7" name="Rectangle 6"/>
          <p:cNvSpPr/>
          <p:nvPr/>
        </p:nvSpPr>
        <p:spPr>
          <a:xfrm>
            <a:off x="0" y="785794"/>
            <a:ext cx="9144000" cy="571504"/>
          </a:xfrm>
          <a:prstGeom prst="rect">
            <a:avLst/>
          </a:prstGeom>
          <a:solidFill>
            <a:srgbClr val="FFC000"/>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fr-FR" sz="3600" b="1" dirty="0" smtClean="0"/>
              <a:t>b. Développement</a:t>
            </a:r>
            <a:endParaRPr lang="fr-FR" sz="3600" b="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1"/>
            <a:ext cx="9144000" cy="785793"/>
          </a:xfrm>
        </p:spPr>
        <p:style>
          <a:lnRef idx="1">
            <a:schemeClr val="dk1"/>
          </a:lnRef>
          <a:fillRef idx="3">
            <a:schemeClr val="dk1"/>
          </a:fillRef>
          <a:effectRef idx="2">
            <a:schemeClr val="dk1"/>
          </a:effectRef>
          <a:fontRef idx="minor">
            <a:schemeClr val="lt1"/>
          </a:fontRef>
        </p:style>
        <p:txBody>
          <a:bodyPr/>
          <a:lstStyle/>
          <a:p>
            <a:r>
              <a:rPr lang="fr-FR" dirty="0" smtClean="0"/>
              <a:t>I. Microflore digestive humaine </a:t>
            </a:r>
            <a:endParaRPr lang="fr-FR" dirty="0"/>
          </a:p>
        </p:txBody>
      </p:sp>
      <p:sp>
        <p:nvSpPr>
          <p:cNvPr id="5" name="Rectangle 4"/>
          <p:cNvSpPr/>
          <p:nvPr/>
        </p:nvSpPr>
        <p:spPr>
          <a:xfrm>
            <a:off x="0" y="1500174"/>
            <a:ext cx="9144000" cy="5035353"/>
          </a:xfrm>
          <a:prstGeom prst="rect">
            <a:avLst/>
          </a:prstGeom>
        </p:spPr>
        <p:txBody>
          <a:bodyPr wrap="square">
            <a:spAutoFit/>
          </a:bodyPr>
          <a:lstStyle/>
          <a:p>
            <a:pPr algn="just">
              <a:lnSpc>
                <a:spcPct val="150000"/>
              </a:lnSpc>
            </a:pPr>
            <a:r>
              <a:rPr lang="fr-FR" b="1" dirty="0"/>
              <a:t>Fonctions de barrière et immunitaires :</a:t>
            </a:r>
            <a:endParaRPr lang="fr-FR" dirty="0"/>
          </a:p>
          <a:p>
            <a:pPr algn="just">
              <a:lnSpc>
                <a:spcPct val="150000"/>
              </a:lnSpc>
              <a:buFont typeface="Arial" pitchFamily="34" charset="0"/>
              <a:buChar char="•"/>
            </a:pPr>
            <a:r>
              <a:rPr lang="fr-FR" dirty="0"/>
              <a:t>La compétition pour les nutriments et les sites d'adhérence entre les pathogènes et les bactéries commensales aide à prévenir la colonisation et l'infection par des agents pathogènes.</a:t>
            </a:r>
          </a:p>
          <a:p>
            <a:pPr algn="just">
              <a:lnSpc>
                <a:spcPct val="150000"/>
              </a:lnSpc>
              <a:buFont typeface="Arial" pitchFamily="34" charset="0"/>
              <a:buChar char="•"/>
            </a:pPr>
            <a:r>
              <a:rPr lang="fr-FR" dirty="0"/>
              <a:t>Les substances antimicrobiennes produites par le microbiote, telles que les bactériocines, agissent comme une première ligne de défense contre les pathogènes.</a:t>
            </a:r>
          </a:p>
          <a:p>
            <a:pPr algn="just">
              <a:lnSpc>
                <a:spcPct val="150000"/>
              </a:lnSpc>
              <a:buFont typeface="Arial" pitchFamily="34" charset="0"/>
              <a:buChar char="•"/>
            </a:pPr>
            <a:r>
              <a:rPr lang="fr-FR" dirty="0"/>
              <a:t>La stimulation de la production d'</a:t>
            </a:r>
            <a:r>
              <a:rPr lang="fr-FR" dirty="0" err="1"/>
              <a:t>IgA</a:t>
            </a:r>
            <a:r>
              <a:rPr lang="fr-FR" dirty="0"/>
              <a:t> sécrétoires par le microbiote renforce l'immunité de la muqueuse en ciblant spécifiquement les antigènes microbiens.</a:t>
            </a:r>
          </a:p>
          <a:p>
            <a:pPr algn="just">
              <a:lnSpc>
                <a:spcPct val="150000"/>
              </a:lnSpc>
              <a:buFont typeface="Arial" pitchFamily="34" charset="0"/>
              <a:buChar char="•"/>
            </a:pPr>
            <a:r>
              <a:rPr lang="fr-FR" dirty="0"/>
              <a:t>Le maintien de l'intégrité de la paroi intestinale est essentiel pour prévenir la translocation des bactéries et des toxines dans la circulation sanguine.</a:t>
            </a:r>
          </a:p>
          <a:p>
            <a:pPr algn="just">
              <a:lnSpc>
                <a:spcPct val="150000"/>
              </a:lnSpc>
              <a:buFont typeface="Arial" pitchFamily="34" charset="0"/>
              <a:buChar char="•"/>
            </a:pPr>
            <a:r>
              <a:rPr lang="fr-FR" dirty="0"/>
              <a:t>Le microbiote contribue au développement et à la maturation du système immunitaire, en particulier en influençant la distribution et la fonction des cellules immunitaires dans le tractus intestinal.</a:t>
            </a:r>
          </a:p>
        </p:txBody>
      </p:sp>
      <p:sp>
        <p:nvSpPr>
          <p:cNvPr id="7" name="Rectangle 6"/>
          <p:cNvSpPr/>
          <p:nvPr/>
        </p:nvSpPr>
        <p:spPr>
          <a:xfrm>
            <a:off x="0" y="785794"/>
            <a:ext cx="9144000" cy="571504"/>
          </a:xfrm>
          <a:prstGeom prst="rect">
            <a:avLst/>
          </a:prstGeom>
          <a:solidFill>
            <a:srgbClr val="FFC000"/>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fr-FR" sz="3600" b="1" dirty="0"/>
              <a:t>c</a:t>
            </a:r>
            <a:r>
              <a:rPr lang="fr-FR" sz="3600" b="1" dirty="0" smtClean="0"/>
              <a:t>. </a:t>
            </a:r>
            <a:r>
              <a:rPr lang="fr-FR" sz="3600" b="1" dirty="0" err="1" smtClean="0"/>
              <a:t>Roles</a:t>
            </a:r>
            <a:endParaRPr lang="fr-FR" sz="3600" b="1" dirty="0"/>
          </a:p>
        </p:txBody>
      </p:sp>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1582</TotalTime>
  <Words>1847</Words>
  <Application>Microsoft Office PowerPoint</Application>
  <PresentationFormat>Affichage à l'écran (4:3)</PresentationFormat>
  <Paragraphs>100</Paragraphs>
  <Slides>17</Slides>
  <Notes>0</Notes>
  <HiddenSlides>0</HiddenSlides>
  <MMClips>0</MMClips>
  <ScaleCrop>false</ScaleCrop>
  <HeadingPairs>
    <vt:vector size="4" baseType="variant">
      <vt:variant>
        <vt:lpstr>Thème</vt:lpstr>
      </vt:variant>
      <vt:variant>
        <vt:i4>1</vt:i4>
      </vt:variant>
      <vt:variant>
        <vt:lpstr>Titres des diapositives</vt:lpstr>
      </vt:variant>
      <vt:variant>
        <vt:i4>17</vt:i4>
      </vt:variant>
    </vt:vector>
  </HeadingPairs>
  <TitlesOfParts>
    <vt:vector size="18" baseType="lpstr">
      <vt:lpstr>Thème Office</vt:lpstr>
      <vt:lpstr>Diapositive 1</vt:lpstr>
      <vt:lpstr>I. Microflore digestive humaine </vt:lpstr>
      <vt:lpstr>I. Microflore digestive humaine </vt:lpstr>
      <vt:lpstr>I. Microflore digestive humaine </vt:lpstr>
      <vt:lpstr>I. Microflore digestive humaine </vt:lpstr>
      <vt:lpstr>I. Microflore digestive humaine </vt:lpstr>
      <vt:lpstr>I. Microflore digestive humaine </vt:lpstr>
      <vt:lpstr>I. Microflore digestive humaine </vt:lpstr>
      <vt:lpstr>I. Microflore digestive humaine </vt:lpstr>
      <vt:lpstr>I. Microflore digestive humaine </vt:lpstr>
      <vt:lpstr>I. Microflore digestive humaine </vt:lpstr>
      <vt:lpstr>I. Microflore digestive humaine </vt:lpstr>
      <vt:lpstr>II. Microflore digestive des ruminants</vt:lpstr>
      <vt:lpstr>II. Microflore digestive des ruminants</vt:lpstr>
      <vt:lpstr>II. Microflore digestive des ruminants</vt:lpstr>
      <vt:lpstr>II. Microflore digestive des ruminants</vt:lpstr>
      <vt:lpstr>II. Microflore digestive des ruminants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Chapitre III: Eléments de microbiologie du tube digestif</dc:title>
  <dc:creator>PMS</dc:creator>
  <cp:lastModifiedBy>PMS</cp:lastModifiedBy>
  <cp:revision>7</cp:revision>
  <dcterms:created xsi:type="dcterms:W3CDTF">2024-04-14T22:20:21Z</dcterms:created>
  <dcterms:modified xsi:type="dcterms:W3CDTF">2024-04-16T00:42:36Z</dcterms:modified>
</cp:coreProperties>
</file>