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0080625" cy="567055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0C1501-D14A-45EA-B8FD-19E95574F593}" v="5" dt="2024-02-09T10:10:02.7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 name="PlaceHolder 1"/>
          <p:cNvSpPr>
            <a:spLocks noGrp="1" noRot="1" noChangeAspect="1"/>
          </p:cNvSpPr>
          <p:nvPr>
            <p:ph type="sldImg"/>
          </p:nvPr>
        </p:nvSpPr>
        <p:spPr>
          <a:xfrm>
            <a:off x="216360" y="812520"/>
            <a:ext cx="7126920" cy="4008960"/>
          </a:xfrm>
          <a:prstGeom prst="rect">
            <a:avLst/>
          </a:prstGeom>
        </p:spPr>
        <p:txBody>
          <a:bodyPr lIns="0" tIns="0" rIns="0" bIns="0" anchor="ctr">
            <a:noAutofit/>
          </a:bodyPr>
          <a:lstStyle/>
          <a:p>
            <a:pPr algn="ctr"/>
            <a:r>
              <a:rPr lang="fr-FR" sz="4400" b="0" strike="noStrike" spc="-1">
                <a:latin typeface="Arial"/>
              </a:rPr>
              <a:t>Cliquez pour déplacer la diapo</a:t>
            </a:r>
          </a:p>
        </p:txBody>
      </p:sp>
      <p:sp>
        <p:nvSpPr>
          <p:cNvPr id="136" name="PlaceHolder 2"/>
          <p:cNvSpPr>
            <a:spLocks noGrp="1"/>
          </p:cNvSpPr>
          <p:nvPr>
            <p:ph type="body"/>
          </p:nvPr>
        </p:nvSpPr>
        <p:spPr>
          <a:xfrm>
            <a:off x="756000" y="5078520"/>
            <a:ext cx="6047640" cy="4811040"/>
          </a:xfrm>
          <a:prstGeom prst="rect">
            <a:avLst/>
          </a:prstGeom>
        </p:spPr>
        <p:txBody>
          <a:bodyPr lIns="0" tIns="0" rIns="0" bIns="0">
            <a:noAutofit/>
          </a:bodyPr>
          <a:lstStyle/>
          <a:p>
            <a:r>
              <a:rPr lang="fr-FR" sz="2000" b="0" strike="noStrike" spc="-1">
                <a:latin typeface="Arial"/>
              </a:rPr>
              <a:t>Cliquez pour modifier le format des notes</a:t>
            </a:r>
          </a:p>
        </p:txBody>
      </p:sp>
      <p:sp>
        <p:nvSpPr>
          <p:cNvPr id="137" name="PlaceHolder 3"/>
          <p:cNvSpPr>
            <a:spLocks noGrp="1"/>
          </p:cNvSpPr>
          <p:nvPr>
            <p:ph type="hdr"/>
          </p:nvPr>
        </p:nvSpPr>
        <p:spPr>
          <a:xfrm>
            <a:off x="0" y="0"/>
            <a:ext cx="3280680" cy="534240"/>
          </a:xfrm>
          <a:prstGeom prst="rect">
            <a:avLst/>
          </a:prstGeom>
        </p:spPr>
        <p:txBody>
          <a:bodyPr lIns="0" tIns="0" rIns="0" bIns="0">
            <a:noAutofit/>
          </a:bodyPr>
          <a:lstStyle/>
          <a:p>
            <a:r>
              <a:rPr lang="fr-FR" sz="1400" b="0" strike="noStrike" spc="-1">
                <a:latin typeface="Times New Roman"/>
              </a:rPr>
              <a:t>&lt;en-tête&gt;</a:t>
            </a:r>
          </a:p>
        </p:txBody>
      </p:sp>
      <p:sp>
        <p:nvSpPr>
          <p:cNvPr id="138"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fr-FR" sz="1400" b="0" strike="noStrike" spc="-1">
                <a:latin typeface="Times New Roman"/>
              </a:rPr>
              <a:t>&lt;date/heure&gt;</a:t>
            </a:r>
          </a:p>
        </p:txBody>
      </p:sp>
      <p:sp>
        <p:nvSpPr>
          <p:cNvPr id="139" name="PlaceHolder 5"/>
          <p:cNvSpPr>
            <a:spLocks noGrp="1"/>
          </p:cNvSpPr>
          <p:nvPr>
            <p:ph type="ftr"/>
          </p:nvPr>
        </p:nvSpPr>
        <p:spPr>
          <a:xfrm>
            <a:off x="0" y="10157400"/>
            <a:ext cx="3280680" cy="534240"/>
          </a:xfrm>
          <a:prstGeom prst="rect">
            <a:avLst/>
          </a:prstGeom>
        </p:spPr>
        <p:txBody>
          <a:bodyPr lIns="0" tIns="0" rIns="0" bIns="0" anchor="b">
            <a:noAutofit/>
          </a:bodyPr>
          <a:lstStyle/>
          <a:p>
            <a:r>
              <a:rPr lang="fr-FR" sz="1400" b="0" strike="noStrike" spc="-1">
                <a:latin typeface="Times New Roman"/>
              </a:rPr>
              <a:t>&lt;pied de page&gt;</a:t>
            </a:r>
          </a:p>
        </p:txBody>
      </p:sp>
      <p:sp>
        <p:nvSpPr>
          <p:cNvPr id="140"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07EAE9D2-2C4C-4C3E-9B6A-C14B2A4CF528}" type="slidenum">
              <a:rPr lang="fr-FR" sz="1400" b="0" strike="noStrike" spc="-1">
                <a:latin typeface="Times New Roman"/>
              </a:rPr>
              <a:t>‹N°›</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PlaceHolder 1"/>
          <p:cNvSpPr>
            <a:spLocks noGrp="1" noRot="1" noChangeAspect="1"/>
          </p:cNvSpPr>
          <p:nvPr>
            <p:ph type="sldImg"/>
          </p:nvPr>
        </p:nvSpPr>
        <p:spPr>
          <a:xfrm>
            <a:off x="217488" y="801688"/>
            <a:ext cx="7123112" cy="4008437"/>
          </a:xfrm>
          <a:prstGeom prst="rect">
            <a:avLst/>
          </a:prstGeom>
        </p:spPr>
      </p:sp>
      <p:sp>
        <p:nvSpPr>
          <p:cNvPr id="279" name="PlaceHolder 2"/>
          <p:cNvSpPr>
            <a:spLocks noGrp="1"/>
          </p:cNvSpPr>
          <p:nvPr>
            <p:ph type="body"/>
          </p:nvPr>
        </p:nvSpPr>
        <p:spPr>
          <a:xfrm>
            <a:off x="755640" y="5079240"/>
            <a:ext cx="6047280" cy="4810320"/>
          </a:xfrm>
          <a:prstGeom prst="rect">
            <a:avLst/>
          </a:prstGeom>
        </p:spPr>
        <p:txBody>
          <a:bodyPr lIns="0" tIns="0" rIns="0" bIns="0">
            <a:noAutofit/>
          </a:bodyPr>
          <a:lstStyle/>
          <a:p>
            <a:endParaRPr lang="fr-FR" sz="2000" b="0" strike="noStrike" spc="-1">
              <a:latin typeface="Arial"/>
            </a:endParaRPr>
          </a:p>
        </p:txBody>
      </p:sp>
      <p:sp>
        <p:nvSpPr>
          <p:cNvPr id="280" name="Espace réservé du numéro de diapositive 3_1"/>
          <p:cNvSpPr/>
          <p:nvPr/>
        </p:nvSpPr>
        <p:spPr>
          <a:xfrm>
            <a:off x="4281480" y="10155240"/>
            <a:ext cx="3275640" cy="534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F878555A-12D9-4671-8914-B34B0C18858B}" type="slidenum">
              <a:rPr lang="fr-FR" sz="1200" b="0" strike="noStrike" spc="-1">
                <a:solidFill>
                  <a:srgbClr val="000000"/>
                </a:solidFill>
                <a:latin typeface="+mn-lt"/>
                <a:ea typeface="+mn-ea"/>
              </a:rPr>
              <a:t>1</a:t>
            </a:fld>
            <a:endParaRPr lang="fr-FR" sz="12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PlaceHolder 1"/>
          <p:cNvSpPr>
            <a:spLocks noGrp="1" noRot="1" noChangeAspect="1"/>
          </p:cNvSpPr>
          <p:nvPr>
            <p:ph type="sldImg"/>
          </p:nvPr>
        </p:nvSpPr>
        <p:spPr>
          <a:xfrm>
            <a:off x="217488" y="801688"/>
            <a:ext cx="7123112" cy="4008437"/>
          </a:xfrm>
          <a:prstGeom prst="rect">
            <a:avLst/>
          </a:prstGeom>
        </p:spPr>
      </p:sp>
      <p:sp>
        <p:nvSpPr>
          <p:cNvPr id="282" name="PlaceHolder 2"/>
          <p:cNvSpPr>
            <a:spLocks noGrp="1"/>
          </p:cNvSpPr>
          <p:nvPr>
            <p:ph type="body"/>
          </p:nvPr>
        </p:nvSpPr>
        <p:spPr>
          <a:xfrm>
            <a:off x="755640" y="5079240"/>
            <a:ext cx="6047280" cy="4810320"/>
          </a:xfrm>
          <a:prstGeom prst="rect">
            <a:avLst/>
          </a:prstGeom>
        </p:spPr>
        <p:txBody>
          <a:bodyPr lIns="0" tIns="0" rIns="0" bIns="0">
            <a:noAutofit/>
          </a:bodyPr>
          <a:lstStyle/>
          <a:p>
            <a:endParaRPr lang="fr-FR" sz="2000" b="0" strike="noStrike" spc="-1">
              <a:latin typeface="Arial"/>
            </a:endParaRPr>
          </a:p>
        </p:txBody>
      </p:sp>
      <p:sp>
        <p:nvSpPr>
          <p:cNvPr id="283" name="Espace réservé du numéro de diapositive 3_0"/>
          <p:cNvSpPr/>
          <p:nvPr/>
        </p:nvSpPr>
        <p:spPr>
          <a:xfrm>
            <a:off x="4281480" y="10155240"/>
            <a:ext cx="3275640" cy="534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DE9FDD81-3A20-4CD8-88AB-3490EDA4657C}" type="slidenum">
              <a:rPr lang="fr-FR" sz="1200" b="0" strike="noStrike" spc="-1">
                <a:solidFill>
                  <a:srgbClr val="000000"/>
                </a:solidFill>
                <a:latin typeface="+mn-lt"/>
                <a:ea typeface="+mn-ea"/>
              </a:rPr>
              <a:t>2</a:t>
            </a:fld>
            <a:endParaRPr lang="fr-FR"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24"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fr-FR" sz="3200" b="0" strike="noStrike" spc="-1">
              <a:latin typeface="Arial"/>
            </a:endParaRPr>
          </a:p>
        </p:txBody>
      </p:sp>
      <p:sp>
        <p:nvSpPr>
          <p:cNvPr id="25"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27"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28"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29"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fr-FR" sz="3200" b="0" strike="noStrike" spc="-1">
              <a:latin typeface="Arial"/>
            </a:endParaRPr>
          </a:p>
        </p:txBody>
      </p:sp>
      <p:sp>
        <p:nvSpPr>
          <p:cNvPr id="30" name="PlaceHolder 5"/>
          <p:cNvSpPr>
            <a:spLocks noGrp="1"/>
          </p:cNvSpPr>
          <p:nvPr>
            <p:ph type="body"/>
          </p:nvPr>
        </p:nvSpPr>
        <p:spPr>
          <a:xfrm>
            <a:off x="515268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32"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fr-FR" sz="3200" b="0" strike="noStrike" spc="-1">
              <a:latin typeface="Arial"/>
            </a:endParaRPr>
          </a:p>
        </p:txBody>
      </p:sp>
      <p:sp>
        <p:nvSpPr>
          <p:cNvPr id="33"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fr-FR" sz="3200" b="0" strike="noStrike" spc="-1">
              <a:latin typeface="Arial"/>
            </a:endParaRPr>
          </a:p>
        </p:txBody>
      </p:sp>
      <p:sp>
        <p:nvSpPr>
          <p:cNvPr id="34"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fr-FR" sz="3200" b="0" strike="noStrike" spc="-1">
              <a:latin typeface="Arial"/>
            </a:endParaRPr>
          </a:p>
        </p:txBody>
      </p:sp>
      <p:sp>
        <p:nvSpPr>
          <p:cNvPr id="35" name="PlaceHolder 5"/>
          <p:cNvSpPr>
            <a:spLocks noGrp="1"/>
          </p:cNvSpPr>
          <p:nvPr>
            <p:ph type="body"/>
          </p:nvPr>
        </p:nvSpPr>
        <p:spPr>
          <a:xfrm>
            <a:off x="504000" y="3044520"/>
            <a:ext cx="2921040" cy="1568520"/>
          </a:xfrm>
          <a:prstGeom prst="rect">
            <a:avLst/>
          </a:prstGeom>
        </p:spPr>
        <p:txBody>
          <a:bodyPr lIns="0" tIns="0" rIns="0" bIns="0">
            <a:normAutofit/>
          </a:bodyPr>
          <a:lstStyle/>
          <a:p>
            <a:endParaRPr lang="fr-FR" sz="3200" b="0" strike="noStrike" spc="-1">
              <a:latin typeface="Arial"/>
            </a:endParaRPr>
          </a:p>
        </p:txBody>
      </p:sp>
      <p:sp>
        <p:nvSpPr>
          <p:cNvPr id="36"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fr-FR" sz="3200" b="0" strike="noStrike" spc="-1">
              <a:latin typeface="Arial"/>
            </a:endParaRPr>
          </a:p>
        </p:txBody>
      </p:sp>
      <p:sp>
        <p:nvSpPr>
          <p:cNvPr id="37" name="PlaceHolder 7"/>
          <p:cNvSpPr>
            <a:spLocks noGrp="1"/>
          </p:cNvSpPr>
          <p:nvPr>
            <p:ph type="body"/>
          </p:nvPr>
        </p:nvSpPr>
        <p:spPr>
          <a:xfrm>
            <a:off x="6639120" y="3044520"/>
            <a:ext cx="292104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55" name="PlaceHolder 2"/>
          <p:cNvSpPr>
            <a:spLocks noGrp="1"/>
          </p:cNvSpPr>
          <p:nvPr>
            <p:ph type="subTitle"/>
          </p:nvPr>
        </p:nvSpPr>
        <p:spPr>
          <a:xfrm>
            <a:off x="504000" y="1326600"/>
            <a:ext cx="9072000" cy="328860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57"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59"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fr-FR" sz="3200" b="0" strike="noStrike" spc="-1">
              <a:latin typeface="Arial"/>
            </a:endParaRPr>
          </a:p>
        </p:txBody>
      </p:sp>
      <p:sp>
        <p:nvSpPr>
          <p:cNvPr id="60"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504000" y="226080"/>
            <a:ext cx="9072000" cy="438840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64"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65"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fr-FR" sz="3200" b="0" strike="noStrike" spc="-1">
              <a:latin typeface="Arial"/>
            </a:endParaRPr>
          </a:p>
        </p:txBody>
      </p:sp>
      <p:sp>
        <p:nvSpPr>
          <p:cNvPr id="66"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3" name="PlaceHolder 2"/>
          <p:cNvSpPr>
            <a:spLocks noGrp="1"/>
          </p:cNvSpPr>
          <p:nvPr>
            <p:ph type="subTitle"/>
          </p:nvPr>
        </p:nvSpPr>
        <p:spPr>
          <a:xfrm>
            <a:off x="504000" y="1326600"/>
            <a:ext cx="9072000" cy="328860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68"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fr-FR" sz="3200" b="0" strike="noStrike" spc="-1">
              <a:latin typeface="Arial"/>
            </a:endParaRPr>
          </a:p>
        </p:txBody>
      </p:sp>
      <p:sp>
        <p:nvSpPr>
          <p:cNvPr id="69"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70"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72"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73"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74"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76"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fr-FR" sz="3200" b="0" strike="noStrike" spc="-1">
              <a:latin typeface="Arial"/>
            </a:endParaRPr>
          </a:p>
        </p:txBody>
      </p:sp>
      <p:sp>
        <p:nvSpPr>
          <p:cNvPr id="77"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79"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80"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81"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fr-FR" sz="3200" b="0" strike="noStrike" spc="-1">
              <a:latin typeface="Arial"/>
            </a:endParaRPr>
          </a:p>
        </p:txBody>
      </p:sp>
      <p:sp>
        <p:nvSpPr>
          <p:cNvPr id="82" name="PlaceHolder 5"/>
          <p:cNvSpPr>
            <a:spLocks noGrp="1"/>
          </p:cNvSpPr>
          <p:nvPr>
            <p:ph type="body"/>
          </p:nvPr>
        </p:nvSpPr>
        <p:spPr>
          <a:xfrm>
            <a:off x="515268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84"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fr-FR" sz="3200" b="0" strike="noStrike" spc="-1">
              <a:latin typeface="Arial"/>
            </a:endParaRPr>
          </a:p>
        </p:txBody>
      </p:sp>
      <p:sp>
        <p:nvSpPr>
          <p:cNvPr id="85"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fr-FR" sz="3200" b="0" strike="noStrike" spc="-1">
              <a:latin typeface="Arial"/>
            </a:endParaRPr>
          </a:p>
        </p:txBody>
      </p:sp>
      <p:sp>
        <p:nvSpPr>
          <p:cNvPr id="86"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fr-FR" sz="3200" b="0" strike="noStrike" spc="-1">
              <a:latin typeface="Arial"/>
            </a:endParaRPr>
          </a:p>
        </p:txBody>
      </p:sp>
      <p:sp>
        <p:nvSpPr>
          <p:cNvPr id="87" name="PlaceHolder 5"/>
          <p:cNvSpPr>
            <a:spLocks noGrp="1"/>
          </p:cNvSpPr>
          <p:nvPr>
            <p:ph type="body"/>
          </p:nvPr>
        </p:nvSpPr>
        <p:spPr>
          <a:xfrm>
            <a:off x="504000" y="3044520"/>
            <a:ext cx="2921040" cy="1568520"/>
          </a:xfrm>
          <a:prstGeom prst="rect">
            <a:avLst/>
          </a:prstGeom>
        </p:spPr>
        <p:txBody>
          <a:bodyPr lIns="0" tIns="0" rIns="0" bIns="0">
            <a:normAutofit/>
          </a:bodyPr>
          <a:lstStyle/>
          <a:p>
            <a:endParaRPr lang="fr-FR" sz="3200" b="0" strike="noStrike" spc="-1">
              <a:latin typeface="Arial"/>
            </a:endParaRPr>
          </a:p>
        </p:txBody>
      </p:sp>
      <p:sp>
        <p:nvSpPr>
          <p:cNvPr id="88"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fr-FR" sz="3200" b="0" strike="noStrike" spc="-1">
              <a:latin typeface="Arial"/>
            </a:endParaRPr>
          </a:p>
        </p:txBody>
      </p:sp>
      <p:sp>
        <p:nvSpPr>
          <p:cNvPr id="89" name="PlaceHolder 7"/>
          <p:cNvSpPr>
            <a:spLocks noGrp="1"/>
          </p:cNvSpPr>
          <p:nvPr>
            <p:ph type="body"/>
          </p:nvPr>
        </p:nvSpPr>
        <p:spPr>
          <a:xfrm>
            <a:off x="6639120" y="3044520"/>
            <a:ext cx="292104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00" name="PlaceHolder 2"/>
          <p:cNvSpPr>
            <a:spLocks noGrp="1"/>
          </p:cNvSpPr>
          <p:nvPr>
            <p:ph type="subTitle"/>
          </p:nvPr>
        </p:nvSpPr>
        <p:spPr>
          <a:xfrm>
            <a:off x="504000" y="1326600"/>
            <a:ext cx="9072000" cy="328860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02"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04"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fr-FR" sz="3200" b="0" strike="noStrike" spc="-1">
              <a:latin typeface="Arial"/>
            </a:endParaRPr>
          </a:p>
        </p:txBody>
      </p:sp>
      <p:sp>
        <p:nvSpPr>
          <p:cNvPr id="105"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5"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7" name="PlaceHolder 1"/>
          <p:cNvSpPr>
            <a:spLocks noGrp="1"/>
          </p:cNvSpPr>
          <p:nvPr>
            <p:ph type="subTitle"/>
          </p:nvPr>
        </p:nvSpPr>
        <p:spPr>
          <a:xfrm>
            <a:off x="504000" y="226080"/>
            <a:ext cx="9072000" cy="438840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09"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110"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fr-FR" sz="3200" b="0" strike="noStrike" spc="-1">
              <a:latin typeface="Arial"/>
            </a:endParaRPr>
          </a:p>
        </p:txBody>
      </p:sp>
      <p:sp>
        <p:nvSpPr>
          <p:cNvPr id="111"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13"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fr-FR" sz="3200" b="0" strike="noStrike" spc="-1">
              <a:latin typeface="Arial"/>
            </a:endParaRPr>
          </a:p>
        </p:txBody>
      </p:sp>
      <p:sp>
        <p:nvSpPr>
          <p:cNvPr id="114"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115"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17"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118"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119"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21"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fr-FR" sz="3200" b="0" strike="noStrike" spc="-1">
              <a:latin typeface="Arial"/>
            </a:endParaRPr>
          </a:p>
        </p:txBody>
      </p:sp>
      <p:sp>
        <p:nvSpPr>
          <p:cNvPr id="122"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24"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125"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126"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fr-FR" sz="3200" b="0" strike="noStrike" spc="-1">
              <a:latin typeface="Arial"/>
            </a:endParaRPr>
          </a:p>
        </p:txBody>
      </p:sp>
      <p:sp>
        <p:nvSpPr>
          <p:cNvPr id="127" name="PlaceHolder 5"/>
          <p:cNvSpPr>
            <a:spLocks noGrp="1"/>
          </p:cNvSpPr>
          <p:nvPr>
            <p:ph type="body"/>
          </p:nvPr>
        </p:nvSpPr>
        <p:spPr>
          <a:xfrm>
            <a:off x="515268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29"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fr-FR" sz="3200" b="0" strike="noStrike" spc="-1">
              <a:latin typeface="Arial"/>
            </a:endParaRPr>
          </a:p>
        </p:txBody>
      </p:sp>
      <p:sp>
        <p:nvSpPr>
          <p:cNvPr id="130"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fr-FR" sz="3200" b="0" strike="noStrike" spc="-1">
              <a:latin typeface="Arial"/>
            </a:endParaRPr>
          </a:p>
        </p:txBody>
      </p:sp>
      <p:sp>
        <p:nvSpPr>
          <p:cNvPr id="131"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fr-FR" sz="3200" b="0" strike="noStrike" spc="-1">
              <a:latin typeface="Arial"/>
            </a:endParaRPr>
          </a:p>
        </p:txBody>
      </p:sp>
      <p:sp>
        <p:nvSpPr>
          <p:cNvPr id="132" name="PlaceHolder 5"/>
          <p:cNvSpPr>
            <a:spLocks noGrp="1"/>
          </p:cNvSpPr>
          <p:nvPr>
            <p:ph type="body"/>
          </p:nvPr>
        </p:nvSpPr>
        <p:spPr>
          <a:xfrm>
            <a:off x="504000" y="3044520"/>
            <a:ext cx="2921040" cy="1568520"/>
          </a:xfrm>
          <a:prstGeom prst="rect">
            <a:avLst/>
          </a:prstGeom>
        </p:spPr>
        <p:txBody>
          <a:bodyPr lIns="0" tIns="0" rIns="0" bIns="0">
            <a:normAutofit/>
          </a:bodyPr>
          <a:lstStyle/>
          <a:p>
            <a:endParaRPr lang="fr-FR" sz="3200" b="0" strike="noStrike" spc="-1">
              <a:latin typeface="Arial"/>
            </a:endParaRPr>
          </a:p>
        </p:txBody>
      </p:sp>
      <p:sp>
        <p:nvSpPr>
          <p:cNvPr id="133"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fr-FR" sz="3200" b="0" strike="noStrike" spc="-1">
              <a:latin typeface="Arial"/>
            </a:endParaRPr>
          </a:p>
        </p:txBody>
      </p:sp>
      <p:sp>
        <p:nvSpPr>
          <p:cNvPr id="134" name="PlaceHolder 7"/>
          <p:cNvSpPr>
            <a:spLocks noGrp="1"/>
          </p:cNvSpPr>
          <p:nvPr>
            <p:ph type="body"/>
          </p:nvPr>
        </p:nvSpPr>
        <p:spPr>
          <a:xfrm>
            <a:off x="6639120" y="3044520"/>
            <a:ext cx="292104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7"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fr-FR" sz="3200" b="0" strike="noStrike" spc="-1">
              <a:latin typeface="Arial"/>
            </a:endParaRPr>
          </a:p>
        </p:txBody>
      </p:sp>
      <p:sp>
        <p:nvSpPr>
          <p:cNvPr id="8"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2"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13"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fr-FR" sz="3200" b="0" strike="noStrike" spc="-1">
              <a:latin typeface="Arial"/>
            </a:endParaRPr>
          </a:p>
        </p:txBody>
      </p:sp>
      <p:sp>
        <p:nvSpPr>
          <p:cNvPr id="14"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16"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fr-FR" sz="3200" b="0" strike="noStrike" spc="-1">
              <a:latin typeface="Arial"/>
            </a:endParaRPr>
          </a:p>
        </p:txBody>
      </p:sp>
      <p:sp>
        <p:nvSpPr>
          <p:cNvPr id="17"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18"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fr-FR" sz="4400" b="0" strike="noStrike" spc="-1">
              <a:latin typeface="Arial"/>
            </a:endParaRPr>
          </a:p>
        </p:txBody>
      </p:sp>
      <p:sp>
        <p:nvSpPr>
          <p:cNvPr id="20"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fr-FR" sz="3200" b="0" strike="noStrike" spc="-1">
              <a:latin typeface="Arial"/>
            </a:endParaRPr>
          </a:p>
        </p:txBody>
      </p:sp>
      <p:sp>
        <p:nvSpPr>
          <p:cNvPr id="21"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fr-FR" sz="3200" b="0" strike="noStrike" spc="-1">
              <a:latin typeface="Arial"/>
            </a:endParaRPr>
          </a:p>
        </p:txBody>
      </p:sp>
      <p:sp>
        <p:nvSpPr>
          <p:cNvPr id="22"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79720"/>
            <a:ext cx="9071640" cy="1035000"/>
          </a:xfrm>
          <a:prstGeom prst="rect">
            <a:avLst/>
          </a:prstGeom>
        </p:spPr>
        <p:txBody>
          <a:bodyPr lIns="0" tIns="0" rIns="0" bIns="0" anchor="ctr">
            <a:noAutofit/>
          </a:bodyPr>
          <a:lstStyle/>
          <a:p>
            <a:r>
              <a:rPr lang="fr-FR" sz="1800" b="0" strike="noStrike" spc="-1">
                <a:latin typeface="Arial"/>
              </a:rPr>
              <a:t>Cliquez pour éditer le format du texte-titre</a:t>
            </a:r>
          </a:p>
        </p:txBody>
      </p:sp>
      <p:sp>
        <p:nvSpPr>
          <p:cNvPr id="3"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sp>
        <p:nvSpPr>
          <p:cNvPr id="38" name="Rounded Rectangle 13" hidden="1"/>
          <p:cNvSpPr/>
          <p:nvPr/>
        </p:nvSpPr>
        <p:spPr>
          <a:xfrm>
            <a:off x="251640" y="189000"/>
            <a:ext cx="9585360" cy="2040480"/>
          </a:xfrm>
          <a:prstGeom prst="roundRect">
            <a:avLst>
              <a:gd name="adj" fmla="val 3362"/>
            </a:avLst>
          </a:prstGeom>
          <a:gradFill rotWithShape="0">
            <a:gsLst>
              <a:gs pos="10000">
                <a:srgbClr val="95B3D7"/>
              </a:gs>
              <a:gs pos="100000">
                <a:srgbClr val="376092"/>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39" name="Group 15"/>
          <p:cNvGrpSpPr/>
          <p:nvPr/>
        </p:nvGrpSpPr>
        <p:grpSpPr>
          <a:xfrm>
            <a:off x="232920" y="1388520"/>
            <a:ext cx="9615600" cy="1098720"/>
            <a:chOff x="232920" y="1388520"/>
            <a:chExt cx="9615600" cy="1098720"/>
          </a:xfrm>
        </p:grpSpPr>
        <p:sp>
          <p:nvSpPr>
            <p:cNvPr id="40" name="Freeform 14"/>
            <p:cNvSpPr/>
            <p:nvPr/>
          </p:nvSpPr>
          <p:spPr>
            <a:xfrm>
              <a:off x="6666120" y="1508400"/>
              <a:ext cx="3170160" cy="589680"/>
            </a:xfrm>
            <a:custGeom>
              <a:avLst/>
              <a:gdLst/>
              <a:ahLst/>
              <a:cxn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scrgbClr r="0" g="0" b="0"/>
            </a:lnRef>
            <a:fillRef idx="0">
              <a:scrgbClr r="0" g="0" b="0"/>
            </a:fillRef>
            <a:effectRef idx="0">
              <a:scrgbClr r="0" g="0" b="0"/>
            </a:effectRef>
            <a:fontRef idx="minor"/>
          </p:style>
        </p:sp>
        <p:sp>
          <p:nvSpPr>
            <p:cNvPr id="41" name="Freeform 18"/>
            <p:cNvSpPr/>
            <p:nvPr/>
          </p:nvSpPr>
          <p:spPr>
            <a:xfrm>
              <a:off x="2887200" y="1402560"/>
              <a:ext cx="6111360" cy="702000"/>
            </a:xfrm>
            <a:custGeom>
              <a:avLst/>
              <a:gdLst/>
              <a:ahLst/>
              <a:cxn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scrgbClr r="0" g="0" b="0"/>
            </a:lnRef>
            <a:fillRef idx="0">
              <a:scrgbClr r="0" g="0" b="0"/>
            </a:fillRef>
            <a:effectRef idx="0">
              <a:scrgbClr r="0" g="0" b="0"/>
            </a:effectRef>
            <a:fontRef idx="minor"/>
          </p:style>
        </p:sp>
        <p:sp>
          <p:nvSpPr>
            <p:cNvPr id="42" name="Freeform 22"/>
            <p:cNvSpPr/>
            <p:nvPr/>
          </p:nvSpPr>
          <p:spPr>
            <a:xfrm>
              <a:off x="3117960" y="1412640"/>
              <a:ext cx="6027120" cy="639360"/>
            </a:xfrm>
            <a:custGeom>
              <a:avLst/>
              <a:gdLst/>
              <a:ahLst/>
              <a:cxn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scrgbClr r="0" g="0" b="0"/>
            </a:lnRef>
            <a:fillRef idx="0">
              <a:scrgbClr r="0" g="0" b="0"/>
            </a:fillRef>
            <a:effectRef idx="0">
              <a:scrgbClr r="0" g="0" b="0"/>
            </a:effectRef>
            <a:fontRef idx="minor"/>
          </p:style>
        </p:sp>
        <p:sp>
          <p:nvSpPr>
            <p:cNvPr id="43" name="Freeform 26"/>
            <p:cNvSpPr/>
            <p:nvPr/>
          </p:nvSpPr>
          <p:spPr>
            <a:xfrm>
              <a:off x="6183720" y="1401120"/>
              <a:ext cx="3646080" cy="538200"/>
            </a:xfrm>
            <a:custGeom>
              <a:avLst/>
              <a:gdLst/>
              <a:ahLst/>
              <a:cxn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scrgbClr r="0" g="0" b="0"/>
            </a:lnRef>
            <a:fillRef idx="0">
              <a:scrgbClr r="0" g="0" b="0"/>
            </a:fillRef>
            <a:effectRef idx="0">
              <a:scrgbClr r="0" g="0" b="0"/>
            </a:effectRef>
            <a:fontRef idx="minor"/>
          </p:style>
        </p:sp>
        <p:sp>
          <p:nvSpPr>
            <p:cNvPr id="44" name="Freeform 10"/>
            <p:cNvSpPr/>
            <p:nvPr/>
          </p:nvSpPr>
          <p:spPr>
            <a:xfrm>
              <a:off x="232920" y="1388520"/>
              <a:ext cx="9615600" cy="1098720"/>
            </a:xfrm>
            <a:custGeom>
              <a:avLst/>
              <a:gdLst/>
              <a:ahLst/>
              <a:cxn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15"/>
              <a:stretch/>
            </a:blipFill>
            <a:ln w="9525">
              <a:noFill/>
            </a:ln>
          </p:spPr>
          <p:style>
            <a:lnRef idx="0">
              <a:scrgbClr r="0" g="0" b="0"/>
            </a:lnRef>
            <a:fillRef idx="0">
              <a:scrgbClr r="0" g="0" b="0"/>
            </a:fillRef>
            <a:effectRef idx="0">
              <a:scrgbClr r="0" g="0" b="0"/>
            </a:effectRef>
            <a:fontRef idx="minor"/>
          </p:style>
        </p:sp>
      </p:grpSp>
      <p:sp>
        <p:nvSpPr>
          <p:cNvPr id="45" name="Rounded Rectangle 15"/>
          <p:cNvSpPr/>
          <p:nvPr/>
        </p:nvSpPr>
        <p:spPr>
          <a:xfrm>
            <a:off x="251640" y="189000"/>
            <a:ext cx="9585360" cy="4988880"/>
          </a:xfrm>
          <a:prstGeom prst="roundRect">
            <a:avLst>
              <a:gd name="adj" fmla="val 1272"/>
            </a:avLst>
          </a:prstGeom>
          <a:gradFill rotWithShape="0">
            <a:gsLst>
              <a:gs pos="0">
                <a:srgbClr val="376092"/>
              </a:gs>
              <a:gs pos="100000">
                <a:srgbClr val="95B3D7"/>
              </a:gs>
            </a:gsLst>
            <a:lin ang="5400000"/>
          </a:gradFill>
          <a:ln>
            <a:noFill/>
          </a:ln>
        </p:spPr>
        <p:style>
          <a:lnRef idx="2">
            <a:schemeClr val="accent1">
              <a:shade val="50000"/>
            </a:schemeClr>
          </a:lnRef>
          <a:fillRef idx="1">
            <a:schemeClr val="accent1"/>
          </a:fillRef>
          <a:effectRef idx="0">
            <a:schemeClr val="accent1"/>
          </a:effectRef>
          <a:fontRef idx="minor"/>
        </p:style>
      </p:sp>
      <p:grpSp>
        <p:nvGrpSpPr>
          <p:cNvPr id="46" name="Group 9"/>
          <p:cNvGrpSpPr/>
          <p:nvPr/>
        </p:nvGrpSpPr>
        <p:grpSpPr>
          <a:xfrm>
            <a:off x="232920" y="4426200"/>
            <a:ext cx="9615600" cy="1100160"/>
            <a:chOff x="232920" y="4426200"/>
            <a:chExt cx="9615600" cy="1100160"/>
          </a:xfrm>
        </p:grpSpPr>
        <p:sp>
          <p:nvSpPr>
            <p:cNvPr id="47" name="Freeform 14"/>
            <p:cNvSpPr/>
            <p:nvPr/>
          </p:nvSpPr>
          <p:spPr>
            <a:xfrm>
              <a:off x="6674760" y="4546440"/>
              <a:ext cx="3173760" cy="590400"/>
            </a:xfrm>
            <a:custGeom>
              <a:avLst/>
              <a:gdLst/>
              <a:ahLst/>
              <a:cxn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scrgbClr r="0" g="0" b="0"/>
            </a:lnRef>
            <a:fillRef idx="0">
              <a:scrgbClr r="0" g="0" b="0"/>
            </a:fillRef>
            <a:effectRef idx="0">
              <a:scrgbClr r="0" g="0" b="0"/>
            </a:effectRef>
            <a:fontRef idx="minor"/>
          </p:style>
        </p:sp>
        <p:sp>
          <p:nvSpPr>
            <p:cNvPr id="48" name="Freeform 18"/>
            <p:cNvSpPr/>
            <p:nvPr/>
          </p:nvSpPr>
          <p:spPr>
            <a:xfrm>
              <a:off x="2890440" y="4440240"/>
              <a:ext cx="6119280" cy="703080"/>
            </a:xfrm>
            <a:custGeom>
              <a:avLst/>
              <a:gdLst/>
              <a:ahLst/>
              <a:cxn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scrgbClr r="0" g="0" b="0"/>
            </a:lnRef>
            <a:fillRef idx="0">
              <a:scrgbClr r="0" g="0" b="0"/>
            </a:fillRef>
            <a:effectRef idx="0">
              <a:scrgbClr r="0" g="0" b="0"/>
            </a:effectRef>
            <a:fontRef idx="minor"/>
          </p:style>
        </p:sp>
        <p:sp>
          <p:nvSpPr>
            <p:cNvPr id="49" name="Freeform 22"/>
            <p:cNvSpPr/>
            <p:nvPr/>
          </p:nvSpPr>
          <p:spPr>
            <a:xfrm>
              <a:off x="3121560" y="4450320"/>
              <a:ext cx="6034680" cy="640440"/>
            </a:xfrm>
            <a:custGeom>
              <a:avLst/>
              <a:gdLst/>
              <a:ahLst/>
              <a:cxn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scrgbClr r="0" g="0" b="0"/>
            </a:lnRef>
            <a:fillRef idx="0">
              <a:scrgbClr r="0" g="0" b="0"/>
            </a:fillRef>
            <a:effectRef idx="0">
              <a:scrgbClr r="0" g="0" b="0"/>
            </a:effectRef>
            <a:fontRef idx="minor"/>
          </p:style>
        </p:sp>
        <p:sp>
          <p:nvSpPr>
            <p:cNvPr id="50" name="Freeform 26"/>
            <p:cNvSpPr/>
            <p:nvPr/>
          </p:nvSpPr>
          <p:spPr>
            <a:xfrm>
              <a:off x="6190920" y="4439160"/>
              <a:ext cx="3650760" cy="538920"/>
            </a:xfrm>
            <a:custGeom>
              <a:avLst/>
              <a:gdLst/>
              <a:ahLst/>
              <a:cxn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scrgbClr r="0" g="0" b="0"/>
            </a:lnRef>
            <a:fillRef idx="0">
              <a:scrgbClr r="0" g="0" b="0"/>
            </a:fillRef>
            <a:effectRef idx="0">
              <a:scrgbClr r="0" g="0" b="0"/>
            </a:effectRef>
            <a:fontRef idx="minor"/>
          </p:style>
        </p:sp>
        <p:sp>
          <p:nvSpPr>
            <p:cNvPr id="51" name="Freeform 10"/>
            <p:cNvSpPr/>
            <p:nvPr/>
          </p:nvSpPr>
          <p:spPr>
            <a:xfrm>
              <a:off x="232920" y="4426200"/>
              <a:ext cx="9615600" cy="1100160"/>
            </a:xfrm>
            <a:custGeom>
              <a:avLst/>
              <a:gdLst/>
              <a:ahLst/>
              <a:cxn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15"/>
              <a:stretch/>
            </a:blipFill>
            <a:ln w="9525">
              <a:noFill/>
            </a:ln>
          </p:spPr>
          <p:style>
            <a:lnRef idx="0">
              <a:scrgbClr r="0" g="0" b="0"/>
            </a:lnRef>
            <a:fillRef idx="0">
              <a:scrgbClr r="0" g="0" b="0"/>
            </a:fillRef>
            <a:effectRef idx="0">
              <a:scrgbClr r="0" g="0" b="0"/>
            </a:effectRef>
            <a:fontRef idx="minor"/>
          </p:style>
        </p:sp>
      </p:grpSp>
      <p:sp>
        <p:nvSpPr>
          <p:cNvPr id="52" name="PlaceHolder 1"/>
          <p:cNvSpPr>
            <a:spLocks noGrp="1"/>
          </p:cNvSpPr>
          <p:nvPr>
            <p:ph type="title"/>
          </p:nvPr>
        </p:nvSpPr>
        <p:spPr>
          <a:xfrm>
            <a:off x="504000" y="279720"/>
            <a:ext cx="9071640" cy="1035000"/>
          </a:xfrm>
          <a:prstGeom prst="rect">
            <a:avLst/>
          </a:prstGeom>
        </p:spPr>
        <p:txBody>
          <a:bodyPr lIns="0" tIns="0" rIns="0" bIns="0" anchor="ctr">
            <a:noAutofit/>
          </a:bodyPr>
          <a:lstStyle/>
          <a:p>
            <a:r>
              <a:rPr lang="fr-FR" sz="1800" b="0" strike="noStrike" spc="-1">
                <a:latin typeface="Arial"/>
              </a:rPr>
              <a:t>Cliquez pour éditer le format du texte-titre</a:t>
            </a:r>
          </a:p>
        </p:txBody>
      </p:sp>
      <p:sp>
        <p:nvSpPr>
          <p:cNvPr id="53"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sp>
        <p:nvSpPr>
          <p:cNvPr id="90" name="Rounded Rectangle 13"/>
          <p:cNvSpPr/>
          <p:nvPr/>
        </p:nvSpPr>
        <p:spPr>
          <a:xfrm>
            <a:off x="251640" y="189000"/>
            <a:ext cx="9585360" cy="2040480"/>
          </a:xfrm>
          <a:prstGeom prst="roundRect">
            <a:avLst>
              <a:gd name="adj" fmla="val 3362"/>
            </a:avLst>
          </a:prstGeom>
          <a:gradFill rotWithShape="0">
            <a:gsLst>
              <a:gs pos="10000">
                <a:srgbClr val="95B3D7"/>
              </a:gs>
              <a:gs pos="100000">
                <a:srgbClr val="376092"/>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91" name="Group 15"/>
          <p:cNvGrpSpPr/>
          <p:nvPr/>
        </p:nvGrpSpPr>
        <p:grpSpPr>
          <a:xfrm>
            <a:off x="232920" y="1388520"/>
            <a:ext cx="9615600" cy="1098720"/>
            <a:chOff x="232920" y="1388520"/>
            <a:chExt cx="9615600" cy="1098720"/>
          </a:xfrm>
        </p:grpSpPr>
        <p:sp>
          <p:nvSpPr>
            <p:cNvPr id="92" name="Freeform 14"/>
            <p:cNvSpPr/>
            <p:nvPr/>
          </p:nvSpPr>
          <p:spPr>
            <a:xfrm>
              <a:off x="6666120" y="1508400"/>
              <a:ext cx="3170160" cy="589680"/>
            </a:xfrm>
            <a:custGeom>
              <a:avLst/>
              <a:gdLst/>
              <a:ahLst/>
              <a:cxn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scrgbClr r="0" g="0" b="0"/>
            </a:lnRef>
            <a:fillRef idx="0">
              <a:scrgbClr r="0" g="0" b="0"/>
            </a:fillRef>
            <a:effectRef idx="0">
              <a:scrgbClr r="0" g="0" b="0"/>
            </a:effectRef>
            <a:fontRef idx="minor"/>
          </p:style>
        </p:sp>
        <p:sp>
          <p:nvSpPr>
            <p:cNvPr id="93" name="Freeform 18"/>
            <p:cNvSpPr/>
            <p:nvPr/>
          </p:nvSpPr>
          <p:spPr>
            <a:xfrm>
              <a:off x="2887200" y="1402560"/>
              <a:ext cx="6111360" cy="702000"/>
            </a:xfrm>
            <a:custGeom>
              <a:avLst/>
              <a:gdLst/>
              <a:ahLst/>
              <a:cxn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scrgbClr r="0" g="0" b="0"/>
            </a:lnRef>
            <a:fillRef idx="0">
              <a:scrgbClr r="0" g="0" b="0"/>
            </a:fillRef>
            <a:effectRef idx="0">
              <a:scrgbClr r="0" g="0" b="0"/>
            </a:effectRef>
            <a:fontRef idx="minor"/>
          </p:style>
        </p:sp>
        <p:sp>
          <p:nvSpPr>
            <p:cNvPr id="94" name="Freeform 22"/>
            <p:cNvSpPr/>
            <p:nvPr/>
          </p:nvSpPr>
          <p:spPr>
            <a:xfrm>
              <a:off x="3117960" y="1412640"/>
              <a:ext cx="6027120" cy="639360"/>
            </a:xfrm>
            <a:custGeom>
              <a:avLst/>
              <a:gdLst/>
              <a:ahLst/>
              <a:cxn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scrgbClr r="0" g="0" b="0"/>
            </a:lnRef>
            <a:fillRef idx="0">
              <a:scrgbClr r="0" g="0" b="0"/>
            </a:fillRef>
            <a:effectRef idx="0">
              <a:scrgbClr r="0" g="0" b="0"/>
            </a:effectRef>
            <a:fontRef idx="minor"/>
          </p:style>
        </p:sp>
        <p:sp>
          <p:nvSpPr>
            <p:cNvPr id="95" name="Freeform 26"/>
            <p:cNvSpPr/>
            <p:nvPr/>
          </p:nvSpPr>
          <p:spPr>
            <a:xfrm>
              <a:off x="6183720" y="1401120"/>
              <a:ext cx="3646080" cy="538200"/>
            </a:xfrm>
            <a:custGeom>
              <a:avLst/>
              <a:gdLst/>
              <a:ahLst/>
              <a:cxn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scrgbClr r="0" g="0" b="0"/>
            </a:lnRef>
            <a:fillRef idx="0">
              <a:scrgbClr r="0" g="0" b="0"/>
            </a:fillRef>
            <a:effectRef idx="0">
              <a:scrgbClr r="0" g="0" b="0"/>
            </a:effectRef>
            <a:fontRef idx="minor"/>
          </p:style>
        </p:sp>
        <p:sp>
          <p:nvSpPr>
            <p:cNvPr id="96" name="Freeform 10"/>
            <p:cNvSpPr/>
            <p:nvPr/>
          </p:nvSpPr>
          <p:spPr>
            <a:xfrm>
              <a:off x="232920" y="1388520"/>
              <a:ext cx="9615600" cy="1098720"/>
            </a:xfrm>
            <a:custGeom>
              <a:avLst/>
              <a:gdLst/>
              <a:ahLst/>
              <a:cxn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15"/>
              <a:stretch/>
            </a:blipFill>
            <a:ln w="9525">
              <a:noFill/>
            </a:ln>
          </p:spPr>
          <p:style>
            <a:lnRef idx="0">
              <a:scrgbClr r="0" g="0" b="0"/>
            </a:lnRef>
            <a:fillRef idx="0">
              <a:scrgbClr r="0" g="0" b="0"/>
            </a:fillRef>
            <a:effectRef idx="0">
              <a:scrgbClr r="0" g="0" b="0"/>
            </a:effectRef>
            <a:fontRef idx="minor"/>
          </p:style>
        </p:sp>
      </p:grpSp>
      <p:sp>
        <p:nvSpPr>
          <p:cNvPr id="97"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r>
              <a:rPr lang="fr-FR" sz="4400" b="0" strike="noStrike" spc="-1">
                <a:latin typeface="Arial"/>
              </a:rPr>
              <a:t>Cliquez pour éditer le format du texte-titre</a:t>
            </a:r>
          </a:p>
        </p:txBody>
      </p:sp>
      <p:sp>
        <p:nvSpPr>
          <p:cNvPr id="98"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itre 1"/>
          <p:cNvSpPr/>
          <p:nvPr/>
        </p:nvSpPr>
        <p:spPr>
          <a:xfrm>
            <a:off x="755640" y="1783080"/>
            <a:ext cx="8567280" cy="147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100000"/>
              </a:lnSpc>
            </a:pPr>
            <a:r>
              <a:rPr lang="fr-FR" sz="4000" b="0" strike="noStrike" spc="-1">
                <a:solidFill>
                  <a:srgbClr val="FFFFFF"/>
                </a:solidFill>
                <a:latin typeface="Times New Roman"/>
              </a:rPr>
              <a:t>Chapitre 2 :</a:t>
            </a:r>
            <a:br/>
            <a:r>
              <a:rPr lang="fr-FR" sz="4000" b="0" strike="noStrike" spc="-1">
                <a:solidFill>
                  <a:srgbClr val="FFFFFF"/>
                </a:solidFill>
                <a:latin typeface="Times New Roman"/>
              </a:rPr>
              <a:t> Les heuristiques</a:t>
            </a:r>
            <a:endParaRPr lang="fr-FR" sz="40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Espace réservé du contenu 1_10"/>
          <p:cNvSpPr/>
          <p:nvPr/>
        </p:nvSpPr>
        <p:spPr>
          <a:xfrm>
            <a:off x="426960" y="232308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215" name="Espace réservé du numéro de diapositive 2_6"/>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B0111343-B494-4D86-9A83-C9AB33885BEB}" type="slidenum">
              <a:rPr lang="en-GB" sz="1000" b="0" strike="noStrike" spc="-1">
                <a:solidFill>
                  <a:srgbClr val="1F497D"/>
                </a:solidFill>
                <a:latin typeface="Calibri"/>
              </a:rPr>
              <a:t>10</a:t>
            </a:fld>
            <a:endParaRPr lang="fr-FR" sz="1000" b="0" strike="noStrike" spc="-1">
              <a:latin typeface="Arial"/>
            </a:endParaRPr>
          </a:p>
        </p:txBody>
      </p:sp>
      <p:sp>
        <p:nvSpPr>
          <p:cNvPr id="216" name="Titre 3_6"/>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4. Les heuristiques gloutonnes </a:t>
            </a:r>
            <a:br/>
            <a:r>
              <a:rPr lang="fr-FR" sz="3600" b="0" strike="noStrike" spc="-1">
                <a:solidFill>
                  <a:srgbClr val="FFFFFF"/>
                </a:solidFill>
                <a:latin typeface="Times New Roman"/>
              </a:rPr>
              <a:t> de construction  </a:t>
            </a:r>
            <a:endParaRPr lang="fr-FR" sz="3600" b="0" strike="noStrike" spc="-1">
              <a:latin typeface="Arial"/>
            </a:endParaRPr>
          </a:p>
        </p:txBody>
      </p:sp>
      <p:sp>
        <p:nvSpPr>
          <p:cNvPr id="217" name="Espace réservé du contenu 1_13"/>
          <p:cNvSpPr/>
          <p:nvPr/>
        </p:nvSpPr>
        <p:spPr>
          <a:xfrm>
            <a:off x="576360" y="2449080"/>
            <a:ext cx="9009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r>
              <a:rPr lang="fr-FR" sz="2800" b="0" i="1" strike="noStrike" spc="-1">
                <a:solidFill>
                  <a:srgbClr val="1F497D"/>
                </a:solidFill>
                <a:latin typeface="Times New Roman"/>
                <a:ea typeface="DejaVu Sans"/>
              </a:rPr>
              <a:t>- </a:t>
            </a:r>
            <a:r>
              <a:rPr lang="fr-FR" sz="2800" b="0" strike="noStrike" spc="-1">
                <a:solidFill>
                  <a:srgbClr val="1F497D"/>
                </a:solidFill>
                <a:latin typeface="Times New Roman"/>
                <a:ea typeface="DejaVu Sans"/>
              </a:rPr>
              <a:t>Une heuristique gloutonne de construction est une méthode qui commence d'une solution vide et qui cherche à construire graduellement une solution complète de bonne qualité en ajoutant à chaque fois le meilleur élément disponible.</a:t>
            </a:r>
            <a:endParaRPr lang="fr-FR" sz="2800" b="0" strike="noStrike" spc="-1">
              <a:latin typeface="Arial"/>
            </a:endParaRPr>
          </a:p>
          <a:p>
            <a:pPr>
              <a:lnSpc>
                <a:spcPct val="80000"/>
              </a:lnSpc>
              <a:spcBef>
                <a:spcPts val="479"/>
              </a:spcBef>
              <a:tabLst>
                <a:tab pos="0" algn="l"/>
              </a:tabLst>
            </a:pPr>
            <a:endParaRPr lang="fr-FR" sz="28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Espace réservé du contenu 1_12"/>
          <p:cNvSpPr/>
          <p:nvPr/>
        </p:nvSpPr>
        <p:spPr>
          <a:xfrm>
            <a:off x="334440" y="2025720"/>
            <a:ext cx="9342000" cy="315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80000"/>
              </a:lnSpc>
              <a:spcBef>
                <a:spcPts val="720"/>
              </a:spcBef>
              <a:tabLst>
                <a:tab pos="0" algn="l"/>
              </a:tabLst>
            </a:pPr>
            <a:endParaRPr lang="fr-FR" sz="1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 Si nous commençons de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la ville 4 par exemple alors</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le meilleur choix suivant c'est</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la ville 5, et ainsi de suite.</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A la fin, on aura la solution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suivante:</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4-5-2-3-6-1-4</a:t>
            </a: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p:txBody>
      </p:sp>
      <p:sp>
        <p:nvSpPr>
          <p:cNvPr id="219" name="Espace réservé du numéro de diapositive 2_9"/>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5C57A34A-6D93-4B48-8BFC-752A7C4AB64F}" type="slidenum">
              <a:rPr lang="en-GB" sz="1000" b="0" strike="noStrike" spc="-1">
                <a:solidFill>
                  <a:srgbClr val="1F497D"/>
                </a:solidFill>
                <a:latin typeface="Calibri"/>
              </a:rPr>
              <a:t>11</a:t>
            </a:fld>
            <a:endParaRPr lang="fr-FR" sz="1000" b="0" strike="noStrike" spc="-1">
              <a:latin typeface="Arial"/>
            </a:endParaRPr>
          </a:p>
        </p:txBody>
      </p:sp>
      <p:sp>
        <p:nvSpPr>
          <p:cNvPr id="220" name="Titre 3_9"/>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48000"/>
          </a:bodyPr>
          <a:lstStyle/>
          <a:p>
            <a:pPr algn="ctr">
              <a:lnSpc>
                <a:spcPct val="100000"/>
              </a:lnSpc>
            </a:pPr>
            <a:r>
              <a:rPr lang="fr-FR" sz="3600" b="0" strike="noStrike" spc="-1">
                <a:solidFill>
                  <a:srgbClr val="FFFFFF"/>
                </a:solidFill>
                <a:latin typeface="Times New Roman"/>
              </a:rPr>
              <a:t>Example d'application d'une heuristique gloutonne </a:t>
            </a:r>
            <a:br/>
            <a:r>
              <a:rPr lang="fr-FR" sz="3600" b="0" strike="noStrike" spc="-1">
                <a:solidFill>
                  <a:srgbClr val="FFFFFF"/>
                </a:solidFill>
                <a:latin typeface="Times New Roman"/>
              </a:rPr>
              <a:t> de construction pour</a:t>
            </a:r>
            <a:r>
              <a:rPr lang="fr-FR" sz="3600" b="0" strike="noStrike" spc="-1">
                <a:solidFill>
                  <a:srgbClr val="FFFFFF"/>
                </a:solidFill>
                <a:latin typeface="Times New Roman"/>
                <a:ea typeface="Candara"/>
              </a:rPr>
              <a:t> le TSP</a:t>
            </a:r>
            <a:endParaRPr lang="fr-FR" sz="3600" b="0" strike="noStrike" spc="-1">
              <a:latin typeface="Arial"/>
            </a:endParaRPr>
          </a:p>
        </p:txBody>
      </p:sp>
      <p:sp>
        <p:nvSpPr>
          <p:cNvPr id="221" name="Ellipse 4_0"/>
          <p:cNvSpPr/>
          <p:nvPr/>
        </p:nvSpPr>
        <p:spPr>
          <a:xfrm>
            <a:off x="6442920" y="248040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1</a:t>
            </a:r>
            <a:endParaRPr lang="fr-FR" sz="1800" b="0" strike="noStrike" spc="-1">
              <a:latin typeface="Arial"/>
            </a:endParaRPr>
          </a:p>
        </p:txBody>
      </p:sp>
      <p:sp>
        <p:nvSpPr>
          <p:cNvPr id="222" name="Ellipse 5_0"/>
          <p:cNvSpPr/>
          <p:nvPr/>
        </p:nvSpPr>
        <p:spPr>
          <a:xfrm>
            <a:off x="4767480" y="285516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6</a:t>
            </a:r>
            <a:endParaRPr lang="fr-FR" sz="1800" b="0" strike="noStrike" spc="-1">
              <a:latin typeface="Arial"/>
            </a:endParaRPr>
          </a:p>
        </p:txBody>
      </p:sp>
      <p:sp>
        <p:nvSpPr>
          <p:cNvPr id="223" name="Ellipse 6_0"/>
          <p:cNvSpPr/>
          <p:nvPr/>
        </p:nvSpPr>
        <p:spPr>
          <a:xfrm>
            <a:off x="5212080" y="44798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5</a:t>
            </a:r>
            <a:endParaRPr lang="fr-FR" sz="1800" b="0" strike="noStrike" spc="-1">
              <a:latin typeface="Arial"/>
            </a:endParaRPr>
          </a:p>
        </p:txBody>
      </p:sp>
      <p:sp>
        <p:nvSpPr>
          <p:cNvPr id="224" name="Ellipse 7_3"/>
          <p:cNvSpPr/>
          <p:nvPr/>
        </p:nvSpPr>
        <p:spPr>
          <a:xfrm>
            <a:off x="8035200" y="260532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2</a:t>
            </a:r>
            <a:endParaRPr lang="fr-FR" sz="1800" b="0" strike="noStrike" spc="-1">
              <a:latin typeface="Arial"/>
            </a:endParaRPr>
          </a:p>
        </p:txBody>
      </p:sp>
      <p:sp>
        <p:nvSpPr>
          <p:cNvPr id="225" name="Ellipse 8_0"/>
          <p:cNvSpPr/>
          <p:nvPr/>
        </p:nvSpPr>
        <p:spPr>
          <a:xfrm>
            <a:off x="7433280" y="458136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4</a:t>
            </a:r>
            <a:endParaRPr lang="fr-FR" sz="1800" b="0" strike="noStrike" spc="-1">
              <a:latin typeface="Arial"/>
            </a:endParaRPr>
          </a:p>
        </p:txBody>
      </p:sp>
      <p:sp>
        <p:nvSpPr>
          <p:cNvPr id="226" name="Ellipse 9_3"/>
          <p:cNvSpPr/>
          <p:nvPr/>
        </p:nvSpPr>
        <p:spPr>
          <a:xfrm>
            <a:off x="8609040" y="373788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3</a:t>
            </a:r>
            <a:endParaRPr lang="fr-FR" sz="1800" b="0" strike="noStrike" spc="-1">
              <a:latin typeface="Arial"/>
            </a:endParaRPr>
          </a:p>
        </p:txBody>
      </p:sp>
      <p:sp>
        <p:nvSpPr>
          <p:cNvPr id="227" name="Connecteur droit avec flèche 10_0"/>
          <p:cNvSpPr/>
          <p:nvPr/>
        </p:nvSpPr>
        <p:spPr>
          <a:xfrm flipH="1">
            <a:off x="5527080" y="3902760"/>
            <a:ext cx="3072240" cy="63972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28" name="Connecteur droit avec flèche 11_0"/>
          <p:cNvSpPr/>
          <p:nvPr/>
        </p:nvSpPr>
        <p:spPr>
          <a:xfrm flipH="1" flipV="1">
            <a:off x="5110920" y="3143880"/>
            <a:ext cx="3516480" cy="70236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29" name="Connecteur droit avec flèche 12_0"/>
          <p:cNvSpPr/>
          <p:nvPr/>
        </p:nvSpPr>
        <p:spPr>
          <a:xfrm flipH="1">
            <a:off x="7610040" y="2926800"/>
            <a:ext cx="527040" cy="169380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0" name="Connecteur droit avec flèche 13_0"/>
          <p:cNvSpPr/>
          <p:nvPr/>
        </p:nvSpPr>
        <p:spPr>
          <a:xfrm>
            <a:off x="8267760" y="2934360"/>
            <a:ext cx="489960" cy="81144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1" name="Connecteur droit avec flèche 14_0"/>
          <p:cNvSpPr/>
          <p:nvPr/>
        </p:nvSpPr>
        <p:spPr>
          <a:xfrm flipH="1">
            <a:off x="5499360" y="2864160"/>
            <a:ext cx="2628000" cy="173304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2" name="Connecteur droit avec flèche 15_0"/>
          <p:cNvSpPr/>
          <p:nvPr/>
        </p:nvSpPr>
        <p:spPr>
          <a:xfrm flipH="1">
            <a:off x="5119560" y="2871720"/>
            <a:ext cx="2951640" cy="16308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3" name="Connecteur droit avec flèche 16_0"/>
          <p:cNvSpPr/>
          <p:nvPr/>
        </p:nvSpPr>
        <p:spPr>
          <a:xfrm>
            <a:off x="6648120" y="2809440"/>
            <a:ext cx="795240" cy="181116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4" name="Connecteur droit avec flèche 17_0"/>
          <p:cNvSpPr/>
          <p:nvPr/>
        </p:nvSpPr>
        <p:spPr>
          <a:xfrm flipH="1">
            <a:off x="5499360" y="2809440"/>
            <a:ext cx="980280" cy="170172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5" name="Connecteur droit avec flèche 18_0"/>
          <p:cNvSpPr/>
          <p:nvPr/>
        </p:nvSpPr>
        <p:spPr>
          <a:xfrm>
            <a:off x="6777360" y="2762640"/>
            <a:ext cx="1813320" cy="106920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6" name="Connecteur droit avec flèche 19_0"/>
          <p:cNvSpPr/>
          <p:nvPr/>
        </p:nvSpPr>
        <p:spPr>
          <a:xfrm flipH="1">
            <a:off x="5157360" y="2707920"/>
            <a:ext cx="1276560" cy="22572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7" name="Connecteur droit avec flèche 20_0"/>
          <p:cNvSpPr/>
          <p:nvPr/>
        </p:nvSpPr>
        <p:spPr>
          <a:xfrm>
            <a:off x="6823800" y="2707920"/>
            <a:ext cx="1211760" cy="5400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8" name="Connecteur droit avec flèche 23_0"/>
          <p:cNvSpPr/>
          <p:nvPr/>
        </p:nvSpPr>
        <p:spPr>
          <a:xfrm>
            <a:off x="4916880" y="3184560"/>
            <a:ext cx="397080" cy="128808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9" name="Connecteur droit avec flèche 24_0"/>
          <p:cNvSpPr/>
          <p:nvPr/>
        </p:nvSpPr>
        <p:spPr>
          <a:xfrm flipH="1" flipV="1">
            <a:off x="5592240" y="4698360"/>
            <a:ext cx="1887480" cy="6948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40" name="Connecteur droit avec flèche 25_0"/>
          <p:cNvSpPr/>
          <p:nvPr/>
        </p:nvSpPr>
        <p:spPr>
          <a:xfrm flipH="1">
            <a:off x="7795440" y="4004280"/>
            <a:ext cx="887760" cy="64728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41" name="Connecteur droit avec flèche 26_0"/>
          <p:cNvSpPr/>
          <p:nvPr/>
        </p:nvSpPr>
        <p:spPr>
          <a:xfrm flipH="1" flipV="1">
            <a:off x="5008680" y="3168000"/>
            <a:ext cx="2368800" cy="151416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42" name="ZoneTexte 27_0"/>
          <p:cNvSpPr/>
          <p:nvPr/>
        </p:nvSpPr>
        <p:spPr>
          <a:xfrm>
            <a:off x="5630400" y="26460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2</a:t>
            </a:r>
            <a:endParaRPr lang="fr-FR" sz="1800" b="0" strike="noStrike" spc="-1">
              <a:latin typeface="Arial"/>
            </a:endParaRPr>
          </a:p>
        </p:txBody>
      </p:sp>
      <p:sp>
        <p:nvSpPr>
          <p:cNvPr id="243" name="ZoneTexte 29_0"/>
          <p:cNvSpPr/>
          <p:nvPr/>
        </p:nvSpPr>
        <p:spPr>
          <a:xfrm>
            <a:off x="7398000" y="34502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2</a:t>
            </a:r>
            <a:endParaRPr lang="fr-FR" sz="1800" b="0" strike="noStrike" spc="-1">
              <a:latin typeface="Arial"/>
            </a:endParaRPr>
          </a:p>
        </p:txBody>
      </p:sp>
      <p:sp>
        <p:nvSpPr>
          <p:cNvPr id="244" name="ZoneTexte 30_0"/>
          <p:cNvSpPr/>
          <p:nvPr/>
        </p:nvSpPr>
        <p:spPr>
          <a:xfrm>
            <a:off x="5861880" y="40986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2</a:t>
            </a:r>
            <a:endParaRPr lang="fr-FR" sz="1800" b="0" strike="noStrike" spc="-1">
              <a:latin typeface="Arial"/>
            </a:endParaRPr>
          </a:p>
        </p:txBody>
      </p:sp>
      <p:sp>
        <p:nvSpPr>
          <p:cNvPr id="245" name="ZoneTexte 31_0"/>
          <p:cNvSpPr/>
          <p:nvPr/>
        </p:nvSpPr>
        <p:spPr>
          <a:xfrm>
            <a:off x="6852240" y="42782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6</a:t>
            </a:r>
            <a:endParaRPr lang="fr-FR" sz="1800" b="0" strike="noStrike" spc="-1">
              <a:latin typeface="Arial"/>
            </a:endParaRPr>
          </a:p>
        </p:txBody>
      </p:sp>
      <p:sp>
        <p:nvSpPr>
          <p:cNvPr id="246" name="ZoneTexte 32_0"/>
          <p:cNvSpPr/>
          <p:nvPr/>
        </p:nvSpPr>
        <p:spPr>
          <a:xfrm>
            <a:off x="7990920" y="38642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6</a:t>
            </a:r>
            <a:endParaRPr lang="fr-FR" sz="1800" b="0" strike="noStrike" spc="-1">
              <a:latin typeface="Arial"/>
            </a:endParaRPr>
          </a:p>
        </p:txBody>
      </p:sp>
      <p:sp>
        <p:nvSpPr>
          <p:cNvPr id="247" name="ZoneTexte 33_0"/>
          <p:cNvSpPr/>
          <p:nvPr/>
        </p:nvSpPr>
        <p:spPr>
          <a:xfrm>
            <a:off x="7574040" y="41688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8</a:t>
            </a:r>
            <a:endParaRPr lang="fr-FR" sz="1800" b="0" strike="noStrike" spc="-1">
              <a:latin typeface="Arial"/>
            </a:endParaRPr>
          </a:p>
        </p:txBody>
      </p:sp>
      <p:sp>
        <p:nvSpPr>
          <p:cNvPr id="248" name="ZoneTexte 34_0"/>
          <p:cNvSpPr/>
          <p:nvPr/>
        </p:nvSpPr>
        <p:spPr>
          <a:xfrm>
            <a:off x="7490880" y="27320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5</a:t>
            </a:r>
            <a:endParaRPr lang="fr-FR" sz="1800" b="0" strike="noStrike" spc="-1">
              <a:latin typeface="Arial"/>
            </a:endParaRPr>
          </a:p>
        </p:txBody>
      </p:sp>
      <p:sp>
        <p:nvSpPr>
          <p:cNvPr id="249" name="ZoneTexte 35_0"/>
          <p:cNvSpPr/>
          <p:nvPr/>
        </p:nvSpPr>
        <p:spPr>
          <a:xfrm>
            <a:off x="6703920" y="307548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3</a:t>
            </a:r>
            <a:endParaRPr lang="fr-FR" sz="1800" b="0" strike="noStrike" spc="-1">
              <a:latin typeface="Arial"/>
            </a:endParaRPr>
          </a:p>
        </p:txBody>
      </p:sp>
      <p:sp>
        <p:nvSpPr>
          <p:cNvPr id="250" name="ZoneTexte 36_0"/>
          <p:cNvSpPr/>
          <p:nvPr/>
        </p:nvSpPr>
        <p:spPr>
          <a:xfrm>
            <a:off x="6093360" y="302868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4</a:t>
            </a:r>
            <a:endParaRPr lang="fr-FR" sz="1800" b="0" strike="noStrike" spc="-1">
              <a:latin typeface="Arial"/>
            </a:endParaRPr>
          </a:p>
        </p:txBody>
      </p:sp>
      <p:sp>
        <p:nvSpPr>
          <p:cNvPr id="251" name="ZoneTexte 37_0"/>
          <p:cNvSpPr/>
          <p:nvPr/>
        </p:nvSpPr>
        <p:spPr>
          <a:xfrm>
            <a:off x="7092720" y="29192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7</a:t>
            </a:r>
            <a:endParaRPr lang="fr-FR" sz="1800" b="0" strike="noStrike" spc="-1">
              <a:latin typeface="Arial"/>
            </a:endParaRPr>
          </a:p>
        </p:txBody>
      </p:sp>
      <p:sp>
        <p:nvSpPr>
          <p:cNvPr id="252" name="ZoneTexte 38_0"/>
          <p:cNvSpPr/>
          <p:nvPr/>
        </p:nvSpPr>
        <p:spPr>
          <a:xfrm>
            <a:off x="8379360" y="31770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2</a:t>
            </a:r>
            <a:endParaRPr lang="fr-FR" sz="1800" b="0" strike="noStrike" spc="-1">
              <a:latin typeface="Arial"/>
            </a:endParaRPr>
          </a:p>
        </p:txBody>
      </p:sp>
      <p:sp>
        <p:nvSpPr>
          <p:cNvPr id="253" name="ZoneTexte 39_0"/>
          <p:cNvSpPr/>
          <p:nvPr/>
        </p:nvSpPr>
        <p:spPr>
          <a:xfrm>
            <a:off x="8222040" y="41220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3</a:t>
            </a:r>
            <a:endParaRPr lang="fr-FR" sz="1800" b="0" strike="noStrike" spc="-1">
              <a:latin typeface="Arial"/>
            </a:endParaRPr>
          </a:p>
        </p:txBody>
      </p:sp>
      <p:sp>
        <p:nvSpPr>
          <p:cNvPr id="254" name="ZoneTexte 40_0"/>
          <p:cNvSpPr/>
          <p:nvPr/>
        </p:nvSpPr>
        <p:spPr>
          <a:xfrm>
            <a:off x="6269040" y="45824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1</a:t>
            </a:r>
            <a:endParaRPr lang="fr-FR" sz="1800" b="0" strike="noStrike" spc="-1">
              <a:latin typeface="Arial"/>
            </a:endParaRPr>
          </a:p>
        </p:txBody>
      </p:sp>
      <p:sp>
        <p:nvSpPr>
          <p:cNvPr id="255" name="ZoneTexte 41_0"/>
          <p:cNvSpPr/>
          <p:nvPr/>
        </p:nvSpPr>
        <p:spPr>
          <a:xfrm>
            <a:off x="4936320" y="360648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6</a:t>
            </a:r>
            <a:endParaRPr lang="fr-FR" sz="1800" b="0" strike="noStrike" spc="-1">
              <a:latin typeface="Arial"/>
            </a:endParaRPr>
          </a:p>
        </p:txBody>
      </p:sp>
      <p:sp>
        <p:nvSpPr>
          <p:cNvPr id="256" name="ZoneTexte 42_0"/>
          <p:cNvSpPr/>
          <p:nvPr/>
        </p:nvSpPr>
        <p:spPr>
          <a:xfrm>
            <a:off x="7185600" y="251316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4</a:t>
            </a:r>
            <a:endParaRPr lang="fr-FR" sz="18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Espace réservé du contenu 1_14"/>
          <p:cNvSpPr/>
          <p:nvPr/>
        </p:nvSpPr>
        <p:spPr>
          <a:xfrm>
            <a:off x="426960" y="232308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258" name="Espace réservé du numéro de diapositive 2_8"/>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80256524-97DF-454B-B80D-A61AD53E937A}" type="slidenum">
              <a:rPr lang="en-GB" sz="1000" b="0" strike="noStrike" spc="-1">
                <a:solidFill>
                  <a:srgbClr val="1F497D"/>
                </a:solidFill>
                <a:latin typeface="Calibri"/>
              </a:rPr>
              <a:t>12</a:t>
            </a:fld>
            <a:endParaRPr lang="fr-FR" sz="1000" b="0" strike="noStrike" spc="-1">
              <a:latin typeface="Arial"/>
            </a:endParaRPr>
          </a:p>
        </p:txBody>
      </p:sp>
      <p:sp>
        <p:nvSpPr>
          <p:cNvPr id="259" name="Titre 3_8"/>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fr-FR" sz="3600" b="0" strike="noStrike" spc="-1">
                <a:solidFill>
                  <a:srgbClr val="FFFFFF"/>
                </a:solidFill>
                <a:latin typeface="Times New Roman"/>
              </a:rPr>
              <a:t>5. Les recherches locales  </a:t>
            </a:r>
            <a:endParaRPr lang="fr-FR" sz="3600" b="0" strike="noStrike" spc="-1">
              <a:latin typeface="Arial"/>
            </a:endParaRPr>
          </a:p>
        </p:txBody>
      </p:sp>
      <p:sp>
        <p:nvSpPr>
          <p:cNvPr id="260" name="Espace réservé du contenu 1_16"/>
          <p:cNvSpPr/>
          <p:nvPr/>
        </p:nvSpPr>
        <p:spPr>
          <a:xfrm>
            <a:off x="576360" y="2449080"/>
            <a:ext cx="9009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r>
              <a:rPr lang="fr-FR" sz="2800" b="0" i="1" strike="noStrike" spc="-1">
                <a:solidFill>
                  <a:srgbClr val="1F497D"/>
                </a:solidFill>
                <a:latin typeface="Times New Roman"/>
                <a:ea typeface="DejaVu Sans"/>
              </a:rPr>
              <a:t>- </a:t>
            </a:r>
            <a:r>
              <a:rPr lang="fr-FR" sz="2800" b="0" strike="noStrike" spc="-1">
                <a:solidFill>
                  <a:srgbClr val="1F497D"/>
                </a:solidFill>
                <a:latin typeface="Times New Roman"/>
                <a:ea typeface="DejaVu Sans"/>
              </a:rPr>
              <a:t>Une méthode de recherche locale est une méthode qui commence d'une solution complète </a:t>
            </a:r>
            <a:r>
              <a:rPr lang="fr-FR" sz="2800" b="1" i="1" strike="noStrike" spc="-1">
                <a:solidFill>
                  <a:srgbClr val="1F497D"/>
                </a:solidFill>
                <a:latin typeface="Times New Roman"/>
                <a:ea typeface="DejaVu Sans"/>
              </a:rPr>
              <a:t>s</a:t>
            </a:r>
            <a:r>
              <a:rPr lang="fr-FR" sz="2800" b="0" strike="noStrike" spc="-1">
                <a:solidFill>
                  <a:srgbClr val="1F497D"/>
                </a:solidFill>
                <a:latin typeface="Times New Roman"/>
                <a:ea typeface="DejaVu Sans"/>
              </a:rPr>
              <a:t> et qui cherche à l'améliorer en appliquant un mouvement de modification sur cette solution.</a:t>
            </a:r>
            <a:endParaRPr lang="fr-FR" sz="2800" b="0" strike="noStrike" spc="-1">
              <a:latin typeface="Arial"/>
            </a:endParaRPr>
          </a:p>
          <a:p>
            <a:pPr algn="just">
              <a:lnSpc>
                <a:spcPct val="80000"/>
              </a:lnSpc>
              <a:spcBef>
                <a:spcPts val="561"/>
              </a:spcBef>
              <a:tabLst>
                <a:tab pos="0" algn="l"/>
              </a:tabLst>
            </a:pPr>
            <a:r>
              <a:rPr lang="fr-FR" sz="2800" b="0" strike="noStrike" spc="-1">
                <a:solidFill>
                  <a:srgbClr val="1F497D"/>
                </a:solidFill>
                <a:latin typeface="Times New Roman"/>
                <a:ea typeface="DejaVu Sans"/>
              </a:rPr>
              <a:t>- La recherche locale se termine quand le mouvement de modification ne donne aucune amélioration à la solution courante </a:t>
            </a:r>
            <a:r>
              <a:rPr lang="fr-FR" sz="2800" b="1" i="1" strike="noStrike" spc="-1">
                <a:solidFill>
                  <a:srgbClr val="1F497D"/>
                </a:solidFill>
                <a:latin typeface="Times New Roman"/>
                <a:ea typeface="DejaVu Sans"/>
              </a:rPr>
              <a:t>s</a:t>
            </a:r>
            <a:r>
              <a:rPr lang="fr-FR" sz="2800" b="0" strike="noStrike" spc="-1">
                <a:solidFill>
                  <a:srgbClr val="1F497D"/>
                </a:solidFill>
                <a:latin typeface="Times New Roman"/>
                <a:ea typeface="DejaVu Sans"/>
              </a:rPr>
              <a:t>.</a:t>
            </a:r>
            <a:endParaRPr lang="fr-FR" sz="2800" b="0" strike="noStrike" spc="-1">
              <a:latin typeface="Arial"/>
            </a:endParaRPr>
          </a:p>
          <a:p>
            <a:pPr>
              <a:lnSpc>
                <a:spcPct val="80000"/>
              </a:lnSpc>
              <a:spcBef>
                <a:spcPts val="479"/>
              </a:spcBef>
              <a:tabLst>
                <a:tab pos="0" algn="l"/>
              </a:tabLst>
            </a:pPr>
            <a:endParaRPr lang="fr-FR" sz="28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Espace réservé du contenu 1_15"/>
          <p:cNvSpPr/>
          <p:nvPr/>
        </p:nvSpPr>
        <p:spPr>
          <a:xfrm>
            <a:off x="426960" y="232308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262" name="Espace réservé du numéro de diapositive 2_11"/>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EF713CA7-D73C-46CF-B096-5A8FE4EB59F0}" type="slidenum">
              <a:rPr lang="en-GB" sz="1000" b="0" strike="noStrike" spc="-1">
                <a:solidFill>
                  <a:srgbClr val="1F497D"/>
                </a:solidFill>
                <a:latin typeface="Calibri"/>
              </a:rPr>
              <a:t>13</a:t>
            </a:fld>
            <a:endParaRPr lang="fr-FR" sz="1000" b="0" strike="noStrike" spc="-1">
              <a:latin typeface="Arial"/>
            </a:endParaRPr>
          </a:p>
        </p:txBody>
      </p:sp>
      <p:sp>
        <p:nvSpPr>
          <p:cNvPr id="263" name="Titre 3_11"/>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5. Les recherches locales : </a:t>
            </a:r>
            <a:br/>
            <a:r>
              <a:rPr lang="fr-FR" sz="3600" b="0" strike="noStrike" spc="-1">
                <a:solidFill>
                  <a:srgbClr val="FFFFFF"/>
                </a:solidFill>
                <a:latin typeface="Times New Roman"/>
              </a:rPr>
              <a:t>Algorithme général  </a:t>
            </a:r>
            <a:endParaRPr lang="fr-FR" sz="3600" b="0" strike="noStrike" spc="-1">
              <a:latin typeface="Arial"/>
            </a:endParaRPr>
          </a:p>
        </p:txBody>
      </p:sp>
      <p:sp>
        <p:nvSpPr>
          <p:cNvPr id="264" name="Espace réservé du contenu 1_18"/>
          <p:cNvSpPr/>
          <p:nvPr/>
        </p:nvSpPr>
        <p:spPr>
          <a:xfrm>
            <a:off x="502560" y="1691640"/>
            <a:ext cx="9009000" cy="3443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just">
              <a:lnSpc>
                <a:spcPct val="80000"/>
              </a:lnSpc>
              <a:spcBef>
                <a:spcPts val="400"/>
              </a:spcBef>
              <a:tabLst>
                <a:tab pos="0" algn="l"/>
              </a:tabLst>
            </a:pPr>
            <a:r>
              <a:rPr lang="fr-FR" sz="2000" b="1" strike="noStrike" spc="-1" dirty="0">
                <a:solidFill>
                  <a:srgbClr val="1F497D"/>
                </a:solidFill>
                <a:latin typeface="Times New Roman"/>
                <a:ea typeface="DejaVu Sans"/>
              </a:rPr>
              <a:t>s </a:t>
            </a:r>
            <a:r>
              <a:rPr lang="fr-FR" sz="2000" b="0" strike="noStrike" spc="-1" dirty="0">
                <a:solidFill>
                  <a:srgbClr val="1F497D"/>
                </a:solidFill>
                <a:latin typeface="Times New Roman"/>
                <a:ea typeface="DejaVu Sans"/>
              </a:rPr>
              <a:t>: une solution au problème.</a:t>
            </a:r>
            <a:endParaRPr lang="fr-FR" sz="2000" b="0" strike="noStrike" spc="-1" dirty="0">
              <a:latin typeface="Arial"/>
            </a:endParaRPr>
          </a:p>
          <a:p>
            <a:pPr algn="just">
              <a:lnSpc>
                <a:spcPct val="80000"/>
              </a:lnSpc>
              <a:spcBef>
                <a:spcPts val="400"/>
              </a:spcBef>
              <a:tabLst>
                <a:tab pos="0" algn="l"/>
              </a:tabLst>
            </a:pPr>
            <a:r>
              <a:rPr lang="fr-FR" sz="2000" b="1" strike="noStrike" spc="-1" dirty="0">
                <a:solidFill>
                  <a:srgbClr val="1F497D"/>
                </a:solidFill>
                <a:latin typeface="Times New Roman"/>
                <a:ea typeface="DejaVu Sans"/>
              </a:rPr>
              <a:t>M </a:t>
            </a:r>
            <a:r>
              <a:rPr lang="fr-FR" sz="2000" b="0" strike="noStrike" spc="-1" dirty="0">
                <a:solidFill>
                  <a:srgbClr val="1F497D"/>
                </a:solidFill>
                <a:latin typeface="Times New Roman"/>
                <a:ea typeface="DejaVu Sans"/>
              </a:rPr>
              <a:t>: un type de mouvement qu'on peut appliquer sur </a:t>
            </a:r>
            <a:r>
              <a:rPr lang="fr-FR" sz="2000" b="1" strike="noStrike" spc="-1" dirty="0">
                <a:solidFill>
                  <a:srgbClr val="1F497D"/>
                </a:solidFill>
                <a:latin typeface="Times New Roman"/>
                <a:ea typeface="DejaVu Sans"/>
              </a:rPr>
              <a:t>s</a:t>
            </a:r>
            <a:r>
              <a:rPr lang="fr-FR" sz="2000" b="0" strike="noStrike" spc="-1" dirty="0">
                <a:solidFill>
                  <a:srgbClr val="1F497D"/>
                </a:solidFill>
                <a:latin typeface="Times New Roman"/>
                <a:ea typeface="DejaVu Sans"/>
              </a:rPr>
              <a:t>;</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Stop</a:t>
            </a:r>
            <a:r>
              <a:rPr lang="fr-FR" sz="2000" spc="-1" dirty="0">
                <a:solidFill>
                  <a:srgbClr val="1F497D"/>
                </a:solidFill>
                <a:latin typeface="Times New Roman"/>
                <a:ea typeface="DejaVu Sans"/>
              </a:rPr>
              <a:t> </a:t>
            </a:r>
            <a:r>
              <a:rPr lang="fr-FR" sz="2000" spc="-1" dirty="0">
                <a:solidFill>
                  <a:srgbClr val="1F497D"/>
                </a:solidFill>
                <a:latin typeface="Times New Roman"/>
              </a:rPr>
              <a:t>←</a:t>
            </a:r>
            <a:r>
              <a:rPr lang="fr-FR" sz="2000" spc="-1" dirty="0">
                <a:solidFill>
                  <a:srgbClr val="1F497D"/>
                </a:solidFill>
                <a:latin typeface="Times New Roman"/>
                <a:ea typeface="DejaVu Sans"/>
              </a:rPr>
              <a:t> </a:t>
            </a:r>
            <a:r>
              <a:rPr lang="fr-FR" sz="2000" b="0" strike="noStrike" spc="-1" dirty="0">
                <a:solidFill>
                  <a:srgbClr val="1F497D"/>
                </a:solidFill>
                <a:latin typeface="Times New Roman"/>
                <a:ea typeface="DejaVu Sans"/>
              </a:rPr>
              <a:t>Faux;</a:t>
            </a:r>
            <a:endParaRPr lang="fr-FR" sz="2000" b="0" strike="noStrike" spc="-1" dirty="0">
              <a:latin typeface="Arial"/>
            </a:endParaRPr>
          </a:p>
          <a:p>
            <a:pPr algn="just">
              <a:lnSpc>
                <a:spcPct val="80000"/>
              </a:lnSpc>
              <a:spcBef>
                <a:spcPts val="400"/>
              </a:spcBef>
              <a:tabLst>
                <a:tab pos="0" algn="l"/>
              </a:tabLst>
            </a:pPr>
            <a:r>
              <a:rPr lang="fr-FR" sz="2000" b="0" strike="noStrike" spc="-1" dirty="0" err="1">
                <a:solidFill>
                  <a:srgbClr val="1F497D"/>
                </a:solidFill>
                <a:latin typeface="Times New Roman"/>
                <a:ea typeface="DejaVu Sans"/>
              </a:rPr>
              <a:t>Tantque</a:t>
            </a:r>
            <a:r>
              <a:rPr lang="fr-FR" sz="2000" b="0" strike="noStrike" spc="-1" dirty="0">
                <a:solidFill>
                  <a:srgbClr val="1F497D"/>
                </a:solidFill>
                <a:latin typeface="Times New Roman"/>
                <a:ea typeface="DejaVu Sans"/>
              </a:rPr>
              <a:t> </a:t>
            </a:r>
            <a:r>
              <a:rPr lang="fr-FR" sz="2000" spc="-1" dirty="0">
                <a:solidFill>
                  <a:srgbClr val="1F497D"/>
                </a:solidFill>
                <a:latin typeface="Times New Roman"/>
                <a:ea typeface="DejaVu Sans"/>
              </a:rPr>
              <a:t>(</a:t>
            </a:r>
            <a:r>
              <a:rPr lang="fr-FR" sz="2000" b="0" strike="noStrike" spc="-1" dirty="0" err="1">
                <a:solidFill>
                  <a:srgbClr val="1F497D"/>
                </a:solidFill>
                <a:latin typeface="Times New Roman"/>
                <a:ea typeface="DejaVu Sans"/>
              </a:rPr>
              <a:t>Non Stop</a:t>
            </a:r>
            <a:r>
              <a:rPr lang="fr-FR" sz="2000" spc="-1" dirty="0">
                <a:solidFill>
                  <a:srgbClr val="1F497D"/>
                </a:solidFill>
                <a:latin typeface="Times New Roman"/>
                <a:ea typeface="DejaVu Sans"/>
              </a:rPr>
              <a:t>)</a:t>
            </a:r>
            <a:r>
              <a:rPr lang="fr-FR" sz="2000" b="0" strike="noStrike" spc="-1" dirty="0">
                <a:solidFill>
                  <a:srgbClr val="1F497D"/>
                </a:solidFill>
                <a:latin typeface="Times New Roman"/>
                <a:ea typeface="DejaVu Sans"/>
              </a:rPr>
              <a:t> faire</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Soit </a:t>
            </a:r>
            <a:r>
              <a:rPr lang="fr-FR" sz="2000" b="1" strike="noStrike" spc="-1" dirty="0">
                <a:solidFill>
                  <a:srgbClr val="1F497D"/>
                </a:solidFill>
                <a:latin typeface="Times New Roman"/>
                <a:ea typeface="DejaVu Sans"/>
              </a:rPr>
              <a:t>N </a:t>
            </a:r>
            <a:r>
              <a:rPr lang="fr-FR" sz="2000" b="0" strike="noStrike" spc="-1" dirty="0">
                <a:solidFill>
                  <a:srgbClr val="1F497D"/>
                </a:solidFill>
                <a:latin typeface="Times New Roman"/>
                <a:ea typeface="DejaVu Sans"/>
              </a:rPr>
              <a:t>l'ensemble de solutions obtenues en appliquant </a:t>
            </a:r>
            <a:r>
              <a:rPr lang="fr-FR" sz="2000" b="1" strike="noStrike" spc="-1" dirty="0">
                <a:solidFill>
                  <a:srgbClr val="1F497D"/>
                </a:solidFill>
                <a:latin typeface="Times New Roman"/>
                <a:ea typeface="DejaVu Sans"/>
              </a:rPr>
              <a:t>M</a:t>
            </a:r>
            <a:r>
              <a:rPr lang="fr-FR" sz="2000" b="0" strike="noStrike" spc="-1" dirty="0">
                <a:solidFill>
                  <a:srgbClr val="1F497D"/>
                </a:solidFill>
                <a:latin typeface="Times New Roman"/>
                <a:ea typeface="DejaVu Sans"/>
              </a:rPr>
              <a:t>;</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a:t>
            </a:r>
            <a:r>
              <a:rPr lang="fr-FR" sz="2000" b="1" strike="noStrike" spc="-1" dirty="0">
                <a:solidFill>
                  <a:srgbClr val="1F497D"/>
                </a:solidFill>
                <a:latin typeface="Times New Roman"/>
                <a:ea typeface="DejaVu Sans"/>
              </a:rPr>
              <a:t>s</a:t>
            </a:r>
            <a:r>
              <a:rPr lang="fr-FR" sz="2000" b="1" strike="noStrike" spc="-1" baseline="-25000" dirty="0">
                <a:solidFill>
                  <a:srgbClr val="1F497D"/>
                </a:solidFill>
                <a:latin typeface="Times New Roman"/>
                <a:ea typeface="DejaVu Sans"/>
              </a:rPr>
              <a:t>n</a:t>
            </a:r>
            <a:r>
              <a:rPr lang="fr-FR" sz="2000" spc="-1" dirty="0">
                <a:solidFill>
                  <a:srgbClr val="1F497D"/>
                </a:solidFill>
                <a:latin typeface="Times New Roman"/>
                <a:ea typeface="DejaVu Sans"/>
              </a:rPr>
              <a:t> </a:t>
            </a:r>
            <a:r>
              <a:rPr lang="fr-FR" sz="2000" spc="-1" dirty="0">
                <a:solidFill>
                  <a:srgbClr val="1F497D"/>
                </a:solidFill>
                <a:latin typeface="Times New Roman"/>
              </a:rPr>
              <a:t>←</a:t>
            </a:r>
            <a:r>
              <a:rPr lang="fr-FR" sz="2000" spc="-1" dirty="0">
                <a:solidFill>
                  <a:srgbClr val="1F497D"/>
                </a:solidFill>
                <a:latin typeface="Times New Roman"/>
                <a:ea typeface="DejaVu Sans"/>
              </a:rPr>
              <a:t> la meilleure solution</a:t>
            </a:r>
            <a:r>
              <a:rPr lang="fr-FR" sz="2000" b="0" strike="noStrike" spc="-1" dirty="0">
                <a:solidFill>
                  <a:srgbClr val="1F497D"/>
                </a:solidFill>
                <a:latin typeface="Times New Roman"/>
                <a:ea typeface="DejaVu Sans"/>
              </a:rPr>
              <a:t> dans </a:t>
            </a:r>
            <a:r>
              <a:rPr lang="fr-FR" sz="2000" b="1" strike="noStrike" spc="-1" dirty="0">
                <a:solidFill>
                  <a:srgbClr val="1F497D"/>
                </a:solidFill>
                <a:latin typeface="Times New Roman"/>
                <a:ea typeface="DejaVu Sans"/>
              </a:rPr>
              <a:t>N</a:t>
            </a:r>
            <a:r>
              <a:rPr lang="fr-FR" sz="2000" b="0" strike="noStrike" spc="-1" dirty="0">
                <a:solidFill>
                  <a:srgbClr val="1F497D"/>
                </a:solidFill>
                <a:latin typeface="Times New Roman"/>
                <a:ea typeface="DejaVu Sans"/>
              </a:rPr>
              <a:t>;</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Si (</a:t>
            </a:r>
            <a:r>
              <a:rPr lang="fr-FR" sz="2000" b="1" strike="noStrike" spc="-1" dirty="0">
                <a:solidFill>
                  <a:srgbClr val="1F497D"/>
                </a:solidFill>
                <a:latin typeface="Times New Roman"/>
                <a:ea typeface="DejaVu Sans"/>
              </a:rPr>
              <a:t>s</a:t>
            </a:r>
            <a:r>
              <a:rPr lang="fr-FR" sz="2000" b="1" strike="noStrike" spc="-1" baseline="-25000" dirty="0">
                <a:solidFill>
                  <a:srgbClr val="1F497D"/>
                </a:solidFill>
                <a:latin typeface="Times New Roman"/>
                <a:ea typeface="DejaVu Sans"/>
              </a:rPr>
              <a:t>n</a:t>
            </a:r>
            <a:r>
              <a:rPr lang="fr-FR" sz="2000" b="0" strike="noStrike" spc="-1" dirty="0">
                <a:solidFill>
                  <a:srgbClr val="1F497D"/>
                </a:solidFill>
                <a:latin typeface="Times New Roman"/>
                <a:ea typeface="DejaVu Sans"/>
              </a:rPr>
              <a:t> est meilleure que </a:t>
            </a:r>
            <a:r>
              <a:rPr lang="fr-FR" sz="2000" b="1" strike="noStrike" spc="-1" dirty="0">
                <a:solidFill>
                  <a:srgbClr val="1F497D"/>
                </a:solidFill>
                <a:latin typeface="Times New Roman"/>
                <a:ea typeface="DejaVu Sans"/>
              </a:rPr>
              <a:t>s</a:t>
            </a:r>
            <a:r>
              <a:rPr lang="fr-FR" sz="2000" b="0" strike="noStrike" spc="-1" dirty="0">
                <a:solidFill>
                  <a:srgbClr val="1F497D"/>
                </a:solidFill>
                <a:latin typeface="Times New Roman"/>
                <a:ea typeface="DejaVu Sans"/>
              </a:rPr>
              <a:t>) alors </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a:t>
            </a:r>
            <a:r>
              <a:rPr lang="fr-FR" sz="2000" b="1" strike="noStrike" spc="-1" dirty="0">
                <a:solidFill>
                  <a:srgbClr val="1F497D"/>
                </a:solidFill>
                <a:latin typeface="Times New Roman"/>
                <a:ea typeface="DejaVu Sans"/>
              </a:rPr>
              <a:t>s</a:t>
            </a:r>
            <a:r>
              <a:rPr lang="fr-FR" sz="2000" b="1" spc="-1" dirty="0">
                <a:solidFill>
                  <a:srgbClr val="1F497D"/>
                </a:solidFill>
                <a:latin typeface="Times New Roman"/>
                <a:ea typeface="DejaVu Sans"/>
              </a:rPr>
              <a:t> </a:t>
            </a:r>
            <a:r>
              <a:rPr lang="fr-FR" sz="2000" spc="-1" dirty="0">
                <a:solidFill>
                  <a:srgbClr val="1F497D"/>
                </a:solidFill>
                <a:latin typeface="Times New Roman"/>
              </a:rPr>
              <a:t>←</a:t>
            </a:r>
            <a:r>
              <a:rPr lang="fr-FR" sz="2000" b="1" spc="-1" dirty="0">
                <a:solidFill>
                  <a:srgbClr val="1F497D"/>
                </a:solidFill>
                <a:latin typeface="Times New Roman"/>
                <a:ea typeface="DejaVu Sans"/>
              </a:rPr>
              <a:t> </a:t>
            </a:r>
            <a:r>
              <a:rPr lang="fr-FR" sz="2000" b="1" strike="noStrike" spc="-1" dirty="0">
                <a:solidFill>
                  <a:srgbClr val="1F497D"/>
                </a:solidFill>
                <a:latin typeface="Times New Roman"/>
                <a:ea typeface="DejaVu Sans"/>
              </a:rPr>
              <a:t>s</a:t>
            </a:r>
            <a:r>
              <a:rPr lang="fr-FR" sz="2000" b="1" strike="noStrike" spc="-1" baseline="-25000" dirty="0">
                <a:solidFill>
                  <a:srgbClr val="1F497D"/>
                </a:solidFill>
                <a:latin typeface="Times New Roman"/>
                <a:ea typeface="DejaVu Sans"/>
              </a:rPr>
              <a:t>n</a:t>
            </a:r>
            <a:r>
              <a:rPr lang="fr-FR" sz="2000" b="0" strike="noStrike" spc="-1" dirty="0">
                <a:solidFill>
                  <a:srgbClr val="1F497D"/>
                </a:solidFill>
                <a:latin typeface="Times New Roman"/>
                <a:ea typeface="DejaVu Sans"/>
              </a:rPr>
              <a:t>;</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Sinon</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Stop</a:t>
            </a:r>
            <a:r>
              <a:rPr lang="fr-FR" sz="2000" spc="-1" dirty="0">
                <a:solidFill>
                  <a:srgbClr val="1F497D"/>
                </a:solidFill>
                <a:latin typeface="Times New Roman"/>
                <a:ea typeface="DejaVu Sans"/>
              </a:rPr>
              <a:t> </a:t>
            </a:r>
            <a:r>
              <a:rPr lang="fr-FR" sz="2000" spc="-1" dirty="0">
                <a:ea typeface="+mn-lt"/>
                <a:cs typeface="+mn-lt"/>
              </a:rPr>
              <a:t>←</a:t>
            </a:r>
            <a:r>
              <a:rPr lang="fr-FR" sz="2000" spc="-1" dirty="0">
                <a:solidFill>
                  <a:srgbClr val="1F497D"/>
                </a:solidFill>
                <a:latin typeface="Times New Roman"/>
                <a:ea typeface="DejaVu Sans"/>
              </a:rPr>
              <a:t> </a:t>
            </a:r>
            <a:r>
              <a:rPr lang="fr-FR" sz="2000" b="0" strike="noStrike" spc="-1" dirty="0">
                <a:solidFill>
                  <a:srgbClr val="1F497D"/>
                </a:solidFill>
                <a:latin typeface="Times New Roman"/>
                <a:ea typeface="DejaVu Sans"/>
              </a:rPr>
              <a:t>Vrai;</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a:t>
            </a:r>
            <a:r>
              <a:rPr lang="fr-FR" sz="2000" b="0" strike="noStrike" spc="-1" dirty="0" err="1">
                <a:solidFill>
                  <a:srgbClr val="1F497D"/>
                </a:solidFill>
                <a:latin typeface="Times New Roman"/>
                <a:ea typeface="DejaVu Sans"/>
              </a:rPr>
              <a:t>FinSi</a:t>
            </a:r>
            <a:endParaRPr lang="fr-FR" sz="2000" b="0" strike="noStrike" spc="-1" dirty="0" err="1">
              <a:latin typeface="Arial"/>
            </a:endParaRPr>
          </a:p>
          <a:p>
            <a:pPr algn="just">
              <a:lnSpc>
                <a:spcPct val="80000"/>
              </a:lnSpc>
              <a:spcBef>
                <a:spcPts val="400"/>
              </a:spcBef>
              <a:tabLst>
                <a:tab pos="0" algn="l"/>
              </a:tabLst>
            </a:pPr>
            <a:r>
              <a:rPr lang="fr-FR" sz="2000" b="0" strike="noStrike" spc="-1" dirty="0" err="1">
                <a:solidFill>
                  <a:srgbClr val="1F497D"/>
                </a:solidFill>
                <a:latin typeface="Times New Roman"/>
                <a:ea typeface="DejaVu Sans"/>
              </a:rPr>
              <a:t>FinTantque</a:t>
            </a:r>
            <a:endParaRPr lang="fr-FR" sz="2000" b="0" strike="noStrike" spc="-1" dirty="0" err="1">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Retourner </a:t>
            </a:r>
            <a:r>
              <a:rPr lang="fr-FR" sz="2000" b="1" strike="noStrike" spc="-1" dirty="0">
                <a:solidFill>
                  <a:srgbClr val="1F497D"/>
                </a:solidFill>
                <a:latin typeface="Times New Roman"/>
                <a:ea typeface="DejaVu Sans"/>
              </a:rPr>
              <a:t>s</a:t>
            </a:r>
            <a:r>
              <a:rPr lang="fr-FR" sz="2000" b="0" strike="noStrike" spc="-1" dirty="0">
                <a:solidFill>
                  <a:srgbClr val="1F497D"/>
                </a:solidFill>
                <a:latin typeface="Times New Roman"/>
                <a:ea typeface="DejaVu Sans"/>
              </a:rPr>
              <a:t>;</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a:t>
            </a:r>
            <a:endParaRPr lang="fr-FR" sz="2000" b="0" strike="noStrike" spc="-1" dirty="0">
              <a:latin typeface="Arial"/>
            </a:endParaRPr>
          </a:p>
          <a:p>
            <a:pPr algn="just">
              <a:lnSpc>
                <a:spcPct val="80000"/>
              </a:lnSpc>
              <a:spcBef>
                <a:spcPts val="400"/>
              </a:spcBef>
              <a:tabLst>
                <a:tab pos="0" algn="l"/>
              </a:tabLst>
            </a:pPr>
            <a:r>
              <a:rPr lang="fr-FR" sz="2000" b="0" strike="noStrike" spc="-1" dirty="0">
                <a:solidFill>
                  <a:srgbClr val="1F497D"/>
                </a:solidFill>
                <a:latin typeface="Times New Roman"/>
                <a:ea typeface="DejaVu Sans"/>
              </a:rPr>
              <a:t>           </a:t>
            </a:r>
            <a:endParaRPr lang="fr-FR" sz="2000" b="0" strike="noStrike" spc="-1" dirty="0">
              <a:latin typeface="Arial"/>
            </a:endParaRPr>
          </a:p>
          <a:p>
            <a:pPr>
              <a:lnSpc>
                <a:spcPct val="80000"/>
              </a:lnSpc>
              <a:spcBef>
                <a:spcPts val="400"/>
              </a:spcBef>
              <a:tabLst>
                <a:tab pos="0" algn="l"/>
              </a:tabLst>
            </a:pPr>
            <a:endParaRPr lang="fr-FR" sz="20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Espace réservé du numéro de diapositive 2"/>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24C651BE-E814-42B5-B18C-71F31D473A63}" type="slidenum">
              <a:rPr lang="en-GB" sz="1000" b="0" strike="noStrike" spc="-1">
                <a:solidFill>
                  <a:srgbClr val="1F497D"/>
                </a:solidFill>
                <a:latin typeface="Calibri"/>
              </a:rPr>
              <a:t>14</a:t>
            </a:fld>
            <a:endParaRPr lang="fr-FR" sz="1000" b="0" strike="noStrike" spc="-1">
              <a:latin typeface="Arial"/>
            </a:endParaRPr>
          </a:p>
        </p:txBody>
      </p:sp>
      <p:sp>
        <p:nvSpPr>
          <p:cNvPr id="266" name="Titre 3_10"/>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5. Les recherches locales : </a:t>
            </a:r>
            <a:br/>
            <a:r>
              <a:rPr lang="fr-FR" sz="3600" b="0" strike="noStrike" spc="-1">
                <a:solidFill>
                  <a:srgbClr val="FFFFFF"/>
                </a:solidFill>
                <a:latin typeface="Times New Roman"/>
              </a:rPr>
              <a:t>Algorithme général  </a:t>
            </a:r>
            <a:endParaRPr lang="fr-FR" sz="3600" b="0" strike="noStrike" spc="-1">
              <a:latin typeface="Arial"/>
            </a:endParaRPr>
          </a:p>
        </p:txBody>
      </p:sp>
      <p:sp>
        <p:nvSpPr>
          <p:cNvPr id="267" name="Espace réservé du contenu 1_17"/>
          <p:cNvSpPr/>
          <p:nvPr/>
        </p:nvSpPr>
        <p:spPr>
          <a:xfrm>
            <a:off x="261720" y="2558160"/>
            <a:ext cx="9443880" cy="15847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r>
              <a:rPr lang="fr-FR" sz="2800" b="0" strike="noStrike" spc="-1">
                <a:solidFill>
                  <a:srgbClr val="1F497D"/>
                </a:solidFill>
                <a:latin typeface="Times New Roman"/>
                <a:ea typeface="DejaVu Sans"/>
              </a:rPr>
              <a:t>- </a:t>
            </a:r>
            <a:r>
              <a:rPr lang="fr-FR" sz="2800" b="1" i="1" strike="noStrike" spc="-1">
                <a:solidFill>
                  <a:srgbClr val="1F497D"/>
                </a:solidFill>
                <a:latin typeface="Times New Roman"/>
                <a:ea typeface="DejaVu Sans"/>
              </a:rPr>
              <a:t>N</a:t>
            </a:r>
            <a:r>
              <a:rPr lang="fr-FR" sz="2800" b="0" strike="noStrike" spc="-1">
                <a:solidFill>
                  <a:srgbClr val="1F497D"/>
                </a:solidFill>
                <a:latin typeface="Times New Roman"/>
                <a:ea typeface="DejaVu Sans"/>
              </a:rPr>
              <a:t> est appelé l'ensemble des solutions voisines</a:t>
            </a:r>
            <a:r>
              <a:rPr lang="fr-FR" sz="2800" b="0" strike="noStrike" spc="-1">
                <a:solidFill>
                  <a:srgbClr val="1F497D"/>
                </a:solidFill>
                <a:latin typeface="Candara"/>
                <a:ea typeface="Candara"/>
              </a:rPr>
              <a:t> </a:t>
            </a:r>
            <a:r>
              <a:rPr lang="fr-FR" sz="2800" b="0" strike="noStrike" spc="-1">
                <a:solidFill>
                  <a:srgbClr val="1F497D"/>
                </a:solidFill>
                <a:latin typeface="Times New Roman"/>
                <a:ea typeface="Candara"/>
              </a:rPr>
              <a:t>de la solution </a:t>
            </a:r>
            <a:r>
              <a:rPr lang="fr-FR" sz="2800" b="1" i="1" strike="noStrike" spc="-1">
                <a:solidFill>
                  <a:srgbClr val="1F497D"/>
                </a:solidFill>
                <a:latin typeface="Times New Roman"/>
                <a:ea typeface="Candara"/>
              </a:rPr>
              <a:t>s.</a:t>
            </a:r>
            <a:endParaRPr lang="fr-FR" sz="2800" b="0" strike="noStrike" spc="-1">
              <a:latin typeface="Arial"/>
            </a:endParaRPr>
          </a:p>
          <a:p>
            <a:pPr algn="just">
              <a:lnSpc>
                <a:spcPct val="80000"/>
              </a:lnSpc>
              <a:spcBef>
                <a:spcPts val="561"/>
              </a:spcBef>
              <a:tabLst>
                <a:tab pos="0" algn="l"/>
              </a:tabLst>
            </a:pP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ea typeface="Candara"/>
              </a:rPr>
              <a:t>- La meilleure solution retournée par une recherche locale est appelée un optimum local.</a:t>
            </a:r>
            <a:endParaRPr lang="fr-FR" sz="2800" b="0" strike="noStrike" spc="-1">
              <a:latin typeface="Arial"/>
            </a:endParaRPr>
          </a:p>
          <a:p>
            <a:pPr algn="just">
              <a:lnSpc>
                <a:spcPct val="80000"/>
              </a:lnSpc>
              <a:spcBef>
                <a:spcPts val="561"/>
              </a:spcBef>
              <a:tabLst>
                <a:tab pos="0" algn="l"/>
              </a:tabLst>
            </a:pPr>
            <a:endParaRPr lang="fr-FR" sz="2800" b="0" strike="noStrike" spc="-1">
              <a:latin typeface="Arial"/>
            </a:endParaRPr>
          </a:p>
          <a:p>
            <a:pPr algn="just">
              <a:lnSpc>
                <a:spcPct val="80000"/>
              </a:lnSpc>
              <a:spcBef>
                <a:spcPts val="561"/>
              </a:spcBef>
              <a:tabLst>
                <a:tab pos="0" algn="l"/>
              </a:tabLst>
            </a:pPr>
            <a:r>
              <a:rPr lang="fr-FR" sz="2800" b="0" strike="noStrike" spc="-1">
                <a:solidFill>
                  <a:srgbClr val="1F497D"/>
                </a:solidFill>
                <a:latin typeface="Times New Roman"/>
                <a:ea typeface="Candara"/>
              </a:rPr>
              <a:t>             </a:t>
            </a:r>
            <a:endParaRPr lang="fr-FR" sz="2800" b="0" strike="noStrike" spc="-1">
              <a:latin typeface="Arial"/>
            </a:endParaRPr>
          </a:p>
          <a:p>
            <a:pPr algn="just">
              <a:lnSpc>
                <a:spcPct val="80000"/>
              </a:lnSpc>
              <a:spcBef>
                <a:spcPts val="400"/>
              </a:spcBef>
              <a:tabLst>
                <a:tab pos="0" algn="l"/>
              </a:tabLst>
            </a:pPr>
            <a:r>
              <a:rPr lang="fr-FR" sz="2000" b="0" strike="noStrike" spc="-1">
                <a:solidFill>
                  <a:srgbClr val="1F497D"/>
                </a:solidFill>
                <a:latin typeface="Times New Roman"/>
                <a:ea typeface="Candara"/>
              </a:rPr>
              <a:t>           </a:t>
            </a:r>
            <a:endParaRPr lang="fr-FR" sz="2000" b="0" strike="noStrike" spc="-1">
              <a:latin typeface="Arial"/>
            </a:endParaRPr>
          </a:p>
          <a:p>
            <a:pPr>
              <a:lnSpc>
                <a:spcPct val="80000"/>
              </a:lnSpc>
              <a:spcBef>
                <a:spcPts val="400"/>
              </a:spcBef>
              <a:tabLst>
                <a:tab pos="0" algn="l"/>
              </a:tabLst>
            </a:pPr>
            <a:endParaRPr lang="fr-FR" sz="20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Espace réservé du contenu 1_19"/>
          <p:cNvSpPr/>
          <p:nvPr/>
        </p:nvSpPr>
        <p:spPr>
          <a:xfrm>
            <a:off x="426960" y="232308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269" name="Espace réservé du numéro de diapositive 2_10"/>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A04805EC-4BB5-46BD-8BFF-AF69C9A750E4}" type="slidenum">
              <a:rPr lang="en-GB" sz="1000" b="0" strike="noStrike" spc="-1">
                <a:solidFill>
                  <a:srgbClr val="1F497D"/>
                </a:solidFill>
                <a:latin typeface="Calibri"/>
              </a:rPr>
              <a:t>15</a:t>
            </a:fld>
            <a:endParaRPr lang="fr-FR" sz="1000" b="0" strike="noStrike" spc="-1">
              <a:latin typeface="Arial"/>
            </a:endParaRPr>
          </a:p>
        </p:txBody>
      </p:sp>
      <p:sp>
        <p:nvSpPr>
          <p:cNvPr id="270" name="Titre 3_13"/>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5. Les recherches locales : </a:t>
            </a:r>
            <a:br/>
            <a:r>
              <a:rPr lang="fr-FR" sz="3600" b="0" strike="noStrike" spc="-1">
                <a:solidFill>
                  <a:srgbClr val="FFFFFF"/>
                </a:solidFill>
                <a:latin typeface="Times New Roman"/>
              </a:rPr>
              <a:t>Exemple de TSP </a:t>
            </a:r>
            <a:endParaRPr lang="fr-FR" sz="3600" b="0" strike="noStrike" spc="-1">
              <a:latin typeface="Arial"/>
            </a:endParaRPr>
          </a:p>
        </p:txBody>
      </p:sp>
      <p:sp>
        <p:nvSpPr>
          <p:cNvPr id="271" name="Espace réservé du contenu 1_22"/>
          <p:cNvSpPr/>
          <p:nvPr/>
        </p:nvSpPr>
        <p:spPr>
          <a:xfrm>
            <a:off x="576360" y="2449080"/>
            <a:ext cx="9009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272" name="Espace réservé du contenu 1_23"/>
          <p:cNvSpPr/>
          <p:nvPr/>
        </p:nvSpPr>
        <p:spPr>
          <a:xfrm>
            <a:off x="531360" y="2379600"/>
            <a:ext cx="9009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r>
              <a:rPr lang="fr-FR" sz="2800" b="0" strike="noStrike" spc="-1">
                <a:solidFill>
                  <a:srgbClr val="1F497D"/>
                </a:solidFill>
                <a:latin typeface="Times New Roman"/>
                <a:ea typeface="DejaVu Sans"/>
              </a:rPr>
              <a:t>Le mouvement </a:t>
            </a:r>
            <a:r>
              <a:rPr lang="fr-FR" sz="2800" b="1" i="1" strike="noStrike" spc="-1">
                <a:solidFill>
                  <a:srgbClr val="1F497D"/>
                </a:solidFill>
                <a:latin typeface="Times New Roman"/>
                <a:ea typeface="DejaVu Sans"/>
              </a:rPr>
              <a:t>swap </a:t>
            </a:r>
            <a:r>
              <a:rPr lang="fr-FR" sz="2800" b="0" strike="noStrike" spc="-1">
                <a:solidFill>
                  <a:srgbClr val="1F497D"/>
                </a:solidFill>
                <a:latin typeface="Times New Roman"/>
                <a:ea typeface="DejaVu Sans"/>
              </a:rPr>
              <a:t>sur une solution de TSP consiste à échanger les positions de deux villes dans le chemin.</a:t>
            </a:r>
            <a:endParaRPr lang="fr-FR" sz="2800" b="0" strike="noStrike" spc="-1">
              <a:latin typeface="Arial"/>
            </a:endParaRPr>
          </a:p>
          <a:p>
            <a:pPr algn="just">
              <a:lnSpc>
                <a:spcPct val="80000"/>
              </a:lnSpc>
              <a:spcBef>
                <a:spcPts val="561"/>
              </a:spcBef>
              <a:tabLst>
                <a:tab pos="0" algn="l"/>
              </a:tabLst>
            </a:pPr>
            <a:r>
              <a:rPr lang="fr-FR" sz="2800" b="0" strike="noStrike" spc="-1">
                <a:solidFill>
                  <a:srgbClr val="1F497D"/>
                </a:solidFill>
                <a:latin typeface="Times New Roman"/>
                <a:ea typeface="DejaVu Sans"/>
              </a:rPr>
              <a:t>Example : soit la solution suivant : 2-</a:t>
            </a:r>
            <a:r>
              <a:rPr lang="fr-FR" sz="2800" b="0" strike="noStrike" spc="-1">
                <a:solidFill>
                  <a:srgbClr val="FF0000"/>
                </a:solidFill>
                <a:latin typeface="Times New Roman"/>
                <a:ea typeface="DejaVu Sans"/>
              </a:rPr>
              <a:t>4</a:t>
            </a:r>
            <a:r>
              <a:rPr lang="fr-FR" sz="2800" b="0" strike="noStrike" spc="-1">
                <a:solidFill>
                  <a:srgbClr val="1F497D"/>
                </a:solidFill>
                <a:latin typeface="Times New Roman"/>
                <a:ea typeface="DejaVu Sans"/>
              </a:rPr>
              <a:t>-3-</a:t>
            </a:r>
            <a:r>
              <a:rPr lang="fr-FR" sz="2800" b="0" strike="noStrike" spc="-1">
                <a:solidFill>
                  <a:srgbClr val="FF0000"/>
                </a:solidFill>
                <a:latin typeface="Times New Roman"/>
                <a:ea typeface="DejaVu Sans"/>
              </a:rPr>
              <a:t>5</a:t>
            </a:r>
            <a:r>
              <a:rPr lang="fr-FR" sz="2800" b="0" strike="noStrike" spc="-1">
                <a:solidFill>
                  <a:srgbClr val="1F497D"/>
                </a:solidFill>
                <a:latin typeface="Times New Roman"/>
                <a:ea typeface="DejaVu Sans"/>
              </a:rPr>
              <a:t>-6-1-2. Un </a:t>
            </a:r>
            <a:r>
              <a:rPr lang="fr-FR" sz="2800" b="1" i="1" strike="noStrike" spc="-1">
                <a:solidFill>
                  <a:srgbClr val="1F497D"/>
                </a:solidFill>
                <a:latin typeface="Times New Roman"/>
                <a:ea typeface="DejaVu Sans"/>
              </a:rPr>
              <a:t>swap </a:t>
            </a:r>
            <a:r>
              <a:rPr lang="fr-FR" sz="2800" b="0" strike="noStrike" spc="-1">
                <a:solidFill>
                  <a:srgbClr val="1F497D"/>
                </a:solidFill>
                <a:latin typeface="Times New Roman"/>
                <a:ea typeface="DejaVu Sans"/>
              </a:rPr>
              <a:t>entre la ville de la 2</a:t>
            </a:r>
            <a:r>
              <a:rPr lang="fr-FR" sz="2800" b="0" strike="noStrike" spc="-1" baseline="30000">
                <a:solidFill>
                  <a:srgbClr val="1F497D"/>
                </a:solidFill>
                <a:latin typeface="Times New Roman"/>
                <a:ea typeface="DejaVu Sans"/>
              </a:rPr>
              <a:t>ème</a:t>
            </a:r>
            <a:r>
              <a:rPr lang="fr-FR" sz="2800" b="0" strike="noStrike" spc="-1">
                <a:solidFill>
                  <a:srgbClr val="1F497D"/>
                </a:solidFill>
                <a:latin typeface="Times New Roman"/>
                <a:ea typeface="DejaVu Sans"/>
              </a:rPr>
              <a:t> position et la ville de la 4</a:t>
            </a:r>
            <a:r>
              <a:rPr lang="fr-FR" sz="2800" b="0" strike="noStrike" spc="-1" baseline="30000">
                <a:solidFill>
                  <a:srgbClr val="1F497D"/>
                </a:solidFill>
                <a:latin typeface="Times New Roman"/>
                <a:ea typeface="DejaVu Sans"/>
              </a:rPr>
              <a:t>ème</a:t>
            </a:r>
            <a:r>
              <a:rPr lang="fr-FR" sz="2800" b="0" strike="noStrike" spc="-1">
                <a:solidFill>
                  <a:srgbClr val="1F497D"/>
                </a:solidFill>
                <a:latin typeface="Times New Roman"/>
                <a:ea typeface="DejaVu Sans"/>
              </a:rPr>
              <a:t> position donne la nouvelle solution suivante : 2-</a:t>
            </a:r>
            <a:r>
              <a:rPr lang="fr-FR" sz="2800" b="0" strike="noStrike" spc="-1">
                <a:solidFill>
                  <a:srgbClr val="00B050"/>
                </a:solidFill>
                <a:latin typeface="Times New Roman"/>
                <a:ea typeface="DejaVu Sans"/>
              </a:rPr>
              <a:t>5</a:t>
            </a:r>
            <a:r>
              <a:rPr lang="fr-FR" sz="2800" b="0" strike="noStrike" spc="-1">
                <a:solidFill>
                  <a:srgbClr val="1F497D"/>
                </a:solidFill>
                <a:latin typeface="Times New Roman"/>
                <a:ea typeface="DejaVu Sans"/>
              </a:rPr>
              <a:t>-3-</a:t>
            </a:r>
            <a:r>
              <a:rPr lang="fr-FR" sz="2800" b="0" strike="noStrike" spc="-1">
                <a:solidFill>
                  <a:srgbClr val="00B050"/>
                </a:solidFill>
                <a:latin typeface="Times New Roman"/>
                <a:ea typeface="DejaVu Sans"/>
              </a:rPr>
              <a:t>4</a:t>
            </a:r>
            <a:r>
              <a:rPr lang="fr-FR" sz="2800" b="0" strike="noStrike" spc="-1">
                <a:solidFill>
                  <a:srgbClr val="1F497D"/>
                </a:solidFill>
                <a:latin typeface="Times New Roman"/>
                <a:ea typeface="DejaVu Sans"/>
              </a:rPr>
              <a:t>-6-1-2.</a:t>
            </a:r>
            <a:endParaRPr lang="fr-FR" sz="2800" b="0" strike="noStrike" spc="-1">
              <a:latin typeface="Arial"/>
            </a:endParaRPr>
          </a:p>
          <a:p>
            <a:pPr>
              <a:lnSpc>
                <a:spcPct val="80000"/>
              </a:lnSpc>
              <a:spcBef>
                <a:spcPts val="479"/>
              </a:spcBef>
              <a:tabLst>
                <a:tab pos="0" algn="l"/>
              </a:tabLst>
            </a:pPr>
            <a:endParaRPr lang="fr-FR" sz="28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Espace réservé du contenu 1_20"/>
          <p:cNvSpPr/>
          <p:nvPr/>
        </p:nvSpPr>
        <p:spPr>
          <a:xfrm>
            <a:off x="426960" y="232308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274" name="Espace réservé du numéro de diapositive 2_13"/>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18A76834-A21C-49BD-91FB-701D9AC169FF}" type="slidenum">
              <a:rPr lang="en-GB" sz="1000" b="0" strike="noStrike" spc="-1">
                <a:solidFill>
                  <a:srgbClr val="1F497D"/>
                </a:solidFill>
                <a:latin typeface="Calibri"/>
              </a:rPr>
              <a:t>16</a:t>
            </a:fld>
            <a:endParaRPr lang="fr-FR" sz="1000" b="0" strike="noStrike" spc="-1">
              <a:latin typeface="Arial"/>
            </a:endParaRPr>
          </a:p>
        </p:txBody>
      </p:sp>
      <p:sp>
        <p:nvSpPr>
          <p:cNvPr id="275" name="Titre 3_12"/>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5. Les recherches locales : </a:t>
            </a:r>
            <a:br/>
            <a:r>
              <a:rPr lang="fr-FR" sz="3600" b="0" strike="noStrike" spc="-1">
                <a:solidFill>
                  <a:srgbClr val="FFFFFF"/>
                </a:solidFill>
                <a:latin typeface="Times New Roman"/>
              </a:rPr>
              <a:t>Exemple de TSP </a:t>
            </a:r>
            <a:endParaRPr lang="fr-FR" sz="3600" b="0" strike="noStrike" spc="-1">
              <a:latin typeface="Arial"/>
            </a:endParaRPr>
          </a:p>
        </p:txBody>
      </p:sp>
      <p:sp>
        <p:nvSpPr>
          <p:cNvPr id="276" name="Espace réservé du contenu 1_21"/>
          <p:cNvSpPr/>
          <p:nvPr/>
        </p:nvSpPr>
        <p:spPr>
          <a:xfrm>
            <a:off x="576360" y="2449080"/>
            <a:ext cx="9009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277" name="Espace réservé du contenu 1_25"/>
          <p:cNvSpPr/>
          <p:nvPr/>
        </p:nvSpPr>
        <p:spPr>
          <a:xfrm>
            <a:off x="531360" y="2379600"/>
            <a:ext cx="9009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r>
              <a:rPr lang="fr-FR" sz="2800" b="0" strike="noStrike" spc="-1">
                <a:solidFill>
                  <a:srgbClr val="1F497D"/>
                </a:solidFill>
                <a:latin typeface="Times New Roman"/>
                <a:ea typeface="DejaVu Sans"/>
              </a:rPr>
              <a:t>- La recherche locale basée sur le mouvement </a:t>
            </a:r>
            <a:r>
              <a:rPr lang="fr-FR" sz="2800" b="1" i="1" strike="noStrike" spc="-1">
                <a:solidFill>
                  <a:srgbClr val="1F497D"/>
                </a:solidFill>
                <a:latin typeface="Times New Roman"/>
                <a:ea typeface="DejaVu Sans"/>
              </a:rPr>
              <a:t>swap </a:t>
            </a:r>
            <a:r>
              <a:rPr lang="fr-FR" sz="2800" b="0" strike="noStrike" spc="-1">
                <a:solidFill>
                  <a:srgbClr val="1F497D"/>
                </a:solidFill>
                <a:latin typeface="Times New Roman"/>
                <a:ea typeface="DejaVu Sans"/>
              </a:rPr>
              <a:t>consiste à explorer, à chaque itération, toutes les solutions obtenues en appliquant le </a:t>
            </a:r>
            <a:r>
              <a:rPr lang="fr-FR" sz="2800" b="1" i="1" strike="noStrike" spc="-1">
                <a:solidFill>
                  <a:srgbClr val="1F497D"/>
                </a:solidFill>
                <a:latin typeface="Times New Roman"/>
                <a:ea typeface="DejaVu Sans"/>
              </a:rPr>
              <a:t>swap </a:t>
            </a:r>
            <a:r>
              <a:rPr lang="fr-FR" sz="2800" b="0" strike="noStrike" spc="-1">
                <a:solidFill>
                  <a:srgbClr val="1F497D"/>
                </a:solidFill>
                <a:latin typeface="Times New Roman"/>
                <a:ea typeface="DejaVu Sans"/>
              </a:rPr>
              <a:t>sur la solution courante </a:t>
            </a:r>
            <a:r>
              <a:rPr lang="fr-FR" sz="2800" b="1" i="1" strike="noStrike" spc="-1">
                <a:solidFill>
                  <a:srgbClr val="1F497D"/>
                </a:solidFill>
                <a:latin typeface="Times New Roman"/>
                <a:ea typeface="DejaVu Sans"/>
              </a:rPr>
              <a:t>s</a:t>
            </a:r>
            <a:r>
              <a:rPr lang="fr-FR" sz="2800" b="0" strike="noStrike" spc="-1">
                <a:solidFill>
                  <a:srgbClr val="1F497D"/>
                </a:solidFill>
                <a:latin typeface="Times New Roman"/>
                <a:ea typeface="DejaVu Sans"/>
              </a:rPr>
              <a:t>.</a:t>
            </a:r>
            <a:endParaRPr lang="fr-FR" sz="2800" b="0" strike="noStrike" spc="-1">
              <a:latin typeface="Arial"/>
            </a:endParaRPr>
          </a:p>
          <a:p>
            <a:pPr algn="just">
              <a:lnSpc>
                <a:spcPct val="80000"/>
              </a:lnSpc>
              <a:spcBef>
                <a:spcPts val="561"/>
              </a:spcBef>
              <a:tabLst>
                <a:tab pos="0" algn="l"/>
              </a:tabLst>
            </a:pPr>
            <a:r>
              <a:rPr lang="fr-FR" sz="2800" b="0" strike="noStrike" spc="-1">
                <a:solidFill>
                  <a:srgbClr val="1F497D"/>
                </a:solidFill>
                <a:latin typeface="Times New Roman"/>
                <a:ea typeface="DejaVu Sans"/>
              </a:rPr>
              <a:t>- A chaque itération, le nombre de solutions générées par le mouvement </a:t>
            </a:r>
            <a:r>
              <a:rPr lang="fr-FR" sz="2800" b="1" i="1" strike="noStrike" spc="-1">
                <a:solidFill>
                  <a:srgbClr val="1F497D"/>
                </a:solidFill>
                <a:latin typeface="Times New Roman"/>
                <a:ea typeface="DejaVu Sans"/>
              </a:rPr>
              <a:t>swap </a:t>
            </a:r>
            <a:r>
              <a:rPr lang="fr-FR" sz="2800" b="0" strike="noStrike" spc="-1">
                <a:solidFill>
                  <a:srgbClr val="1F497D"/>
                </a:solidFill>
                <a:latin typeface="Times New Roman"/>
                <a:ea typeface="DejaVu Sans"/>
              </a:rPr>
              <a:t>est égale à </a:t>
            </a:r>
            <a:r>
              <a:rPr lang="fr-FR" sz="2800" b="1" i="1" strike="noStrike" spc="-1">
                <a:solidFill>
                  <a:srgbClr val="1F497D"/>
                </a:solidFill>
                <a:latin typeface="Times New Roman"/>
                <a:ea typeface="DejaVu Sans"/>
              </a:rPr>
              <a:t>(v × (v-1)) / 2 </a:t>
            </a:r>
            <a:r>
              <a:rPr lang="fr-FR" sz="2800" b="0" strike="noStrike" spc="-1">
                <a:solidFill>
                  <a:srgbClr val="1F497D"/>
                </a:solidFill>
                <a:latin typeface="Times New Roman"/>
                <a:ea typeface="DejaVu Sans"/>
              </a:rPr>
              <a:t>où </a:t>
            </a:r>
            <a:r>
              <a:rPr lang="fr-FR" sz="2800" b="1" i="1" strike="noStrike" spc="-1">
                <a:solidFill>
                  <a:srgbClr val="1F497D"/>
                </a:solidFill>
                <a:latin typeface="Times New Roman"/>
                <a:ea typeface="DejaVu Sans"/>
              </a:rPr>
              <a:t>v</a:t>
            </a:r>
            <a:r>
              <a:rPr lang="fr-FR" sz="2800" b="0" strike="noStrike" spc="-1">
                <a:solidFill>
                  <a:srgbClr val="1F497D"/>
                </a:solidFill>
                <a:latin typeface="Times New Roman"/>
                <a:ea typeface="DejaVu Sans"/>
              </a:rPr>
              <a:t> est le nombre de villes.</a:t>
            </a:r>
            <a:endParaRPr lang="fr-FR" sz="2800" b="0" strike="noStrike" spc="-1">
              <a:latin typeface="Arial"/>
            </a:endParaRPr>
          </a:p>
          <a:p>
            <a:pPr>
              <a:lnSpc>
                <a:spcPct val="80000"/>
              </a:lnSpc>
              <a:spcBef>
                <a:spcPts val="479"/>
              </a:spcBef>
              <a:tabLst>
                <a:tab pos="0" algn="l"/>
              </a:tabLst>
            </a:pPr>
            <a:endParaRPr lang="fr-FR" sz="28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itre 1_0"/>
          <p:cNvSpPr/>
          <p:nvPr/>
        </p:nvSpPr>
        <p:spPr>
          <a:xfrm>
            <a:off x="774360" y="1697400"/>
            <a:ext cx="9307800" cy="2267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nSpc>
                <a:spcPct val="100000"/>
              </a:lnSpc>
            </a:pPr>
            <a:r>
              <a:rPr lang="fr-FR" sz="2800" b="0" strike="noStrike" spc="-1" dirty="0">
                <a:solidFill>
                  <a:srgbClr val="FFFFFF"/>
                </a:solidFill>
                <a:latin typeface="Times New Roman"/>
              </a:rPr>
              <a:t>1. Définition générale d'une heuristique</a:t>
            </a:r>
            <a:br>
              <a:rPr dirty="0"/>
            </a:br>
            <a:r>
              <a:rPr lang="fr-FR" sz="2800" b="0" strike="noStrike" spc="-1" dirty="0">
                <a:solidFill>
                  <a:srgbClr val="FFFFFF"/>
                </a:solidFill>
                <a:latin typeface="Times New Roman"/>
              </a:rPr>
              <a:t>2. Définition d'une heuristique dans le domaine d'optimisation </a:t>
            </a:r>
            <a:br>
              <a:rPr dirty="0"/>
            </a:br>
            <a:r>
              <a:rPr lang="fr-FR" sz="2800" b="0" strike="noStrike" spc="-1" dirty="0">
                <a:solidFill>
                  <a:srgbClr val="FFFFFF"/>
                </a:solidFill>
                <a:latin typeface="Times New Roman"/>
              </a:rPr>
              <a:t>3. Codage et représentation de la solution </a:t>
            </a:r>
            <a:br>
              <a:rPr dirty="0"/>
            </a:br>
            <a:r>
              <a:rPr lang="fr-FR" sz="2800" b="0" strike="noStrike" spc="-1" dirty="0">
                <a:solidFill>
                  <a:srgbClr val="FFFFFF"/>
                </a:solidFill>
                <a:latin typeface="Times New Roman"/>
              </a:rPr>
              <a:t>4. Les heuristiques gloutonnes de construction </a:t>
            </a:r>
            <a:br>
              <a:rPr dirty="0"/>
            </a:br>
            <a:r>
              <a:rPr lang="fr-FR" sz="2800" b="0" strike="noStrike" spc="-1" dirty="0">
                <a:solidFill>
                  <a:srgbClr val="FFFFFF"/>
                </a:solidFill>
                <a:latin typeface="Times New Roman"/>
              </a:rPr>
              <a:t>5. Les recherches locales  </a:t>
            </a:r>
            <a:endParaRPr lang="fr-FR" sz="2800" b="0" strike="noStrike" spc="-1" dirty="0">
              <a:latin typeface="Arial"/>
            </a:endParaRPr>
          </a:p>
        </p:txBody>
      </p:sp>
      <p:sp>
        <p:nvSpPr>
          <p:cNvPr id="143" name="Titre 1_2"/>
          <p:cNvSpPr/>
          <p:nvPr/>
        </p:nvSpPr>
        <p:spPr>
          <a:xfrm>
            <a:off x="2617560" y="1120320"/>
            <a:ext cx="4735440" cy="518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100000"/>
              </a:lnSpc>
            </a:pPr>
            <a:r>
              <a:rPr lang="fr-FR" sz="3600" b="0" strike="noStrike" spc="-1">
                <a:solidFill>
                  <a:srgbClr val="FFFFFF"/>
                </a:solidFill>
                <a:latin typeface="Times New Roman"/>
                <a:ea typeface="DejaVu Sans"/>
              </a:rPr>
              <a:t>Plan </a:t>
            </a:r>
            <a:endParaRPr lang="fr-FR" sz="36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Espace réservé du contenu 1_0"/>
          <p:cNvSpPr/>
          <p:nvPr/>
        </p:nvSpPr>
        <p:spPr>
          <a:xfrm>
            <a:off x="297720" y="194832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145" name="Espace réservé du numéro de diapositive 2_1"/>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6551AAEE-CD3C-4793-A9D6-A57297B65267}" type="slidenum">
              <a:rPr lang="en-GB" sz="1000" b="0" strike="noStrike" spc="-1">
                <a:solidFill>
                  <a:srgbClr val="1F497D"/>
                </a:solidFill>
                <a:latin typeface="Calibri"/>
              </a:rPr>
              <a:t>3</a:t>
            </a:fld>
            <a:endParaRPr lang="fr-FR" sz="1000" b="0" strike="noStrike" spc="-1">
              <a:latin typeface="Arial"/>
            </a:endParaRPr>
          </a:p>
        </p:txBody>
      </p:sp>
      <p:sp>
        <p:nvSpPr>
          <p:cNvPr id="146" name="Titre 3_1"/>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1. Définition générale </a:t>
            </a:r>
            <a:br/>
            <a:r>
              <a:rPr lang="fr-FR" sz="3600" b="0" strike="noStrike" spc="-1">
                <a:solidFill>
                  <a:srgbClr val="FFFFFF"/>
                </a:solidFill>
                <a:latin typeface="Times New Roman"/>
              </a:rPr>
              <a:t>d'une heuristique </a:t>
            </a:r>
            <a:endParaRPr lang="fr-FR" sz="3600" b="0" strike="noStrike" spc="-1">
              <a:latin typeface="Arial"/>
            </a:endParaRPr>
          </a:p>
        </p:txBody>
      </p:sp>
      <p:sp>
        <p:nvSpPr>
          <p:cNvPr id="147" name="Espace réservé du contenu 1_2"/>
          <p:cNvSpPr/>
          <p:nvPr/>
        </p:nvSpPr>
        <p:spPr>
          <a:xfrm>
            <a:off x="298440" y="1761840"/>
            <a:ext cx="9342000" cy="2896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479"/>
              </a:spcBef>
              <a:tabLst>
                <a:tab pos="0" algn="l"/>
              </a:tabLst>
            </a:pPr>
            <a:r>
              <a:rPr lang="fr-FR" sz="2400" b="0" i="1" strike="noStrike" spc="-1">
                <a:solidFill>
                  <a:srgbClr val="1F497D"/>
                </a:solidFill>
                <a:latin typeface="Times New Roman"/>
                <a:ea typeface="DejaVu Sans"/>
              </a:rPr>
              <a:t>Feigenbaum et Feldman (1963):</a:t>
            </a:r>
            <a:endParaRPr lang="fr-FR" sz="2400" b="0" strike="noStrike" spc="-1">
              <a:latin typeface="Arial"/>
            </a:endParaRPr>
          </a:p>
          <a:p>
            <a:pPr algn="just">
              <a:lnSpc>
                <a:spcPct val="80000"/>
              </a:lnSpc>
              <a:spcBef>
                <a:spcPts val="479"/>
              </a:spcBef>
              <a:tabLst>
                <a:tab pos="0" algn="l"/>
              </a:tabLst>
            </a:pPr>
            <a:r>
              <a:rPr lang="fr-FR" sz="2400" b="0" strike="noStrike" spc="-1">
                <a:solidFill>
                  <a:srgbClr val="1F497D"/>
                </a:solidFill>
                <a:latin typeface="Candara"/>
                <a:ea typeface="DejaVu Sans"/>
              </a:rPr>
              <a:t> </a:t>
            </a:r>
            <a:r>
              <a:rPr lang="fr-FR" sz="2400" b="0" i="1" strike="noStrike" spc="-1">
                <a:solidFill>
                  <a:srgbClr val="1F497D"/>
                </a:solidFill>
                <a:latin typeface="Times New Roman"/>
                <a:ea typeface="DejaVu Sans"/>
              </a:rPr>
              <a:t>"</a:t>
            </a:r>
            <a:r>
              <a:rPr lang="fr-FR" sz="2400" b="1" i="1" strike="noStrike" spc="-1">
                <a:solidFill>
                  <a:srgbClr val="1F497D"/>
                </a:solidFill>
                <a:latin typeface="Times New Roman"/>
                <a:ea typeface="DejaVu Sans"/>
              </a:rPr>
              <a:t>A heuristic (heuristic rule, heuristic method) is a rule of thumb, strategy, trick, simplification, or any other kind of device which drastically limits search for solutions in large problem spaces. Heuristics do not guarantee optimal solutions; in fact, they do not guarantee any solution at all; all that can be said for a useful heuristic is that it offers solutions which are good enough most of the time.</a:t>
            </a:r>
            <a:r>
              <a:rPr lang="fr-FR" sz="2400" b="1" strike="noStrike" spc="-1">
                <a:solidFill>
                  <a:srgbClr val="1F497D"/>
                </a:solidFill>
                <a:latin typeface="Candara"/>
                <a:ea typeface="Candara"/>
              </a:rPr>
              <a:t> </a:t>
            </a:r>
            <a:r>
              <a:rPr lang="fr-FR" sz="2400" b="1" i="1" strike="noStrike" spc="-1">
                <a:solidFill>
                  <a:srgbClr val="1F497D"/>
                </a:solidFill>
                <a:latin typeface="Times New Roman"/>
                <a:ea typeface="Candara"/>
              </a:rPr>
              <a:t>"</a:t>
            </a:r>
            <a:r>
              <a:rPr lang="fr-FR" sz="2400" b="0" i="1" strike="noStrike" spc="-1">
                <a:solidFill>
                  <a:srgbClr val="1F497D"/>
                </a:solidFill>
                <a:latin typeface="Times New Roman"/>
                <a:ea typeface="Candara"/>
              </a:rPr>
              <a:t> </a:t>
            </a:r>
            <a:endParaRPr lang="fr-FR" sz="2400" b="0" strike="noStrike" spc="-1">
              <a:latin typeface="Arial"/>
            </a:endParaRPr>
          </a:p>
          <a:p>
            <a:pPr algn="just">
              <a:lnSpc>
                <a:spcPct val="80000"/>
              </a:lnSpc>
              <a:spcBef>
                <a:spcPts val="479"/>
              </a:spcBef>
              <a:tabLst>
                <a:tab pos="0" algn="l"/>
              </a:tabLst>
            </a:pPr>
            <a:endParaRPr lang="fr-FR" sz="2400" b="0" strike="noStrike" spc="-1">
              <a:latin typeface="Arial"/>
            </a:endParaRPr>
          </a:p>
          <a:p>
            <a:pPr algn="just">
              <a:lnSpc>
                <a:spcPct val="80000"/>
              </a:lnSpc>
              <a:spcBef>
                <a:spcPts val="479"/>
              </a:spcBef>
              <a:tabLst>
                <a:tab pos="0" algn="l"/>
              </a:tabLst>
            </a:pPr>
            <a:r>
              <a:rPr lang="fr-FR" sz="2400" b="0" i="1" strike="noStrike" spc="-1">
                <a:solidFill>
                  <a:srgbClr val="1F497D"/>
                </a:solidFill>
                <a:latin typeface="Times New Roman"/>
                <a:ea typeface="Candara"/>
              </a:rPr>
              <a:t>E. A Feigenbaum and J. Feldman. Computers and thought. McGraw-Hill, Inc. New York, NY, USA, 1963.</a:t>
            </a:r>
            <a:endParaRPr lang="fr-FR" sz="24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Espace réservé du contenu 1_1"/>
          <p:cNvSpPr/>
          <p:nvPr/>
        </p:nvSpPr>
        <p:spPr>
          <a:xfrm>
            <a:off x="371520" y="194832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149" name="Espace réservé du numéro de diapositive 2_0"/>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17C20200-332B-4B5C-B95C-9A3B6A3BFF3D}" type="slidenum">
              <a:rPr lang="en-GB" sz="1000" b="0" strike="noStrike" spc="-1">
                <a:solidFill>
                  <a:srgbClr val="1F497D"/>
                </a:solidFill>
                <a:latin typeface="Calibri"/>
              </a:rPr>
              <a:t>4</a:t>
            </a:fld>
            <a:endParaRPr lang="fr-FR" sz="1000" b="0" strike="noStrike" spc="-1">
              <a:latin typeface="Arial"/>
            </a:endParaRPr>
          </a:p>
        </p:txBody>
      </p:sp>
      <p:sp>
        <p:nvSpPr>
          <p:cNvPr id="150" name="Titre 3_0"/>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1. Définition générale </a:t>
            </a:r>
            <a:br/>
            <a:r>
              <a:rPr lang="fr-FR" sz="3600" b="0" strike="noStrike" spc="-1">
                <a:solidFill>
                  <a:srgbClr val="FFFFFF"/>
                </a:solidFill>
                <a:latin typeface="Times New Roman"/>
              </a:rPr>
              <a:t>d'une heuristique </a:t>
            </a:r>
            <a:endParaRPr lang="fr-FR" sz="3600" b="0" strike="noStrike" spc="-1">
              <a:latin typeface="Arial"/>
            </a:endParaRPr>
          </a:p>
        </p:txBody>
      </p:sp>
      <p:sp>
        <p:nvSpPr>
          <p:cNvPr id="151" name="Espace réservé du contenu 1_4"/>
          <p:cNvSpPr/>
          <p:nvPr/>
        </p:nvSpPr>
        <p:spPr>
          <a:xfrm>
            <a:off x="234000" y="2113560"/>
            <a:ext cx="9342000" cy="2896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479"/>
              </a:spcBef>
              <a:tabLst>
                <a:tab pos="0" algn="l"/>
              </a:tabLst>
            </a:pPr>
            <a:r>
              <a:rPr lang="fr-FR" sz="2400" b="0" strike="noStrike" spc="-1">
                <a:solidFill>
                  <a:srgbClr val="1F497D"/>
                </a:solidFill>
                <a:latin typeface="Times New Roman"/>
                <a:ea typeface="DejaVu Sans"/>
              </a:rPr>
              <a:t>Donc, selon</a:t>
            </a:r>
            <a:r>
              <a:rPr lang="fr-FR" sz="2400" b="0" i="1" strike="noStrike" spc="-1">
                <a:solidFill>
                  <a:srgbClr val="1F497D"/>
                </a:solidFill>
                <a:latin typeface="Times New Roman"/>
                <a:ea typeface="DejaVu Sans"/>
              </a:rPr>
              <a:t> Feigenbaum et Feldman (1963):</a:t>
            </a:r>
            <a:endParaRPr lang="fr-FR" sz="2400" b="0" strike="noStrike" spc="-1">
              <a:latin typeface="Arial"/>
            </a:endParaRPr>
          </a:p>
          <a:p>
            <a:pPr algn="just">
              <a:lnSpc>
                <a:spcPct val="80000"/>
              </a:lnSpc>
              <a:spcBef>
                <a:spcPts val="479"/>
              </a:spcBef>
              <a:tabLst>
                <a:tab pos="0" algn="l"/>
              </a:tabLst>
            </a:pPr>
            <a:r>
              <a:rPr lang="fr-FR" sz="2400" b="0" strike="noStrike" spc="-1">
                <a:solidFill>
                  <a:srgbClr val="1F497D"/>
                </a:solidFill>
                <a:latin typeface="Candara"/>
                <a:ea typeface="DejaVu Sans"/>
              </a:rPr>
              <a:t> </a:t>
            </a:r>
            <a:r>
              <a:rPr lang="fr-FR" sz="2400" b="0" i="1" strike="noStrike" spc="-1">
                <a:solidFill>
                  <a:srgbClr val="1F497D"/>
                </a:solidFill>
                <a:latin typeface="Times New Roman"/>
                <a:ea typeface="DejaVu Sans"/>
              </a:rPr>
              <a:t>"Une heuristique (règle heuristique, méthode heuristique) est une règle de choix (avec estimation), une stratégie, une astuce, une simplification, ou tout outil qui limite d'une manière considérable la recherche de solutions dans des grands espaces de recherche. Les heuristiques ne garantissent pas des solutions optimales. En fait, elles ne garantissent pas une solution du tout. Tout ce qui peut être dit sur une heuristique utile, c’est qu’elle donne des solutions qui sont bonnes la plupart du temps". </a:t>
            </a:r>
            <a:endParaRPr lang="fr-FR" sz="2400" b="0" strike="noStrike" spc="-1">
              <a:latin typeface="Arial"/>
            </a:endParaRPr>
          </a:p>
          <a:p>
            <a:pPr algn="just">
              <a:lnSpc>
                <a:spcPct val="80000"/>
              </a:lnSpc>
              <a:spcBef>
                <a:spcPts val="479"/>
              </a:spcBef>
              <a:tabLst>
                <a:tab pos="0" algn="l"/>
              </a:tabLst>
            </a:pPr>
            <a:endParaRPr lang="fr-FR" sz="24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Espace réservé du contenu 1_3"/>
          <p:cNvSpPr/>
          <p:nvPr/>
        </p:nvSpPr>
        <p:spPr>
          <a:xfrm>
            <a:off x="426960" y="232308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153" name="Espace réservé du numéro de diapositive 2_3"/>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4537D4C7-317E-4594-BD18-85C068B6E1C0}" type="slidenum">
              <a:rPr lang="en-GB" sz="1000" b="0" strike="noStrike" spc="-1">
                <a:solidFill>
                  <a:srgbClr val="1F497D"/>
                </a:solidFill>
                <a:latin typeface="Calibri"/>
              </a:rPr>
              <a:t>5</a:t>
            </a:fld>
            <a:endParaRPr lang="fr-FR" sz="1000" b="0" strike="noStrike" spc="-1">
              <a:latin typeface="Arial"/>
            </a:endParaRPr>
          </a:p>
        </p:txBody>
      </p:sp>
      <p:sp>
        <p:nvSpPr>
          <p:cNvPr id="154" name="Titre 3_3"/>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2. Définition d'une heuristique dans le domaine d'optimisation </a:t>
            </a:r>
            <a:endParaRPr lang="fr-FR" sz="3600" b="0" strike="noStrike" spc="-1">
              <a:latin typeface="Arial"/>
            </a:endParaRPr>
          </a:p>
        </p:txBody>
      </p:sp>
      <p:sp>
        <p:nvSpPr>
          <p:cNvPr id="155" name="Espace réservé du contenu 1_6"/>
          <p:cNvSpPr/>
          <p:nvPr/>
        </p:nvSpPr>
        <p:spPr>
          <a:xfrm>
            <a:off x="289440" y="2160000"/>
            <a:ext cx="9388080" cy="2584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just">
              <a:lnSpc>
                <a:spcPct val="80000"/>
              </a:lnSpc>
              <a:spcBef>
                <a:spcPts val="561"/>
              </a:spcBef>
              <a:tabLst>
                <a:tab pos="0" algn="l"/>
              </a:tabLst>
            </a:pPr>
            <a:r>
              <a:rPr lang="fr-FR" sz="2800" b="0" i="1" strike="noStrike" spc="-1" dirty="0">
                <a:solidFill>
                  <a:srgbClr val="1F497D"/>
                </a:solidFill>
                <a:latin typeface="Times New Roman"/>
                <a:ea typeface="DejaVu Sans"/>
              </a:rPr>
              <a:t>- </a:t>
            </a:r>
            <a:r>
              <a:rPr lang="fr-FR" sz="2800" b="0" strike="noStrike" spc="-1" dirty="0">
                <a:solidFill>
                  <a:srgbClr val="1F497D"/>
                </a:solidFill>
                <a:latin typeface="Times New Roman"/>
                <a:ea typeface="DejaVu Sans"/>
              </a:rPr>
              <a:t>Dans le domaine d'optimisation combinatoire:</a:t>
            </a:r>
            <a:endParaRPr lang="fr-FR" sz="2800" b="0" strike="noStrike" spc="-1" dirty="0">
              <a:latin typeface="Arial"/>
            </a:endParaRPr>
          </a:p>
          <a:p>
            <a:pPr algn="just">
              <a:lnSpc>
                <a:spcPct val="80000"/>
              </a:lnSpc>
              <a:spcBef>
                <a:spcPts val="561"/>
              </a:spcBef>
              <a:tabLst>
                <a:tab pos="0" algn="l"/>
              </a:tabLst>
            </a:pPr>
            <a:r>
              <a:rPr lang="fr-FR" sz="2800" b="0" strike="noStrike" spc="-1" dirty="0">
                <a:solidFill>
                  <a:srgbClr val="1F497D"/>
                </a:solidFill>
                <a:latin typeface="Times New Roman"/>
                <a:ea typeface="DejaVu Sans"/>
              </a:rPr>
              <a:t> </a:t>
            </a:r>
            <a:r>
              <a:rPr lang="fr-FR" sz="2800" spc="-1" dirty="0">
                <a:solidFill>
                  <a:srgbClr val="1F497D"/>
                </a:solidFill>
                <a:latin typeface="Times New Roman"/>
                <a:ea typeface="DejaVu Sans"/>
              </a:rPr>
              <a:t>Une</a:t>
            </a:r>
            <a:r>
              <a:rPr lang="fr-FR" sz="2800" b="0" strike="noStrike" spc="-1" dirty="0">
                <a:solidFill>
                  <a:srgbClr val="1F497D"/>
                </a:solidFill>
                <a:latin typeface="Times New Roman"/>
                <a:ea typeface="DejaVu Sans"/>
              </a:rPr>
              <a:t> heuristique est une méthode approchée développée, en général, pour résoudre un problème particulier. Le développement d'une heuristique nécessite une connaissance approfondie du problème à résoudre.</a:t>
            </a:r>
            <a:endParaRPr lang="fr-FR" sz="2800" b="0" strike="noStrike" spc="-1" dirty="0">
              <a:latin typeface="Arial"/>
            </a:endParaRPr>
          </a:p>
          <a:p>
            <a:pPr algn="just">
              <a:lnSpc>
                <a:spcPct val="80000"/>
              </a:lnSpc>
              <a:spcBef>
                <a:spcPts val="561"/>
              </a:spcBef>
              <a:tabLst>
                <a:tab pos="0" algn="l"/>
              </a:tabLst>
            </a:pPr>
            <a:r>
              <a:rPr lang="fr-FR" sz="2800" b="0" strike="noStrike" spc="-1" dirty="0">
                <a:solidFill>
                  <a:srgbClr val="1F497D"/>
                </a:solidFill>
                <a:latin typeface="Times New Roman"/>
                <a:ea typeface="DejaVu Sans"/>
              </a:rPr>
              <a:t>Comme toute méthode approchée, le but d'une heuristique est de trouver une solution de bonne qualité ou d'une qualité acceptable dans un temps d'exécution très réduit. </a:t>
            </a:r>
            <a:endParaRPr lang="fr-FR" sz="2800" b="0" strike="noStrike" spc="-1" dirty="0">
              <a:latin typeface="Arial"/>
            </a:endParaRPr>
          </a:p>
          <a:p>
            <a:pPr>
              <a:lnSpc>
                <a:spcPct val="80000"/>
              </a:lnSpc>
              <a:spcBef>
                <a:spcPts val="479"/>
              </a:spcBef>
              <a:tabLst>
                <a:tab pos="0" algn="l"/>
              </a:tabLst>
            </a:pPr>
            <a:endParaRPr lang="fr-FR" sz="28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Espace réservé du contenu 1"/>
          <p:cNvSpPr/>
          <p:nvPr/>
        </p:nvSpPr>
        <p:spPr>
          <a:xfrm>
            <a:off x="426960" y="2323080"/>
            <a:ext cx="907344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r>
              <a:rPr lang="fr-FR" sz="2800" b="0" i="1" strike="noStrike" spc="-1">
                <a:solidFill>
                  <a:srgbClr val="1F497D"/>
                </a:solidFill>
                <a:latin typeface="Times New Roman"/>
              </a:rPr>
              <a:t>- </a:t>
            </a:r>
            <a:r>
              <a:rPr lang="fr-FR" sz="2800" b="0" strike="noStrike" spc="-1">
                <a:solidFill>
                  <a:srgbClr val="1F497D"/>
                </a:solidFill>
                <a:latin typeface="Times New Roman"/>
              </a:rPr>
              <a:t>Pour développer un algorithme d'optimisation, la première étape est le codage et la représentation de la solution que ce soit une méthode exacte ou approchée.</a:t>
            </a:r>
            <a:endParaRPr lang="fr-FR" sz="2800" b="0" strike="noStrike" spc="-1">
              <a:latin typeface="Arial"/>
            </a:endParaRPr>
          </a:p>
          <a:p>
            <a:pPr algn="just">
              <a:lnSpc>
                <a:spcPct val="80000"/>
              </a:lnSpc>
              <a:spcBef>
                <a:spcPts val="561"/>
              </a:spcBef>
              <a:tabLst>
                <a:tab pos="0" algn="l"/>
              </a:tabLst>
            </a:pPr>
            <a:r>
              <a:rPr lang="fr-FR" sz="2800" b="0" strike="noStrike" spc="-1">
                <a:solidFill>
                  <a:srgbClr val="1F497D"/>
                </a:solidFill>
                <a:latin typeface="Times New Roman"/>
              </a:rPr>
              <a:t>- Il n'y a pas une règle générale de représentation de la solution. En effet, le codage ou la représentation d'une solution dépend de la définition de problème et de l'intuition de développeur.</a:t>
            </a:r>
            <a:endParaRPr lang="fr-FR" sz="2800" b="0" strike="noStrike" spc="-1">
              <a:latin typeface="Arial"/>
            </a:endParaRPr>
          </a:p>
          <a:p>
            <a:pPr>
              <a:lnSpc>
                <a:spcPct val="80000"/>
              </a:lnSpc>
              <a:spcBef>
                <a:spcPts val="479"/>
              </a:spcBef>
              <a:tabLst>
                <a:tab pos="0" algn="l"/>
              </a:tabLst>
            </a:pPr>
            <a:endParaRPr lang="fr-FR" sz="2800" b="0" strike="noStrike" spc="-1">
              <a:latin typeface="Arial"/>
            </a:endParaRPr>
          </a:p>
        </p:txBody>
      </p:sp>
      <p:sp>
        <p:nvSpPr>
          <p:cNvPr id="157" name="Espace réservé du numéro de diapositive 2_2"/>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ECE1A95C-9CA5-4EBE-9AC0-72F4C980CE79}" type="slidenum">
              <a:rPr lang="en-GB" sz="1000" b="0" strike="noStrike" spc="-1">
                <a:solidFill>
                  <a:srgbClr val="1F497D"/>
                </a:solidFill>
                <a:latin typeface="Calibri"/>
              </a:rPr>
              <a:t>6</a:t>
            </a:fld>
            <a:endParaRPr lang="fr-FR" sz="1000" b="0" strike="noStrike" spc="-1">
              <a:latin typeface="Arial"/>
            </a:endParaRPr>
          </a:p>
        </p:txBody>
      </p:sp>
      <p:sp>
        <p:nvSpPr>
          <p:cNvPr id="158" name="Titre 3_2"/>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5000"/>
          </a:bodyPr>
          <a:lstStyle/>
          <a:p>
            <a:pPr algn="ctr">
              <a:lnSpc>
                <a:spcPct val="100000"/>
              </a:lnSpc>
            </a:pPr>
            <a:r>
              <a:rPr lang="fr-FR" sz="3600" b="0" strike="noStrike" spc="-1">
                <a:solidFill>
                  <a:srgbClr val="FFFFFF"/>
                </a:solidFill>
                <a:latin typeface="Times New Roman"/>
              </a:rPr>
              <a:t>3. Codage</a:t>
            </a:r>
            <a:r>
              <a:rPr lang="fr-FR" sz="3600" b="0" strike="noStrike" spc="-1">
                <a:solidFill>
                  <a:srgbClr val="FFFFFF"/>
                </a:solidFill>
                <a:latin typeface="Times New Roman"/>
                <a:ea typeface="Candara"/>
              </a:rPr>
              <a:t> et représentation </a:t>
            </a:r>
            <a:br/>
            <a:r>
              <a:rPr lang="fr-FR" sz="3600" b="0" strike="noStrike" spc="-1">
                <a:solidFill>
                  <a:srgbClr val="FFFFFF"/>
                </a:solidFill>
                <a:latin typeface="Times New Roman"/>
                <a:ea typeface="Candara"/>
              </a:rPr>
              <a:t>de la solution</a:t>
            </a:r>
            <a:r>
              <a:rPr lang="fr-FR" sz="3600" b="0" strike="noStrike" spc="-1">
                <a:solidFill>
                  <a:srgbClr val="FFFFFF"/>
                </a:solidFill>
                <a:latin typeface="Candara"/>
                <a:ea typeface="Candara"/>
              </a:rPr>
              <a:t> </a:t>
            </a:r>
            <a:endParaRPr lang="fr-FR" sz="36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Espace réservé du contenu 1_5"/>
          <p:cNvSpPr/>
          <p:nvPr/>
        </p:nvSpPr>
        <p:spPr>
          <a:xfrm>
            <a:off x="334440" y="2025720"/>
            <a:ext cx="9342000" cy="315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80000"/>
              </a:lnSpc>
              <a:spcBef>
                <a:spcPts val="720"/>
              </a:spcBef>
              <a:tabLst>
                <a:tab pos="0" algn="l"/>
              </a:tabLst>
            </a:pPr>
            <a:endParaRPr lang="fr-FR" sz="1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-Soit le chemin :2-4-5-1-6-3-2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rPr>
              <a:t>comme une solution de TSP.</a:t>
            </a: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p:txBody>
      </p:sp>
      <p:sp>
        <p:nvSpPr>
          <p:cNvPr id="160" name="Espace réservé du numéro de diapositive 2_5"/>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E132B292-EA3B-4C9B-BFC4-45D842D63FCB}" type="slidenum">
              <a:rPr lang="en-GB" sz="1000" b="0" strike="noStrike" spc="-1">
                <a:solidFill>
                  <a:srgbClr val="1F497D"/>
                </a:solidFill>
                <a:latin typeface="Calibri"/>
              </a:rPr>
              <a:t>7</a:t>
            </a:fld>
            <a:endParaRPr lang="fr-FR" sz="1000" b="0" strike="noStrike" spc="-1">
              <a:latin typeface="Arial"/>
            </a:endParaRPr>
          </a:p>
        </p:txBody>
      </p:sp>
      <p:sp>
        <p:nvSpPr>
          <p:cNvPr id="161" name="Titre 3_5"/>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8000"/>
          </a:bodyPr>
          <a:lstStyle/>
          <a:p>
            <a:pPr algn="ctr">
              <a:lnSpc>
                <a:spcPct val="100000"/>
              </a:lnSpc>
            </a:pPr>
            <a:r>
              <a:rPr lang="fr-FR" sz="3600" b="0" strike="noStrike" spc="-1">
                <a:solidFill>
                  <a:srgbClr val="FFFFFF"/>
                </a:solidFill>
                <a:latin typeface="Times New Roman"/>
              </a:rPr>
              <a:t>Example de codage et représentation </a:t>
            </a:r>
            <a:br/>
            <a:r>
              <a:rPr lang="fr-FR" sz="3600" b="0" strike="noStrike" spc="-1">
                <a:solidFill>
                  <a:srgbClr val="FFFFFF"/>
                </a:solidFill>
                <a:latin typeface="Times New Roman"/>
              </a:rPr>
              <a:t>de la solution pour le problème de </a:t>
            </a:r>
            <a:r>
              <a:rPr lang="fr-FR" sz="3600" b="0" strike="noStrike" spc="-1">
                <a:solidFill>
                  <a:srgbClr val="FFFFFF"/>
                </a:solidFill>
                <a:latin typeface="Times New Roman"/>
                <a:ea typeface="Candara"/>
              </a:rPr>
              <a:t>TSP</a:t>
            </a:r>
            <a:endParaRPr lang="fr-FR" sz="3600" b="0" strike="noStrike" spc="-1">
              <a:latin typeface="Arial"/>
            </a:endParaRPr>
          </a:p>
        </p:txBody>
      </p:sp>
      <p:sp>
        <p:nvSpPr>
          <p:cNvPr id="162" name="Ellipse 4_1"/>
          <p:cNvSpPr/>
          <p:nvPr/>
        </p:nvSpPr>
        <p:spPr>
          <a:xfrm>
            <a:off x="6442920" y="248040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1</a:t>
            </a:r>
            <a:endParaRPr lang="fr-FR" sz="1800" b="0" strike="noStrike" spc="-1">
              <a:latin typeface="Arial"/>
            </a:endParaRPr>
          </a:p>
        </p:txBody>
      </p:sp>
      <p:sp>
        <p:nvSpPr>
          <p:cNvPr id="163" name="Ellipse 5_1"/>
          <p:cNvSpPr/>
          <p:nvPr/>
        </p:nvSpPr>
        <p:spPr>
          <a:xfrm>
            <a:off x="4767480" y="285516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6</a:t>
            </a:r>
            <a:endParaRPr lang="fr-FR" sz="1800" b="0" strike="noStrike" spc="-1">
              <a:latin typeface="Arial"/>
            </a:endParaRPr>
          </a:p>
        </p:txBody>
      </p:sp>
      <p:sp>
        <p:nvSpPr>
          <p:cNvPr id="164" name="Ellipse 6_1"/>
          <p:cNvSpPr/>
          <p:nvPr/>
        </p:nvSpPr>
        <p:spPr>
          <a:xfrm>
            <a:off x="5212080" y="44798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5</a:t>
            </a:r>
            <a:endParaRPr lang="fr-FR" sz="1800" b="0" strike="noStrike" spc="-1">
              <a:latin typeface="Arial"/>
            </a:endParaRPr>
          </a:p>
        </p:txBody>
      </p:sp>
      <p:sp>
        <p:nvSpPr>
          <p:cNvPr id="165" name="Ellipse 7_1"/>
          <p:cNvSpPr/>
          <p:nvPr/>
        </p:nvSpPr>
        <p:spPr>
          <a:xfrm>
            <a:off x="8035200" y="260532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2</a:t>
            </a:r>
            <a:endParaRPr lang="fr-FR" sz="1800" b="0" strike="noStrike" spc="-1">
              <a:latin typeface="Arial"/>
            </a:endParaRPr>
          </a:p>
        </p:txBody>
      </p:sp>
      <p:sp>
        <p:nvSpPr>
          <p:cNvPr id="166" name="Ellipse 8_1"/>
          <p:cNvSpPr/>
          <p:nvPr/>
        </p:nvSpPr>
        <p:spPr>
          <a:xfrm>
            <a:off x="7433280" y="458136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4</a:t>
            </a:r>
            <a:endParaRPr lang="fr-FR" sz="1800" b="0" strike="noStrike" spc="-1">
              <a:latin typeface="Arial"/>
            </a:endParaRPr>
          </a:p>
        </p:txBody>
      </p:sp>
      <p:sp>
        <p:nvSpPr>
          <p:cNvPr id="167" name="Ellipse 9_1"/>
          <p:cNvSpPr/>
          <p:nvPr/>
        </p:nvSpPr>
        <p:spPr>
          <a:xfrm>
            <a:off x="8609040" y="373788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3</a:t>
            </a:r>
            <a:endParaRPr lang="fr-FR" sz="1800" b="0" strike="noStrike" spc="-1">
              <a:latin typeface="Arial"/>
            </a:endParaRPr>
          </a:p>
        </p:txBody>
      </p:sp>
      <p:sp>
        <p:nvSpPr>
          <p:cNvPr id="168" name="Connecteur droit avec flèche 10_1"/>
          <p:cNvSpPr/>
          <p:nvPr/>
        </p:nvSpPr>
        <p:spPr>
          <a:xfrm flipH="1">
            <a:off x="5527080" y="3902760"/>
            <a:ext cx="3072240" cy="63972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69" name="Connecteur droit avec flèche 11_1"/>
          <p:cNvSpPr/>
          <p:nvPr/>
        </p:nvSpPr>
        <p:spPr>
          <a:xfrm flipH="1" flipV="1">
            <a:off x="5110920" y="3143880"/>
            <a:ext cx="3516480" cy="70236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0" name="Connecteur droit avec flèche 12_1"/>
          <p:cNvSpPr/>
          <p:nvPr/>
        </p:nvSpPr>
        <p:spPr>
          <a:xfrm flipH="1">
            <a:off x="7610040" y="2926800"/>
            <a:ext cx="527040" cy="169380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1" name="Connecteur droit avec flèche 13_1"/>
          <p:cNvSpPr/>
          <p:nvPr/>
        </p:nvSpPr>
        <p:spPr>
          <a:xfrm>
            <a:off x="8267760" y="2934360"/>
            <a:ext cx="489960" cy="81144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2" name="Connecteur droit avec flèche 14_1"/>
          <p:cNvSpPr/>
          <p:nvPr/>
        </p:nvSpPr>
        <p:spPr>
          <a:xfrm flipH="1">
            <a:off x="5499360" y="2864160"/>
            <a:ext cx="2628000" cy="173304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3" name="Connecteur droit avec flèche 15_1"/>
          <p:cNvSpPr/>
          <p:nvPr/>
        </p:nvSpPr>
        <p:spPr>
          <a:xfrm flipH="1">
            <a:off x="5119560" y="2871720"/>
            <a:ext cx="2951640" cy="16308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4" name="Connecteur droit avec flèche 16_1"/>
          <p:cNvSpPr/>
          <p:nvPr/>
        </p:nvSpPr>
        <p:spPr>
          <a:xfrm>
            <a:off x="6648120" y="2809440"/>
            <a:ext cx="795240" cy="181116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5" name="Connecteur droit avec flèche 17_1"/>
          <p:cNvSpPr/>
          <p:nvPr/>
        </p:nvSpPr>
        <p:spPr>
          <a:xfrm flipH="1">
            <a:off x="5499360" y="2809440"/>
            <a:ext cx="980280" cy="170172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6" name="Connecteur droit avec flèche 18_1"/>
          <p:cNvSpPr/>
          <p:nvPr/>
        </p:nvSpPr>
        <p:spPr>
          <a:xfrm>
            <a:off x="6777360" y="2762640"/>
            <a:ext cx="1813320" cy="106920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7" name="Connecteur droit avec flèche 19_1"/>
          <p:cNvSpPr/>
          <p:nvPr/>
        </p:nvSpPr>
        <p:spPr>
          <a:xfrm flipH="1">
            <a:off x="5157360" y="2707920"/>
            <a:ext cx="1276560" cy="22572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8" name="Connecteur droit avec flèche 20_1"/>
          <p:cNvSpPr/>
          <p:nvPr/>
        </p:nvSpPr>
        <p:spPr>
          <a:xfrm>
            <a:off x="6823800" y="2707920"/>
            <a:ext cx="1211760" cy="5400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9" name="Connecteur droit avec flèche 23_1"/>
          <p:cNvSpPr/>
          <p:nvPr/>
        </p:nvSpPr>
        <p:spPr>
          <a:xfrm>
            <a:off x="4916880" y="3184560"/>
            <a:ext cx="397080" cy="128808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80" name="Connecteur droit avec flèche 24_1"/>
          <p:cNvSpPr/>
          <p:nvPr/>
        </p:nvSpPr>
        <p:spPr>
          <a:xfrm flipH="1" flipV="1">
            <a:off x="5592240" y="4698360"/>
            <a:ext cx="1887480" cy="6948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81" name="Connecteur droit avec flèche 25_1"/>
          <p:cNvSpPr/>
          <p:nvPr/>
        </p:nvSpPr>
        <p:spPr>
          <a:xfrm flipH="1">
            <a:off x="7795440" y="4004280"/>
            <a:ext cx="887760" cy="64728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82" name="Connecteur droit avec flèche 26_1"/>
          <p:cNvSpPr/>
          <p:nvPr/>
        </p:nvSpPr>
        <p:spPr>
          <a:xfrm flipH="1" flipV="1">
            <a:off x="5008680" y="3168000"/>
            <a:ext cx="2368800" cy="1514160"/>
          </a:xfrm>
          <a:custGeom>
            <a:avLst/>
            <a:gdLst/>
            <a:ahLst/>
            <a:cxn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83" name="ZoneTexte 27_1"/>
          <p:cNvSpPr/>
          <p:nvPr/>
        </p:nvSpPr>
        <p:spPr>
          <a:xfrm>
            <a:off x="5630400" y="26460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2</a:t>
            </a:r>
            <a:endParaRPr lang="fr-FR" sz="1800" b="0" strike="noStrike" spc="-1">
              <a:latin typeface="Arial"/>
            </a:endParaRPr>
          </a:p>
        </p:txBody>
      </p:sp>
      <p:sp>
        <p:nvSpPr>
          <p:cNvPr id="184" name="ZoneTexte 29_1"/>
          <p:cNvSpPr/>
          <p:nvPr/>
        </p:nvSpPr>
        <p:spPr>
          <a:xfrm>
            <a:off x="7398000" y="34502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2</a:t>
            </a:r>
            <a:endParaRPr lang="fr-FR" sz="1800" b="0" strike="noStrike" spc="-1">
              <a:latin typeface="Arial"/>
            </a:endParaRPr>
          </a:p>
        </p:txBody>
      </p:sp>
      <p:sp>
        <p:nvSpPr>
          <p:cNvPr id="185" name="ZoneTexte 30_1"/>
          <p:cNvSpPr/>
          <p:nvPr/>
        </p:nvSpPr>
        <p:spPr>
          <a:xfrm>
            <a:off x="5861880" y="40986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2</a:t>
            </a:r>
            <a:endParaRPr lang="fr-FR" sz="1800" b="0" strike="noStrike" spc="-1">
              <a:latin typeface="Arial"/>
            </a:endParaRPr>
          </a:p>
        </p:txBody>
      </p:sp>
      <p:sp>
        <p:nvSpPr>
          <p:cNvPr id="186" name="ZoneTexte 31_1"/>
          <p:cNvSpPr/>
          <p:nvPr/>
        </p:nvSpPr>
        <p:spPr>
          <a:xfrm>
            <a:off x="6852240" y="42782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6</a:t>
            </a:r>
            <a:endParaRPr lang="fr-FR" sz="1800" b="0" strike="noStrike" spc="-1">
              <a:latin typeface="Arial"/>
            </a:endParaRPr>
          </a:p>
        </p:txBody>
      </p:sp>
      <p:sp>
        <p:nvSpPr>
          <p:cNvPr id="187" name="ZoneTexte 32_1"/>
          <p:cNvSpPr/>
          <p:nvPr/>
        </p:nvSpPr>
        <p:spPr>
          <a:xfrm>
            <a:off x="7990920" y="38642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6</a:t>
            </a:r>
            <a:endParaRPr lang="fr-FR" sz="1800" b="0" strike="noStrike" spc="-1">
              <a:latin typeface="Arial"/>
            </a:endParaRPr>
          </a:p>
        </p:txBody>
      </p:sp>
      <p:sp>
        <p:nvSpPr>
          <p:cNvPr id="188" name="ZoneTexte 33_1"/>
          <p:cNvSpPr/>
          <p:nvPr/>
        </p:nvSpPr>
        <p:spPr>
          <a:xfrm>
            <a:off x="7574040" y="41688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8</a:t>
            </a:r>
            <a:endParaRPr lang="fr-FR" sz="1800" b="0" strike="noStrike" spc="-1">
              <a:latin typeface="Arial"/>
            </a:endParaRPr>
          </a:p>
        </p:txBody>
      </p:sp>
      <p:sp>
        <p:nvSpPr>
          <p:cNvPr id="189" name="ZoneTexte 34_1"/>
          <p:cNvSpPr/>
          <p:nvPr/>
        </p:nvSpPr>
        <p:spPr>
          <a:xfrm>
            <a:off x="7490880" y="27320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5</a:t>
            </a:r>
            <a:endParaRPr lang="fr-FR" sz="1800" b="0" strike="noStrike" spc="-1">
              <a:latin typeface="Arial"/>
            </a:endParaRPr>
          </a:p>
        </p:txBody>
      </p:sp>
      <p:sp>
        <p:nvSpPr>
          <p:cNvPr id="190" name="ZoneTexte 35_1"/>
          <p:cNvSpPr/>
          <p:nvPr/>
        </p:nvSpPr>
        <p:spPr>
          <a:xfrm>
            <a:off x="6703920" y="307548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3</a:t>
            </a:r>
            <a:endParaRPr lang="fr-FR" sz="1800" b="0" strike="noStrike" spc="-1">
              <a:latin typeface="Arial"/>
            </a:endParaRPr>
          </a:p>
        </p:txBody>
      </p:sp>
      <p:sp>
        <p:nvSpPr>
          <p:cNvPr id="191" name="ZoneTexte 36_1"/>
          <p:cNvSpPr/>
          <p:nvPr/>
        </p:nvSpPr>
        <p:spPr>
          <a:xfrm>
            <a:off x="6093360" y="302868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4</a:t>
            </a:r>
            <a:endParaRPr lang="fr-FR" sz="1800" b="0" strike="noStrike" spc="-1">
              <a:latin typeface="Arial"/>
            </a:endParaRPr>
          </a:p>
        </p:txBody>
      </p:sp>
      <p:sp>
        <p:nvSpPr>
          <p:cNvPr id="192" name="ZoneTexte 37_1"/>
          <p:cNvSpPr/>
          <p:nvPr/>
        </p:nvSpPr>
        <p:spPr>
          <a:xfrm>
            <a:off x="7092720" y="29192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7</a:t>
            </a:r>
            <a:endParaRPr lang="fr-FR" sz="1800" b="0" strike="noStrike" spc="-1">
              <a:latin typeface="Arial"/>
            </a:endParaRPr>
          </a:p>
        </p:txBody>
      </p:sp>
      <p:sp>
        <p:nvSpPr>
          <p:cNvPr id="193" name="ZoneTexte 38_1"/>
          <p:cNvSpPr/>
          <p:nvPr/>
        </p:nvSpPr>
        <p:spPr>
          <a:xfrm>
            <a:off x="8379360" y="31770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2</a:t>
            </a:r>
            <a:endParaRPr lang="fr-FR" sz="1800" b="0" strike="noStrike" spc="-1">
              <a:latin typeface="Arial"/>
            </a:endParaRPr>
          </a:p>
        </p:txBody>
      </p:sp>
      <p:sp>
        <p:nvSpPr>
          <p:cNvPr id="194" name="ZoneTexte 39_1"/>
          <p:cNvSpPr/>
          <p:nvPr/>
        </p:nvSpPr>
        <p:spPr>
          <a:xfrm>
            <a:off x="8222040" y="412200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3</a:t>
            </a:r>
            <a:endParaRPr lang="fr-FR" sz="1800" b="0" strike="noStrike" spc="-1">
              <a:latin typeface="Arial"/>
            </a:endParaRPr>
          </a:p>
        </p:txBody>
      </p:sp>
      <p:sp>
        <p:nvSpPr>
          <p:cNvPr id="195" name="ZoneTexte 40_1"/>
          <p:cNvSpPr/>
          <p:nvPr/>
        </p:nvSpPr>
        <p:spPr>
          <a:xfrm>
            <a:off x="6269040" y="458244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1</a:t>
            </a:r>
            <a:endParaRPr lang="fr-FR" sz="1800" b="0" strike="noStrike" spc="-1">
              <a:latin typeface="Arial"/>
            </a:endParaRPr>
          </a:p>
        </p:txBody>
      </p:sp>
      <p:sp>
        <p:nvSpPr>
          <p:cNvPr id="196" name="ZoneTexte 41_1"/>
          <p:cNvSpPr/>
          <p:nvPr/>
        </p:nvSpPr>
        <p:spPr>
          <a:xfrm>
            <a:off x="4936320" y="360648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6</a:t>
            </a:r>
            <a:endParaRPr lang="fr-FR" sz="1800" b="0" strike="noStrike" spc="-1">
              <a:latin typeface="Arial"/>
            </a:endParaRPr>
          </a:p>
        </p:txBody>
      </p:sp>
      <p:sp>
        <p:nvSpPr>
          <p:cNvPr id="197" name="ZoneTexte 42_1"/>
          <p:cNvSpPr/>
          <p:nvPr/>
        </p:nvSpPr>
        <p:spPr>
          <a:xfrm>
            <a:off x="7185600" y="2513160"/>
            <a:ext cx="326880" cy="36468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a:spAutoFit/>
          </a:bodyPr>
          <a:lstStyle/>
          <a:p>
            <a:pPr>
              <a:lnSpc>
                <a:spcPct val="100000"/>
              </a:lnSpc>
            </a:pPr>
            <a:r>
              <a:rPr lang="fr-FR" sz="1800" b="0" strike="noStrike" spc="-1">
                <a:solidFill>
                  <a:srgbClr val="000000"/>
                </a:solidFill>
                <a:latin typeface="Calibri"/>
                <a:ea typeface="DejaVu Sans"/>
              </a:rPr>
              <a:t>4</a:t>
            </a:r>
            <a:endParaRPr lang="fr-FR" sz="18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Espace réservé du contenu 1_7"/>
          <p:cNvSpPr/>
          <p:nvPr/>
        </p:nvSpPr>
        <p:spPr>
          <a:xfrm>
            <a:off x="389880" y="2323080"/>
            <a:ext cx="945324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199" name="Espace réservé du numéro de diapositive 2_4"/>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EC0C8FE1-C59C-4294-BDC3-219F40BC6CB8}" type="slidenum">
              <a:rPr lang="en-GB" sz="1000" b="0" strike="noStrike" spc="-1">
                <a:solidFill>
                  <a:srgbClr val="1F497D"/>
                </a:solidFill>
                <a:latin typeface="Calibri"/>
              </a:rPr>
              <a:t>8</a:t>
            </a:fld>
            <a:endParaRPr lang="fr-FR" sz="1000" b="0" strike="noStrike" spc="-1">
              <a:latin typeface="Arial"/>
            </a:endParaRPr>
          </a:p>
        </p:txBody>
      </p:sp>
      <p:sp>
        <p:nvSpPr>
          <p:cNvPr id="200" name="Titre 3_4"/>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5000"/>
          </a:bodyPr>
          <a:lstStyle/>
          <a:p>
            <a:pPr algn="ctr">
              <a:lnSpc>
                <a:spcPct val="100000"/>
              </a:lnSpc>
            </a:pPr>
            <a:r>
              <a:rPr lang="fr-FR" sz="3600" b="0" strike="noStrike" spc="-1">
                <a:solidFill>
                  <a:srgbClr val="FFFFFF"/>
                </a:solidFill>
                <a:latin typeface="Times New Roman"/>
              </a:rPr>
              <a:t>Example de codage</a:t>
            </a:r>
            <a:r>
              <a:rPr lang="fr-FR" sz="3600" b="0" strike="noStrike" spc="-1">
                <a:solidFill>
                  <a:srgbClr val="FFFFFF"/>
                </a:solidFill>
                <a:latin typeface="Times New Roman"/>
                <a:ea typeface="Candara"/>
              </a:rPr>
              <a:t> et représentation </a:t>
            </a:r>
            <a:br/>
            <a:r>
              <a:rPr lang="fr-FR" sz="3600" b="0" strike="noStrike" spc="-1">
                <a:solidFill>
                  <a:srgbClr val="FFFFFF"/>
                </a:solidFill>
                <a:latin typeface="Times New Roman"/>
                <a:ea typeface="Candara"/>
              </a:rPr>
              <a:t>de la solution pour le problème de TSP</a:t>
            </a:r>
            <a:r>
              <a:rPr lang="fr-FR" sz="3600" b="0" strike="noStrike" spc="-1">
                <a:solidFill>
                  <a:srgbClr val="FFFFFF"/>
                </a:solidFill>
                <a:latin typeface="Candara"/>
                <a:ea typeface="Candara"/>
              </a:rPr>
              <a:t> </a:t>
            </a:r>
            <a:endParaRPr lang="fr-FR" sz="3600" b="0" strike="noStrike" spc="-1">
              <a:latin typeface="Arial"/>
            </a:endParaRPr>
          </a:p>
        </p:txBody>
      </p:sp>
      <p:sp>
        <p:nvSpPr>
          <p:cNvPr id="201" name="Espace réservé du contenu 1_9"/>
          <p:cNvSpPr/>
          <p:nvPr/>
        </p:nvSpPr>
        <p:spPr>
          <a:xfrm>
            <a:off x="334440" y="2025720"/>
            <a:ext cx="9342000" cy="315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80000"/>
              </a:lnSpc>
              <a:spcBef>
                <a:spcPts val="720"/>
              </a:spcBef>
              <a:tabLst>
                <a:tab pos="0" algn="l"/>
              </a:tabLst>
            </a:pPr>
            <a:r>
              <a:rPr lang="fr-FR" sz="3600" b="0" strike="noStrike" spc="-1">
                <a:solidFill>
                  <a:srgbClr val="1F497D"/>
                </a:solidFill>
                <a:latin typeface="Times New Roman"/>
                <a:ea typeface="DejaVu Sans"/>
              </a:rPr>
              <a:t>L</a:t>
            </a:r>
            <a:r>
              <a:rPr lang="fr-FR" sz="2800" b="0" strike="noStrike" spc="-1">
                <a:solidFill>
                  <a:srgbClr val="1F497D"/>
                </a:solidFill>
                <a:latin typeface="Times New Roman"/>
                <a:ea typeface="DejaVu Sans"/>
              </a:rPr>
              <a:t>e chemin :2-4-5-1-6-3-2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ea typeface="DejaVu Sans"/>
              </a:rPr>
              <a:t>Nous pouvons représenter cette solution avec une liste d'entiers (indexes des villes) ou d'objets (de la classe ville).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ea typeface="DejaVu Sans"/>
              </a:rPr>
              <a:t>S = </a:t>
            </a:r>
            <a:r>
              <a:rPr lang="fr-FR" sz="2800" b="1" strike="noStrike" spc="-1">
                <a:solidFill>
                  <a:srgbClr val="1F497D"/>
                </a:solidFill>
                <a:latin typeface="Times New Roman"/>
                <a:ea typeface="DejaVu Sans"/>
              </a:rPr>
              <a:t>{</a:t>
            </a:r>
            <a:r>
              <a:rPr lang="fr-FR" sz="2800" b="0" strike="noStrike" spc="-1">
                <a:solidFill>
                  <a:srgbClr val="1F497D"/>
                </a:solidFill>
                <a:latin typeface="Times New Roman"/>
                <a:ea typeface="DejaVu Sans"/>
              </a:rPr>
              <a:t>                                   </a:t>
            </a:r>
            <a:r>
              <a:rPr lang="fr-FR" sz="2800" b="1" strike="noStrike" spc="-1">
                <a:solidFill>
                  <a:srgbClr val="1F497D"/>
                </a:solidFill>
                <a:latin typeface="Times New Roman"/>
                <a:ea typeface="DejaVu Sans"/>
              </a:rPr>
              <a:t>}</a:t>
            </a: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a:p>
            <a:pPr>
              <a:lnSpc>
                <a:spcPct val="80000"/>
              </a:lnSpc>
              <a:spcBef>
                <a:spcPts val="561"/>
              </a:spcBef>
              <a:tabLst>
                <a:tab pos="0" algn="l"/>
              </a:tabLst>
            </a:pPr>
            <a:r>
              <a:rPr lang="fr-FR" sz="2800" b="1" i="1" strike="noStrike" spc="-1">
                <a:solidFill>
                  <a:srgbClr val="1F497D"/>
                </a:solidFill>
                <a:latin typeface="Times New Roman"/>
                <a:ea typeface="DejaVu Sans"/>
              </a:rPr>
              <a:t>Cette représentation est appelée une représentation réel.</a:t>
            </a: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p:txBody>
      </p:sp>
      <p:sp>
        <p:nvSpPr>
          <p:cNvPr id="202" name="Ellipse 7_0"/>
          <p:cNvSpPr/>
          <p:nvPr/>
        </p:nvSpPr>
        <p:spPr>
          <a:xfrm>
            <a:off x="114840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2</a:t>
            </a:r>
            <a:endParaRPr lang="fr-FR" sz="1800" b="0" strike="noStrike" spc="-1">
              <a:latin typeface="Arial"/>
            </a:endParaRPr>
          </a:p>
        </p:txBody>
      </p:sp>
      <p:sp>
        <p:nvSpPr>
          <p:cNvPr id="203" name="Ellipse 9_0"/>
          <p:cNvSpPr/>
          <p:nvPr/>
        </p:nvSpPr>
        <p:spPr>
          <a:xfrm>
            <a:off x="379584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2</a:t>
            </a:r>
            <a:endParaRPr lang="fr-FR" sz="1800" b="0" strike="noStrike" spc="-1">
              <a:latin typeface="Arial"/>
            </a:endParaRPr>
          </a:p>
        </p:txBody>
      </p:sp>
      <p:sp>
        <p:nvSpPr>
          <p:cNvPr id="204" name="Ellipse 11_1"/>
          <p:cNvSpPr/>
          <p:nvPr/>
        </p:nvSpPr>
        <p:spPr>
          <a:xfrm>
            <a:off x="332496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3</a:t>
            </a:r>
            <a:endParaRPr lang="fr-FR" sz="1800" b="0" strike="noStrike" spc="-1">
              <a:latin typeface="Arial"/>
            </a:endParaRPr>
          </a:p>
        </p:txBody>
      </p:sp>
      <p:sp>
        <p:nvSpPr>
          <p:cNvPr id="205" name="Ellipse 13_1"/>
          <p:cNvSpPr/>
          <p:nvPr/>
        </p:nvSpPr>
        <p:spPr>
          <a:xfrm>
            <a:off x="290952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6</a:t>
            </a:r>
            <a:endParaRPr lang="fr-FR" sz="1800" b="0" strike="noStrike" spc="-1">
              <a:latin typeface="Arial"/>
            </a:endParaRPr>
          </a:p>
        </p:txBody>
      </p:sp>
      <p:sp>
        <p:nvSpPr>
          <p:cNvPr id="206" name="Ellipse 15_1"/>
          <p:cNvSpPr/>
          <p:nvPr/>
        </p:nvSpPr>
        <p:spPr>
          <a:xfrm>
            <a:off x="245736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1</a:t>
            </a:r>
            <a:endParaRPr lang="fr-FR" sz="1800" b="0" strike="noStrike" spc="-1">
              <a:latin typeface="Arial"/>
            </a:endParaRPr>
          </a:p>
        </p:txBody>
      </p:sp>
      <p:sp>
        <p:nvSpPr>
          <p:cNvPr id="207" name="Ellipse 17_1"/>
          <p:cNvSpPr/>
          <p:nvPr/>
        </p:nvSpPr>
        <p:spPr>
          <a:xfrm>
            <a:off x="201420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5</a:t>
            </a:r>
            <a:endParaRPr lang="fr-FR" sz="1800" b="0" strike="noStrike" spc="-1">
              <a:latin typeface="Arial"/>
            </a:endParaRPr>
          </a:p>
        </p:txBody>
      </p:sp>
      <p:sp>
        <p:nvSpPr>
          <p:cNvPr id="208" name="Ellipse 19_1"/>
          <p:cNvSpPr/>
          <p:nvPr/>
        </p:nvSpPr>
        <p:spPr>
          <a:xfrm>
            <a:off x="157140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fr-FR" sz="1800" b="0" strike="noStrike" spc="-1">
                <a:solidFill>
                  <a:srgbClr val="FFFFFF"/>
                </a:solidFill>
                <a:latin typeface="Candara"/>
                <a:ea typeface="DejaVu Sans"/>
              </a:rPr>
              <a:t>4</a:t>
            </a:r>
            <a:endParaRPr lang="fr-FR" sz="18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Espace réservé du contenu 1_8"/>
          <p:cNvSpPr/>
          <p:nvPr/>
        </p:nvSpPr>
        <p:spPr>
          <a:xfrm>
            <a:off x="426960" y="2323080"/>
            <a:ext cx="9342000" cy="2037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gn="just">
              <a:lnSpc>
                <a:spcPct val="80000"/>
              </a:lnSpc>
              <a:spcBef>
                <a:spcPts val="561"/>
              </a:spcBef>
              <a:tabLst>
                <a:tab pos="0" algn="l"/>
              </a:tabLst>
            </a:pPr>
            <a:endParaRPr lang="fr-FR" sz="1800" b="0" strike="noStrike" spc="-1">
              <a:latin typeface="Arial"/>
            </a:endParaRPr>
          </a:p>
          <a:p>
            <a:pPr>
              <a:lnSpc>
                <a:spcPct val="80000"/>
              </a:lnSpc>
              <a:spcBef>
                <a:spcPts val="479"/>
              </a:spcBef>
              <a:tabLst>
                <a:tab pos="0" algn="l"/>
              </a:tabLst>
            </a:pPr>
            <a:endParaRPr lang="fr-FR" sz="1800" b="0" strike="noStrike" spc="-1">
              <a:latin typeface="Arial"/>
            </a:endParaRPr>
          </a:p>
        </p:txBody>
      </p:sp>
      <p:sp>
        <p:nvSpPr>
          <p:cNvPr id="210" name="Espace réservé du numéro de diapositive 2_7"/>
          <p:cNvSpPr/>
          <p:nvPr/>
        </p:nvSpPr>
        <p:spPr>
          <a:xfrm>
            <a:off x="8797320" y="5137920"/>
            <a:ext cx="1280160" cy="301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fld id="{79B2AAF3-15FE-4AE6-B63E-1762C50F8869}" type="slidenum">
              <a:rPr lang="en-GB" sz="1000" b="0" strike="noStrike" spc="-1">
                <a:solidFill>
                  <a:srgbClr val="1F497D"/>
                </a:solidFill>
                <a:latin typeface="Calibri"/>
              </a:rPr>
              <a:t>9</a:t>
            </a:fld>
            <a:endParaRPr lang="fr-FR" sz="1000" b="0" strike="noStrike" spc="-1">
              <a:latin typeface="Arial"/>
            </a:endParaRPr>
          </a:p>
        </p:txBody>
      </p:sp>
      <p:sp>
        <p:nvSpPr>
          <p:cNvPr id="211" name="Titre 3_7"/>
          <p:cNvSpPr/>
          <p:nvPr/>
        </p:nvSpPr>
        <p:spPr>
          <a:xfrm>
            <a:off x="504000" y="279720"/>
            <a:ext cx="9071640" cy="1035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rmAutofit fontScale="85000"/>
          </a:bodyPr>
          <a:lstStyle/>
          <a:p>
            <a:pPr algn="ctr">
              <a:lnSpc>
                <a:spcPct val="100000"/>
              </a:lnSpc>
            </a:pPr>
            <a:r>
              <a:rPr lang="fr-FR" sz="3600" b="0" strike="noStrike" spc="-1">
                <a:solidFill>
                  <a:srgbClr val="FFFFFF"/>
                </a:solidFill>
                <a:latin typeface="Times New Roman"/>
              </a:rPr>
              <a:t>Example de codage</a:t>
            </a:r>
            <a:r>
              <a:rPr lang="fr-FR" sz="3600" b="0" strike="noStrike" spc="-1">
                <a:solidFill>
                  <a:srgbClr val="FFFFFF"/>
                </a:solidFill>
                <a:latin typeface="Times New Roman"/>
                <a:ea typeface="Candara"/>
              </a:rPr>
              <a:t> et représentation </a:t>
            </a:r>
            <a:br/>
            <a:r>
              <a:rPr lang="fr-FR" sz="3600" b="0" strike="noStrike" spc="-1">
                <a:solidFill>
                  <a:srgbClr val="FFFFFF"/>
                </a:solidFill>
                <a:latin typeface="Times New Roman"/>
                <a:ea typeface="Candara"/>
              </a:rPr>
              <a:t>de la solution pour le problème de TSP</a:t>
            </a:r>
            <a:r>
              <a:rPr lang="fr-FR" sz="3600" b="0" strike="noStrike" spc="-1">
                <a:solidFill>
                  <a:srgbClr val="FFFFFF"/>
                </a:solidFill>
                <a:latin typeface="Candara"/>
                <a:ea typeface="Candara"/>
              </a:rPr>
              <a:t> </a:t>
            </a:r>
            <a:endParaRPr lang="fr-FR" sz="3600" b="0" strike="noStrike" spc="-1">
              <a:latin typeface="Arial"/>
            </a:endParaRPr>
          </a:p>
        </p:txBody>
      </p:sp>
      <p:sp>
        <p:nvSpPr>
          <p:cNvPr id="212" name="Espace réservé du contenu 1_11"/>
          <p:cNvSpPr/>
          <p:nvPr/>
        </p:nvSpPr>
        <p:spPr>
          <a:xfrm>
            <a:off x="334440" y="2025720"/>
            <a:ext cx="9342000" cy="315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80000"/>
              </a:lnSpc>
              <a:spcBef>
                <a:spcPts val="720"/>
              </a:spcBef>
              <a:tabLst>
                <a:tab pos="0" algn="l"/>
              </a:tabLst>
            </a:pPr>
            <a:r>
              <a:rPr lang="fr-FR" sz="3600" b="0" strike="noStrike" spc="-1">
                <a:solidFill>
                  <a:srgbClr val="1F497D"/>
                </a:solidFill>
                <a:latin typeface="Times New Roman"/>
                <a:ea typeface="DejaVu Sans"/>
              </a:rPr>
              <a:t>L</a:t>
            </a:r>
            <a:r>
              <a:rPr lang="fr-FR" sz="2800" b="0" strike="noStrike" spc="-1">
                <a:solidFill>
                  <a:srgbClr val="1F497D"/>
                </a:solidFill>
                <a:latin typeface="Times New Roman"/>
                <a:ea typeface="DejaVu Sans"/>
              </a:rPr>
              <a:t>e chemin :2-4-5-1-6-3-2                             S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ea typeface="DejaVu Sans"/>
              </a:rPr>
              <a:t>Nous pouvons représenter cette solution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ea typeface="DejaVu Sans"/>
              </a:rPr>
              <a:t>avec une matrice binaire </a:t>
            </a:r>
            <a:r>
              <a:rPr lang="fr-FR" sz="2800" b="1" strike="noStrike" spc="-1">
                <a:solidFill>
                  <a:srgbClr val="1F497D"/>
                </a:solidFill>
                <a:latin typeface="Times New Roman"/>
                <a:ea typeface="DejaVu Sans"/>
              </a:rPr>
              <a:t>Mat.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ea typeface="DejaVu Sans"/>
              </a:rPr>
              <a:t>Si l'arc entre les villes </a:t>
            </a:r>
            <a:r>
              <a:rPr lang="fr-FR" sz="2800" b="0" i="1" strike="noStrike" spc="-1">
                <a:solidFill>
                  <a:srgbClr val="1F497D"/>
                </a:solidFill>
                <a:latin typeface="Times New Roman"/>
                <a:ea typeface="DejaVu Sans"/>
              </a:rPr>
              <a:t>i</a:t>
            </a:r>
            <a:r>
              <a:rPr lang="fr-FR" sz="2800" b="0" strike="noStrike" spc="-1">
                <a:solidFill>
                  <a:srgbClr val="1F497D"/>
                </a:solidFill>
                <a:latin typeface="Times New Roman"/>
                <a:ea typeface="DejaVu Sans"/>
              </a:rPr>
              <a:t> et </a:t>
            </a:r>
            <a:r>
              <a:rPr lang="fr-FR" sz="2800" b="0" i="1" strike="noStrike" spc="-1">
                <a:solidFill>
                  <a:srgbClr val="1F497D"/>
                </a:solidFill>
                <a:latin typeface="Times New Roman"/>
                <a:ea typeface="DejaVu Sans"/>
              </a:rPr>
              <a:t>j </a:t>
            </a:r>
            <a:r>
              <a:rPr lang="fr-FR" sz="2800" b="0" strike="noStrike" spc="-1">
                <a:solidFill>
                  <a:srgbClr val="1F497D"/>
                </a:solidFill>
                <a:latin typeface="Times New Roman"/>
                <a:ea typeface="DejaVu Sans"/>
              </a:rPr>
              <a:t>est </a:t>
            </a:r>
            <a:endParaRPr lang="fr-FR" sz="2800" b="0" strike="noStrike" spc="-1">
              <a:latin typeface="Arial"/>
            </a:endParaRPr>
          </a:p>
          <a:p>
            <a:pPr>
              <a:lnSpc>
                <a:spcPct val="80000"/>
              </a:lnSpc>
              <a:spcBef>
                <a:spcPts val="561"/>
              </a:spcBef>
              <a:tabLst>
                <a:tab pos="0" algn="l"/>
              </a:tabLst>
            </a:pPr>
            <a:r>
              <a:rPr lang="fr-FR" sz="2800" b="0" strike="noStrike" spc="-1">
                <a:solidFill>
                  <a:srgbClr val="1F497D"/>
                </a:solidFill>
                <a:latin typeface="Times New Roman"/>
                <a:ea typeface="DejaVu Sans"/>
              </a:rPr>
              <a:t>sélectionné dans la solution alors</a:t>
            </a:r>
            <a:endParaRPr lang="fr-FR" sz="2800" b="0" strike="noStrike" spc="-1">
              <a:latin typeface="Arial"/>
            </a:endParaRPr>
          </a:p>
          <a:p>
            <a:pPr>
              <a:lnSpc>
                <a:spcPct val="80000"/>
              </a:lnSpc>
              <a:spcBef>
                <a:spcPts val="561"/>
              </a:spcBef>
              <a:tabLst>
                <a:tab pos="0" algn="l"/>
              </a:tabLst>
            </a:pPr>
            <a:r>
              <a:rPr lang="fr-FR" sz="2800" b="1" strike="noStrike" spc="-1">
                <a:solidFill>
                  <a:srgbClr val="1F497D"/>
                </a:solidFill>
                <a:latin typeface="Times New Roman"/>
                <a:ea typeface="DejaVu Sans"/>
              </a:rPr>
              <a:t>Mat[</a:t>
            </a:r>
            <a:r>
              <a:rPr lang="fr-FR" sz="2800" b="1" i="1" strike="noStrike" spc="-1">
                <a:solidFill>
                  <a:srgbClr val="1F497D"/>
                </a:solidFill>
                <a:latin typeface="Times New Roman"/>
                <a:ea typeface="DejaVu Sans"/>
              </a:rPr>
              <a:t>i,j</a:t>
            </a:r>
            <a:r>
              <a:rPr lang="fr-FR" sz="2800" b="1" strike="noStrike" spc="-1">
                <a:solidFill>
                  <a:srgbClr val="1F497D"/>
                </a:solidFill>
                <a:latin typeface="Times New Roman"/>
                <a:ea typeface="DejaVu Sans"/>
              </a:rPr>
              <a:t>]=1</a:t>
            </a:r>
            <a:r>
              <a:rPr lang="fr-FR" sz="2800" b="0" strike="noStrike" spc="-1">
                <a:solidFill>
                  <a:srgbClr val="1F497D"/>
                </a:solidFill>
                <a:latin typeface="Times New Roman"/>
                <a:ea typeface="DejaVu Sans"/>
              </a:rPr>
              <a:t>, sinon </a:t>
            </a:r>
            <a:r>
              <a:rPr lang="fr-FR" sz="2800" b="1" strike="noStrike" spc="-1">
                <a:solidFill>
                  <a:srgbClr val="1F497D"/>
                </a:solidFill>
                <a:latin typeface="Times New Roman"/>
                <a:ea typeface="DejaVu Sans"/>
              </a:rPr>
              <a:t>Mat[</a:t>
            </a:r>
            <a:r>
              <a:rPr lang="fr-FR" sz="2800" b="1" i="1" strike="noStrike" spc="-1">
                <a:solidFill>
                  <a:srgbClr val="1F497D"/>
                </a:solidFill>
                <a:latin typeface="Times New Roman"/>
                <a:ea typeface="DejaVu Sans"/>
              </a:rPr>
              <a:t>i,j</a:t>
            </a:r>
            <a:r>
              <a:rPr lang="fr-FR" sz="2800" b="1" strike="noStrike" spc="-1">
                <a:solidFill>
                  <a:srgbClr val="1F497D"/>
                </a:solidFill>
                <a:latin typeface="Times New Roman"/>
                <a:ea typeface="DejaVu Sans"/>
              </a:rPr>
              <a:t>]=0</a:t>
            </a: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a:p>
            <a:pPr>
              <a:lnSpc>
                <a:spcPct val="80000"/>
              </a:lnSpc>
              <a:spcBef>
                <a:spcPts val="561"/>
              </a:spcBef>
              <a:tabLst>
                <a:tab pos="0" algn="l"/>
              </a:tabLst>
            </a:pPr>
            <a:r>
              <a:rPr lang="fr-FR" sz="2800" b="1" i="1" strike="noStrike" spc="-1">
                <a:solidFill>
                  <a:srgbClr val="1F497D"/>
                </a:solidFill>
                <a:latin typeface="Times New Roman"/>
                <a:ea typeface="DejaVu Sans"/>
              </a:rPr>
              <a:t>Cette représentation est appelée une représentation binaire.</a:t>
            </a: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a:p>
            <a:pPr>
              <a:lnSpc>
                <a:spcPct val="80000"/>
              </a:lnSpc>
              <a:spcBef>
                <a:spcPts val="561"/>
              </a:spcBef>
              <a:tabLst>
                <a:tab pos="0" algn="l"/>
              </a:tabLst>
            </a:pPr>
            <a:endParaRPr lang="fr-FR" sz="2800" b="0" strike="noStrike" spc="-1">
              <a:latin typeface="Arial"/>
            </a:endParaRPr>
          </a:p>
        </p:txBody>
      </p:sp>
      <p:graphicFrame>
        <p:nvGraphicFramePr>
          <p:cNvPr id="213" name="Tableau 24_1"/>
          <p:cNvGraphicFramePr/>
          <p:nvPr/>
        </p:nvGraphicFramePr>
        <p:xfrm>
          <a:off x="7210080" y="2088720"/>
          <a:ext cx="2179800" cy="2560320"/>
        </p:xfrm>
        <a:graphic>
          <a:graphicData uri="http://schemas.openxmlformats.org/drawingml/2006/table">
            <a:tbl>
              <a:tblPr/>
              <a:tblGrid>
                <a:gridCol w="311400">
                  <a:extLst>
                    <a:ext uri="{9D8B030D-6E8A-4147-A177-3AD203B41FA5}">
                      <a16:colId xmlns:a16="http://schemas.microsoft.com/office/drawing/2014/main" val="20000"/>
                    </a:ext>
                  </a:extLst>
                </a:gridCol>
                <a:gridCol w="311400">
                  <a:extLst>
                    <a:ext uri="{9D8B030D-6E8A-4147-A177-3AD203B41FA5}">
                      <a16:colId xmlns:a16="http://schemas.microsoft.com/office/drawing/2014/main" val="20001"/>
                    </a:ext>
                  </a:extLst>
                </a:gridCol>
                <a:gridCol w="311400">
                  <a:extLst>
                    <a:ext uri="{9D8B030D-6E8A-4147-A177-3AD203B41FA5}">
                      <a16:colId xmlns:a16="http://schemas.microsoft.com/office/drawing/2014/main" val="20002"/>
                    </a:ext>
                  </a:extLst>
                </a:gridCol>
                <a:gridCol w="311400">
                  <a:extLst>
                    <a:ext uri="{9D8B030D-6E8A-4147-A177-3AD203B41FA5}">
                      <a16:colId xmlns:a16="http://schemas.microsoft.com/office/drawing/2014/main" val="20003"/>
                    </a:ext>
                  </a:extLst>
                </a:gridCol>
                <a:gridCol w="311400">
                  <a:extLst>
                    <a:ext uri="{9D8B030D-6E8A-4147-A177-3AD203B41FA5}">
                      <a16:colId xmlns:a16="http://schemas.microsoft.com/office/drawing/2014/main" val="20004"/>
                    </a:ext>
                  </a:extLst>
                </a:gridCol>
                <a:gridCol w="311400">
                  <a:extLst>
                    <a:ext uri="{9D8B030D-6E8A-4147-A177-3AD203B41FA5}">
                      <a16:colId xmlns:a16="http://schemas.microsoft.com/office/drawing/2014/main" val="20005"/>
                    </a:ext>
                  </a:extLst>
                </a:gridCol>
                <a:gridCol w="311400">
                  <a:extLst>
                    <a:ext uri="{9D8B030D-6E8A-4147-A177-3AD203B41FA5}">
                      <a16:colId xmlns:a16="http://schemas.microsoft.com/office/drawing/2014/main" val="20006"/>
                    </a:ext>
                  </a:extLst>
                </a:gridCol>
              </a:tblGrid>
              <a:tr h="320400">
                <a:tc>
                  <a:txBody>
                    <a:bodyPr/>
                    <a:lstStyle/>
                    <a:p>
                      <a:endParaRPr lang="fr-F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1" strike="noStrike" spc="-1">
                          <a:solidFill>
                            <a:srgbClr val="000000"/>
                          </a:solidFill>
                          <a:latin typeface="Candara"/>
                        </a:rPr>
                        <a:t>1</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1" strike="noStrike" spc="-1">
                          <a:solidFill>
                            <a:srgbClr val="000000"/>
                          </a:solidFill>
                          <a:latin typeface="Candara"/>
                        </a:rPr>
                        <a:t>2</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1" strike="noStrike" spc="-1">
                          <a:solidFill>
                            <a:srgbClr val="000000"/>
                          </a:solidFill>
                          <a:latin typeface="Candara"/>
                        </a:rPr>
                        <a:t>3</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1" strike="noStrike" spc="-1">
                          <a:solidFill>
                            <a:srgbClr val="000000"/>
                          </a:solidFill>
                          <a:latin typeface="Candara"/>
                        </a:rPr>
                        <a:t>4</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1" strike="noStrike" spc="-1">
                          <a:solidFill>
                            <a:srgbClr val="000000"/>
                          </a:solidFill>
                          <a:latin typeface="Candara"/>
                        </a:rPr>
                        <a:t>5</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1" strike="noStrike" spc="-1">
                          <a:solidFill>
                            <a:srgbClr val="000000"/>
                          </a:solidFill>
                          <a:latin typeface="Candara"/>
                        </a:rPr>
                        <a:t>6</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20400">
                <a:tc>
                  <a:txBody>
                    <a:bodyPr/>
                    <a:lstStyle/>
                    <a:p>
                      <a:pPr>
                        <a:lnSpc>
                          <a:spcPct val="100000"/>
                        </a:lnSpc>
                      </a:pPr>
                      <a:r>
                        <a:rPr lang="fr-FR" sz="1800" b="1" strike="noStrike" spc="-1">
                          <a:solidFill>
                            <a:srgbClr val="000000"/>
                          </a:solidFill>
                          <a:latin typeface="Candara"/>
                        </a:rPr>
                        <a:t>1</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1</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320400">
                <a:tc>
                  <a:txBody>
                    <a:bodyPr/>
                    <a:lstStyle/>
                    <a:p>
                      <a:pPr>
                        <a:lnSpc>
                          <a:spcPct val="100000"/>
                        </a:lnSpc>
                      </a:pPr>
                      <a:r>
                        <a:rPr lang="fr-FR" sz="1800" b="1" strike="noStrike" spc="-1">
                          <a:solidFill>
                            <a:srgbClr val="000000"/>
                          </a:solidFill>
                          <a:latin typeface="Candara"/>
                        </a:rPr>
                        <a:t>2</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1</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320400">
                <a:tc>
                  <a:txBody>
                    <a:bodyPr/>
                    <a:lstStyle/>
                    <a:p>
                      <a:pPr>
                        <a:lnSpc>
                          <a:spcPct val="100000"/>
                        </a:lnSpc>
                      </a:pPr>
                      <a:r>
                        <a:rPr lang="fr-FR" sz="1800" b="1" strike="noStrike" spc="-1">
                          <a:solidFill>
                            <a:srgbClr val="000000"/>
                          </a:solidFill>
                          <a:latin typeface="Candara"/>
                        </a:rPr>
                        <a:t>3</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1</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320400">
                <a:tc>
                  <a:txBody>
                    <a:bodyPr/>
                    <a:lstStyle/>
                    <a:p>
                      <a:pPr>
                        <a:lnSpc>
                          <a:spcPct val="100000"/>
                        </a:lnSpc>
                      </a:pPr>
                      <a:r>
                        <a:rPr lang="fr-FR" sz="1800" b="1" strike="noStrike" spc="-1">
                          <a:solidFill>
                            <a:srgbClr val="000000"/>
                          </a:solidFill>
                          <a:latin typeface="Candara"/>
                        </a:rPr>
                        <a:t>4</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1</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r h="320400">
                <a:tc>
                  <a:txBody>
                    <a:bodyPr/>
                    <a:lstStyle/>
                    <a:p>
                      <a:pPr>
                        <a:lnSpc>
                          <a:spcPct val="100000"/>
                        </a:lnSpc>
                      </a:pPr>
                      <a:r>
                        <a:rPr lang="fr-FR" sz="1800" b="1" strike="noStrike" spc="-1">
                          <a:solidFill>
                            <a:srgbClr val="000000"/>
                          </a:solidFill>
                          <a:latin typeface="Candara"/>
                        </a:rPr>
                        <a:t>5</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1</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320400">
                <a:tc>
                  <a:txBody>
                    <a:bodyPr/>
                    <a:lstStyle/>
                    <a:p>
                      <a:pPr>
                        <a:lnSpc>
                          <a:spcPct val="100000"/>
                        </a:lnSpc>
                      </a:pPr>
                      <a:r>
                        <a:rPr lang="fr-FR" sz="1800" b="1" strike="noStrike" spc="-1">
                          <a:solidFill>
                            <a:srgbClr val="000000"/>
                          </a:solidFill>
                          <a:latin typeface="Candara"/>
                        </a:rPr>
                        <a:t>6</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1</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fr-FR" sz="1800" b="0" strike="noStrike" spc="-1">
                          <a:solidFill>
                            <a:srgbClr val="000000"/>
                          </a:solidFill>
                          <a:latin typeface="Candara"/>
                        </a:rPr>
                        <a:t>0</a:t>
                      </a:r>
                      <a:endParaRPr lang="fr-FR" sz="18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Application>Microsoft Office PowerPoint</Application>
  <PresentationFormat>Personnalisé</PresentationFormat>
  <Slides>16</Slides>
  <Notes>2</Notes>
  <HiddenSlides>0</HiddenSlides>
  <ScaleCrop>false</ScaleCrop>
  <HeadingPairs>
    <vt:vector size="4" baseType="variant">
      <vt:variant>
        <vt:lpstr>Thème</vt:lpstr>
      </vt:variant>
      <vt:variant>
        <vt:i4>3</vt:i4>
      </vt:variant>
      <vt:variant>
        <vt:lpstr>Titres des diapositives</vt:lpstr>
      </vt:variant>
      <vt:variant>
        <vt:i4>16</vt:i4>
      </vt:variant>
    </vt:vector>
  </HeadingPairs>
  <TitlesOfParts>
    <vt:vector size="19" baseType="lpstr">
      <vt:lpstr>Office Theme</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
  <dc:description/>
  <cp:lastModifiedBy/>
  <cp:revision>21</cp:revision>
  <dcterms:modified xsi:type="dcterms:W3CDTF">2024-02-09T10:16:30Z</dcterms:modified>
  <dc:language>fr-FR</dc:language>
</cp:coreProperties>
</file>