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96" r:id="rId2"/>
    <p:sldId id="267" r:id="rId3"/>
    <p:sldId id="269" r:id="rId4"/>
    <p:sldId id="277" r:id="rId5"/>
    <p:sldId id="274" r:id="rId6"/>
    <p:sldId id="275" r:id="rId7"/>
    <p:sldId id="276" r:id="rId8"/>
    <p:sldId id="297" r:id="rId9"/>
    <p:sldId id="298" r:id="rId10"/>
    <p:sldId id="29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90" d="100"/>
          <a:sy n="90" d="100"/>
        </p:scale>
        <p:origin x="-84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-174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F4AEC-66A1-44E0-B9AF-DB31ABE63A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1121CE04-5E59-4A22-8C9E-1B2575D65EB4}">
      <dgm:prSet phldrT="[نص]"/>
      <dgm:spPr/>
      <dgm:t>
        <a:bodyPr/>
        <a:lstStyle/>
        <a:p>
          <a:pPr rtl="1"/>
          <a:r>
            <a:rPr lang="ar-DZ" dirty="0" smtClean="0"/>
            <a:t>التحليل الوصفي لمحاور الاستبيان</a:t>
          </a:r>
          <a:endParaRPr lang="ar-DZ" dirty="0"/>
        </a:p>
      </dgm:t>
    </dgm:pt>
    <dgm:pt modelId="{B7DB9624-BD43-4EAA-A910-B760EE306790}" type="parTrans" cxnId="{CC7EDB36-3706-426D-8518-075AAB472B23}">
      <dgm:prSet/>
      <dgm:spPr/>
      <dgm:t>
        <a:bodyPr/>
        <a:lstStyle/>
        <a:p>
          <a:pPr rtl="1"/>
          <a:endParaRPr lang="ar-DZ"/>
        </a:p>
      </dgm:t>
    </dgm:pt>
    <dgm:pt modelId="{D7D7C079-F98C-483A-BEEF-AA3BB5A966B8}" type="sibTrans" cxnId="{CC7EDB36-3706-426D-8518-075AAB472B23}">
      <dgm:prSet/>
      <dgm:spPr/>
      <dgm:t>
        <a:bodyPr/>
        <a:lstStyle/>
        <a:p>
          <a:pPr rtl="1"/>
          <a:endParaRPr lang="ar-DZ"/>
        </a:p>
      </dgm:t>
    </dgm:pt>
    <dgm:pt modelId="{C1EE6AEE-9A1B-4C17-B295-4B3D8603C8CD}">
      <dgm:prSet/>
      <dgm:spPr/>
      <dgm:t>
        <a:bodyPr/>
        <a:lstStyle/>
        <a:p>
          <a:pPr rtl="1"/>
          <a:r>
            <a:rPr lang="ar-DZ" dirty="0" smtClean="0"/>
            <a:t>اختبار الفرضيات</a:t>
          </a:r>
          <a:endParaRPr lang="fr-FR" dirty="0"/>
        </a:p>
      </dgm:t>
    </dgm:pt>
    <dgm:pt modelId="{9B1BA86F-D5F8-4F20-87ED-A774474CE689}" type="parTrans" cxnId="{F756BBBA-0525-4BE7-8C08-9AEF66857057}">
      <dgm:prSet/>
      <dgm:spPr/>
    </dgm:pt>
    <dgm:pt modelId="{5150174B-FA14-483B-A394-CB4E27BE0A11}" type="sibTrans" cxnId="{F756BBBA-0525-4BE7-8C08-9AEF66857057}">
      <dgm:prSet/>
      <dgm:spPr/>
    </dgm:pt>
    <dgm:pt modelId="{C9188023-D27E-4ABE-895D-91B137A11095}" type="pres">
      <dgm:prSet presAssocID="{F52F4AEC-66A1-44E0-B9AF-DB31ABE63A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0CE801-9A0C-4FC4-A27D-01B2FB4DAA23}" type="pres">
      <dgm:prSet presAssocID="{F52F4AEC-66A1-44E0-B9AF-DB31ABE63A5E}" presName="dummyMaxCanvas" presStyleCnt="0">
        <dgm:presLayoutVars/>
      </dgm:prSet>
      <dgm:spPr/>
    </dgm:pt>
    <dgm:pt modelId="{3BA2408A-8641-4E2D-90E1-D5EFA965F45F}" type="pres">
      <dgm:prSet presAssocID="{F52F4AEC-66A1-44E0-B9AF-DB31ABE63A5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CDE64A-BD6C-43B6-A746-7A6AC81ABD75}" type="pres">
      <dgm:prSet presAssocID="{F52F4AEC-66A1-44E0-B9AF-DB31ABE63A5E}" presName="TwoNodes_2" presStyleLbl="node1" presStyleIdx="1" presStyleCnt="2" custScaleX="1090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4820FE-9DCA-4739-A1BA-46F0EEE8FDBD}" type="pres">
      <dgm:prSet presAssocID="{F52F4AEC-66A1-44E0-B9AF-DB31ABE63A5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860C73-33CB-451C-A0EB-16855FD8CE9C}" type="pres">
      <dgm:prSet presAssocID="{F52F4AEC-66A1-44E0-B9AF-DB31ABE63A5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E16B7B-428B-4307-A7F2-D7B729F53764}" type="pres">
      <dgm:prSet presAssocID="{F52F4AEC-66A1-44E0-B9AF-DB31ABE63A5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D14936-FC73-4B4F-B494-A5F9F4A341E7}" type="presOf" srcId="{F52F4AEC-66A1-44E0-B9AF-DB31ABE63A5E}" destId="{C9188023-D27E-4ABE-895D-91B137A11095}" srcOrd="0" destOrd="0" presId="urn:microsoft.com/office/officeart/2005/8/layout/vProcess5"/>
    <dgm:cxn modelId="{9CB6D5E3-B1AC-471D-AF22-74AC59C6DB1C}" type="presOf" srcId="{1121CE04-5E59-4A22-8C9E-1B2575D65EB4}" destId="{3BA2408A-8641-4E2D-90E1-D5EFA965F45F}" srcOrd="0" destOrd="0" presId="urn:microsoft.com/office/officeart/2005/8/layout/vProcess5"/>
    <dgm:cxn modelId="{F756BBBA-0525-4BE7-8C08-9AEF66857057}" srcId="{F52F4AEC-66A1-44E0-B9AF-DB31ABE63A5E}" destId="{C1EE6AEE-9A1B-4C17-B295-4B3D8603C8CD}" srcOrd="1" destOrd="0" parTransId="{9B1BA86F-D5F8-4F20-87ED-A774474CE689}" sibTransId="{5150174B-FA14-483B-A394-CB4E27BE0A11}"/>
    <dgm:cxn modelId="{25100920-06AA-4BB0-89CA-07C52F0E42B7}" type="presOf" srcId="{C1EE6AEE-9A1B-4C17-B295-4B3D8603C8CD}" destId="{7DE16B7B-428B-4307-A7F2-D7B729F53764}" srcOrd="1" destOrd="0" presId="urn:microsoft.com/office/officeart/2005/8/layout/vProcess5"/>
    <dgm:cxn modelId="{A745D2A4-CC71-4115-92B8-375EAC090A43}" type="presOf" srcId="{1121CE04-5E59-4A22-8C9E-1B2575D65EB4}" destId="{2F860C73-33CB-451C-A0EB-16855FD8CE9C}" srcOrd="1" destOrd="0" presId="urn:microsoft.com/office/officeart/2005/8/layout/vProcess5"/>
    <dgm:cxn modelId="{73F43A24-5394-44B4-9D06-D6B6D0C1BB83}" type="presOf" srcId="{D7D7C079-F98C-483A-BEEF-AA3BB5A966B8}" destId="{5C4820FE-9DCA-4739-A1BA-46F0EEE8FDBD}" srcOrd="0" destOrd="0" presId="urn:microsoft.com/office/officeart/2005/8/layout/vProcess5"/>
    <dgm:cxn modelId="{CC7EDB36-3706-426D-8518-075AAB472B23}" srcId="{F52F4AEC-66A1-44E0-B9AF-DB31ABE63A5E}" destId="{1121CE04-5E59-4A22-8C9E-1B2575D65EB4}" srcOrd="0" destOrd="0" parTransId="{B7DB9624-BD43-4EAA-A910-B760EE306790}" sibTransId="{D7D7C079-F98C-483A-BEEF-AA3BB5A966B8}"/>
    <dgm:cxn modelId="{773547D1-3F19-45AD-8B1D-7E4C702F26A7}" type="presOf" srcId="{C1EE6AEE-9A1B-4C17-B295-4B3D8603C8CD}" destId="{80CDE64A-BD6C-43B6-A746-7A6AC81ABD75}" srcOrd="0" destOrd="0" presId="urn:microsoft.com/office/officeart/2005/8/layout/vProcess5"/>
    <dgm:cxn modelId="{6595E57B-C141-4A89-8213-A2185474ADDC}" type="presParOf" srcId="{C9188023-D27E-4ABE-895D-91B137A11095}" destId="{C50CE801-9A0C-4FC4-A27D-01B2FB4DAA23}" srcOrd="0" destOrd="0" presId="urn:microsoft.com/office/officeart/2005/8/layout/vProcess5"/>
    <dgm:cxn modelId="{609E222E-4E66-40C4-ABEE-48553194BDD9}" type="presParOf" srcId="{C9188023-D27E-4ABE-895D-91B137A11095}" destId="{3BA2408A-8641-4E2D-90E1-D5EFA965F45F}" srcOrd="1" destOrd="0" presId="urn:microsoft.com/office/officeart/2005/8/layout/vProcess5"/>
    <dgm:cxn modelId="{4B2AE2C2-3B52-4144-BD72-534FFB7C0BA4}" type="presParOf" srcId="{C9188023-D27E-4ABE-895D-91B137A11095}" destId="{80CDE64A-BD6C-43B6-A746-7A6AC81ABD75}" srcOrd="2" destOrd="0" presId="urn:microsoft.com/office/officeart/2005/8/layout/vProcess5"/>
    <dgm:cxn modelId="{5C1DC471-9A11-4E84-A5B6-F3FA2C288F57}" type="presParOf" srcId="{C9188023-D27E-4ABE-895D-91B137A11095}" destId="{5C4820FE-9DCA-4739-A1BA-46F0EEE8FDBD}" srcOrd="3" destOrd="0" presId="urn:microsoft.com/office/officeart/2005/8/layout/vProcess5"/>
    <dgm:cxn modelId="{E4A09E7A-019B-407C-B0B7-93A692BA527B}" type="presParOf" srcId="{C9188023-D27E-4ABE-895D-91B137A11095}" destId="{2F860C73-33CB-451C-A0EB-16855FD8CE9C}" srcOrd="4" destOrd="0" presId="urn:microsoft.com/office/officeart/2005/8/layout/vProcess5"/>
    <dgm:cxn modelId="{DD71B85E-B80D-47DD-9C3C-7C657F4E4B7A}" type="presParOf" srcId="{C9188023-D27E-4ABE-895D-91B137A11095}" destId="{7DE16B7B-428B-4307-A7F2-D7B729F5376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A2408A-8641-4E2D-90E1-D5EFA965F45F}">
      <dsp:nvSpPr>
        <dsp:cNvPr id="0" name=""/>
        <dsp:cNvSpPr/>
      </dsp:nvSpPr>
      <dsp:spPr>
        <a:xfrm>
          <a:off x="-95540" y="0"/>
          <a:ext cx="4227939" cy="1434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600" kern="1200" dirty="0" smtClean="0"/>
            <a:t>التحليل الوصفي لمحاور الاستبيان</a:t>
          </a:r>
          <a:endParaRPr lang="ar-DZ" sz="3600" kern="1200" dirty="0"/>
        </a:p>
      </dsp:txBody>
      <dsp:txXfrm>
        <a:off x="-95540" y="0"/>
        <a:ext cx="2829494" cy="1434302"/>
      </dsp:txXfrm>
    </dsp:sp>
    <dsp:sp modelId="{80CDE64A-BD6C-43B6-A746-7A6AC81ABD75}">
      <dsp:nvSpPr>
        <dsp:cNvPr id="0" name=""/>
        <dsp:cNvSpPr/>
      </dsp:nvSpPr>
      <dsp:spPr>
        <a:xfrm>
          <a:off x="459484" y="1753035"/>
          <a:ext cx="4610102" cy="1434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600" kern="1200" dirty="0" smtClean="0"/>
            <a:t>اختبار الفرضيات</a:t>
          </a:r>
          <a:endParaRPr lang="fr-FR" sz="3600" kern="1200" dirty="0"/>
        </a:p>
      </dsp:txBody>
      <dsp:txXfrm>
        <a:off x="459484" y="1753035"/>
        <a:ext cx="2779988" cy="1434302"/>
      </dsp:txXfrm>
    </dsp:sp>
    <dsp:sp modelId="{5C4820FE-9DCA-4739-A1BA-46F0EEE8FDBD}">
      <dsp:nvSpPr>
        <dsp:cNvPr id="0" name=""/>
        <dsp:cNvSpPr/>
      </dsp:nvSpPr>
      <dsp:spPr>
        <a:xfrm>
          <a:off x="3200101" y="1127520"/>
          <a:ext cx="932296" cy="9322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3600" kern="1200"/>
        </a:p>
      </dsp:txBody>
      <dsp:txXfrm>
        <a:off x="3200101" y="1127520"/>
        <a:ext cx="932296" cy="932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304AE7-290C-4346-807A-9126851E2D18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7D570F-D963-48F5-A74F-73BA8004EC92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19248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74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31474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342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03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296041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54687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459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4023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638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87373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006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428714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289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194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377443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663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18322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14672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CB2414EF-5D45-42BB-90CA-71BEC395E363}"/>
              </a:ext>
            </a:extLst>
          </p:cNvPr>
          <p:cNvSpPr txBox="1"/>
          <p:nvPr/>
        </p:nvSpPr>
        <p:spPr>
          <a:xfrm>
            <a:off x="2730137" y="1149531"/>
            <a:ext cx="73021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DZ" sz="3600" b="1" dirty="0"/>
              <a:t>خطة </a:t>
            </a:r>
            <a:r>
              <a:rPr lang="ar-DZ" sz="3600" b="1" dirty="0" err="1" smtClean="0"/>
              <a:t>الدرس </a:t>
            </a:r>
            <a:r>
              <a:rPr lang="ar-DZ" sz="3600" b="1" dirty="0" smtClean="0"/>
              <a:t>(07)...تابع</a:t>
            </a:r>
            <a:endParaRPr lang="ar-DZ" sz="3600" b="1" dirty="0"/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="" xmlns:a16="http://schemas.microsoft.com/office/drawing/2014/main" id="{68B56FD2-71BB-4FD6-984A-21025E46160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34661696"/>
              </p:ext>
            </p:extLst>
          </p:nvPr>
        </p:nvGraphicFramePr>
        <p:xfrm>
          <a:off x="3931920" y="2259874"/>
          <a:ext cx="4974046" cy="318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41585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025EBF05-AD0E-425F-82A4-7A6A7D7F8DC7}"/>
              </a:ext>
            </a:extLst>
          </p:cNvPr>
          <p:cNvSpPr/>
          <p:nvPr/>
        </p:nvSpPr>
        <p:spPr>
          <a:xfrm>
            <a:off x="5162483" y="812431"/>
            <a:ext cx="199766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تفسير المتوسط الحسابي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 descr="https://pbs.twimg.com/media/CCFUberUsAA1gVV.jpg:large">
            <a:extLst>
              <a:ext uri="{FF2B5EF4-FFF2-40B4-BE49-F238E27FC236}">
                <a16:creationId xmlns="" xmlns:a16="http://schemas.microsoft.com/office/drawing/2014/main" id="{76A5C9D2-F424-4391-8C07-66D5159469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72" y="1588905"/>
            <a:ext cx="4002856" cy="3014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20615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اختبار الفرضيات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DZ" dirty="0" smtClean="0"/>
              <a:t>سيتم تناولها بالتفصيل في الدرس الموالي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F6E9B315-EA75-4453-ACD1-D934B69DFDBE}"/>
              </a:ext>
            </a:extLst>
          </p:cNvPr>
          <p:cNvSpPr/>
          <p:nvPr/>
        </p:nvSpPr>
        <p:spPr>
          <a:xfrm>
            <a:off x="3139440" y="745794"/>
            <a:ext cx="6096000" cy="768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b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ثا</a:t>
            </a:r>
            <a:r>
              <a:rPr lang="ar-DZ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نيا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: حساب الاتجاه العام لآراء المستجوبين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b="1" dirty="0" err="1" smtClean="0">
                <a:ea typeface="Calibri" panose="020F0502020204030204" pitchFamily="34" charset="0"/>
              </a:rPr>
              <a:t>1.</a:t>
            </a:r>
            <a:r>
              <a:rPr lang="ar-DZ" b="1" dirty="0" smtClean="0">
                <a:ea typeface="Calibri" panose="020F0502020204030204" pitchFamily="34" charset="0"/>
              </a:rPr>
              <a:t> </a:t>
            </a:r>
            <a:r>
              <a:rPr lang="ar-SA" b="1" dirty="0" smtClean="0">
                <a:ea typeface="Calibri" panose="020F0502020204030204" pitchFamily="34" charset="0"/>
              </a:rPr>
              <a:t>حساب </a:t>
            </a:r>
            <a:r>
              <a:rPr lang="ar-SA" b="1" dirty="0">
                <a:ea typeface="Calibri" panose="020F0502020204030204" pitchFamily="34" charset="0"/>
              </a:rPr>
              <a:t>تكرارات و نسب إجابات المستجوبين</a:t>
            </a:r>
            <a:endParaRPr lang="ar-D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711233"/>
            <a:ext cx="10134600" cy="433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4080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4AFC8CA0-05E6-4891-91A1-03B7155C3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26" y="1477411"/>
            <a:ext cx="1972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fréquences</a:t>
            </a:r>
            <a:endParaRPr kumimoji="0" lang="en-US" altLang="ar-D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2781300"/>
            <a:ext cx="7658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9599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00F1B50D-67F1-40D3-A2E6-ACAA73E940D9}"/>
              </a:ext>
            </a:extLst>
          </p:cNvPr>
          <p:cNvSpPr/>
          <p:nvPr/>
        </p:nvSpPr>
        <p:spPr>
          <a:xfrm>
            <a:off x="964618" y="799368"/>
            <a:ext cx="2398925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de fréquences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690" y="1240971"/>
            <a:ext cx="4851219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540" y="4389120"/>
            <a:ext cx="4819650" cy="178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5457" y="4204335"/>
            <a:ext cx="4857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620" y="2611732"/>
            <a:ext cx="47529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7246" y="2179896"/>
            <a:ext cx="4593266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955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CC0DFEF3-DF00-4013-9EB8-C363CCF349B8}"/>
              </a:ext>
            </a:extLst>
          </p:cNvPr>
          <p:cNvSpPr/>
          <p:nvPr/>
        </p:nvSpPr>
        <p:spPr>
          <a:xfrm>
            <a:off x="3535812" y="655676"/>
            <a:ext cx="5732660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</a:pPr>
            <a:r>
              <a:rPr lang="ar-DZ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ar-DZ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حساب المتوسطات الحسابية و الانحرافات المعيارية للإجابات و المحاور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466850"/>
            <a:ext cx="28575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0098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1307805"/>
            <a:ext cx="9172575" cy="46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9602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58AA2E03-EE19-4FF4-A79F-682577F94CB3}"/>
              </a:ext>
            </a:extLst>
          </p:cNvPr>
          <p:cNvSpPr/>
          <p:nvPr/>
        </p:nvSpPr>
        <p:spPr>
          <a:xfrm>
            <a:off x="5319646" y="773242"/>
            <a:ext cx="2406428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نحصل </a:t>
            </a:r>
            <a:r>
              <a:rPr lang="ar-DZ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 </a:t>
            </a:r>
            <a:r>
              <a:rPr lang="ar-D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المخرجات التالية: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303380" y="1913863"/>
          <a:ext cx="4457849" cy="2424220"/>
        </p:xfrm>
        <a:graphic>
          <a:graphicData uri="http://schemas.openxmlformats.org/drawingml/2006/table">
            <a:tbl>
              <a:tblPr/>
              <a:tblGrid>
                <a:gridCol w="1681334"/>
                <a:gridCol w="925505"/>
                <a:gridCol w="925505"/>
                <a:gridCol w="925505"/>
              </a:tblGrid>
              <a:tr h="2011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Moyenne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Ecart-type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47">
                <a:tc>
                  <a:txBody>
                    <a:bodyPr/>
                    <a:lstStyle/>
                    <a:p>
                      <a:pPr algn="ctr" rtl="1" fontAlgn="b"/>
                      <a:r>
                        <a:rPr lang="ar-D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غالبا ما أفكر في ترك العمل بالمستشفى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2.7231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1.37509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92">
                <a:tc>
                  <a:txBody>
                    <a:bodyPr/>
                    <a:lstStyle/>
                    <a:p>
                      <a:pPr algn="ctr" rtl="1" fontAlgn="b"/>
                      <a:r>
                        <a:rPr lang="ar-D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يعتبر بقائي في عملي الحالي أمرا ضروريا لقلة الخيارات الأخرى أمامي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3.6154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1.23355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47">
                <a:tc>
                  <a:txBody>
                    <a:bodyPr/>
                    <a:lstStyle/>
                    <a:p>
                      <a:pPr algn="ctr" rtl="1" fontAlgn="b"/>
                      <a:r>
                        <a:rPr lang="ar-D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أنا ابحث الآن عن عمل في مؤسسة أخرى بشكل جدي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2.3846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1.05612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47">
                <a:tc>
                  <a:txBody>
                    <a:bodyPr/>
                    <a:lstStyle/>
                    <a:p>
                      <a:pPr algn="ctr" rtl="1" fontAlgn="b"/>
                      <a:r>
                        <a:rPr lang="ar-D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سوف اترك العمل في هذه المستشفى فورا حصولي على عمل آخر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2.9538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1.32795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47">
                <a:tc>
                  <a:txBody>
                    <a:bodyPr/>
                    <a:lstStyle/>
                    <a:p>
                      <a:pPr algn="ctr" rtl="1" fontAlgn="b"/>
                      <a:r>
                        <a:rPr lang="ar-D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لن أخسر كثيرا إن تركت عملي الحالي بالمستشفى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2.8308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1.29385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80">
                <a:tc>
                  <a:txBody>
                    <a:bodyPr/>
                    <a:lstStyle/>
                    <a:p>
                      <a:pPr algn="ctr" rtl="1" fontAlgn="b"/>
                      <a:r>
                        <a:rPr lang="ar-D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عدم الالتزام في مكان العمل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2.0538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1.18955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80">
                <a:tc>
                  <a:txBody>
                    <a:bodyPr/>
                    <a:lstStyle/>
                    <a:p>
                      <a:pPr algn="ctr" rtl="1" fontAlgn="b"/>
                      <a:r>
                        <a:rPr lang="ar-D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نية ترك العمل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2.7769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1.11814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306186" y="1600114"/>
          <a:ext cx="4455042" cy="190500"/>
        </p:xfrm>
        <a:graphic>
          <a:graphicData uri="http://schemas.openxmlformats.org/drawingml/2006/table">
            <a:tbl>
              <a:tblPr/>
              <a:tblGrid>
                <a:gridCol w="4455042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Statistiques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1051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D5662D0F-242D-49EC-89B2-6B721167FFB9}"/>
              </a:ext>
            </a:extLst>
          </p:cNvPr>
          <p:cNvSpPr/>
          <p:nvPr/>
        </p:nvSpPr>
        <p:spPr>
          <a:xfrm>
            <a:off x="4550228" y="717455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</a:pPr>
            <a:r>
              <a:rPr lang="ar-DZ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ar-DZ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تلخيص </a:t>
            </a:r>
            <a:r>
              <a:rPr lang="ar-D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نتائج الاتجاه العام في جدول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نتائج الاتجاه العام </a:t>
            </a:r>
            <a:r>
              <a:rPr lang="ar-DZ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لسلوك عدم الالتزام في مكان العمل في المؤسسة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130550" y="2298806"/>
          <a:ext cx="5930900" cy="2259330"/>
        </p:xfrm>
        <a:graphic>
          <a:graphicData uri="http://schemas.openxmlformats.org/drawingml/2006/table">
            <a:tbl>
              <a:tblPr/>
              <a:tblGrid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1384300"/>
                <a:gridCol w="381000"/>
              </a:tblGrid>
              <a:tr h="190500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الاتجاه العام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الانحراف المعياري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المتوسط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بشكل متكرر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أكثر من 4 مرات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مرتين أو 3 مرات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مرة واحدة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أبدا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عبارات المحور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رقم العبارة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4214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0F6B0778-7A6E-4668-AA3E-29A0EDE7EB70}"/>
              </a:ext>
            </a:extLst>
          </p:cNvPr>
          <p:cNvSpPr/>
          <p:nvPr/>
        </p:nvSpPr>
        <p:spPr>
          <a:xfrm>
            <a:off x="5088814" y="760180"/>
            <a:ext cx="361509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نتائج الاتجاه العام </a:t>
            </a:r>
            <a:r>
              <a:rPr lang="ar-DZ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لنية ترك العمل في المؤسسة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15610" y="2128685"/>
          <a:ext cx="5930900" cy="2116455"/>
        </p:xfrm>
        <a:graphic>
          <a:graphicData uri="http://schemas.openxmlformats.org/drawingml/2006/table">
            <a:tbl>
              <a:tblPr/>
              <a:tblGrid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1384300"/>
                <a:gridCol w="381000"/>
              </a:tblGrid>
              <a:tr h="273900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D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الاتجاه العام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الانحراف المعياري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المتوسط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موافق بقوة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موافق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محايد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غير موافق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غير موافق بقوة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عبارات المحور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D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رقم العبارة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D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العدد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13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13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13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13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13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88594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6678</TotalTime>
  <Words>235</Words>
  <Application>Microsoft Office PowerPoint</Application>
  <PresentationFormat>Personnalisé</PresentationFormat>
  <Paragraphs>208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عضوي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اختبار الفرضيات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Mohamed Elbey</dc:creator>
  <cp:lastModifiedBy>windows</cp:lastModifiedBy>
  <cp:revision>142</cp:revision>
  <dcterms:created xsi:type="dcterms:W3CDTF">2021-02-01T07:48:26Z</dcterms:created>
  <dcterms:modified xsi:type="dcterms:W3CDTF">2023-12-15T16:54:36Z</dcterms:modified>
</cp:coreProperties>
</file>