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433" r:id="rId2"/>
    <p:sldId id="480" r:id="rId3"/>
    <p:sldId id="434" r:id="rId4"/>
    <p:sldId id="435" r:id="rId5"/>
    <p:sldId id="438" r:id="rId6"/>
    <p:sldId id="436" r:id="rId7"/>
    <p:sldId id="462" r:id="rId8"/>
    <p:sldId id="463" r:id="rId9"/>
    <p:sldId id="464" r:id="rId10"/>
    <p:sldId id="465" r:id="rId11"/>
    <p:sldId id="466" r:id="rId12"/>
    <p:sldId id="467" r:id="rId13"/>
    <p:sldId id="468" r:id="rId14"/>
    <p:sldId id="469" r:id="rId15"/>
    <p:sldId id="472" r:id="rId16"/>
    <p:sldId id="473" r:id="rId17"/>
    <p:sldId id="471" r:id="rId18"/>
    <p:sldId id="461" r:id="rId19"/>
    <p:sldId id="446" r:id="rId20"/>
    <p:sldId id="457" r:id="rId21"/>
    <p:sldId id="452" r:id="rId22"/>
    <p:sldId id="453" r:id="rId23"/>
    <p:sldId id="454" r:id="rId24"/>
    <p:sldId id="455" r:id="rId25"/>
    <p:sldId id="474" r:id="rId26"/>
    <p:sldId id="475" r:id="rId27"/>
    <p:sldId id="476" r:id="rId28"/>
    <p:sldId id="477" r:id="rId29"/>
    <p:sldId id="478" r:id="rId30"/>
    <p:sldId id="479" r:id="rId31"/>
    <p:sldId id="481" r:id="rId32"/>
    <p:sldId id="458" r:id="rId33"/>
    <p:sldId id="459" r:id="rId34"/>
    <p:sldId id="484" r:id="rId35"/>
    <p:sldId id="482" r:id="rId36"/>
    <p:sldId id="483" r:id="rId37"/>
    <p:sldId id="383" r:id="rId3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092" userDrawn="1">
          <p15:clr>
            <a:srgbClr val="A4A3A4"/>
          </p15:clr>
        </p15:guide>
        <p15:guide id="2" pos="37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initials="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FF"/>
    <a:srgbClr val="990033"/>
    <a:srgbClr val="CC0066"/>
    <a:srgbClr val="0000CC"/>
    <a:srgbClr val="339933"/>
    <a:srgbClr val="009900"/>
    <a:srgbClr val="33CC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71221" autoAdjust="0"/>
  </p:normalViewPr>
  <p:slideViewPr>
    <p:cSldViewPr snapToGrid="0" showGuides="1">
      <p:cViewPr>
        <p:scale>
          <a:sx n="74" d="100"/>
          <a:sy n="74" d="100"/>
        </p:scale>
        <p:origin x="-883" y="437"/>
      </p:cViewPr>
      <p:guideLst>
        <p:guide orient="horz" pos="2092"/>
        <p:guide pos="37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14/03/2023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petite-entreprise.net/P-277-88-G1-comment-financer-sa-creation-d-entreprise.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a:t>
            </a:fld>
            <a:endParaRPr lang="fr-FR"/>
          </a:p>
        </p:txBody>
      </p:sp>
    </p:spTree>
    <p:extLst>
      <p:ext uri="{BB962C8B-B14F-4D97-AF65-F5344CB8AC3E}">
        <p14:creationId xmlns:p14="http://schemas.microsoft.com/office/powerpoint/2010/main" val="2923582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latin typeface="Verdana" panose="020B0604030504040204" pitchFamily="34" charset="0"/>
                <a:ea typeface="Verdana" panose="020B0604030504040204" pitchFamily="34" charset="0"/>
                <a:cs typeface="Verdana" panose="020B0604030504040204" pitchFamily="34" charset="0"/>
              </a:rPr>
              <a:t>réalisme</a:t>
            </a:r>
            <a:r>
              <a:rPr lang="ar-DZ" dirty="0" smtClean="0"/>
              <a:t>الواقعية</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16</a:t>
            </a:fld>
            <a:endParaRPr lang="fr-FR"/>
          </a:p>
        </p:txBody>
      </p:sp>
    </p:spTree>
    <p:extLst>
      <p:ext uri="{BB962C8B-B14F-4D97-AF65-F5344CB8AC3E}">
        <p14:creationId xmlns:p14="http://schemas.microsoft.com/office/powerpoint/2010/main" val="3839497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ar-DZ" dirty="0" smtClean="0"/>
              <a:t>.</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21</a:t>
            </a:fld>
            <a:endParaRPr lang="fr-FR"/>
          </a:p>
        </p:txBody>
      </p:sp>
    </p:spTree>
    <p:extLst>
      <p:ext uri="{BB962C8B-B14F-4D97-AF65-F5344CB8AC3E}">
        <p14:creationId xmlns:p14="http://schemas.microsoft.com/office/powerpoint/2010/main" val="2422320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50000"/>
              </a:lnSpc>
            </a:pPr>
            <a:endParaRPr lang="fr-FR" sz="1400"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27</a:t>
            </a:fld>
            <a:endParaRPr lang="fr-FR"/>
          </a:p>
        </p:txBody>
      </p:sp>
    </p:spTree>
    <p:extLst>
      <p:ext uri="{BB962C8B-B14F-4D97-AF65-F5344CB8AC3E}">
        <p14:creationId xmlns:p14="http://schemas.microsoft.com/office/powerpoint/2010/main" val="2264558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28</a:t>
            </a:fld>
            <a:endParaRPr lang="fr-FR"/>
          </a:p>
        </p:txBody>
      </p:sp>
    </p:spTree>
    <p:extLst>
      <p:ext uri="{BB962C8B-B14F-4D97-AF65-F5344CB8AC3E}">
        <p14:creationId xmlns:p14="http://schemas.microsoft.com/office/powerpoint/2010/main" val="3725156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29</a:t>
            </a:fld>
            <a:endParaRPr lang="fr-FR"/>
          </a:p>
        </p:txBody>
      </p:sp>
    </p:spTree>
    <p:extLst>
      <p:ext uri="{BB962C8B-B14F-4D97-AF65-F5344CB8AC3E}">
        <p14:creationId xmlns:p14="http://schemas.microsoft.com/office/powerpoint/2010/main" val="114286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30</a:t>
            </a:fld>
            <a:endParaRPr lang="fr-FR"/>
          </a:p>
        </p:txBody>
      </p:sp>
    </p:spTree>
    <p:extLst>
      <p:ext uri="{BB962C8B-B14F-4D97-AF65-F5344CB8AC3E}">
        <p14:creationId xmlns:p14="http://schemas.microsoft.com/office/powerpoint/2010/main" val="110779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Se soldent :</a:t>
            </a:r>
            <a:r>
              <a:rPr lang="ar-DZ" dirty="0" smtClean="0"/>
              <a:t>تنتهي </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3</a:t>
            </a:fld>
            <a:endParaRPr lang="fr-FR"/>
          </a:p>
        </p:txBody>
      </p:sp>
    </p:spTree>
    <p:extLst>
      <p:ext uri="{BB962C8B-B14F-4D97-AF65-F5344CB8AC3E}">
        <p14:creationId xmlns:p14="http://schemas.microsoft.com/office/powerpoint/2010/main" val="1140667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latin typeface="Verdana" panose="020B0604030504040204" pitchFamily="34" charset="0"/>
                <a:ea typeface="Verdana" panose="020B0604030504040204" pitchFamily="34" charset="0"/>
                <a:cs typeface="Verdana" panose="020B0604030504040204" pitchFamily="34" charset="0"/>
              </a:rPr>
              <a:t>Inlassablement: </a:t>
            </a:r>
            <a:r>
              <a:rPr lang="ar-DZ" sz="1200" dirty="0" smtClean="0">
                <a:latin typeface="Verdana" panose="020B0604030504040204" pitchFamily="34" charset="0"/>
                <a:ea typeface="Verdana" panose="020B0604030504040204" pitchFamily="34" charset="0"/>
                <a:cs typeface="Verdana" panose="020B0604030504040204" pitchFamily="34" charset="0"/>
              </a:rPr>
              <a:t>بدون كلل </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4</a:t>
            </a:fld>
            <a:endParaRPr lang="fr-FR"/>
          </a:p>
        </p:txBody>
      </p:sp>
    </p:spTree>
    <p:extLst>
      <p:ext uri="{BB962C8B-B14F-4D97-AF65-F5344CB8AC3E}">
        <p14:creationId xmlns:p14="http://schemas.microsoft.com/office/powerpoint/2010/main" val="2842263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u="sng" dirty="0" smtClean="0">
                <a:solidFill>
                  <a:srgbClr val="00B050"/>
                </a:solidFill>
                <a:latin typeface="Verdana" panose="020B0604030504040204" pitchFamily="34" charset="0"/>
                <a:ea typeface="Verdana" panose="020B0604030504040204" pitchFamily="34" charset="0"/>
                <a:cs typeface="Arial" panose="020B0604020202020204" pitchFamily="34" charset="0"/>
              </a:rPr>
              <a:t>innovation</a:t>
            </a:r>
            <a:r>
              <a:rPr lang="fr-FR" sz="1200" dirty="0" smtClean="0">
                <a:latin typeface="Verdana" panose="020B0604030504040204" pitchFamily="34" charset="0"/>
                <a:ea typeface="Verdana" panose="020B0604030504040204" pitchFamily="34" charset="0"/>
                <a:cs typeface="Arial" panose="020B0604020202020204" pitchFamily="34" charset="0"/>
              </a:rPr>
              <a:t> :</a:t>
            </a:r>
            <a:r>
              <a:rPr lang="ar-DZ" sz="1200" dirty="0" smtClean="0">
                <a:latin typeface="Verdana" panose="020B0604030504040204" pitchFamily="34" charset="0"/>
                <a:ea typeface="Verdana" panose="020B0604030504040204" pitchFamily="34" charset="0"/>
                <a:cs typeface="Arial" panose="020B0604020202020204" pitchFamily="34" charset="0"/>
              </a:rPr>
              <a:t>ابتكار</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5</a:t>
            </a:fld>
            <a:endParaRPr lang="fr-FR"/>
          </a:p>
        </p:txBody>
      </p:sp>
    </p:spTree>
    <p:extLst>
      <p:ext uri="{BB962C8B-B14F-4D97-AF65-F5344CB8AC3E}">
        <p14:creationId xmlns:p14="http://schemas.microsoft.com/office/powerpoint/2010/main" val="2352424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Dans une situation qui à  risque pour</a:t>
            </a:r>
            <a:r>
              <a:rPr lang="fr-FR" baseline="0" dirty="0" smtClean="0"/>
              <a:t> l’avenir de l’entreprenariat, l’entrepreneur développe une vision </a:t>
            </a:r>
            <a:r>
              <a:rPr lang="fr-FR" sz="1200" dirty="0" smtClean="0">
                <a:latin typeface="Verdana" panose="020B0604030504040204" pitchFamily="34" charset="0"/>
                <a:ea typeface="Verdana" panose="020B0604030504040204" pitchFamily="34" charset="0"/>
                <a:cs typeface="Verdana" panose="020B0604030504040204" pitchFamily="34" charset="0"/>
              </a:rPr>
              <a:t>ainsi qu’une stratégie afin de la mettre en pratique.</a:t>
            </a:r>
          </a:p>
          <a:p>
            <a:r>
              <a:rPr lang="fr-FR" sz="1200" dirty="0" smtClean="0">
                <a:latin typeface="Verdana" panose="020B0604030504040204" pitchFamily="34" charset="0"/>
                <a:ea typeface="Verdana" panose="020B0604030504040204" pitchFamily="34" charset="0"/>
                <a:cs typeface="Verdana" panose="020B0604030504040204" pitchFamily="34" charset="0"/>
              </a:rPr>
              <a:t>enthousiasme : </a:t>
            </a:r>
            <a:r>
              <a:rPr lang="ar-DZ" sz="1200" dirty="0" smtClean="0">
                <a:latin typeface="Verdana" panose="020B0604030504040204" pitchFamily="34" charset="0"/>
                <a:ea typeface="Verdana" panose="020B0604030504040204" pitchFamily="34" charset="0"/>
                <a:cs typeface="Verdana" panose="020B0604030504040204" pitchFamily="34" charset="0"/>
              </a:rPr>
              <a:t>حماس</a:t>
            </a:r>
            <a:endParaRPr lang="fr-FR" sz="1200" dirty="0" smtClean="0">
              <a:latin typeface="Verdana" panose="020B0604030504040204" pitchFamily="34" charset="0"/>
              <a:ea typeface="Verdana" panose="020B0604030504040204" pitchFamily="34" charset="0"/>
              <a:cs typeface="Verdana" panose="020B0604030504040204" pitchFamily="34" charset="0"/>
            </a:endParaRPr>
          </a:p>
          <a:p>
            <a:r>
              <a:rPr lang="fr-FR" sz="1200" dirty="0" smtClean="0">
                <a:latin typeface="Verdana" panose="020B0604030504040204" pitchFamily="34" charset="0"/>
                <a:ea typeface="Verdana" panose="020B0604030504040204" pitchFamily="34" charset="0"/>
                <a:cs typeface="Verdana" panose="020B0604030504040204" pitchFamily="34" charset="0"/>
              </a:rPr>
              <a:t>procurer :</a:t>
            </a:r>
            <a:r>
              <a:rPr lang="ar-DZ" sz="1200" dirty="0" smtClean="0">
                <a:latin typeface="Verdana" panose="020B0604030504040204" pitchFamily="34" charset="0"/>
                <a:ea typeface="Verdana" panose="020B0604030504040204" pitchFamily="34" charset="0"/>
                <a:cs typeface="Verdana" panose="020B0604030504040204" pitchFamily="34" charset="0"/>
              </a:rPr>
              <a:t>حماس</a:t>
            </a:r>
            <a:r>
              <a:rPr lang="ar-DZ" sz="1200" baseline="0" dirty="0" smtClean="0">
                <a:latin typeface="Verdana" panose="020B0604030504040204" pitchFamily="34" charset="0"/>
                <a:ea typeface="Verdana" panose="020B0604030504040204" pitchFamily="34" charset="0"/>
                <a:cs typeface="Verdana" panose="020B0604030504040204" pitchFamily="34" charset="0"/>
              </a:rPr>
              <a:t> </a:t>
            </a:r>
          </a:p>
          <a:p>
            <a:r>
              <a:rPr lang="fr-FR" sz="1200" dirty="0" smtClean="0">
                <a:latin typeface="Verdana" panose="020B0604030504040204" pitchFamily="34" charset="0"/>
                <a:ea typeface="Verdana" panose="020B0604030504040204" pitchFamily="34" charset="0"/>
                <a:cs typeface="Verdana" panose="020B0604030504040204" pitchFamily="34" charset="0"/>
              </a:rPr>
              <a:t>Procurer</a:t>
            </a:r>
            <a:r>
              <a:rPr lang="ar-DZ" sz="1200" dirty="0" smtClean="0">
                <a:latin typeface="Verdana" panose="020B0604030504040204" pitchFamily="34" charset="0"/>
                <a:ea typeface="Verdana" panose="020B0604030504040204" pitchFamily="34" charset="0"/>
                <a:cs typeface="Verdana" panose="020B0604030504040204" pitchFamily="34" charset="0"/>
              </a:rPr>
              <a:t> يوفر </a:t>
            </a:r>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6</a:t>
            </a:fld>
            <a:endParaRPr lang="fr-FR"/>
          </a:p>
        </p:txBody>
      </p:sp>
    </p:spTree>
    <p:extLst>
      <p:ext uri="{BB962C8B-B14F-4D97-AF65-F5344CB8AC3E}">
        <p14:creationId xmlns:p14="http://schemas.microsoft.com/office/powerpoint/2010/main" val="1866629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Verdana" panose="020B0604030504040204" pitchFamily="34" charset="0"/>
                <a:ea typeface="Verdana" panose="020B0604030504040204" pitchFamily="34" charset="0"/>
              </a:rPr>
              <a:t>Ainsi des idées pouvant être transposées d’un pays à un autre, en l’état ou adaptées, en fonction du contexte de ce pays.</a:t>
            </a:r>
          </a:p>
          <a:p>
            <a:r>
              <a:rPr lang="ar-DZ" dirty="0" smtClean="0"/>
              <a:t>وبالتالي الأفكار التي يمكن نقلها من بلد إلى آخر ، كما هي أو تكييفها ، حسب سياق هذا البلد.</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8</a:t>
            </a:fld>
            <a:endParaRPr lang="fr-FR"/>
          </a:p>
        </p:txBody>
      </p:sp>
    </p:spTree>
    <p:extLst>
      <p:ext uri="{BB962C8B-B14F-4D97-AF65-F5344CB8AC3E}">
        <p14:creationId xmlns:p14="http://schemas.microsoft.com/office/powerpoint/2010/main" val="2885592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fr-FR" sz="1200" dirty="0" smtClean="0">
                <a:latin typeface="Verdana" panose="020B0604030504040204" pitchFamily="34" charset="0"/>
                <a:ea typeface="Verdana" panose="020B0604030504040204" pitchFamily="34" charset="0"/>
              </a:rPr>
              <a:t>empruntant</a:t>
            </a:r>
          </a:p>
          <a:p>
            <a:pPr marL="0" marR="0" indent="0" algn="l" defTabSz="914400" rtl="0" eaLnBrk="1" fontAlgn="auto" latinLnBrk="0" hangingPunct="1">
              <a:lnSpc>
                <a:spcPct val="150000"/>
              </a:lnSpc>
              <a:spcBef>
                <a:spcPts val="0"/>
              </a:spcBef>
              <a:spcAft>
                <a:spcPts val="0"/>
              </a:spcAft>
              <a:buClrTx/>
              <a:buSzTx/>
              <a:buFontTx/>
              <a:buNone/>
              <a:tabLst/>
              <a:defRPr/>
            </a:pPr>
            <a:r>
              <a:rPr lang="fr-FR" sz="1200" dirty="0" smtClean="0">
                <a:latin typeface="Verdana" panose="020B0604030504040204" pitchFamily="34" charset="0"/>
                <a:ea typeface="Verdana" panose="020B0604030504040204" pitchFamily="34" charset="0"/>
              </a:rPr>
              <a:t>L’acquisition d’une franchise:</a:t>
            </a:r>
            <a:r>
              <a:rPr lang="ar-DZ" dirty="0" smtClean="0"/>
              <a:t>الحصول على حق الامتياز</a:t>
            </a:r>
            <a:r>
              <a:rPr lang="fr-FR" dirty="0" smtClean="0"/>
              <a:t>  </a:t>
            </a:r>
          </a:p>
          <a:p>
            <a:pPr marL="0" marR="0" indent="0" algn="l" defTabSz="914400" rtl="0" eaLnBrk="1" fontAlgn="auto" latinLnBrk="0" hangingPunct="1">
              <a:lnSpc>
                <a:spcPct val="150000"/>
              </a:lnSpc>
              <a:spcBef>
                <a:spcPts val="0"/>
              </a:spcBef>
              <a:spcAft>
                <a:spcPts val="0"/>
              </a:spcAft>
              <a:buClrTx/>
              <a:buSzTx/>
              <a:buFontTx/>
              <a:buNone/>
              <a:tabLst/>
              <a:defRPr/>
            </a:pPr>
            <a:endParaRPr lang="fr-FR" sz="1200" dirty="0" smtClean="0">
              <a:latin typeface="Verdana" panose="020B0604030504040204" pitchFamily="34" charset="0"/>
              <a:ea typeface="Verdana" panose="020B0604030504040204"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fr-FR" sz="1200" dirty="0" smtClean="0">
                <a:latin typeface="Verdana" panose="020B0604030504040204" pitchFamily="34" charset="0"/>
                <a:ea typeface="Verdana" panose="020B0604030504040204" pitchFamily="34" charset="0"/>
              </a:rPr>
              <a:t>La reprise d’une entreprise:</a:t>
            </a:r>
            <a:r>
              <a:rPr lang="ar-DZ" dirty="0" smtClean="0"/>
              <a:t>الاستيلاء على الأعمال التجارية.</a:t>
            </a:r>
            <a:endParaRPr lang="fr-FR" dirty="0" smtClean="0"/>
          </a:p>
          <a:p>
            <a:r>
              <a:rPr lang="fr-FR" dirty="0" smtClean="0"/>
              <a:t>Une entreprise (le franchiseur) propose un ensemble de services comme une marque, une logistique, une aide, des conseils, une technologie, une communication, une publicité, etc… à un entrepreneur (le franchisé).</a:t>
            </a:r>
            <a:r>
              <a:rPr lang="fr-FR" baseline="0" dirty="0" smtClean="0"/>
              <a:t> </a:t>
            </a:r>
            <a:r>
              <a:rPr lang="fr-FR" dirty="0" smtClean="0"/>
              <a:t>En échange de ces services, le franchisé doit verser une rémunération, prévue au contrat de franchise, au franchiseur.</a:t>
            </a:r>
          </a:p>
          <a:p>
            <a:pPr marL="0" marR="0" indent="0" algn="l" defTabSz="914400" rtl="0" eaLnBrk="1" fontAlgn="auto" latinLnBrk="0" hangingPunct="1">
              <a:lnSpc>
                <a:spcPct val="150000"/>
              </a:lnSpc>
              <a:spcBef>
                <a:spcPts val="0"/>
              </a:spcBef>
              <a:spcAft>
                <a:spcPts val="0"/>
              </a:spcAft>
              <a:buClrTx/>
              <a:buSzTx/>
              <a:buFontTx/>
              <a:buNone/>
              <a:tabLst/>
              <a:defRPr/>
            </a:pPr>
            <a:endParaRPr lang="fr-FR" sz="1200" dirty="0" smtClean="0">
              <a:latin typeface="Verdana" panose="020B0604030504040204" pitchFamily="34" charset="0"/>
              <a:ea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Verdana" panose="020B0604030504040204" pitchFamily="34" charset="0"/>
                <a:ea typeface="Verdana" panose="020B0604030504040204" pitchFamily="34" charset="0"/>
              </a:rPr>
              <a:t>La reprise d’une entreprise.</a:t>
            </a:r>
            <a:r>
              <a:rPr lang="ar-DZ" dirty="0" smtClean="0"/>
              <a:t> الاستيلاء على الأعمال التجارية.</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La reprise d’une entreprise repose sur des étapes clés qui consistent sommairement à :Rencontrer le vendeur, Evaluer l’entreprise,</a:t>
            </a:r>
            <a:r>
              <a:rPr lang="fr-FR" dirty="0" smtClean="0">
                <a:hlinkClick r:id="rId3"/>
              </a:rPr>
              <a:t> Trouver le financement</a:t>
            </a:r>
            <a:endParaRPr lang="fr-FR" sz="1200" dirty="0" smtClean="0">
              <a:latin typeface="Verdana" panose="020B0604030504040204" pitchFamily="34" charset="0"/>
              <a:ea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Verdana" panose="020B0604030504040204" pitchFamily="34" charset="0"/>
              <a:ea typeface="Verdana" panose="020B0604030504040204" pitchFamily="34" charset="0"/>
            </a:endParaRPr>
          </a:p>
          <a:p>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9</a:t>
            </a:fld>
            <a:endParaRPr lang="fr-FR"/>
          </a:p>
        </p:txBody>
      </p:sp>
    </p:spTree>
    <p:extLst>
      <p:ext uri="{BB962C8B-B14F-4D97-AF65-F5344CB8AC3E}">
        <p14:creationId xmlns:p14="http://schemas.microsoft.com/office/powerpoint/2010/main" val="1598706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2400" b="1" dirty="0" smtClean="0">
                <a:latin typeface="Verdana" panose="020B0604030504040204" pitchFamily="34" charset="0"/>
                <a:ea typeface="Verdana" panose="020B0604030504040204" pitchFamily="34" charset="0"/>
                <a:cs typeface="Verdana" panose="020B0604030504040204" pitchFamily="34" charset="0"/>
              </a:rPr>
              <a:t>La défectuologie:</a:t>
            </a:r>
            <a:r>
              <a:rPr lang="ar-DZ" sz="2400" dirty="0" smtClean="0"/>
              <a:t>ا</a:t>
            </a:r>
            <a:r>
              <a:rPr lang="ar-DZ" sz="2400" b="1" dirty="0" smtClean="0"/>
              <a:t>لعيب</a:t>
            </a:r>
            <a:r>
              <a:rPr lang="fr-FR" sz="2400" b="1" dirty="0" smtClean="0"/>
              <a:t> </a:t>
            </a:r>
            <a:r>
              <a:rPr lang="fr-FR" sz="2400" b="1" baseline="0" dirty="0" smtClean="0"/>
              <a:t> </a:t>
            </a:r>
            <a:r>
              <a:rPr lang="fr-FR" sz="1600" dirty="0" smtClean="0">
                <a:latin typeface="Verdana" panose="020B0604030504040204" pitchFamily="34" charset="0"/>
                <a:ea typeface="Verdana" panose="020B0604030504040204" pitchFamily="34" charset="0"/>
                <a:cs typeface="Verdana" panose="020B0604030504040204" pitchFamily="34" charset="0"/>
              </a:rPr>
              <a:t/>
            </a:r>
            <a:br>
              <a:rPr lang="fr-FR" sz="1600" dirty="0" smtClean="0">
                <a:latin typeface="Verdana" panose="020B0604030504040204" pitchFamily="34" charset="0"/>
                <a:ea typeface="Verdana" panose="020B0604030504040204" pitchFamily="34" charset="0"/>
                <a:cs typeface="Verdana" panose="020B0604030504040204" pitchFamily="34" charset="0"/>
              </a:rPr>
            </a:br>
            <a:r>
              <a:rPr lang="fr-FR" sz="1600" dirty="0" smtClean="0">
                <a:latin typeface="Verdana" panose="020B0604030504040204" pitchFamily="34" charset="0"/>
                <a:ea typeface="Verdana" panose="020B0604030504040204" pitchFamily="34" charset="0"/>
                <a:cs typeface="Verdana" panose="020B0604030504040204" pitchFamily="34" charset="0"/>
              </a:rPr>
              <a:t>Sans retenue</a:t>
            </a:r>
            <a:r>
              <a:rPr lang="ar-DZ" sz="1600" dirty="0" smtClean="0"/>
              <a:t>دون ضبط النفس</a:t>
            </a:r>
            <a:endParaRPr lang="fr-FR"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latin typeface="Verdana" panose="020B0604030504040204" pitchFamily="34" charset="0"/>
                <a:ea typeface="Verdana" panose="020B0604030504040204" pitchFamily="34" charset="0"/>
                <a:cs typeface="Verdana" panose="020B0604030504040204" pitchFamily="34" charset="0"/>
              </a:rPr>
              <a:t>Sans se soucier du réalisme des idées dans un premier temps ;</a:t>
            </a:r>
            <a:r>
              <a:rPr lang="ar-DZ" sz="1600" dirty="0" smtClean="0"/>
              <a:t> دون القلق بشأن واقعية الأفكار في البداية ؛</a:t>
            </a:r>
            <a:endParaRPr lang="fr-FR" sz="1600" dirty="0" smtClean="0">
              <a:latin typeface="Verdana" panose="020B0604030504040204" pitchFamily="34" charset="0"/>
              <a:ea typeface="Verdana" panose="020B0604030504040204" pitchFamily="34" charset="0"/>
              <a:cs typeface="Verdana" panose="020B0604030504040204" pitchFamily="34" charset="0"/>
            </a:endParaRPr>
          </a:p>
          <a:p>
            <a:endParaRPr lang="fr-FR" sz="1600"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13</a:t>
            </a:fld>
            <a:endParaRPr lang="fr-FR"/>
          </a:p>
        </p:txBody>
      </p:sp>
    </p:spTree>
    <p:extLst>
      <p:ext uri="{BB962C8B-B14F-4D97-AF65-F5344CB8AC3E}">
        <p14:creationId xmlns:p14="http://schemas.microsoft.com/office/powerpoint/2010/main" val="461396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dirty="0" smtClean="0">
                <a:latin typeface="Verdana" panose="020B0604030504040204" pitchFamily="34" charset="0"/>
                <a:ea typeface="Verdana" panose="020B0604030504040204" pitchFamily="34" charset="0"/>
                <a:cs typeface="Verdana" panose="020B0604030504040204" pitchFamily="34" charset="0"/>
              </a:rPr>
              <a:t>d- La différenciation</a:t>
            </a:r>
            <a:r>
              <a:rPr lang="ar-DZ" dirty="0" smtClean="0"/>
              <a:t>التمايز</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15</a:t>
            </a:fld>
            <a:endParaRPr lang="fr-FR"/>
          </a:p>
        </p:txBody>
      </p:sp>
    </p:spTree>
    <p:extLst>
      <p:ext uri="{BB962C8B-B14F-4D97-AF65-F5344CB8AC3E}">
        <p14:creationId xmlns:p14="http://schemas.microsoft.com/office/powerpoint/2010/main" val="1509155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14/03/2023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14/03/2023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14/03/2023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14/03/2023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14/03/2023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14/03/2023</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legalstart.fr/creation-entrepris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087CE2D-0C53-4592-9BCE-738FB8ED7DBA}"/>
              </a:ext>
            </a:extLst>
          </p:cNvPr>
          <p:cNvSpPr/>
          <p:nvPr/>
        </p:nvSpPr>
        <p:spPr>
          <a:xfrm>
            <a:off x="419686" y="1841706"/>
            <a:ext cx="11352628" cy="3000821"/>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 </a:t>
            </a:r>
          </a:p>
          <a:p>
            <a:pPr algn="ctr">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ENTREPRENARITAT ET LEADERSHIP</a:t>
            </a:r>
            <a:endParaRPr lang="fr-FR" altLang="fr-FR" sz="5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3032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048" y="763330"/>
            <a:ext cx="12270763" cy="491738"/>
          </a:xfrm>
          <a:prstGeom prst="rect">
            <a:avLst/>
          </a:prstGeom>
        </p:spPr>
        <p:txBody>
          <a:bodyPr wrap="square">
            <a:spAutoFit/>
          </a:bodyPr>
          <a:lstStyle/>
          <a:p>
            <a:pPr>
              <a:lnSpc>
                <a:spcPct val="150000"/>
              </a:lnSpc>
            </a:pPr>
            <a:r>
              <a:rPr lang="fr-FR" sz="2000" dirty="0">
                <a:latin typeface="Verdana" panose="020B0604030504040204" pitchFamily="34" charset="0"/>
                <a:ea typeface="Verdana" panose="020B0604030504040204" pitchFamily="34" charset="0"/>
              </a:rPr>
              <a:t>Le tableau ci-après expose les avantages et les inconvénients de chaque option:</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1026" name="Picture 2" descr="https://www.tifawt.com/wp-content/uploads/entreprenaria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385" y="1345921"/>
            <a:ext cx="9976206" cy="498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964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3704" y="999633"/>
            <a:ext cx="11633770" cy="830997"/>
          </a:xfrm>
          <a:prstGeom prst="rect">
            <a:avLst/>
          </a:prstGeom>
        </p:spPr>
        <p:txBody>
          <a:bodyPr wrap="square">
            <a:spAutoFit/>
          </a:bodyPr>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Méthodologie de recherche et de validation d’idée de création d’entreprises:</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263704" y="1877873"/>
            <a:ext cx="8395247" cy="461665"/>
          </a:xfrm>
          <a:prstGeom prst="rect">
            <a:avLst/>
          </a:prstGeom>
        </p:spPr>
        <p:txBody>
          <a:bodyPr wrap="none">
            <a:spAutoFit/>
          </a:bodyPr>
          <a:lstStyle/>
          <a:p>
            <a:r>
              <a:rPr lang="fr-FR" sz="2400" dirty="0">
                <a:latin typeface="Verdana" panose="020B0604030504040204" pitchFamily="34" charset="0"/>
                <a:ea typeface="Verdana" panose="020B0604030504040204" pitchFamily="34" charset="0"/>
              </a:rPr>
              <a:t>Le processus de recherche d’idée comporte 4 étapes</a:t>
            </a:r>
            <a:r>
              <a:rPr lang="fr-FR" dirty="0"/>
              <a:t>:</a:t>
            </a:r>
          </a:p>
        </p:txBody>
      </p:sp>
      <p:sp>
        <p:nvSpPr>
          <p:cNvPr id="7" name="Rectangle 6"/>
          <p:cNvSpPr/>
          <p:nvPr/>
        </p:nvSpPr>
        <p:spPr>
          <a:xfrm>
            <a:off x="263704" y="2586788"/>
            <a:ext cx="6298519" cy="461665"/>
          </a:xfrm>
          <a:prstGeom prst="rect">
            <a:avLst/>
          </a:prstGeom>
        </p:spPr>
        <p:txBody>
          <a:bodyPr wrap="none">
            <a:spAutoFit/>
          </a:bodyPr>
          <a:lstStyle/>
          <a:p>
            <a:pPr indent="-457200">
              <a:buFont typeface="+mj-lt"/>
              <a:buAutoNum type="arabicPeriod"/>
            </a:pP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Sélection d’un axe de recherche:</a:t>
            </a:r>
          </a:p>
        </p:txBody>
      </p:sp>
      <p:sp>
        <p:nvSpPr>
          <p:cNvPr id="8" name="Rectangle 7"/>
          <p:cNvSpPr/>
          <p:nvPr/>
        </p:nvSpPr>
        <p:spPr>
          <a:xfrm>
            <a:off x="433103" y="3213514"/>
            <a:ext cx="3188693" cy="461665"/>
          </a:xfrm>
          <a:prstGeom prst="rect">
            <a:avLst/>
          </a:prstGeom>
        </p:spPr>
        <p:txBody>
          <a:bodyPr wrap="none">
            <a:spAutoFit/>
          </a:bodyPr>
          <a:lstStyle/>
          <a:p>
            <a:r>
              <a:rPr lang="fr-FR" sz="2400" dirty="0">
                <a:latin typeface="Verdana" panose="020B0604030504040204" pitchFamily="34" charset="0"/>
                <a:ea typeface="Verdana" panose="020B0604030504040204" pitchFamily="34" charset="0"/>
              </a:rPr>
              <a:t>On peut s’inspirer :</a:t>
            </a:r>
          </a:p>
        </p:txBody>
      </p:sp>
      <p:sp>
        <p:nvSpPr>
          <p:cNvPr id="9" name="Rectangle 8"/>
          <p:cNvSpPr/>
          <p:nvPr/>
        </p:nvSpPr>
        <p:spPr>
          <a:xfrm>
            <a:off x="2652321" y="3647801"/>
            <a:ext cx="6096000" cy="2308324"/>
          </a:xfrm>
          <a:prstGeom prst="rect">
            <a:avLst/>
          </a:prstGeom>
        </p:spPr>
        <p:txBody>
          <a:bodyPr>
            <a:spAutoFit/>
          </a:bodyPr>
          <a:lstStyle/>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rPr>
              <a:t>de son savoir-faire professionnel</a:t>
            </a:r>
          </a:p>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rPr>
              <a:t>de sa personnalité</a:t>
            </a:r>
          </a:p>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rPr>
              <a:t>des opportunités</a:t>
            </a:r>
          </a:p>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rPr>
              <a:t>des problèmes rencontrés</a:t>
            </a:r>
          </a:p>
        </p:txBody>
      </p:sp>
    </p:spTree>
    <p:extLst>
      <p:ext uri="{BB962C8B-B14F-4D97-AF65-F5344CB8AC3E}">
        <p14:creationId xmlns:p14="http://schemas.microsoft.com/office/powerpoint/2010/main" val="3166885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7184" y="892224"/>
            <a:ext cx="4681090" cy="461665"/>
          </a:xfrm>
          <a:prstGeom prst="rect">
            <a:avLst/>
          </a:prstGeom>
        </p:spPr>
        <p:txBody>
          <a:bodyPr wrap="none">
            <a:spAutoFit/>
          </a:bodyPr>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2. La recherche des idées:</a:t>
            </a:r>
          </a:p>
        </p:txBody>
      </p:sp>
      <p:sp>
        <p:nvSpPr>
          <p:cNvPr id="6"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p:cNvSpPr/>
          <p:nvPr/>
        </p:nvSpPr>
        <p:spPr>
          <a:xfrm>
            <a:off x="306362" y="1390053"/>
            <a:ext cx="11580838" cy="571631"/>
          </a:xfrm>
          <a:prstGeom prst="rect">
            <a:avLst/>
          </a:prstGeom>
        </p:spPr>
        <p:txBody>
          <a:bodyPr wrap="square">
            <a:spAutoFit/>
          </a:bodyPr>
          <a:lstStyle/>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On applique les techniques de créativité à l’axe de recherche retenu:</a:t>
            </a:r>
          </a:p>
        </p:txBody>
      </p:sp>
      <p:sp>
        <p:nvSpPr>
          <p:cNvPr id="8" name="Rectangle 7"/>
          <p:cNvSpPr/>
          <p:nvPr/>
        </p:nvSpPr>
        <p:spPr>
          <a:xfrm>
            <a:off x="248885" y="2183388"/>
            <a:ext cx="11695791" cy="2308324"/>
          </a:xfrm>
          <a:prstGeom prst="rect">
            <a:avLst/>
          </a:prstGeom>
        </p:spPr>
        <p:txBody>
          <a:bodyPr wrap="square">
            <a:spAutoFit/>
          </a:bodyPr>
          <a:lstStyle/>
          <a:p>
            <a:pPr>
              <a:lnSpc>
                <a:spcPct val="150000"/>
              </a:lnSpc>
            </a:pPr>
            <a:r>
              <a:rPr lang="fr-FR" sz="2200" b="1" dirty="0">
                <a:latin typeface="Verdana" panose="020B0604030504040204" pitchFamily="34" charset="0"/>
                <a:ea typeface="Verdana" panose="020B0604030504040204" pitchFamily="34" charset="0"/>
                <a:cs typeface="Verdana" panose="020B0604030504040204" pitchFamily="34" charset="0"/>
              </a:rPr>
              <a:t>a- Le brainstorming:</a:t>
            </a:r>
            <a:r>
              <a:rPr lang="fr-FR" sz="2400" b="1" dirty="0">
                <a:latin typeface="Verdana" panose="020B0604030504040204" pitchFamily="34" charset="0"/>
                <a:ea typeface="Verdana" panose="020B0604030504040204" pitchFamily="34" charset="0"/>
                <a:cs typeface="Verdana" panose="020B0604030504040204" pitchFamily="34" charset="0"/>
              </a:rPr>
              <a:t/>
            </a:r>
            <a:br>
              <a:rPr lang="fr-FR" sz="2400" b="1" dirty="0">
                <a:latin typeface="Verdana" panose="020B0604030504040204" pitchFamily="34" charset="0"/>
                <a:ea typeface="Verdana" panose="020B0604030504040204" pitchFamily="34" charset="0"/>
                <a:cs typeface="Verdana" panose="020B0604030504040204" pitchFamily="34" charset="0"/>
              </a:rPr>
            </a:br>
            <a:r>
              <a:rPr lang="fr-FR" sz="2400" dirty="0">
                <a:latin typeface="Verdana" panose="020B0604030504040204" pitchFamily="34" charset="0"/>
                <a:ea typeface="Verdana" panose="020B0604030504040204" pitchFamily="34" charset="0"/>
                <a:cs typeface="Verdana" panose="020B0604030504040204" pitchFamily="34" charset="0"/>
              </a:rPr>
              <a:t>Cette technique consiste à produire en groupe et spontanément le plus grand nombre possible d’idées sur un sujet donné (5 participants au minimum et idéalement 8-12) </a:t>
            </a:r>
            <a:r>
              <a:rPr lang="fr-FR" sz="2400" dirty="0" smtClean="0">
                <a:latin typeface="Verdana" panose="020B0604030504040204" pitchFamily="34" charset="0"/>
                <a:ea typeface="Verdana" panose="020B0604030504040204" pitchFamily="34" charset="0"/>
                <a:cs typeface="Verdana" panose="020B0604030504040204" pitchFamily="34" charset="0"/>
              </a:rPr>
              <a:t>:</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88814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3430" y="979488"/>
            <a:ext cx="11602948" cy="1679627"/>
          </a:xfrm>
          <a:prstGeom prst="rect">
            <a:avLst/>
          </a:prstGeom>
        </p:spPr>
        <p:txBody>
          <a:bodyPr wrap="square">
            <a:spAutoFit/>
          </a:bodyPr>
          <a:lstStyle/>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Sans retenue</a:t>
            </a:r>
          </a:p>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Sans se soucier du réalisme des idées dans un premier temps ;</a:t>
            </a:r>
          </a:p>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En s’interdisant toute critique, toute justification.</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119270" y="2690743"/>
            <a:ext cx="11737108" cy="3416320"/>
          </a:xfrm>
          <a:prstGeom prst="rect">
            <a:avLst/>
          </a:prstGeom>
        </p:spPr>
        <p:txBody>
          <a:bodyPr wrap="square">
            <a:spAutoFit/>
          </a:bodyPr>
          <a:lstStyle/>
          <a:p>
            <a:pPr>
              <a:lnSpc>
                <a:spcPct val="150000"/>
              </a:lnSpc>
            </a:pPr>
            <a:r>
              <a:rPr lang="fr-FR" sz="2200" b="1" dirty="0">
                <a:latin typeface="Verdana" panose="020B0604030504040204" pitchFamily="34" charset="0"/>
                <a:ea typeface="Verdana" panose="020B0604030504040204" pitchFamily="34" charset="0"/>
                <a:cs typeface="Verdana" panose="020B0604030504040204" pitchFamily="34" charset="0"/>
              </a:rPr>
              <a:t>b-</a:t>
            </a:r>
            <a:r>
              <a:rPr lang="fr-FR" sz="2200" b="1" dirty="0">
                <a:latin typeface="Verdana" panose="020B0604030504040204" pitchFamily="34" charset="0"/>
                <a:ea typeface="Verdana" panose="020B0604030504040204" pitchFamily="34" charset="0"/>
              </a:rPr>
              <a:t> </a:t>
            </a:r>
            <a:r>
              <a:rPr lang="fr-FR" sz="2200" b="1" dirty="0">
                <a:latin typeface="Verdana" panose="020B0604030504040204" pitchFamily="34" charset="0"/>
                <a:ea typeface="Verdana" panose="020B0604030504040204" pitchFamily="34" charset="0"/>
                <a:cs typeface="Verdana" panose="020B0604030504040204" pitchFamily="34" charset="0"/>
              </a:rPr>
              <a:t>La </a:t>
            </a:r>
            <a:r>
              <a:rPr lang="fr-FR" sz="2200" b="1" dirty="0" smtClean="0">
                <a:latin typeface="Verdana" panose="020B0604030504040204" pitchFamily="34" charset="0"/>
                <a:ea typeface="Verdana" panose="020B0604030504040204" pitchFamily="34" charset="0"/>
                <a:cs typeface="Verdana" panose="020B0604030504040204" pitchFamily="34" charset="0"/>
              </a:rPr>
              <a:t>défectuologie:</a:t>
            </a:r>
            <a:r>
              <a:rPr lang="fr-FR" sz="2200" dirty="0">
                <a:latin typeface="Verdana" panose="020B0604030504040204" pitchFamily="34" charset="0"/>
                <a:ea typeface="Verdana" panose="020B0604030504040204" pitchFamily="34" charset="0"/>
                <a:cs typeface="Verdana" panose="020B0604030504040204" pitchFamily="34" charset="0"/>
              </a:rPr>
              <a:t> </a:t>
            </a:r>
            <a:r>
              <a:rPr lang="fr-FR" sz="2400" dirty="0" smtClean="0">
                <a:latin typeface="Verdana" panose="020B0604030504040204" pitchFamily="34" charset="0"/>
                <a:ea typeface="Verdana" panose="020B0604030504040204" pitchFamily="34" charset="0"/>
                <a:cs typeface="Verdana" panose="020B0604030504040204" pitchFamily="34" charset="0"/>
              </a:rPr>
              <a:t>Cette </a:t>
            </a:r>
            <a:r>
              <a:rPr lang="fr-FR" sz="2400" dirty="0">
                <a:latin typeface="Verdana" panose="020B0604030504040204" pitchFamily="34" charset="0"/>
                <a:ea typeface="Verdana" panose="020B0604030504040204" pitchFamily="34" charset="0"/>
                <a:cs typeface="Verdana" panose="020B0604030504040204" pitchFamily="34" charset="0"/>
              </a:rPr>
              <a:t>technique consiste à :</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 recenser tous les défauts, inconvénients ou faiblesses d’un produit ou d’un service ;</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les classer en fonction de critères choisis ;</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rechercher des solutions d’amélioration ou de suppression de ces éléments insatisfaisants.</a:t>
            </a:r>
          </a:p>
        </p:txBody>
      </p:sp>
    </p:spTree>
    <p:extLst>
      <p:ext uri="{BB962C8B-B14F-4D97-AF65-F5344CB8AC3E}">
        <p14:creationId xmlns:p14="http://schemas.microsoft.com/office/powerpoint/2010/main" val="3096933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9461" y="1062083"/>
            <a:ext cx="11479658" cy="2741456"/>
          </a:xfrm>
          <a:prstGeom prst="rect">
            <a:avLst/>
          </a:prstGeom>
        </p:spPr>
        <p:txBody>
          <a:bodyPr wrap="square">
            <a:spAutoFit/>
          </a:bodyPr>
          <a:lstStyle/>
          <a:p>
            <a:pPr>
              <a:lnSpc>
                <a:spcPct val="150000"/>
              </a:lnSpc>
            </a:pPr>
            <a:r>
              <a:rPr lang="fr-FR" sz="2200" b="1" dirty="0">
                <a:latin typeface="Verdana" panose="020B0604030504040204" pitchFamily="34" charset="0"/>
                <a:ea typeface="Verdana" panose="020B0604030504040204" pitchFamily="34" charset="0"/>
                <a:cs typeface="Verdana" panose="020B0604030504040204" pitchFamily="34" charset="0"/>
              </a:rPr>
              <a:t>c- L’espace de consommation:</a:t>
            </a:r>
            <a:br>
              <a:rPr lang="fr-FR" sz="2200" b="1" dirty="0">
                <a:latin typeface="Verdana" panose="020B0604030504040204" pitchFamily="34" charset="0"/>
                <a:ea typeface="Verdana" panose="020B0604030504040204" pitchFamily="34" charset="0"/>
                <a:cs typeface="Verdana" panose="020B0604030504040204" pitchFamily="34" charset="0"/>
              </a:rPr>
            </a:br>
            <a:r>
              <a:rPr lang="fr-FR" sz="2400" dirty="0">
                <a:latin typeface="Verdana" panose="020B0604030504040204" pitchFamily="34" charset="0"/>
                <a:ea typeface="Verdana" panose="020B0604030504040204" pitchFamily="34" charset="0"/>
                <a:cs typeface="Verdana" panose="020B0604030504040204" pitchFamily="34" charset="0"/>
              </a:rPr>
              <a:t>Pour trouver de nouvelles idées de produits ou de services, on peut </a:t>
            </a:r>
            <a:r>
              <a:rPr lang="fr-FR" sz="2400" dirty="0" smtClean="0">
                <a:latin typeface="Verdana" panose="020B0604030504040204" pitchFamily="34" charset="0"/>
                <a:ea typeface="Verdana" panose="020B0604030504040204" pitchFamily="34" charset="0"/>
                <a:cs typeface="Verdana" panose="020B0604030504040204" pitchFamily="34" charset="0"/>
              </a:rPr>
              <a:t>également utiliser </a:t>
            </a:r>
            <a:r>
              <a:rPr lang="fr-FR" sz="2400" dirty="0">
                <a:latin typeface="Verdana" panose="020B0604030504040204" pitchFamily="34" charset="0"/>
                <a:ea typeface="Verdana" panose="020B0604030504040204" pitchFamily="34" charset="0"/>
                <a:cs typeface="Verdana" panose="020B0604030504040204" pitchFamily="34" charset="0"/>
              </a:rPr>
              <a:t>un tableau intitulé « Espace de consommation ». Cet outil permet de définir un produit ou un service existant et vendable selon tous ses critères commerciaux.</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510284" y="3892494"/>
            <a:ext cx="10904305" cy="2862322"/>
          </a:xfrm>
          <a:prstGeom prst="rect">
            <a:avLst/>
          </a:prstGeom>
        </p:spPr>
        <p:txBody>
          <a:bodyPr wrap="square">
            <a:spAutoFit/>
          </a:bodyPr>
          <a:lstStyle/>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La modification d’un des paramètres peut alors donner naissance à :</a:t>
            </a:r>
          </a:p>
          <a:p>
            <a:pPr marL="342900" indent="-342900">
              <a:lnSpc>
                <a:spcPct val="150000"/>
              </a:lnSpc>
              <a:buFont typeface="Arial" panose="020B0604020202020204" pitchFamily="34" charset="0"/>
              <a:buChar char="•"/>
            </a:pPr>
            <a:r>
              <a:rPr lang="fr-FR" sz="2400" dirty="0" smtClean="0">
                <a:latin typeface="Verdana" panose="020B0604030504040204" pitchFamily="34" charset="0"/>
                <a:ea typeface="Verdana" panose="020B0604030504040204" pitchFamily="34" charset="0"/>
                <a:cs typeface="Verdana" panose="020B0604030504040204" pitchFamily="34" charset="0"/>
              </a:rPr>
              <a:t>un </a:t>
            </a:r>
            <a:r>
              <a:rPr lang="fr-FR" sz="2400" dirty="0">
                <a:latin typeface="Verdana" panose="020B0604030504040204" pitchFamily="34" charset="0"/>
                <a:ea typeface="Verdana" panose="020B0604030504040204" pitchFamily="34" charset="0"/>
                <a:cs typeface="Verdana" panose="020B0604030504040204" pitchFamily="34" charset="0"/>
              </a:rPr>
              <a:t>produit nouveau ou à une activité nouvelle ;</a:t>
            </a:r>
          </a:p>
          <a:p>
            <a:pPr marL="342900" indent="-342900">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un produit ou un service modifié pour l’adapter à un autre Marché.</a:t>
            </a:r>
          </a:p>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Cette technique ne peut s’utiliser qu’à partir d’une activité ou d’un produit existant.</a:t>
            </a:r>
          </a:p>
        </p:txBody>
      </p:sp>
    </p:spTree>
    <p:extLst>
      <p:ext uri="{BB962C8B-B14F-4D97-AF65-F5344CB8AC3E}">
        <p14:creationId xmlns:p14="http://schemas.microsoft.com/office/powerpoint/2010/main" val="2178163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69" y="917842"/>
            <a:ext cx="11510482" cy="2262158"/>
          </a:xfrm>
          <a:prstGeom prst="rect">
            <a:avLst/>
          </a:prstGeom>
        </p:spPr>
        <p:txBody>
          <a:bodyPr wrap="square">
            <a:spAutoFit/>
          </a:bodyPr>
          <a:lstStyle/>
          <a:p>
            <a:pPr>
              <a:lnSpc>
                <a:spcPct val="150000"/>
              </a:lnSpc>
            </a:pPr>
            <a:r>
              <a:rPr lang="fr-FR" sz="2200" b="1" dirty="0">
                <a:latin typeface="Verdana" panose="020B0604030504040204" pitchFamily="34" charset="0"/>
                <a:ea typeface="Verdana" panose="020B0604030504040204" pitchFamily="34" charset="0"/>
                <a:cs typeface="Verdana" panose="020B0604030504040204" pitchFamily="34" charset="0"/>
              </a:rPr>
              <a:t>d- La différenciation:</a:t>
            </a:r>
            <a:r>
              <a:rPr lang="fr-FR" sz="2400" b="1" dirty="0">
                <a:latin typeface="Verdana" panose="020B0604030504040204" pitchFamily="34" charset="0"/>
                <a:ea typeface="Verdana" panose="020B0604030504040204" pitchFamily="34" charset="0"/>
                <a:cs typeface="Verdana" panose="020B0604030504040204" pitchFamily="34" charset="0"/>
              </a:rPr>
              <a:t/>
            </a:r>
            <a:br>
              <a:rPr lang="fr-FR" sz="2400" b="1" dirty="0">
                <a:latin typeface="Verdana" panose="020B0604030504040204" pitchFamily="34" charset="0"/>
                <a:ea typeface="Verdana" panose="020B0604030504040204" pitchFamily="34" charset="0"/>
                <a:cs typeface="Verdana" panose="020B0604030504040204" pitchFamily="34" charset="0"/>
              </a:rPr>
            </a:br>
            <a:r>
              <a:rPr lang="fr-FR" sz="2400" dirty="0">
                <a:latin typeface="Verdana" panose="020B0604030504040204" pitchFamily="34" charset="0"/>
                <a:ea typeface="Verdana" panose="020B0604030504040204" pitchFamily="34" charset="0"/>
                <a:cs typeface="Verdana" panose="020B0604030504040204" pitchFamily="34" charset="0"/>
              </a:rPr>
              <a:t>La différenciation apporte à un produit / service ou à une offre commerciale un caractère apte à se distinguer nettement des offres concurrentes.</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290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270" y="982446"/>
            <a:ext cx="11551578" cy="1754326"/>
          </a:xfrm>
          <a:prstGeom prst="rect">
            <a:avLst/>
          </a:prstGeom>
        </p:spPr>
        <p:txBody>
          <a:bodyPr wrap="square">
            <a:spAutoFit/>
          </a:bodyPr>
          <a:lstStyle/>
          <a:p>
            <a:pPr>
              <a:lnSpc>
                <a:spcPct val="150000"/>
              </a:lnSpc>
            </a:pPr>
            <a:r>
              <a:rPr lang="fr-FR" sz="2400" dirty="0">
                <a:solidFill>
                  <a:srgbClr val="CC0000"/>
                </a:solidFill>
                <a:latin typeface="Verdana" panose="020B0604030504040204" pitchFamily="34" charset="0"/>
                <a:ea typeface="Verdana" panose="020B0604030504040204" pitchFamily="34" charset="0"/>
                <a:cs typeface="Verdana" panose="020B0604030504040204" pitchFamily="34" charset="0"/>
              </a:rPr>
              <a:t>3- Sélection de certaines idées:</a:t>
            </a:r>
          </a:p>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La sélection de certaines idées se fait à travers une analyse objective et subjective du réalisme des idées en tenant compte</a:t>
            </a:r>
            <a:r>
              <a:rPr lang="fr-FR" sz="2400" dirty="0" smtClean="0">
                <a:latin typeface="Verdana" panose="020B0604030504040204" pitchFamily="34" charset="0"/>
                <a:ea typeface="Verdana" panose="020B0604030504040204" pitchFamily="34" charset="0"/>
                <a:cs typeface="Verdana" panose="020B0604030504040204" pitchFamily="34" charset="0"/>
              </a:rPr>
              <a:t>:</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2400728" y="2921707"/>
            <a:ext cx="7914525" cy="2308324"/>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des compétences indispensables</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des moyens financiers, humains et techniques</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du contexte juridique</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du temps disponible</a:t>
            </a:r>
          </a:p>
        </p:txBody>
      </p:sp>
      <p:sp>
        <p:nvSpPr>
          <p:cNvPr id="6"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50150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820" y="860733"/>
            <a:ext cx="9615517" cy="461665"/>
          </a:xfrm>
          <a:prstGeom prst="rect">
            <a:avLst/>
          </a:prstGeom>
        </p:spPr>
        <p:txBody>
          <a:bodyPr wrap="none">
            <a:spAutoFit/>
          </a:bodyPr>
          <a:lstStyle/>
          <a:p>
            <a:r>
              <a:rPr lang="fr-FR" sz="2400" dirty="0">
                <a:solidFill>
                  <a:srgbClr val="CC0000"/>
                </a:solidFill>
                <a:latin typeface="Verdana" panose="020B0604030504040204" pitchFamily="34" charset="0"/>
                <a:ea typeface="Verdana" panose="020B0604030504040204" pitchFamily="34" charset="0"/>
                <a:cs typeface="Verdana" panose="020B0604030504040204" pitchFamily="34" charset="0"/>
              </a:rPr>
              <a:t>4-Conclusion finale sur la validation de chaque idée retenue:</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2050" name="Picture 2" descr="https://www.tifawt.com/wp-content/uploads/schema-entrepreneu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5461" y="1577083"/>
            <a:ext cx="7446950" cy="5131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728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78658" y="2584345"/>
            <a:ext cx="4504362" cy="1325563"/>
          </a:xfrm>
        </p:spPr>
        <p:txBody>
          <a:bodyPr/>
          <a:lstStyle/>
          <a:p>
            <a:pPr algn="ctr"/>
            <a:r>
              <a:rPr lang="fr-FR" b="1" dirty="0">
                <a:solidFill>
                  <a:srgbClr val="C00000"/>
                </a:solidFill>
                <a:latin typeface="Verdana" panose="020B0604030504040204" pitchFamily="34" charset="0"/>
                <a:ea typeface="Verdana" panose="020B0604030504040204" pitchFamily="34" charset="0"/>
                <a:cs typeface="Verdana" panose="020B0604030504040204" pitchFamily="34" charset="0"/>
              </a:rPr>
              <a:t>Leadership</a:t>
            </a:r>
            <a:endParaRPr lang="fr-FR" dirty="0"/>
          </a:p>
        </p:txBody>
      </p:sp>
      <p:sp>
        <p:nvSpPr>
          <p:cNvPr id="4"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35600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Box 5">
            <a:extLst>
              <a:ext uri="{FF2B5EF4-FFF2-40B4-BE49-F238E27FC236}">
                <a16:creationId xmlns="" xmlns:a16="http://schemas.microsoft.com/office/drawing/2014/main" id="{2E985B34-237C-4A91-83CA-5DF8E64D35AC}"/>
              </a:ext>
            </a:extLst>
          </p:cNvPr>
          <p:cNvSpPr txBox="1">
            <a:spLocks noChangeArrowheads="1"/>
          </p:cNvSpPr>
          <p:nvPr/>
        </p:nvSpPr>
        <p:spPr bwMode="auto">
          <a:xfrm>
            <a:off x="159026" y="731032"/>
            <a:ext cx="3471333" cy="632443"/>
          </a:xfrm>
          <a:prstGeom prst="rect">
            <a:avLst/>
          </a:prstGeom>
          <a:noFill/>
          <a:ln w="0">
            <a:noFill/>
            <a:prstDash val="solid"/>
          </a:ln>
        </p:spPr>
        <p:txBody>
          <a:bodyPr wrap="none" lIns="90004" tIns="44997" rIns="90004" bIns="44997" anchor="ctr" anchorCtr="1" compatLnSpc="0"/>
          <a:lstStyle/>
          <a:p>
            <a:r>
              <a:rPr lang="fr-FR" sz="24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Leadership  </a:t>
            </a:r>
            <a:endPar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 xmlns:a16="http://schemas.microsoft.com/office/drawing/2014/main" id="{E5D8F4B2-7BB7-44E0-B9AC-98298DDAD7B8}"/>
              </a:ext>
            </a:extLst>
          </p:cNvPr>
          <p:cNvSpPr/>
          <p:nvPr/>
        </p:nvSpPr>
        <p:spPr>
          <a:xfrm>
            <a:off x="159026" y="1363475"/>
            <a:ext cx="11873948" cy="3236848"/>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t>
            </a:r>
            <a:r>
              <a:rPr lang="fr-FR" sz="2800" dirty="0">
                <a:latin typeface="Verdana" panose="020B0604030504040204" pitchFamily="34" charset="0"/>
                <a:ea typeface="Verdana" panose="020B0604030504040204" pitchFamily="34" charset="0"/>
                <a:cs typeface="Verdana" panose="020B0604030504040204" pitchFamily="34" charset="0"/>
              </a:rPr>
              <a:t>Le </a:t>
            </a:r>
            <a:r>
              <a:rPr lang="fr-FR" sz="28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800" dirty="0">
                <a:latin typeface="Verdana" panose="020B0604030504040204" pitchFamily="34" charset="0"/>
                <a:ea typeface="Verdana" panose="020B0604030504040204" pitchFamily="34" charset="0"/>
                <a:cs typeface="Verdana" panose="020B0604030504040204" pitchFamily="34" charset="0"/>
              </a:rPr>
              <a:t>, un terme emprunté à l'anglais, définit la capacité d'un individu à mener ou conduire d'autres individus ou organisations dans le but d'atteindre certains objectifs. On dira alors qu'un leader est quelqu'un qui est capable de guider, d'influencer et d'inspirer</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 xmlns:a16="http://schemas.microsoft.com/office/drawing/2014/main" id="{44B613DB-E172-4952-A93F-B1356376DAF1}"/>
              </a:ext>
            </a:extLst>
          </p:cNvPr>
          <p:cNvPicPr>
            <a:picLocks noChangeAspect="1"/>
          </p:cNvPicPr>
          <p:nvPr/>
        </p:nvPicPr>
        <p:blipFill rotWithShape="1">
          <a:blip r:embed="rId2">
            <a:extLst>
              <a:ext uri="{28A0092B-C50C-407E-A947-70E740481C1C}">
                <a14:useLocalDpi xmlns:a14="http://schemas.microsoft.com/office/drawing/2010/main" val="0"/>
              </a:ext>
            </a:extLst>
          </a:blip>
          <a:srcRect l="22546" t="66965" r="28497" b="1742"/>
          <a:stretch/>
        </p:blipFill>
        <p:spPr>
          <a:xfrm>
            <a:off x="4680225" y="4371577"/>
            <a:ext cx="4679922" cy="2245895"/>
          </a:xfrm>
          <a:prstGeom prst="rect">
            <a:avLst/>
          </a:prstGeom>
          <a:ln>
            <a:solidFill>
              <a:schemeClr val="tx1"/>
            </a:solidFill>
          </a:ln>
        </p:spPr>
      </p:pic>
    </p:spTree>
    <p:extLst>
      <p:ext uri="{BB962C8B-B14F-4D97-AF65-F5344CB8AC3E}">
        <p14:creationId xmlns:p14="http://schemas.microsoft.com/office/powerpoint/2010/main" val="81210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6569" y="984019"/>
            <a:ext cx="2810385" cy="461665"/>
          </a:xfrm>
          <a:prstGeom prst="rect">
            <a:avLst/>
          </a:prstGeom>
        </p:spPr>
        <p:txBody>
          <a:bodyPr wrap="none">
            <a:spAutoFit/>
          </a:bodyPr>
          <a:lstStyle/>
          <a:p>
            <a:r>
              <a:rPr lang="fr-FR" sz="24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Plan de travail:</a:t>
            </a:r>
            <a:endPar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AutoShape 5">
            <a:extLst>
              <a:ext uri="{FF2B5EF4-FFF2-40B4-BE49-F238E27FC236}">
                <a16:creationId xmlns="" xmlns:a16="http://schemas.microsoft.com/office/drawing/2014/main" id="{CDBDACEA-3995-45E5-A80B-F3259243AC9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441380" y="1611012"/>
            <a:ext cx="10291600" cy="4939814"/>
          </a:xfrm>
          <a:prstGeom prst="rect">
            <a:avLst/>
          </a:prstGeom>
        </p:spPr>
        <p:txBody>
          <a:bodyPr wrap="none">
            <a:spAutoFit/>
          </a:bodyPr>
          <a:lstStyle/>
          <a:p>
            <a:pPr algn="ctr"/>
            <a:r>
              <a:rPr lang="fr-FR"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Entrepreneuriat</a:t>
            </a:r>
            <a:endParaRPr lang="fr-FR"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a:p>
            <a:endParaRPr lang="fr-FR"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285750" indent="-285750">
              <a:lnSpc>
                <a:spcPct val="150000"/>
              </a:lnSpc>
              <a:buFont typeface="Wingdings" panose="05000000000000000000" pitchFamily="2" charset="2"/>
              <a:buChar char="q"/>
            </a:pPr>
            <a:r>
              <a:rPr lang="fr-FR" b="1" dirty="0">
                <a:solidFill>
                  <a:srgbClr val="0070C0"/>
                </a:solidFill>
                <a:latin typeface="Verdana" panose="020B0604030504040204" pitchFamily="34" charset="0"/>
                <a:ea typeface="Verdana" panose="020B0604030504040204" pitchFamily="34" charset="0"/>
                <a:cs typeface="Verdana" panose="020B0604030504040204" pitchFamily="34" charset="0"/>
              </a:rPr>
              <a:t>Définition d’entreprenariat</a:t>
            </a:r>
          </a:p>
          <a:p>
            <a:pPr marL="285750" indent="-285750">
              <a:lnSpc>
                <a:spcPct val="150000"/>
              </a:lnSpc>
              <a:buFont typeface="Wingdings" panose="05000000000000000000" pitchFamily="2" charset="2"/>
              <a:buChar char="q"/>
            </a:pPr>
            <a:r>
              <a:rPr lang="fr-FR" b="1" dirty="0">
                <a:solidFill>
                  <a:srgbClr val="0070C0"/>
                </a:solidFill>
                <a:latin typeface="Verdana" panose="020B0604030504040204" pitchFamily="34" charset="0"/>
                <a:ea typeface="Verdana" panose="020B0604030504040204" pitchFamily="34" charset="0"/>
                <a:cs typeface="Verdana" panose="020B0604030504040204" pitchFamily="34" charset="0"/>
              </a:rPr>
              <a:t>Caractéristiques de l’entrepreneuriat</a:t>
            </a:r>
          </a:p>
          <a:p>
            <a:pPr marL="285750" indent="-285750">
              <a:lnSpc>
                <a:spcPct val="150000"/>
              </a:lnSpc>
              <a:buFont typeface="Wingdings" panose="05000000000000000000" pitchFamily="2" charset="2"/>
              <a:buChar char="q"/>
            </a:pPr>
            <a:r>
              <a:rPr lang="fr-FR" b="1" dirty="0">
                <a:solidFill>
                  <a:srgbClr val="0070C0"/>
                </a:solidFill>
                <a:latin typeface="Verdana" panose="020B0604030504040204" pitchFamily="34" charset="0"/>
                <a:ea typeface="Verdana" panose="020B0604030504040204" pitchFamily="34" charset="0"/>
                <a:cs typeface="Verdana" panose="020B0604030504040204" pitchFamily="34" charset="0"/>
              </a:rPr>
              <a:t>Choix de l’idée de projet:</a:t>
            </a:r>
          </a:p>
          <a:p>
            <a:pPr marL="285750" indent="-285750">
              <a:lnSpc>
                <a:spcPct val="150000"/>
              </a:lnSpc>
              <a:buFont typeface="Wingdings" panose="05000000000000000000" pitchFamily="2" charset="2"/>
              <a:buChar char="q"/>
            </a:pPr>
            <a:r>
              <a:rPr lang="fr-FR" b="1" dirty="0">
                <a:solidFill>
                  <a:srgbClr val="0070C0"/>
                </a:solidFill>
                <a:latin typeface="Verdana" panose="020B0604030504040204" pitchFamily="34" charset="0"/>
                <a:ea typeface="Verdana" panose="020B0604030504040204" pitchFamily="34" charset="0"/>
                <a:cs typeface="Verdana" panose="020B0604030504040204" pitchFamily="34" charset="0"/>
              </a:rPr>
              <a:t>Méthodologie de recherche et de validation d’idée de création </a:t>
            </a:r>
            <a:r>
              <a:rPr lang="fr-FR"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d’entreprises</a:t>
            </a:r>
          </a:p>
          <a:p>
            <a:pPr marL="285750" indent="-285750" algn="ctr">
              <a:lnSpc>
                <a:spcPct val="150000"/>
              </a:lnSpc>
              <a:buFont typeface="Wingdings" panose="05000000000000000000" pitchFamily="2" charset="2"/>
              <a:buChar char="q"/>
            </a:pPr>
            <a:r>
              <a:rPr lang="fr-FR"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Leadership</a:t>
            </a:r>
          </a:p>
          <a:p>
            <a:pPr marL="285750" indent="-285750">
              <a:lnSpc>
                <a:spcPct val="150000"/>
              </a:lnSpc>
              <a:buFont typeface="Wingdings" panose="05000000000000000000" pitchFamily="2" charset="2"/>
              <a:buChar char="q"/>
            </a:pPr>
            <a:r>
              <a:rPr lang="fr-FR" b="1" dirty="0">
                <a:solidFill>
                  <a:srgbClr val="0070C0"/>
                </a:solidFill>
                <a:latin typeface="Verdana" panose="020B0604030504040204" pitchFamily="34" charset="0"/>
                <a:ea typeface="Verdana" panose="020B0604030504040204" pitchFamily="34" charset="0"/>
                <a:cs typeface="Verdana" panose="020B0604030504040204" pitchFamily="34" charset="0"/>
              </a:rPr>
              <a:t>Définition Leadership</a:t>
            </a:r>
          </a:p>
          <a:p>
            <a:pPr marL="285750" indent="-285750">
              <a:lnSpc>
                <a:spcPct val="150000"/>
              </a:lnSpc>
              <a:buFont typeface="Wingdings" panose="05000000000000000000" pitchFamily="2" charset="2"/>
              <a:buChar char="q"/>
            </a:pPr>
            <a:r>
              <a:rPr lang="fr-FR" b="1" dirty="0">
                <a:solidFill>
                  <a:srgbClr val="0070C0"/>
                </a:solidFill>
                <a:latin typeface="Verdana" panose="020B0604030504040204" pitchFamily="34" charset="0"/>
                <a:ea typeface="Verdana" panose="020B0604030504040204" pitchFamily="34" charset="0"/>
                <a:cs typeface="Verdana" panose="020B0604030504040204" pitchFamily="34" charset="0"/>
              </a:rPr>
              <a:t>Compétence / qualités du leader </a:t>
            </a:r>
          </a:p>
          <a:p>
            <a:endParaRPr lang="fr-FR"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a:p>
            <a:endParaRPr lang="fr-FR" b="1"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a:p>
            <a:endParaRPr lang="fr-FR" b="1" dirty="0">
              <a:solidFill>
                <a:srgbClr val="0000FF"/>
              </a:solidFill>
              <a:latin typeface="Verdana" panose="020B0604030504040204" pitchFamily="34" charset="0"/>
              <a:ea typeface="Verdana" panose="020B0604030504040204" pitchFamily="34" charset="0"/>
              <a:cs typeface="Verdana" panose="020B0604030504040204" pitchFamily="34" charset="0"/>
            </a:endParaRPr>
          </a:p>
          <a:p>
            <a:endParaRPr lang="fr-FR" b="1"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a:p>
            <a:r>
              <a:rPr lang="fr-FR"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t>
            </a:r>
            <a:endParaRPr lang="fr-FR"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989203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 xmlns:a16="http://schemas.microsoft.com/office/drawing/2014/main" id="{C6656C91-2B68-4885-8BE3-8570094CBC59}"/>
              </a:ext>
            </a:extLst>
          </p:cNvPr>
          <p:cNvSpPr/>
          <p:nvPr/>
        </p:nvSpPr>
        <p:spPr>
          <a:xfrm>
            <a:off x="31198" y="911292"/>
            <a:ext cx="11913704" cy="2233625"/>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 leadership d’un individu au sein d’un groupe ou d’une collectivité, étymologiquement chefferie, est la relation de confiance qui s’établit entre cet individu et la majorité des membres de ce groupe dans la poursuite d’un objectif partagé. </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42365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 xmlns:a16="http://schemas.microsoft.com/office/drawing/2014/main" id="{74DE063A-FE49-447B-8474-F37ED6080F69}"/>
              </a:ext>
            </a:extLst>
          </p:cNvPr>
          <p:cNvSpPr/>
          <p:nvPr/>
        </p:nvSpPr>
        <p:spPr>
          <a:xfrm>
            <a:off x="119270" y="1077006"/>
            <a:ext cx="11913704" cy="4488088"/>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Cette relation peut être temporaire (et parfois éphémère) et même synallagmatique (le leader doit autant avoir confiance dans le groupe que la majorité du groupe a confiance en lui).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Manifestation : capacité à fédérer et à mobiliser les énergies autour d’une activité collective. Elle se traduit par une élection formelle ou informelle explicite ou implicite au cours de laquelle la majorité du groupe reconnait un des leurs comme Leader légitime et lui délègue son pouvoir de décision par leur liberté de décision</a:t>
            </a:r>
          </a:p>
        </p:txBody>
      </p:sp>
    </p:spTree>
    <p:extLst>
      <p:ext uri="{BB962C8B-B14F-4D97-AF65-F5344CB8AC3E}">
        <p14:creationId xmlns:p14="http://schemas.microsoft.com/office/powerpoint/2010/main" val="1582442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BB1247CB-D4D5-46BE-93C6-4C338375420A}"/>
              </a:ext>
            </a:extLst>
          </p:cNvPr>
          <p:cNvSpPr/>
          <p:nvPr/>
        </p:nvSpPr>
        <p:spPr>
          <a:xfrm>
            <a:off x="119270" y="731032"/>
            <a:ext cx="4297971" cy="461665"/>
          </a:xfrm>
          <a:prstGeom prst="rect">
            <a:avLst/>
          </a:prstGeom>
        </p:spPr>
        <p:txBody>
          <a:bodyPr wrap="none">
            <a:spAutoFit/>
          </a:bodyPr>
          <a:lstStyle/>
          <a:p>
            <a:r>
              <a:rPr lang="fr-FR" sz="2400" b="1" dirty="0">
                <a:solidFill>
                  <a:srgbClr val="CC0000"/>
                </a:solidFill>
                <a:latin typeface="Verdana" panose="020B0604030504040204" pitchFamily="34" charset="0"/>
                <a:ea typeface="Verdana" panose="020B0604030504040204" pitchFamily="34" charset="0"/>
                <a:cs typeface="Verdana" panose="020B0604030504040204" pitchFamily="34" charset="0"/>
              </a:rPr>
              <a:t>Leader et gestionnaire </a:t>
            </a:r>
          </a:p>
        </p:txBody>
      </p:sp>
      <p:sp>
        <p:nvSpPr>
          <p:cNvPr id="2" name="Rectangle 1">
            <a:extLst>
              <a:ext uri="{FF2B5EF4-FFF2-40B4-BE49-F238E27FC236}">
                <a16:creationId xmlns="" xmlns:a16="http://schemas.microsoft.com/office/drawing/2014/main" id="{4F8997FA-FE63-4AA3-B2BA-975DCBF9B59A}"/>
              </a:ext>
            </a:extLst>
          </p:cNvPr>
          <p:cNvSpPr/>
          <p:nvPr/>
        </p:nvSpPr>
        <p:spPr>
          <a:xfrm>
            <a:off x="119270" y="1302054"/>
            <a:ext cx="11913704" cy="2826095"/>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Un leader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se distingue </a:t>
            </a:r>
            <a:r>
              <a:rPr lang="fr-FR" sz="2400" dirty="0">
                <a:latin typeface="Verdana" panose="020B0604030504040204" pitchFamily="34" charset="0"/>
                <a:ea typeface="Verdana" panose="020B0604030504040204" pitchFamily="34" charset="0"/>
                <a:cs typeface="Verdana" panose="020B0604030504040204" pitchFamily="34" charset="0"/>
              </a:rPr>
              <a:t>d'un gestionnaire ou d'un décideur, lequel a des capacités pour l'administration, sans pour autant « mener » le groupe, l'organisation ou le pays à un autre stade de son développement.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Un bon gestionnaire peut être un leader, mais les deux qualités ne sont pas automatiquement liées</a:t>
            </a:r>
          </a:p>
        </p:txBody>
      </p:sp>
      <p:pic>
        <p:nvPicPr>
          <p:cNvPr id="5" name="Image 4">
            <a:extLst>
              <a:ext uri="{FF2B5EF4-FFF2-40B4-BE49-F238E27FC236}">
                <a16:creationId xmlns="" xmlns:a16="http://schemas.microsoft.com/office/drawing/2014/main" id="{B2F441F5-742B-4E71-B2F1-A54D7AD77EE9}"/>
              </a:ext>
            </a:extLst>
          </p:cNvPr>
          <p:cNvPicPr>
            <a:picLocks noChangeAspect="1"/>
          </p:cNvPicPr>
          <p:nvPr/>
        </p:nvPicPr>
        <p:blipFill rotWithShape="1">
          <a:blip r:embed="rId2">
            <a:extLst>
              <a:ext uri="{28A0092B-C50C-407E-A947-70E740481C1C}">
                <a14:useLocalDpi xmlns:a14="http://schemas.microsoft.com/office/drawing/2010/main" val="0"/>
              </a:ext>
            </a:extLst>
          </a:blip>
          <a:srcRect l="36273" t="74701" r="17003" b="6312"/>
          <a:stretch/>
        </p:blipFill>
        <p:spPr>
          <a:xfrm>
            <a:off x="2938271" y="4266083"/>
            <a:ext cx="6099557" cy="1860885"/>
          </a:xfrm>
          <a:prstGeom prst="rect">
            <a:avLst/>
          </a:prstGeom>
        </p:spPr>
      </p:pic>
    </p:spTree>
    <p:extLst>
      <p:ext uri="{BB962C8B-B14F-4D97-AF65-F5344CB8AC3E}">
        <p14:creationId xmlns:p14="http://schemas.microsoft.com/office/powerpoint/2010/main" val="179824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BD72F7FE-5B76-4C8B-947A-712AB9622391}"/>
              </a:ext>
            </a:extLst>
          </p:cNvPr>
          <p:cNvSpPr/>
          <p:nvPr/>
        </p:nvSpPr>
        <p:spPr>
          <a:xfrm>
            <a:off x="153348" y="741188"/>
            <a:ext cx="5942652" cy="461665"/>
          </a:xfrm>
          <a:prstGeom prst="rect">
            <a:avLst/>
          </a:prstGeom>
        </p:spPr>
        <p:txBody>
          <a:bodyPr wrap="none">
            <a:spAutoFit/>
          </a:bodyPr>
          <a:lstStyle/>
          <a:p>
            <a:r>
              <a:rPr lang="fr-FR" sz="2400" b="1" dirty="0">
                <a:solidFill>
                  <a:srgbClr val="CC0000"/>
                </a:solidFill>
                <a:latin typeface="Verdana" panose="020B0604030504040204" pitchFamily="34" charset="0"/>
                <a:ea typeface="Verdana" panose="020B0604030504040204" pitchFamily="34" charset="0"/>
                <a:cs typeface="Verdana" panose="020B0604030504040204" pitchFamily="34" charset="0"/>
              </a:rPr>
              <a:t>Compétence / qualités du leader </a:t>
            </a:r>
          </a:p>
        </p:txBody>
      </p:sp>
      <p:sp>
        <p:nvSpPr>
          <p:cNvPr id="2" name="Rectangle 1">
            <a:extLst>
              <a:ext uri="{FF2B5EF4-FFF2-40B4-BE49-F238E27FC236}">
                <a16:creationId xmlns="" xmlns:a16="http://schemas.microsoft.com/office/drawing/2014/main" id="{66BDDE32-B08F-425D-BEFE-6F627DEF0A20}"/>
              </a:ext>
            </a:extLst>
          </p:cNvPr>
          <p:cNvSpPr/>
          <p:nvPr/>
        </p:nvSpPr>
        <p:spPr>
          <a:xfrm>
            <a:off x="31198" y="1213009"/>
            <a:ext cx="11913703" cy="3341620"/>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Autant les champs couverts par le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400" dirty="0">
                <a:latin typeface="Verdana" panose="020B0604030504040204" pitchFamily="34" charset="0"/>
                <a:ea typeface="Verdana" panose="020B0604030504040204" pitchFamily="34" charset="0"/>
                <a:cs typeface="Verdana" panose="020B0604030504040204" pitchFamily="34" charset="0"/>
              </a:rPr>
              <a:t> ont évolué, autant les qualités qui le définissent se sont multipliées. </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Si le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400" dirty="0">
                <a:latin typeface="Verdana" panose="020B0604030504040204" pitchFamily="34" charset="0"/>
                <a:ea typeface="Verdana" panose="020B0604030504040204" pitchFamily="34" charset="0"/>
                <a:cs typeface="Verdana" panose="020B0604030504040204" pitchFamily="34" charset="0"/>
              </a:rPr>
              <a:t> dans le passé était associé intimement à la personnalité du leader et particulièrement à son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charisme</a:t>
            </a:r>
            <a:r>
              <a:rPr lang="fr-FR" sz="2400" dirty="0">
                <a:latin typeface="Verdana" panose="020B0604030504040204" pitchFamily="34" charset="0"/>
                <a:ea typeface="Verdana" panose="020B0604030504040204" pitchFamily="34" charset="0"/>
                <a:cs typeface="Verdana" panose="020B0604030504040204" pitchFamily="34" charset="0"/>
              </a:rPr>
              <a:t>, beaucoup d'études récentes suggèrent une capacité apprise, fruit de l'expérience et liée à des contextes spécifiques</a:t>
            </a:r>
            <a:endParaRPr lang="fr-FR"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6322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 xmlns:a16="http://schemas.microsoft.com/office/drawing/2014/main" id="{6661C357-63FE-4888-B5BF-F0C55C8D1E31}"/>
              </a:ext>
            </a:extLst>
          </p:cNvPr>
          <p:cNvSpPr/>
          <p:nvPr/>
        </p:nvSpPr>
        <p:spPr>
          <a:xfrm>
            <a:off x="159026" y="731032"/>
            <a:ext cx="11785875" cy="1125629"/>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Parmi les </a:t>
            </a:r>
            <a:r>
              <a:rPr lang="fr-FR" sz="2400" dirty="0" smtClean="0">
                <a:latin typeface="Verdana" panose="020B0604030504040204" pitchFamily="34" charset="0"/>
                <a:ea typeface="Verdana" panose="020B0604030504040204" pitchFamily="34" charset="0"/>
                <a:cs typeface="Verdana" panose="020B0604030504040204" pitchFamily="34" charset="0"/>
              </a:rPr>
              <a:t>compétences principales </a:t>
            </a:r>
            <a:r>
              <a:rPr lang="fr-FR" sz="2400" dirty="0">
                <a:latin typeface="Verdana" panose="020B0604030504040204" pitchFamily="34" charset="0"/>
                <a:ea typeface="Verdana" panose="020B0604030504040204" pitchFamily="34" charset="0"/>
                <a:cs typeface="Verdana" panose="020B0604030504040204" pitchFamily="34" charset="0"/>
              </a:rPr>
              <a:t>(ou qualités) que l'on retrouve chez les </a:t>
            </a:r>
            <a:r>
              <a:rPr lang="fr-FR" sz="2400" dirty="0" smtClean="0">
                <a:latin typeface="Verdana" panose="020B0604030504040204" pitchFamily="34" charset="0"/>
                <a:ea typeface="Verdana" panose="020B0604030504040204" pitchFamily="34" charset="0"/>
                <a:cs typeface="Verdana" panose="020B0604030504040204" pitchFamily="34" charset="0"/>
              </a:rPr>
              <a:t>leaders pour, </a:t>
            </a:r>
            <a:r>
              <a:rPr lang="fr-FR" sz="2400" dirty="0">
                <a:latin typeface="Verdana" panose="020B0604030504040204" pitchFamily="34" charset="0"/>
                <a:ea typeface="Verdana" panose="020B0604030504040204" pitchFamily="34" charset="0"/>
                <a:cs typeface="Verdana" panose="020B0604030504040204" pitchFamily="34" charset="0"/>
              </a:rPr>
              <a:t>on peut citer : </a:t>
            </a:r>
          </a:p>
        </p:txBody>
      </p:sp>
    </p:spTree>
    <p:extLst>
      <p:ext uri="{BB962C8B-B14F-4D97-AF65-F5344CB8AC3E}">
        <p14:creationId xmlns:p14="http://schemas.microsoft.com/office/powerpoint/2010/main" val="1491228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es 7 qualités d'un bon entreprene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2649" y="803480"/>
            <a:ext cx="8837266" cy="5728021"/>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57340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2118" y="1072358"/>
            <a:ext cx="11168008" cy="3416320"/>
          </a:xfrm>
          <a:prstGeom prst="rect">
            <a:avLst/>
          </a:prstGeom>
        </p:spPr>
        <p:txBody>
          <a:bodyPr wrap="square">
            <a:spAutoFit/>
          </a:bodyPr>
          <a:lstStyle/>
          <a:p>
            <a:pPr marL="457200" indent="-457200" algn="just">
              <a:lnSpc>
                <a:spcPct val="150000"/>
              </a:lnSpc>
              <a:buFont typeface="+mj-lt"/>
              <a:buAutoNum type="arabicPeriod"/>
            </a:pPr>
            <a:r>
              <a:rPr lang="fr-FR" sz="2200" b="1" dirty="0">
                <a:latin typeface="Verdana" panose="020B0604030504040204" pitchFamily="34" charset="0"/>
                <a:ea typeface="Verdana" panose="020B0604030504040204" pitchFamily="34" charset="0"/>
                <a:cs typeface="Verdana" panose="020B0604030504040204" pitchFamily="34" charset="0"/>
              </a:rPr>
              <a:t>Être </a:t>
            </a:r>
            <a:r>
              <a:rPr lang="fr-FR" sz="2200" b="1" dirty="0" smtClean="0">
                <a:latin typeface="Verdana" panose="020B0604030504040204" pitchFamily="34" charset="0"/>
                <a:ea typeface="Verdana" panose="020B0604030504040204" pitchFamily="34" charset="0"/>
                <a:cs typeface="Verdana" panose="020B0604030504040204" pitchFamily="34" charset="0"/>
              </a:rPr>
              <a:t>déterminé </a:t>
            </a:r>
            <a:r>
              <a:rPr lang="fr-FR" sz="2200" b="1" dirty="0" smtClean="0">
                <a:latin typeface="Verdana" panose="020B0604030504040204" pitchFamily="34" charset="0"/>
                <a:ea typeface="Verdana" panose="020B0604030504040204" pitchFamily="34" charset="0"/>
                <a:cs typeface="Verdana" panose="020B0604030504040204" pitchFamily="34" charset="0"/>
              </a:rPr>
              <a:t>(défini</a:t>
            </a:r>
            <a:r>
              <a:rPr lang="fr-FR" sz="2200" b="1" dirty="0" smtClean="0">
                <a:latin typeface="Verdana" panose="020B0604030504040204" pitchFamily="34" charset="0"/>
                <a:ea typeface="Verdana" panose="020B0604030504040204" pitchFamily="34" charset="0"/>
                <a:cs typeface="Verdana" panose="020B0604030504040204" pitchFamily="34" charset="0"/>
              </a:rPr>
              <a:t>)(e):</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L’entrepreneur se doit d’être déterminé dans ses projets. Avant, pendant et après </a:t>
            </a:r>
            <a:r>
              <a:rPr lang="fr-FR" sz="2400" dirty="0">
                <a:latin typeface="Verdana" panose="020B0604030504040204" pitchFamily="34" charset="0"/>
                <a:ea typeface="Verdana" panose="020B0604030504040204" pitchFamily="34" charset="0"/>
                <a:cs typeface="Verdana" panose="020B0604030504040204" pitchFamily="34" charset="0"/>
                <a:hlinkClick r:id="rId2" tooltip="création entreprise"/>
              </a:rPr>
              <a:t>la création de son entreprise</a:t>
            </a:r>
            <a:r>
              <a:rPr lang="fr-FR" sz="2400" dirty="0">
                <a:latin typeface="Verdana" panose="020B0604030504040204" pitchFamily="34" charset="0"/>
                <a:ea typeface="Verdana" panose="020B0604030504040204" pitchFamily="34" charset="0"/>
                <a:cs typeface="Verdana" panose="020B0604030504040204" pitchFamily="34" charset="0"/>
              </a:rPr>
              <a:t>. Il doit savoir jusqu’où il veut aller, comment y aller, et mettre tout ce qu’il sait en application. Il est parfois difficile de trouver sa voie, le domaine, ou l’idée qui va guider nos pas</a:t>
            </a:r>
            <a:r>
              <a:rPr lang="fr-FR" sz="2400" dirty="0" smtClean="0">
                <a:latin typeface="Verdana" panose="020B0604030504040204" pitchFamily="34" charset="0"/>
                <a:ea typeface="Verdana" panose="020B0604030504040204" pitchFamily="34" charset="0"/>
                <a:cs typeface="Verdana" panose="020B0604030504040204" pitchFamily="34" charset="0"/>
              </a:rPr>
              <a:t>.</a:t>
            </a:r>
            <a:endParaRPr lang="fr-FR" sz="24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5"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67101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p:cNvSpPr/>
          <p:nvPr/>
        </p:nvSpPr>
        <p:spPr>
          <a:xfrm>
            <a:off x="119269" y="906305"/>
            <a:ext cx="11839849" cy="5032147"/>
          </a:xfrm>
          <a:prstGeom prst="rect">
            <a:avLst/>
          </a:prstGeom>
        </p:spPr>
        <p:txBody>
          <a:bodyPr wrap="square">
            <a:spAutoFit/>
          </a:bodyPr>
          <a:lstStyle/>
          <a:p>
            <a:pPr algn="just">
              <a:lnSpc>
                <a:spcPct val="150000"/>
              </a:lnSpc>
            </a:pPr>
            <a:r>
              <a:rPr lang="fr-FR" sz="2200" b="1" dirty="0" smtClean="0">
                <a:latin typeface="Verdana" panose="020B0604030504040204" pitchFamily="34" charset="0"/>
                <a:ea typeface="Verdana" panose="020B0604030504040204" pitchFamily="34" charset="0"/>
                <a:cs typeface="Verdana" panose="020B0604030504040204" pitchFamily="34" charset="0"/>
              </a:rPr>
              <a:t>2. Être </a:t>
            </a:r>
            <a:r>
              <a:rPr lang="fr-FR" sz="2200" b="1" dirty="0">
                <a:latin typeface="Verdana" panose="020B0604030504040204" pitchFamily="34" charset="0"/>
                <a:ea typeface="Verdana" panose="020B0604030504040204" pitchFamily="34" charset="0"/>
                <a:cs typeface="Verdana" panose="020B0604030504040204" pitchFamily="34" charset="0"/>
              </a:rPr>
              <a:t>passionné(e) et créatif(</a:t>
            </a:r>
            <a:r>
              <a:rPr lang="fr-FR" sz="2200" b="1" dirty="0" err="1">
                <a:latin typeface="Verdana" panose="020B0604030504040204" pitchFamily="34" charset="0"/>
                <a:ea typeface="Verdana" panose="020B0604030504040204" pitchFamily="34" charset="0"/>
                <a:cs typeface="Verdana" panose="020B0604030504040204" pitchFamily="34" charset="0"/>
              </a:rPr>
              <a:t>ve</a:t>
            </a:r>
            <a:r>
              <a:rPr lang="fr-FR" sz="2200" b="1" dirty="0" smtClean="0">
                <a:latin typeface="Verdana" panose="020B0604030504040204" pitchFamily="34" charset="0"/>
                <a:ea typeface="Verdana" panose="020B0604030504040204" pitchFamily="34" charset="0"/>
                <a:cs typeface="Verdana" panose="020B0604030504040204" pitchFamily="34" charset="0"/>
              </a:rPr>
              <a:t>):</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La passion serait alors cette jonction entre ce que j’aime faire et ce dans quoi je suis doué. C’est pour cette raison que les entrepreneurs passionnés font généralement du travail de qualité puisqu’ils aiment celui-ci</a:t>
            </a:r>
            <a:r>
              <a:rPr lang="fr-FR" sz="2400" dirty="0" smtClean="0">
                <a:latin typeface="Verdana" panose="020B0604030504040204" pitchFamily="34" charset="0"/>
                <a:ea typeface="Verdana" panose="020B0604030504040204" pitchFamily="34" charset="0"/>
                <a:cs typeface="Verdana" panose="020B0604030504040204" pitchFamily="34" charset="0"/>
              </a:rPr>
              <a:t>.</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les entrepreneurs sont donc plus créatifs et avoir de nouvelles idées, sortir du cadre et de la norme et faire preuve de créativité est un atout important, sinon essentiel d’un bon entrepreneur</a:t>
            </a:r>
            <a:r>
              <a:rPr lang="fr-FR" sz="2400" dirty="0" smtClean="0">
                <a:latin typeface="Verdana" panose="020B0604030504040204" pitchFamily="34" charset="0"/>
                <a:ea typeface="Verdana" panose="020B0604030504040204" pitchFamily="34" charset="0"/>
                <a:cs typeface="Verdana" panose="020B0604030504040204" pitchFamily="34" charset="0"/>
              </a:rPr>
              <a:t>.</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Des idées créatives assurent aussi la </a:t>
            </a:r>
            <a:r>
              <a:rPr lang="fr-FR" sz="2400" dirty="0" smtClean="0">
                <a:latin typeface="Verdana" panose="020B0604030504040204" pitchFamily="34" charset="0"/>
                <a:ea typeface="Verdana" panose="020B0604030504040204" pitchFamily="34" charset="0"/>
                <a:cs typeface="Verdana" panose="020B0604030504040204" pitchFamily="34" charset="0"/>
              </a:rPr>
              <a:t>viabilité (possibilité) </a:t>
            </a:r>
            <a:r>
              <a:rPr lang="fr-FR" sz="2400" dirty="0">
                <a:latin typeface="Verdana" panose="020B0604030504040204" pitchFamily="34" charset="0"/>
                <a:ea typeface="Verdana" panose="020B0604030504040204" pitchFamily="34" charset="0"/>
                <a:cs typeface="Verdana" panose="020B0604030504040204" pitchFamily="34" charset="0"/>
              </a:rPr>
              <a:t>et la </a:t>
            </a:r>
            <a:r>
              <a:rPr lang="fr-FR" sz="2400" dirty="0" smtClean="0">
                <a:latin typeface="Verdana" panose="020B0604030504040204" pitchFamily="34" charset="0"/>
                <a:ea typeface="Verdana" panose="020B0604030504040204" pitchFamily="34" charset="0"/>
                <a:cs typeface="Verdana" panose="020B0604030504040204" pitchFamily="34" charset="0"/>
              </a:rPr>
              <a:t>survie(</a:t>
            </a:r>
            <a:r>
              <a:rPr lang="fr-FR" sz="2400" dirty="0"/>
              <a:t>de se maintenir en </a:t>
            </a:r>
            <a:r>
              <a:rPr lang="fr-FR" sz="2400" dirty="0" smtClean="0"/>
              <a:t>vie).</a:t>
            </a:r>
            <a:r>
              <a:rPr lang="fr-FR" sz="2400" dirty="0" smtClean="0">
                <a:latin typeface="Verdana" panose="020B0604030504040204" pitchFamily="34" charset="0"/>
                <a:ea typeface="Verdana" panose="020B0604030504040204" pitchFamily="34" charset="0"/>
                <a:cs typeface="Verdana" panose="020B0604030504040204" pitchFamily="34" charset="0"/>
              </a:rPr>
              <a:t> </a:t>
            </a:r>
            <a:r>
              <a:rPr lang="fr-FR" sz="2400" dirty="0">
                <a:latin typeface="Verdana" panose="020B0604030504040204" pitchFamily="34" charset="0"/>
                <a:ea typeface="Verdana" panose="020B0604030504040204" pitchFamily="34" charset="0"/>
                <a:cs typeface="Verdana" panose="020B0604030504040204" pitchFamily="34" charset="0"/>
              </a:rPr>
              <a:t>de l’entreprise à court et à long terme.</a:t>
            </a:r>
          </a:p>
        </p:txBody>
      </p:sp>
    </p:spTree>
    <p:extLst>
      <p:ext uri="{BB962C8B-B14F-4D97-AF65-F5344CB8AC3E}">
        <p14:creationId xmlns:p14="http://schemas.microsoft.com/office/powerpoint/2010/main" val="1644033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119270" y="1119883"/>
            <a:ext cx="11913704" cy="5447645"/>
          </a:xfrm>
          <a:prstGeom prst="rect">
            <a:avLst/>
          </a:prstGeom>
        </p:spPr>
        <p:txBody>
          <a:bodyPr wrap="square">
            <a:spAutoFit/>
          </a:bodyPr>
          <a:lstStyle/>
          <a:p>
            <a:r>
              <a:rPr lang="fr-FR" sz="2400" b="1" dirty="0">
                <a:latin typeface="Verdana" panose="020B0604030504040204" pitchFamily="34" charset="0"/>
                <a:ea typeface="Verdana" panose="020B0604030504040204" pitchFamily="34" charset="0"/>
                <a:cs typeface="Verdana" panose="020B0604030504040204" pitchFamily="34" charset="0"/>
              </a:rPr>
              <a:t>3. </a:t>
            </a:r>
            <a:r>
              <a:rPr lang="fr-FR" sz="2200" b="1" dirty="0">
                <a:latin typeface="Verdana" panose="020B0604030504040204" pitchFamily="34" charset="0"/>
                <a:ea typeface="Verdana" panose="020B0604030504040204" pitchFamily="34" charset="0"/>
                <a:cs typeface="Verdana" panose="020B0604030504040204" pitchFamily="34" charset="0"/>
              </a:rPr>
              <a:t>Être courageux(se</a:t>
            </a:r>
            <a:r>
              <a:rPr lang="fr-FR" sz="2200" b="1" dirty="0" smtClean="0">
                <a:latin typeface="Verdana" panose="020B0604030504040204" pitchFamily="34" charset="0"/>
                <a:ea typeface="Verdana" panose="020B0604030504040204" pitchFamily="34" charset="0"/>
                <a:cs typeface="Verdana" panose="020B0604030504040204" pitchFamily="34" charset="0"/>
              </a:rPr>
              <a:t>):</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Les bons entrepreneurs se définissent par leur caractère, et l’un des premiers traits de caractère indispensables pour être un bon chef d’entreprise est évidemment le courage</a:t>
            </a:r>
            <a:r>
              <a:rPr lang="fr-FR" sz="2400" dirty="0" smtClean="0">
                <a:latin typeface="Verdana" panose="020B0604030504040204" pitchFamily="34" charset="0"/>
                <a:ea typeface="Verdana" panose="020B0604030504040204" pitchFamily="34" charset="0"/>
                <a:cs typeface="Verdana" panose="020B0604030504040204" pitchFamily="34" charset="0"/>
              </a:rPr>
              <a:t>.</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Et oui, le chemin de l’entrepreneuriat est </a:t>
            </a:r>
            <a:r>
              <a:rPr lang="fr-FR" sz="2400" dirty="0" smtClean="0">
                <a:latin typeface="Verdana" panose="020B0604030504040204" pitchFamily="34" charset="0"/>
                <a:ea typeface="Verdana" panose="020B0604030504040204" pitchFamily="34" charset="0"/>
                <a:cs typeface="Verdana" panose="020B0604030504040204" pitchFamily="34" charset="0"/>
              </a:rPr>
              <a:t>périlleux(</a:t>
            </a:r>
            <a:r>
              <a:rPr lang="fr-FR" sz="2400" dirty="0"/>
              <a:t>il y a un </a:t>
            </a:r>
            <a:r>
              <a:rPr lang="fr-FR" sz="2400" dirty="0" smtClean="0"/>
              <a:t>risque)</a:t>
            </a:r>
            <a:r>
              <a:rPr lang="fr-FR" sz="2400" dirty="0" smtClean="0">
                <a:latin typeface="Verdana" panose="020B0604030504040204" pitchFamily="34" charset="0"/>
                <a:ea typeface="Verdana" panose="020B0604030504040204" pitchFamily="34" charset="0"/>
                <a:cs typeface="Verdana" panose="020B0604030504040204" pitchFamily="34" charset="0"/>
              </a:rPr>
              <a:t> </a:t>
            </a:r>
            <a:r>
              <a:rPr lang="fr-FR" sz="2400" dirty="0">
                <a:latin typeface="Verdana" panose="020B0604030504040204" pitchFamily="34" charset="0"/>
                <a:ea typeface="Verdana" panose="020B0604030504040204" pitchFamily="34" charset="0"/>
                <a:cs typeface="Verdana" panose="020B0604030504040204" pitchFamily="34" charset="0"/>
              </a:rPr>
              <a:t>et rempli de d’obstacles à </a:t>
            </a:r>
            <a:r>
              <a:rPr lang="fr-FR" sz="2400" dirty="0" smtClean="0">
                <a:latin typeface="Verdana" panose="020B0604030504040204" pitchFamily="34" charset="0"/>
                <a:ea typeface="Verdana" panose="020B0604030504040204" pitchFamily="34" charset="0"/>
                <a:cs typeface="Verdana" panose="020B0604030504040204" pitchFamily="34" charset="0"/>
              </a:rPr>
              <a:t>franchir(passer).</a:t>
            </a:r>
          </a:p>
          <a:p>
            <a:pPr algn="just">
              <a:lnSpc>
                <a:spcPct val="150000"/>
              </a:lnSpc>
            </a:pPr>
            <a:r>
              <a:rPr lang="fr-FR" sz="2400" dirty="0" smtClean="0">
                <a:latin typeface="Verdana" panose="020B0604030504040204" pitchFamily="34" charset="0"/>
                <a:ea typeface="Verdana" panose="020B0604030504040204" pitchFamily="34" charset="0"/>
                <a:cs typeface="Verdana" panose="020B0604030504040204" pitchFamily="34" charset="0"/>
              </a:rPr>
              <a:t>L’entrepreneur </a:t>
            </a:r>
            <a:r>
              <a:rPr lang="fr-FR" sz="2400" dirty="0">
                <a:latin typeface="Verdana" panose="020B0604030504040204" pitchFamily="34" charset="0"/>
                <a:ea typeface="Verdana" panose="020B0604030504040204" pitchFamily="34" charset="0"/>
                <a:cs typeface="Verdana" panose="020B0604030504040204" pitchFamily="34" charset="0"/>
              </a:rPr>
              <a:t>bien que courageux et </a:t>
            </a:r>
            <a:r>
              <a:rPr lang="fr-FR" sz="2400" dirty="0" smtClean="0">
                <a:latin typeface="Verdana" panose="020B0604030504040204" pitchFamily="34" charset="0"/>
                <a:ea typeface="Verdana" panose="020B0604030504040204" pitchFamily="34" charset="0"/>
                <a:cs typeface="Verdana" panose="020B0604030504040204" pitchFamily="34" charset="0"/>
              </a:rPr>
              <a:t>ambitieux (audacieux)</a:t>
            </a:r>
            <a:r>
              <a:rPr lang="fr-FR" sz="2400" dirty="0" smtClean="0"/>
              <a:t> </a:t>
            </a:r>
            <a:r>
              <a:rPr lang="fr-FR" sz="2400" dirty="0">
                <a:latin typeface="Verdana" panose="020B0604030504040204" pitchFamily="34" charset="0"/>
                <a:ea typeface="Verdana" panose="020B0604030504040204" pitchFamily="34" charset="0"/>
                <a:cs typeface="Verdana" panose="020B0604030504040204" pitchFamily="34" charset="0"/>
              </a:rPr>
              <a:t>est un Homme comme un autre. Lui aussi a ses faiblesses et ses failles et oui (il faut bien le dire) parfois porter un projet d’une telle </a:t>
            </a:r>
            <a:r>
              <a:rPr lang="fr-FR" sz="2400" dirty="0" smtClean="0">
                <a:latin typeface="Verdana" panose="020B0604030504040204" pitchFamily="34" charset="0"/>
                <a:ea typeface="Verdana" panose="020B0604030504040204" pitchFamily="34" charset="0"/>
                <a:cs typeface="Verdana" panose="020B0604030504040204" pitchFamily="34" charset="0"/>
              </a:rPr>
              <a:t>ampleur(important) </a:t>
            </a:r>
            <a:r>
              <a:rPr lang="fr-FR" sz="2400" dirty="0">
                <a:latin typeface="Verdana" panose="020B0604030504040204" pitchFamily="34" charset="0"/>
                <a:ea typeface="Verdana" panose="020B0604030504040204" pitchFamily="34" charset="0"/>
                <a:cs typeface="Verdana" panose="020B0604030504040204" pitchFamily="34" charset="0"/>
              </a:rPr>
              <a:t>à bout de </a:t>
            </a:r>
            <a:r>
              <a:rPr lang="fr-FR" sz="2400" dirty="0" smtClean="0">
                <a:latin typeface="Verdana" panose="020B0604030504040204" pitchFamily="34" charset="0"/>
                <a:ea typeface="Verdana" panose="020B0604030504040204" pitchFamily="34" charset="0"/>
                <a:cs typeface="Verdana" panose="020B0604030504040204" pitchFamily="34" charset="0"/>
              </a:rPr>
              <a:t>bras (difficilement), </a:t>
            </a:r>
            <a:r>
              <a:rPr lang="fr-FR" sz="2400" dirty="0">
                <a:latin typeface="Verdana" panose="020B0604030504040204" pitchFamily="34" charset="0"/>
                <a:ea typeface="Verdana" panose="020B0604030504040204" pitchFamily="34" charset="0"/>
                <a:cs typeface="Verdana" panose="020B0604030504040204" pitchFamily="34" charset="0"/>
              </a:rPr>
              <a:t>ça fatigue.</a:t>
            </a:r>
          </a:p>
        </p:txBody>
      </p:sp>
    </p:spTree>
    <p:extLst>
      <p:ext uri="{BB962C8B-B14F-4D97-AF65-F5344CB8AC3E}">
        <p14:creationId xmlns:p14="http://schemas.microsoft.com/office/powerpoint/2010/main" val="282422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p:cNvSpPr/>
          <p:nvPr/>
        </p:nvSpPr>
        <p:spPr>
          <a:xfrm>
            <a:off x="239888" y="984019"/>
            <a:ext cx="3451586" cy="430887"/>
          </a:xfrm>
          <a:prstGeom prst="rect">
            <a:avLst/>
          </a:prstGeom>
        </p:spPr>
        <p:txBody>
          <a:bodyPr wrap="none">
            <a:spAutoFit/>
          </a:bodyPr>
          <a:lstStyle/>
          <a:p>
            <a:r>
              <a:rPr lang="fr-FR" sz="2200" b="1" dirty="0" smtClean="0">
                <a:latin typeface="Verdana" panose="020B0604030504040204" pitchFamily="34" charset="0"/>
                <a:ea typeface="Verdana" panose="020B0604030504040204" pitchFamily="34" charset="0"/>
                <a:cs typeface="Verdana" panose="020B0604030504040204" pitchFamily="34" charset="0"/>
              </a:rPr>
              <a:t>4. Savoir </a:t>
            </a:r>
            <a:r>
              <a:rPr lang="fr-FR" sz="2200" b="1" dirty="0">
                <a:latin typeface="Verdana" panose="020B0604030504040204" pitchFamily="34" charset="0"/>
                <a:ea typeface="Verdana" panose="020B0604030504040204" pitchFamily="34" charset="0"/>
                <a:cs typeface="Verdana" panose="020B0604030504040204" pitchFamily="34" charset="0"/>
              </a:rPr>
              <a:t>s’organiser</a:t>
            </a:r>
          </a:p>
        </p:txBody>
      </p:sp>
      <p:sp>
        <p:nvSpPr>
          <p:cNvPr id="3" name="Rectangle 2"/>
          <p:cNvSpPr/>
          <p:nvPr/>
        </p:nvSpPr>
        <p:spPr>
          <a:xfrm>
            <a:off x="239887" y="1549904"/>
            <a:ext cx="11554845" cy="2233625"/>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L’entrepreneur, pour réussir doit aussi être organisé, dans son travail, ses idées et sa vie. Il doit savoir exactement quand il doit travailler, et précisément ce qu’il doit faire, grâce à des planning tenus à jours régulièrement et/ou un carnet de notes par exemple</a:t>
            </a:r>
            <a:r>
              <a:rPr lang="fr-FR" dirty="0"/>
              <a:t>.</a:t>
            </a:r>
          </a:p>
        </p:txBody>
      </p:sp>
      <p:sp>
        <p:nvSpPr>
          <p:cNvPr id="5" name="Rectangle 4"/>
          <p:cNvSpPr/>
          <p:nvPr/>
        </p:nvSpPr>
        <p:spPr>
          <a:xfrm>
            <a:off x="239888" y="3822326"/>
            <a:ext cx="3188693" cy="430887"/>
          </a:xfrm>
          <a:prstGeom prst="rect">
            <a:avLst/>
          </a:prstGeom>
        </p:spPr>
        <p:txBody>
          <a:bodyPr wrap="none">
            <a:spAutoFit/>
          </a:bodyPr>
          <a:lstStyle/>
          <a:p>
            <a:r>
              <a:rPr lang="fr-FR" sz="2200" b="1" dirty="0" smtClean="0">
                <a:latin typeface="Verdana" panose="020B0604030504040204" pitchFamily="34" charset="0"/>
                <a:ea typeface="Verdana" panose="020B0604030504040204" pitchFamily="34" charset="0"/>
                <a:cs typeface="Verdana" panose="020B0604030504040204" pitchFamily="34" charset="0"/>
              </a:rPr>
              <a:t>5. Savoir déléguer:</a:t>
            </a:r>
            <a:endParaRPr lang="fr-FR" sz="22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239888" y="4340831"/>
            <a:ext cx="11952112" cy="1125629"/>
          </a:xfrm>
          <a:prstGeom prst="rect">
            <a:avLst/>
          </a:prstGeom>
        </p:spPr>
        <p:txBody>
          <a:bodyPr wrap="square">
            <a:spAutoFit/>
          </a:bodyPr>
          <a:lstStyle/>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Afin de pouvoir se concentrer sur les tâches importantes, le bon entrepreneur sait déléguer</a:t>
            </a:r>
            <a:r>
              <a:rPr lang="fr-FR" sz="2400" dirty="0" smtClean="0">
                <a:latin typeface="Verdana" panose="020B0604030504040204" pitchFamily="34" charset="0"/>
                <a:ea typeface="Verdana" panose="020B0604030504040204" pitchFamily="34" charset="0"/>
                <a:cs typeface="Verdana" panose="020B0604030504040204" pitchFamily="34" charset="0"/>
              </a:rPr>
              <a:t>.</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87699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CDBDACEA-3995-45E5-A80B-F3259243AC9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Box 5">
            <a:extLst>
              <a:ext uri="{FF2B5EF4-FFF2-40B4-BE49-F238E27FC236}">
                <a16:creationId xmlns="" xmlns:a16="http://schemas.microsoft.com/office/drawing/2014/main" id="{8FA65BFE-2BD3-4EB3-8F58-20247D74DB32}"/>
              </a:ext>
            </a:extLst>
          </p:cNvPr>
          <p:cNvSpPr txBox="1">
            <a:spLocks noChangeArrowheads="1"/>
          </p:cNvSpPr>
          <p:nvPr/>
        </p:nvSpPr>
        <p:spPr bwMode="auto">
          <a:xfrm>
            <a:off x="119270" y="731033"/>
            <a:ext cx="3555263" cy="632444"/>
          </a:xfrm>
          <a:prstGeom prst="rect">
            <a:avLst/>
          </a:prstGeom>
          <a:noFill/>
          <a:ln w="0">
            <a:noFill/>
            <a:prstDash val="solid"/>
          </a:ln>
        </p:spPr>
        <p:txBody>
          <a:bodyPr wrap="none" lIns="90004" tIns="44997" rIns="90004" bIns="44997" anchor="ctr" anchorCtr="1" compatLnSpc="0"/>
          <a:lstStyle/>
          <a:p>
            <a:r>
              <a:rPr lang="fr-FR" sz="2400" b="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Entreprenariat </a:t>
            </a:r>
            <a:endPar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 xmlns:a16="http://schemas.microsoft.com/office/drawing/2014/main" id="{56E076F6-D15F-4C67-8711-DC36FC66E827}"/>
              </a:ext>
            </a:extLst>
          </p:cNvPr>
          <p:cNvSpPr/>
          <p:nvPr/>
        </p:nvSpPr>
        <p:spPr>
          <a:xfrm>
            <a:off x="31198" y="1363477"/>
            <a:ext cx="11913704" cy="3934090"/>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L’Entrepreneuriat (ou, selon une orthographe un peu moins courante, entreprenariat) est notamment l’action de créer de la richesse et/ou de l'emploi par la création ou la reprise d'une entreprise.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L’entrepreneuriat est une activité difficile et bon nombre de créations d'entreprises se soldent par un échec. Les formes d’entrepreneuriat sont variées selon le type d’organisation qui est mis en place. L’entrepreneuriat peut être une activité qui crée de nombreux emplois</a:t>
            </a:r>
            <a:r>
              <a:rPr lang="fr-FR" sz="2400" dirty="0">
                <a:latin typeface="Verdana" panose="020B0604030504040204" pitchFamily="34" charset="0"/>
                <a:ea typeface="Verdana" panose="020B0604030504040204" pitchFamily="34" charset="0"/>
                <a:cs typeface="Arial" panose="020B0604020202020204" pitchFamily="34" charset="0"/>
              </a:rPr>
              <a:t>.</a:t>
            </a:r>
            <a:endParaRPr lang="fr-FR" dirty="0">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94308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p:cNvSpPr/>
          <p:nvPr/>
        </p:nvSpPr>
        <p:spPr>
          <a:xfrm>
            <a:off x="119269" y="915980"/>
            <a:ext cx="11809027" cy="2233625"/>
          </a:xfrm>
          <a:prstGeom prst="rect">
            <a:avLst/>
          </a:prstGeom>
        </p:spPr>
        <p:txBody>
          <a:bodyPr wrap="square">
            <a:spAutoFit/>
          </a:bodyPr>
          <a:lstStyle/>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Savoir (bien déléguer) est une qualité et une compétence, que ne possède pas tout le monde. Dans la mesure où, déléguer, peut entrainer des complications si l’on ne sait pas faire ou si la personne à qui l’on délègue se trompe.</a:t>
            </a:r>
          </a:p>
        </p:txBody>
      </p:sp>
      <p:sp>
        <p:nvSpPr>
          <p:cNvPr id="3" name="Rectangle 2"/>
          <p:cNvSpPr/>
          <p:nvPr/>
        </p:nvSpPr>
        <p:spPr>
          <a:xfrm>
            <a:off x="194629" y="3244334"/>
            <a:ext cx="4216219" cy="430887"/>
          </a:xfrm>
          <a:prstGeom prst="rect">
            <a:avLst/>
          </a:prstGeom>
        </p:spPr>
        <p:txBody>
          <a:bodyPr wrap="none">
            <a:spAutoFit/>
          </a:bodyPr>
          <a:lstStyle/>
          <a:p>
            <a:r>
              <a:rPr lang="fr-FR" sz="2200" b="1" dirty="0" smtClean="0">
                <a:latin typeface="Verdana" panose="020B0604030504040204" pitchFamily="34" charset="0"/>
                <a:ea typeface="Verdana" panose="020B0604030504040204" pitchFamily="34" charset="0"/>
                <a:cs typeface="Verdana" panose="020B0604030504040204" pitchFamily="34" charset="0"/>
              </a:rPr>
              <a:t>6. Être Modeste (simple):</a:t>
            </a:r>
            <a:endParaRPr lang="fr-FR" sz="22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204910" y="3675221"/>
            <a:ext cx="11096670" cy="2862322"/>
          </a:xfrm>
          <a:prstGeom prst="rect">
            <a:avLst/>
          </a:prstGeom>
        </p:spPr>
        <p:txBody>
          <a:bodyPr wrap="square">
            <a:spAutoFit/>
          </a:bodyPr>
          <a:lstStyle/>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Il faut donc une fierté intérieure pour réussir, mais de la simplicité dans les rapports avec les autres. Le chef d’entreprise doit donc montrer beaucoup de </a:t>
            </a:r>
            <a:r>
              <a:rPr lang="fr-FR" sz="2400" dirty="0" smtClean="0">
                <a:latin typeface="Verdana" panose="020B0604030504040204" pitchFamily="34" charset="0"/>
                <a:ea typeface="Verdana" panose="020B0604030504040204" pitchFamily="34" charset="0"/>
                <a:cs typeface="Verdana" panose="020B0604030504040204" pitchFamily="34" charset="0"/>
              </a:rPr>
              <a:t>fermeté (audace), </a:t>
            </a:r>
            <a:r>
              <a:rPr lang="fr-FR" sz="2400" dirty="0">
                <a:latin typeface="Verdana" panose="020B0604030504040204" pitchFamily="34" charset="0"/>
                <a:ea typeface="Verdana" panose="020B0604030504040204" pitchFamily="34" charset="0"/>
                <a:cs typeface="Verdana" panose="020B0604030504040204" pitchFamily="34" charset="0"/>
              </a:rPr>
              <a:t>de courage, d’assurance, mais aussi </a:t>
            </a:r>
            <a:r>
              <a:rPr lang="fr-FR" sz="2400" dirty="0" smtClean="0">
                <a:latin typeface="Verdana" panose="020B0604030504040204" pitchFamily="34" charset="0"/>
                <a:ea typeface="Verdana" panose="020B0604030504040204" pitchFamily="34" charset="0"/>
                <a:cs typeface="Verdana" panose="020B0604030504040204" pitchFamily="34" charset="0"/>
              </a:rPr>
              <a:t>d’humilité (simple), </a:t>
            </a:r>
            <a:r>
              <a:rPr lang="fr-FR" sz="2400" dirty="0">
                <a:latin typeface="Verdana" panose="020B0604030504040204" pitchFamily="34" charset="0"/>
                <a:ea typeface="Verdana" panose="020B0604030504040204" pitchFamily="34" charset="0"/>
                <a:cs typeface="Verdana" panose="020B0604030504040204" pitchFamily="34" charset="0"/>
              </a:rPr>
              <a:t>se rendre compte qu’il n’est pas toujours le meilleur.</a:t>
            </a:r>
          </a:p>
        </p:txBody>
      </p:sp>
    </p:spTree>
    <p:extLst>
      <p:ext uri="{BB962C8B-B14F-4D97-AF65-F5344CB8AC3E}">
        <p14:creationId xmlns:p14="http://schemas.microsoft.com/office/powerpoint/2010/main" val="35618085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125" y="891553"/>
            <a:ext cx="6553397" cy="430887"/>
          </a:xfrm>
          <a:prstGeom prst="rect">
            <a:avLst/>
          </a:prstGeom>
        </p:spPr>
        <p:txBody>
          <a:bodyPr wrap="none">
            <a:spAutoFit/>
          </a:bodyPr>
          <a:lstStyle/>
          <a:p>
            <a:r>
              <a:rPr lang="fr-FR" sz="2200" b="1" dirty="0">
                <a:latin typeface="Verdana" panose="020B0604030504040204" pitchFamily="34" charset="0"/>
                <a:ea typeface="Verdana" panose="020B0604030504040204" pitchFamily="34" charset="0"/>
                <a:cs typeface="Verdana" panose="020B0604030504040204" pitchFamily="34" charset="0"/>
              </a:rPr>
              <a:t>7. Être sociable et ouvert(e) aux </a:t>
            </a:r>
            <a:r>
              <a:rPr lang="fr-FR" sz="2200" b="1" dirty="0" smtClean="0">
                <a:latin typeface="Verdana" panose="020B0604030504040204" pitchFamily="34" charset="0"/>
                <a:ea typeface="Verdana" panose="020B0604030504040204" pitchFamily="34" charset="0"/>
                <a:cs typeface="Verdana" panose="020B0604030504040204" pitchFamily="34" charset="0"/>
              </a:rPr>
              <a:t>autres:</a:t>
            </a:r>
            <a:endParaRPr lang="fr-FR" sz="22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119269" y="1519082"/>
            <a:ext cx="12072731" cy="2308324"/>
          </a:xfrm>
          <a:prstGeom prst="rect">
            <a:avLst/>
          </a:prstGeom>
        </p:spPr>
        <p:txBody>
          <a:bodyPr wrap="square">
            <a:spAutoFit/>
          </a:bodyPr>
          <a:lstStyle/>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Pour avoir du succès, l’entrepreneur devra faire preuve d’une grande ouverture d’esprit.</a:t>
            </a:r>
          </a:p>
          <a:p>
            <a:pPr>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Cela lui permettra, entre autre, de discuter de tout avec tout le monde. Les possibilités de faire des rencontres sont donc </a:t>
            </a:r>
            <a:r>
              <a:rPr lang="fr-FR" sz="2400" smtClean="0">
                <a:latin typeface="Verdana" panose="020B0604030504040204" pitchFamily="34" charset="0"/>
                <a:ea typeface="Verdana" panose="020B0604030504040204" pitchFamily="34" charset="0"/>
                <a:cs typeface="Verdana" panose="020B0604030504040204" pitchFamily="34" charset="0"/>
              </a:rPr>
              <a:t>grandement augmentées.</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281002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1737" y="457201"/>
            <a:ext cx="10448691" cy="2954655"/>
          </a:xfrm>
          <a:prstGeom prst="rect">
            <a:avLst/>
          </a:prstGeom>
        </p:spPr>
        <p:txBody>
          <a:bodyPr wrap="square">
            <a:spAutoFit/>
          </a:bodyPr>
          <a:lstStyle/>
          <a:p>
            <a:r>
              <a:rPr lang="fr-FR" sz="2400" b="1" dirty="0">
                <a:solidFill>
                  <a:srgbClr val="FF0000"/>
                </a:solidFill>
                <a:latin typeface="Verdana" panose="020B0604030504040204" pitchFamily="34" charset="0"/>
                <a:ea typeface="Verdana" panose="020B0604030504040204" pitchFamily="34" charset="0"/>
                <a:cs typeface="Verdana" panose="020B0604030504040204" pitchFamily="34" charset="0"/>
              </a:rPr>
              <a:t>Principales caractéristiques entrepreneuriales:</a:t>
            </a:r>
          </a:p>
          <a:p>
            <a:pPr marL="285750" indent="-285750" algn="just">
              <a:lnSpc>
                <a:spcPct val="150000"/>
              </a:lnSpc>
              <a:buFont typeface="Arial" panose="020B0604020202020204" pitchFamily="34" charset="0"/>
              <a:buChar char="•"/>
            </a:pPr>
            <a:r>
              <a:rPr lang="fr-FR" dirty="0"/>
              <a:t> </a:t>
            </a:r>
            <a:r>
              <a:rPr lang="fr-FR" sz="2800" b="1" dirty="0">
                <a:latin typeface="Verdana" panose="020B0604030504040204" pitchFamily="34" charset="0"/>
                <a:ea typeface="Verdana" panose="020B0604030504040204" pitchFamily="34" charset="0"/>
                <a:cs typeface="Verdana" panose="020B0604030504040204" pitchFamily="34" charset="0"/>
              </a:rPr>
              <a:t>Désir </a:t>
            </a:r>
            <a:r>
              <a:rPr lang="fr-FR" sz="2800" b="1" dirty="0" smtClean="0">
                <a:latin typeface="Verdana" panose="020B0604030504040204" pitchFamily="34" charset="0"/>
                <a:ea typeface="Verdana" panose="020B0604030504040204" pitchFamily="34" charset="0"/>
                <a:cs typeface="Verdana" panose="020B0604030504040204" pitchFamily="34" charset="0"/>
              </a:rPr>
              <a:t>d’accomplissement(envie de réaliser)</a:t>
            </a:r>
          </a:p>
          <a:p>
            <a:pPr marL="0" lvl="1" algn="just">
              <a:lnSpc>
                <a:spcPct val="150000"/>
              </a:lnSpc>
            </a:pPr>
            <a:r>
              <a:rPr lang="fr-CA" sz="2800" dirty="0"/>
              <a:t>Besoin de poser des actions dans le but d’atteindre une satisfaction personnelle ou </a:t>
            </a:r>
            <a:r>
              <a:rPr lang="fr-CA" sz="2800" dirty="0" smtClean="0"/>
              <a:t>professionnelle.</a:t>
            </a:r>
          </a:p>
          <a:p>
            <a:pPr marL="0" lvl="1" algn="just">
              <a:lnSpc>
                <a:spcPct val="150000"/>
              </a:lnSpc>
            </a:pPr>
            <a:endParaRPr lang="fr-FR" sz="2400" dirty="0">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p:cNvSpPr/>
          <p:nvPr/>
        </p:nvSpPr>
        <p:spPr>
          <a:xfrm>
            <a:off x="677428" y="2931476"/>
            <a:ext cx="4302781" cy="571631"/>
          </a:xfrm>
          <a:prstGeom prst="rect">
            <a:avLst/>
          </a:prstGeom>
        </p:spPr>
        <p:txBody>
          <a:bodyPr wrap="none">
            <a:spAutoFit/>
          </a:bodyPr>
          <a:lstStyle/>
          <a:p>
            <a:pPr marL="342900" indent="-342900" algn="just">
              <a:lnSpc>
                <a:spcPct val="150000"/>
              </a:lnSpc>
              <a:buFont typeface="Arial" panose="020B0604020202020204" pitchFamily="34" charset="0"/>
              <a:buChar char="•"/>
            </a:pPr>
            <a:r>
              <a:rPr lang="fr-FR" sz="2400" b="1" dirty="0">
                <a:latin typeface="Verdana" panose="020B0604030504040204" pitchFamily="34" charset="0"/>
                <a:ea typeface="Verdana" panose="020B0604030504040204" pitchFamily="34" charset="0"/>
                <a:cs typeface="Verdana" panose="020B0604030504040204" pitchFamily="34" charset="0"/>
              </a:rPr>
              <a:t>Recherche du pouvoir</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550175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2790" y="366198"/>
            <a:ext cx="10991386" cy="4216539"/>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 </a:t>
            </a:r>
            <a:r>
              <a:rPr lang="fr-FR" sz="2400" b="1" dirty="0">
                <a:latin typeface="Verdana" panose="020B0604030504040204" pitchFamily="34" charset="0"/>
                <a:ea typeface="Verdana" panose="020B0604030504040204" pitchFamily="34" charset="0"/>
                <a:cs typeface="Verdana" panose="020B0604030504040204" pitchFamily="34" charset="0"/>
              </a:rPr>
              <a:t>L’autonomie</a:t>
            </a:r>
          </a:p>
          <a:p>
            <a:pPr marL="0" lvl="1" algn="just">
              <a:lnSpc>
                <a:spcPct val="150000"/>
              </a:lnSpc>
            </a:pPr>
            <a:r>
              <a:rPr lang="fr-CA" sz="2800" dirty="0"/>
              <a:t>Besoin de l’individu d’établir ses règles de fonctionnement par </a:t>
            </a:r>
            <a:r>
              <a:rPr lang="fr-CA" sz="2800" dirty="0" smtClean="0"/>
              <a:t>lui-même</a:t>
            </a:r>
            <a:endParaRPr lang="fr-FR" sz="24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 typeface="Arial" panose="020B0604020202020204" pitchFamily="34" charset="0"/>
              <a:buChar char="•"/>
            </a:pPr>
            <a:r>
              <a:rPr lang="fr-FR" sz="2400" b="1" dirty="0">
                <a:latin typeface="Verdana" panose="020B0604030504040204" pitchFamily="34" charset="0"/>
                <a:ea typeface="Verdana" panose="020B0604030504040204" pitchFamily="34" charset="0"/>
                <a:cs typeface="Verdana" panose="020B0604030504040204" pitchFamily="34" charset="0"/>
              </a:rPr>
              <a:t>La confiance en soi</a:t>
            </a:r>
          </a:p>
          <a:p>
            <a:pPr marL="342900" indent="-342900" algn="just">
              <a:lnSpc>
                <a:spcPct val="150000"/>
              </a:lnSpc>
              <a:buFont typeface="Arial" panose="020B0604020202020204" pitchFamily="34" charset="0"/>
              <a:buChar char="•"/>
            </a:pPr>
            <a:r>
              <a:rPr lang="fr-FR" sz="2400" b="1" dirty="0">
                <a:latin typeface="Verdana" panose="020B0604030504040204" pitchFamily="34" charset="0"/>
                <a:ea typeface="Verdana" panose="020B0604030504040204" pitchFamily="34" charset="0"/>
                <a:cs typeface="Verdana" panose="020B0604030504040204" pitchFamily="34" charset="0"/>
              </a:rPr>
              <a:t>Haut niveau d’énergie et de dynamisme</a:t>
            </a:r>
          </a:p>
          <a:p>
            <a:pPr marL="342900" indent="-342900" algn="just">
              <a:lnSpc>
                <a:spcPct val="150000"/>
              </a:lnSpc>
              <a:buFont typeface="Arial" panose="020B0604020202020204" pitchFamily="34" charset="0"/>
              <a:buChar char="•"/>
            </a:pPr>
            <a:r>
              <a:rPr lang="fr-FR" sz="2400" b="1" dirty="0">
                <a:latin typeface="Verdana" panose="020B0604030504040204" pitchFamily="34" charset="0"/>
                <a:ea typeface="Verdana" panose="020B0604030504040204" pitchFamily="34" charset="0"/>
                <a:cs typeface="Verdana" panose="020B0604030504040204" pitchFamily="34" charset="0"/>
              </a:rPr>
              <a:t>Persévérance </a:t>
            </a:r>
            <a:r>
              <a:rPr lang="fr-FR" sz="2400" dirty="0">
                <a:latin typeface="Verdana" panose="020B0604030504040204" pitchFamily="34" charset="0"/>
                <a:ea typeface="Verdana" panose="020B0604030504040204" pitchFamily="34" charset="0"/>
                <a:cs typeface="Verdana" panose="020B0604030504040204" pitchFamily="34" charset="0"/>
              </a:rPr>
              <a:t>(continuité, persiste)) malgré les obstacles</a:t>
            </a:r>
          </a:p>
          <a:p>
            <a:pPr marL="342900" indent="-342900" algn="just">
              <a:lnSpc>
                <a:spcPct val="150000"/>
              </a:lnSpc>
              <a:buFont typeface="Arial" panose="020B0604020202020204" pitchFamily="34" charset="0"/>
              <a:buChar char="•"/>
            </a:pPr>
            <a:r>
              <a:rPr lang="fr-FR" sz="2400" b="1" dirty="0">
                <a:latin typeface="Verdana" panose="020B0604030504040204" pitchFamily="34" charset="0"/>
                <a:ea typeface="Verdana" panose="020B0604030504040204" pitchFamily="34" charset="0"/>
                <a:cs typeface="Verdana" panose="020B0604030504040204" pitchFamily="34" charset="0"/>
              </a:rPr>
              <a:t>Tolérance au </a:t>
            </a:r>
            <a:r>
              <a:rPr lang="fr-FR" sz="2400" b="1" dirty="0" smtClean="0">
                <a:latin typeface="Verdana" panose="020B0604030504040204" pitchFamily="34" charset="0"/>
                <a:ea typeface="Verdana" panose="020B0604030504040204" pitchFamily="34" charset="0"/>
                <a:cs typeface="Verdana" panose="020B0604030504040204" pitchFamily="34" charset="0"/>
              </a:rPr>
              <a:t>stress</a:t>
            </a:r>
          </a:p>
          <a:p>
            <a:pPr marL="448056" lvl="1">
              <a:defRPr/>
            </a:pPr>
            <a:r>
              <a:rPr lang="fr-CA" sz="2800" dirty="0"/>
              <a:t>Maîtrise de soi en situation de stress</a:t>
            </a:r>
            <a:endParaRPr lang="fr-CA" sz="2800" b="1" dirty="0"/>
          </a:p>
          <a:p>
            <a:pPr>
              <a:defRPr/>
            </a:pPr>
            <a:endParaRPr lang="fr-CA" b="1" dirty="0"/>
          </a:p>
        </p:txBody>
      </p:sp>
    </p:spTree>
    <p:extLst>
      <p:ext uri="{BB962C8B-B14F-4D97-AF65-F5344CB8AC3E}">
        <p14:creationId xmlns:p14="http://schemas.microsoft.com/office/powerpoint/2010/main" val="7759818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661" y="243513"/>
            <a:ext cx="11722813" cy="4062651"/>
          </a:xfrm>
          <a:prstGeom prst="rect">
            <a:avLst/>
          </a:prstGeom>
        </p:spPr>
        <p:txBody>
          <a:bodyPr wrap="square">
            <a:spAutoFit/>
          </a:bodyPr>
          <a:lstStyle/>
          <a:p>
            <a:pPr algn="just">
              <a:lnSpc>
                <a:spcPct val="150000"/>
              </a:lnSpc>
            </a:pPr>
            <a:endParaRPr lang="fr-FR" sz="24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 </a:t>
            </a:r>
            <a:r>
              <a:rPr lang="fr-FR" sz="2400" b="1" dirty="0">
                <a:latin typeface="Verdana" panose="020B0604030504040204" pitchFamily="34" charset="0"/>
                <a:ea typeface="Verdana" panose="020B0604030504040204" pitchFamily="34" charset="0"/>
                <a:cs typeface="Verdana" panose="020B0604030504040204" pitchFamily="34" charset="0"/>
              </a:rPr>
              <a:t>Capable de faire face à la concurrence</a:t>
            </a:r>
          </a:p>
          <a:p>
            <a:pPr marL="342900" indent="-342900" algn="just">
              <a:lnSpc>
                <a:spcPct val="150000"/>
              </a:lnSpc>
              <a:buFont typeface="Arial" panose="020B0604020202020204" pitchFamily="34" charset="0"/>
              <a:buChar char="•"/>
            </a:pPr>
            <a:r>
              <a:rPr lang="fr-FR" sz="2400" b="1" dirty="0">
                <a:latin typeface="Verdana" panose="020B0604030504040204" pitchFamily="34" charset="0"/>
                <a:ea typeface="Verdana" panose="020B0604030504040204" pitchFamily="34" charset="0"/>
                <a:cs typeface="Verdana" panose="020B0604030504040204" pitchFamily="34" charset="0"/>
              </a:rPr>
              <a:t>Personne orientée vers l’action(travail)</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 </a:t>
            </a:r>
            <a:r>
              <a:rPr lang="fr-FR" sz="2400" b="1" dirty="0">
                <a:latin typeface="Verdana" panose="020B0604030504040204" pitchFamily="34" charset="0"/>
                <a:ea typeface="Verdana" panose="020B0604030504040204" pitchFamily="34" charset="0"/>
                <a:cs typeface="Verdana" panose="020B0604030504040204" pitchFamily="34" charset="0"/>
              </a:rPr>
              <a:t>Innovateur</a:t>
            </a:r>
          </a:p>
          <a:p>
            <a:pPr marL="0" lvl="1" algn="just">
              <a:lnSpc>
                <a:spcPct val="150000"/>
              </a:lnSpc>
            </a:pPr>
            <a:r>
              <a:rPr lang="fr-CA" sz="2800" dirty="0"/>
              <a:t>Intérêt et aptitude à trouver de nouvelles façons de faire</a:t>
            </a:r>
            <a:r>
              <a:rPr lang="fr-CA" dirty="0"/>
              <a:t>.</a:t>
            </a:r>
            <a:endParaRPr lang="fr-FR" sz="24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 </a:t>
            </a:r>
            <a:r>
              <a:rPr lang="fr-FR" sz="2400" b="1" dirty="0">
                <a:latin typeface="Verdana" panose="020B0604030504040204" pitchFamily="34" charset="0"/>
                <a:ea typeface="Verdana" panose="020B0604030504040204" pitchFamily="34" charset="0"/>
                <a:cs typeface="Verdana" panose="020B0604030504040204" pitchFamily="34" charset="0"/>
              </a:rPr>
              <a:t>Capacité de </a:t>
            </a:r>
            <a:r>
              <a:rPr lang="fr-FR" sz="2400" b="1" dirty="0" smtClean="0">
                <a:latin typeface="Verdana" panose="020B0604030504040204" pitchFamily="34" charset="0"/>
                <a:ea typeface="Verdana" panose="020B0604030504040204" pitchFamily="34" charset="0"/>
                <a:cs typeface="Verdana" panose="020B0604030504040204" pitchFamily="34" charset="0"/>
              </a:rPr>
              <a:t>concevoir </a:t>
            </a:r>
            <a:r>
              <a:rPr lang="fr-FR" sz="2400" dirty="0" smtClean="0">
                <a:latin typeface="Verdana" panose="020B0604030504040204" pitchFamily="34" charset="0"/>
                <a:ea typeface="Verdana" panose="020B0604030504040204" pitchFamily="34" charset="0"/>
                <a:cs typeface="Verdana" panose="020B0604030504040204" pitchFamily="34" charset="0"/>
              </a:rPr>
              <a:t>(</a:t>
            </a:r>
            <a:r>
              <a:rPr lang="fr-FR" sz="2400" dirty="0">
                <a:latin typeface="Verdana" panose="020B0604030504040204" pitchFamily="34" charset="0"/>
                <a:ea typeface="Verdana" panose="020B0604030504040204" pitchFamily="34" charset="0"/>
                <a:cs typeface="Verdana" panose="020B0604030504040204" pitchFamily="34" charset="0"/>
              </a:rPr>
              <a:t>réaliser) des projets, de conceptualiser </a:t>
            </a:r>
            <a:r>
              <a:rPr lang="fr-FR" sz="2400" dirty="0" smtClean="0">
                <a:latin typeface="Verdana" panose="020B0604030504040204" pitchFamily="34" charset="0"/>
                <a:ea typeface="Verdana" panose="020B0604030504040204" pitchFamily="34" charset="0"/>
                <a:cs typeface="Verdana" panose="020B0604030504040204" pitchFamily="34" charset="0"/>
              </a:rPr>
              <a:t>(imaginer) et </a:t>
            </a:r>
            <a:r>
              <a:rPr lang="fr-FR" sz="2400" dirty="0">
                <a:latin typeface="Verdana" panose="020B0604030504040204" pitchFamily="34" charset="0"/>
                <a:ea typeface="Verdana" panose="020B0604030504040204" pitchFamily="34" charset="0"/>
                <a:cs typeface="Verdana" panose="020B0604030504040204" pitchFamily="34" charset="0"/>
              </a:rPr>
              <a:t>de se projeter dans l’avenir</a:t>
            </a:r>
            <a:endParaRPr lang="fr-CA" dirty="0"/>
          </a:p>
        </p:txBody>
      </p:sp>
    </p:spTree>
    <p:extLst>
      <p:ext uri="{BB962C8B-B14F-4D97-AF65-F5344CB8AC3E}">
        <p14:creationId xmlns:p14="http://schemas.microsoft.com/office/powerpoint/2010/main" val="1211036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155861"/>
            <a:ext cx="11681717" cy="3877985"/>
          </a:xfrm>
          <a:prstGeom prst="rect">
            <a:avLst/>
          </a:prstGeom>
        </p:spPr>
        <p:txBody>
          <a:bodyPr wrap="square">
            <a:spAutoFit/>
          </a:bodyPr>
          <a:lstStyle/>
          <a:p>
            <a:pPr>
              <a:lnSpc>
                <a:spcPct val="150000"/>
              </a:lnSpc>
              <a:defRPr/>
            </a:pPr>
            <a:r>
              <a:rPr lang="fr-CA" sz="24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L’objectif de l’entrepreneur:</a:t>
            </a:r>
          </a:p>
          <a:p>
            <a:pPr>
              <a:lnSpc>
                <a:spcPct val="150000"/>
              </a:lnSpc>
              <a:defRPr/>
            </a:pPr>
            <a:r>
              <a:rPr lang="fr-CA" sz="2400" dirty="0" smtClean="0">
                <a:latin typeface="Verdana" panose="020B0604030504040204" pitchFamily="34" charset="0"/>
                <a:ea typeface="Verdana" panose="020B0604030504040204" pitchFamily="34" charset="0"/>
                <a:cs typeface="Verdana" panose="020B0604030504040204" pitchFamily="34" charset="0"/>
              </a:rPr>
              <a:t>Les </a:t>
            </a:r>
            <a:r>
              <a:rPr lang="fr-CA" sz="2400" dirty="0">
                <a:latin typeface="Verdana" panose="020B0604030504040204" pitchFamily="34" charset="0"/>
                <a:ea typeface="Verdana" panose="020B0604030504040204" pitchFamily="34" charset="0"/>
                <a:cs typeface="Verdana" panose="020B0604030504040204" pitchFamily="34" charset="0"/>
              </a:rPr>
              <a:t>entrepreneurs jouent un rôle essentiel pour l'économie, car ils créent :</a:t>
            </a:r>
          </a:p>
          <a:p>
            <a:pPr marL="800100" lvl="1" indent="-342900">
              <a:lnSpc>
                <a:spcPct val="150000"/>
              </a:lnSpc>
              <a:buFont typeface="Wingdings" panose="05000000000000000000" pitchFamily="2" charset="2"/>
              <a:buChar char="q"/>
              <a:defRPr/>
            </a:pPr>
            <a:r>
              <a:rPr lang="fr-CA" sz="2400" dirty="0">
                <a:latin typeface="Verdana" panose="020B0604030504040204" pitchFamily="34" charset="0"/>
                <a:ea typeface="Verdana" panose="020B0604030504040204" pitchFamily="34" charset="0"/>
                <a:cs typeface="Verdana" panose="020B0604030504040204" pitchFamily="34" charset="0"/>
              </a:rPr>
              <a:t>de l’emploi</a:t>
            </a:r>
          </a:p>
          <a:p>
            <a:pPr marL="800100" lvl="1" indent="-342900">
              <a:lnSpc>
                <a:spcPct val="150000"/>
              </a:lnSpc>
              <a:buFont typeface="Wingdings" panose="05000000000000000000" pitchFamily="2" charset="2"/>
              <a:buChar char="q"/>
              <a:defRPr/>
            </a:pPr>
            <a:r>
              <a:rPr lang="fr-CA" sz="2400" dirty="0">
                <a:latin typeface="Verdana" panose="020B0604030504040204" pitchFamily="34" charset="0"/>
                <a:ea typeface="Verdana" panose="020B0604030504040204" pitchFamily="34" charset="0"/>
                <a:cs typeface="Verdana" panose="020B0604030504040204" pitchFamily="34" charset="0"/>
              </a:rPr>
              <a:t>de la croissance économique </a:t>
            </a:r>
          </a:p>
          <a:p>
            <a:pPr marL="800100" lvl="1" indent="-342900">
              <a:lnSpc>
                <a:spcPct val="150000"/>
              </a:lnSpc>
              <a:buFont typeface="Wingdings" panose="05000000000000000000" pitchFamily="2" charset="2"/>
              <a:buChar char="q"/>
              <a:defRPr/>
            </a:pPr>
            <a:r>
              <a:rPr lang="fr-CA" sz="2400" dirty="0">
                <a:latin typeface="Verdana" panose="020B0604030504040204" pitchFamily="34" charset="0"/>
                <a:ea typeface="Verdana" panose="020B0604030504040204" pitchFamily="34" charset="0"/>
                <a:cs typeface="Verdana" panose="020B0604030504040204" pitchFamily="34" charset="0"/>
              </a:rPr>
              <a:t>de l'innovation, clé essentielle de notre compétitivité</a:t>
            </a:r>
          </a:p>
          <a:p>
            <a:pPr marL="449263" lvl="1" indent="0">
              <a:lnSpc>
                <a:spcPct val="150000"/>
              </a:lnSpc>
              <a:buFont typeface="Wingdings 2" pitchFamily="18" charset="2"/>
              <a:buNone/>
              <a:defRPr/>
            </a:pPr>
            <a:endParaRPr lang="fr-CA" sz="2000" dirty="0"/>
          </a:p>
        </p:txBody>
      </p:sp>
    </p:spTree>
    <p:extLst>
      <p:ext uri="{BB962C8B-B14F-4D97-AF65-F5344CB8AC3E}">
        <p14:creationId xmlns:p14="http://schemas.microsoft.com/office/powerpoint/2010/main" val="4078904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9489"/>
            <a:ext cx="12031038" cy="830997"/>
          </a:xfrm>
          <a:prstGeom prst="rect">
            <a:avLst/>
          </a:prstGeom>
        </p:spPr>
        <p:txBody>
          <a:bodyPr wrap="square">
            <a:spAutoFit/>
          </a:bodyPr>
          <a:lstStyle/>
          <a:p>
            <a:pPr marL="34925" indent="0">
              <a:buFont typeface="Wingdings 2" pitchFamily="18" charset="2"/>
              <a:buNone/>
            </a:pPr>
            <a:r>
              <a:rPr lang="en-CA" altLang="fr-FR" sz="2400" dirty="0">
                <a:solidFill>
                  <a:srgbClr val="FF0000"/>
                </a:solidFill>
                <a:latin typeface="Verdana" panose="020B0604030504040204" pitchFamily="34" charset="0"/>
                <a:ea typeface="Verdana" panose="020B0604030504040204" pitchFamily="34" charset="0"/>
                <a:cs typeface="Verdana" panose="020B0604030504040204" pitchFamily="34" charset="0"/>
              </a:rPr>
              <a:t>“</a:t>
            </a:r>
            <a:r>
              <a:rPr lang="en-CA" altLang="fr-FR" sz="2400" b="1" dirty="0" err="1">
                <a:solidFill>
                  <a:srgbClr val="FF0000"/>
                </a:solidFill>
                <a:latin typeface="Verdana" panose="020B0604030504040204" pitchFamily="34" charset="0"/>
                <a:ea typeface="Verdana" panose="020B0604030504040204" pitchFamily="34" charset="0"/>
                <a:cs typeface="Verdana" panose="020B0604030504040204" pitchFamily="34" charset="0"/>
              </a:rPr>
              <a:t>Qu’est-ce</a:t>
            </a:r>
            <a:r>
              <a:rPr lang="en-CA" altLang="fr-FR" sz="2400"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n-CA" altLang="fr-FR" sz="2400" b="1" dirty="0" err="1">
                <a:solidFill>
                  <a:srgbClr val="FF0000"/>
                </a:solidFill>
                <a:latin typeface="Verdana" panose="020B0604030504040204" pitchFamily="34" charset="0"/>
                <a:ea typeface="Verdana" panose="020B0604030504040204" pitchFamily="34" charset="0"/>
                <a:cs typeface="Verdana" panose="020B0604030504040204" pitchFamily="34" charset="0"/>
              </a:rPr>
              <a:t>qu’on</a:t>
            </a:r>
            <a:r>
              <a:rPr lang="en-CA" altLang="fr-FR" sz="2400"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n-CA" altLang="fr-FR" sz="2400" b="1" dirty="0" err="1">
                <a:solidFill>
                  <a:srgbClr val="FF0000"/>
                </a:solidFill>
                <a:latin typeface="Verdana" panose="020B0604030504040204" pitchFamily="34" charset="0"/>
                <a:ea typeface="Verdana" panose="020B0604030504040204" pitchFamily="34" charset="0"/>
                <a:cs typeface="Verdana" panose="020B0604030504040204" pitchFamily="34" charset="0"/>
              </a:rPr>
              <a:t>peut</a:t>
            </a:r>
            <a:r>
              <a:rPr lang="en-CA" altLang="fr-FR" sz="2400" b="1" dirty="0">
                <a:solidFill>
                  <a:srgbClr val="FF0000"/>
                </a:solidFill>
                <a:latin typeface="Verdana" panose="020B0604030504040204" pitchFamily="34" charset="0"/>
                <a:ea typeface="Verdana" panose="020B0604030504040204" pitchFamily="34" charset="0"/>
                <a:cs typeface="Verdana" panose="020B0604030504040204" pitchFamily="34" charset="0"/>
              </a:rPr>
              <a:t> faire pour maximiser les chances de réussite des entrepreneurs?”</a:t>
            </a:r>
          </a:p>
        </p:txBody>
      </p:sp>
      <p:sp>
        <p:nvSpPr>
          <p:cNvPr id="5" name="Rectangle 4"/>
          <p:cNvSpPr/>
          <p:nvPr/>
        </p:nvSpPr>
        <p:spPr>
          <a:xfrm>
            <a:off x="0" y="1489283"/>
            <a:ext cx="3695242" cy="461665"/>
          </a:xfrm>
          <a:prstGeom prst="rect">
            <a:avLst/>
          </a:prstGeom>
        </p:spPr>
        <p:txBody>
          <a:bodyPr wrap="none">
            <a:spAutoFit/>
          </a:bodyPr>
          <a:lstStyle/>
          <a:p>
            <a:r>
              <a:rPr lang="en-CA" altLang="fr-FR" sz="2400" b="1" dirty="0">
                <a:latin typeface="Verdana" panose="020B0604030504040204" pitchFamily="34" charset="0"/>
                <a:ea typeface="Verdana" panose="020B0604030504040204" pitchFamily="34" charset="0"/>
                <a:cs typeface="Verdana" panose="020B0604030504040204" pitchFamily="34" charset="0"/>
              </a:rPr>
              <a:t>Facteurs de réussite</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253429" y="2048806"/>
            <a:ext cx="6096000" cy="5003614"/>
          </a:xfrm>
          <a:prstGeom prst="rect">
            <a:avLst/>
          </a:prstGeom>
        </p:spPr>
        <p:txBody>
          <a:bodyPr>
            <a:spAutoFit/>
          </a:bodyPr>
          <a:lstStyle/>
          <a:p>
            <a:pPr indent="-285750">
              <a:lnSpc>
                <a:spcPct val="150000"/>
              </a:lnSpc>
              <a:buFont typeface="Wingdings" panose="05000000000000000000" pitchFamily="2" charset="2"/>
              <a:buChar char="v"/>
            </a:pPr>
            <a:r>
              <a:rPr lang="en-CA" altLang="fr-FR" sz="2400" dirty="0">
                <a:latin typeface="Verdana" panose="020B0604030504040204" pitchFamily="34" charset="0"/>
                <a:ea typeface="Verdana" panose="020B0604030504040204" pitchFamily="34" charset="0"/>
                <a:cs typeface="Verdana" panose="020B0604030504040204" pitchFamily="34" charset="0"/>
              </a:rPr>
              <a:t>Situation économique </a:t>
            </a:r>
          </a:p>
          <a:p>
            <a:pPr indent="-285750">
              <a:lnSpc>
                <a:spcPct val="150000"/>
              </a:lnSpc>
              <a:buFont typeface="Wingdings" panose="05000000000000000000" pitchFamily="2" charset="2"/>
              <a:buChar char="v"/>
            </a:pPr>
            <a:r>
              <a:rPr lang="fr-CA" altLang="fr-FR" sz="2400" dirty="0">
                <a:latin typeface="Verdana" panose="020B0604030504040204" pitchFamily="34" charset="0"/>
                <a:ea typeface="Verdana" panose="020B0604030504040204" pitchFamily="34" charset="0"/>
                <a:cs typeface="Verdana" panose="020B0604030504040204" pitchFamily="34" charset="0"/>
              </a:rPr>
              <a:t>Les ressources financières</a:t>
            </a:r>
          </a:p>
          <a:p>
            <a:pPr indent="-285750">
              <a:lnSpc>
                <a:spcPct val="150000"/>
              </a:lnSpc>
              <a:buFont typeface="Wingdings" panose="05000000000000000000" pitchFamily="2" charset="2"/>
              <a:buChar char="v"/>
            </a:pPr>
            <a:r>
              <a:rPr lang="fr-CA" altLang="fr-FR" sz="2400" dirty="0">
                <a:latin typeface="Verdana" panose="020B0604030504040204" pitchFamily="34" charset="0"/>
                <a:ea typeface="Verdana" panose="020B0604030504040204" pitchFamily="34" charset="0"/>
                <a:cs typeface="Verdana" panose="020B0604030504040204" pitchFamily="34" charset="0"/>
              </a:rPr>
              <a:t>La formation (gestion ou dans le domaine)</a:t>
            </a:r>
          </a:p>
          <a:p>
            <a:pPr indent="-285750">
              <a:lnSpc>
                <a:spcPct val="150000"/>
              </a:lnSpc>
              <a:buFont typeface="Wingdings" panose="05000000000000000000" pitchFamily="2" charset="2"/>
              <a:buChar char="v"/>
            </a:pPr>
            <a:r>
              <a:rPr lang="fr-CA" altLang="fr-FR" sz="2400" dirty="0">
                <a:latin typeface="Verdana" panose="020B0604030504040204" pitchFamily="34" charset="0"/>
                <a:ea typeface="Verdana" panose="020B0604030504040204" pitchFamily="34" charset="0"/>
                <a:cs typeface="Verdana" panose="020B0604030504040204" pitchFamily="34" charset="0"/>
              </a:rPr>
              <a:t>Les connaissances </a:t>
            </a:r>
          </a:p>
          <a:p>
            <a:pPr indent="-285750">
              <a:lnSpc>
                <a:spcPct val="150000"/>
              </a:lnSpc>
              <a:buFont typeface="Wingdings" panose="05000000000000000000" pitchFamily="2" charset="2"/>
              <a:buChar char="v"/>
            </a:pPr>
            <a:r>
              <a:rPr lang="fr-CA" altLang="fr-FR" sz="2400" dirty="0">
                <a:latin typeface="Verdana" panose="020B0604030504040204" pitchFamily="34" charset="0"/>
                <a:ea typeface="Verdana" panose="020B0604030504040204" pitchFamily="34" charset="0"/>
                <a:cs typeface="Verdana" panose="020B0604030504040204" pitchFamily="34" charset="0"/>
              </a:rPr>
              <a:t>Les expériences antérieures</a:t>
            </a:r>
          </a:p>
          <a:p>
            <a:pPr indent="-285750">
              <a:lnSpc>
                <a:spcPct val="150000"/>
              </a:lnSpc>
              <a:buFont typeface="Wingdings" panose="05000000000000000000" pitchFamily="2" charset="2"/>
              <a:buChar char="v"/>
            </a:pPr>
            <a:r>
              <a:rPr lang="fr-CA" altLang="fr-FR" sz="2400" dirty="0">
                <a:latin typeface="Verdana" panose="020B0604030504040204" pitchFamily="34" charset="0"/>
                <a:ea typeface="Verdana" panose="020B0604030504040204" pitchFamily="34" charset="0"/>
                <a:cs typeface="Verdana" panose="020B0604030504040204" pitchFamily="34" charset="0"/>
              </a:rPr>
              <a:t>Le soutien familial</a:t>
            </a:r>
          </a:p>
          <a:p>
            <a:pPr indent="-285750">
              <a:lnSpc>
                <a:spcPct val="150000"/>
              </a:lnSpc>
              <a:buFont typeface="Wingdings" panose="05000000000000000000" pitchFamily="2" charset="2"/>
              <a:buChar char="v"/>
            </a:pPr>
            <a:r>
              <a:rPr lang="fr-CA" altLang="fr-FR" sz="2400" dirty="0">
                <a:latin typeface="Verdana" panose="020B0604030504040204" pitchFamily="34" charset="0"/>
                <a:ea typeface="Verdana" panose="020B0604030504040204" pitchFamily="34" charset="0"/>
                <a:cs typeface="Verdana" panose="020B0604030504040204" pitchFamily="34" charset="0"/>
              </a:rPr>
              <a:t>Le réseau</a:t>
            </a:r>
          </a:p>
          <a:p>
            <a:pPr indent="-285750">
              <a:lnSpc>
                <a:spcPct val="150000"/>
              </a:lnSpc>
              <a:buFont typeface="Wingdings" panose="05000000000000000000" pitchFamily="2" charset="2"/>
              <a:buChar char="v"/>
            </a:pPr>
            <a:r>
              <a:rPr lang="en-CA" altLang="fr-FR" sz="2400" dirty="0">
                <a:latin typeface="Verdana" panose="020B0604030504040204" pitchFamily="34" charset="0"/>
                <a:ea typeface="Verdana" panose="020B0604030504040204" pitchFamily="34" charset="0"/>
                <a:cs typeface="Verdana" panose="020B0604030504040204" pitchFamily="34" charset="0"/>
              </a:rPr>
              <a:t>etc.</a:t>
            </a:r>
          </a:p>
        </p:txBody>
      </p:sp>
    </p:spTree>
    <p:extLst>
      <p:ext uri="{BB962C8B-B14F-4D97-AF65-F5344CB8AC3E}">
        <p14:creationId xmlns:p14="http://schemas.microsoft.com/office/powerpoint/2010/main" val="23935552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78DA4C2A-4577-4B36-9A2E-7EDFED190EA7}"/>
              </a:ext>
            </a:extLst>
          </p:cNvPr>
          <p:cNvSpPr/>
          <p:nvPr/>
        </p:nvSpPr>
        <p:spPr>
          <a:xfrm>
            <a:off x="1426437" y="3669506"/>
            <a:ext cx="9542356" cy="1600438"/>
          </a:xfrm>
          <a:prstGeom prst="rect">
            <a:avLst/>
          </a:prstGeom>
        </p:spPr>
        <p:txBody>
          <a:bodyPr wrap="none">
            <a:spAutoFit/>
          </a:bodyPr>
          <a:lstStyle/>
          <a:p>
            <a:pPr algn="ctr"/>
            <a:r>
              <a:rPr lang="fr-FR"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TIAR </a:t>
            </a:r>
            <a:r>
              <a:rPr lang="fr-FR" sz="2000" b="1" dirty="0">
                <a:solidFill>
                  <a:schemeClr val="bg1"/>
                </a:solidFill>
                <a:latin typeface="Verdana" panose="020B0604030504040204" pitchFamily="34" charset="0"/>
                <a:ea typeface="Verdana" panose="020B0604030504040204" pitchFamily="34" charset="0"/>
                <a:cs typeface="Verdana" panose="020B0604030504040204" pitchFamily="34" charset="0"/>
              </a:rPr>
              <a:t>M</a:t>
            </a:r>
            <a:r>
              <a:rPr lang="fr-FR"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ourad MCB, </a:t>
            </a:r>
            <a:endParaRPr lang="fr-FR" sz="20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Institut Sciences et Technologies, Départements Sciences et Techniques </a:t>
            </a:r>
          </a:p>
          <a:p>
            <a:pPr algn="ct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Centre Universitaire </a:t>
            </a:r>
            <a:r>
              <a:rPr lang="fr-FR"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Abedlhafid</a:t>
            </a: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Boussouf</a:t>
            </a: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 Mila</a:t>
            </a:r>
          </a:p>
          <a:p>
            <a:pPr algn="ctr"/>
            <a:r>
              <a:rPr lang="en-US" dirty="0" smtClean="0">
                <a:solidFill>
                  <a:schemeClr val="accent5"/>
                </a:solidFill>
                <a:latin typeface="Verdana" panose="020B0604030504040204" pitchFamily="34" charset="0"/>
                <a:ea typeface="Verdana" panose="020B0604030504040204" pitchFamily="34" charset="0"/>
                <a:cs typeface="Verdana" panose="020B0604030504040204" pitchFamily="34" charset="0"/>
              </a:rPr>
              <a:t>(</a:t>
            </a:r>
            <a:r>
              <a:rPr lang="en-US" sz="2000" dirty="0" smtClean="0">
                <a:solidFill>
                  <a:schemeClr val="accent5"/>
                </a:solidFill>
                <a:latin typeface="Verdana" panose="020B0604030504040204" pitchFamily="34" charset="0"/>
                <a:ea typeface="Verdana" panose="020B0604030504040204" pitchFamily="34" charset="0"/>
                <a:cs typeface="Verdana" panose="020B0604030504040204" pitchFamily="34" charset="0"/>
              </a:rPr>
              <a:t>tiarmourad@yahoo.com</a:t>
            </a:r>
            <a:r>
              <a:rPr lang="en-US" dirty="0" smtClean="0">
                <a:solidFill>
                  <a:schemeClr val="accent5"/>
                </a:solidFill>
                <a:latin typeface="Verdana" panose="020B0604030504040204" pitchFamily="34" charset="0"/>
                <a:ea typeface="Verdana" panose="020B0604030504040204" pitchFamily="34" charset="0"/>
                <a:cs typeface="Verdana" panose="020B0604030504040204" pitchFamily="34" charset="0"/>
              </a:rPr>
              <a:t>) </a:t>
            </a:r>
            <a:endParaRPr lang="fr-FR" b="1" dirty="0">
              <a:solidFill>
                <a:schemeClr val="accent5"/>
              </a:solidFill>
              <a:latin typeface="Verdana" panose="020B0604030504040204" pitchFamily="34" charset="0"/>
              <a:ea typeface="Verdana" panose="020B0604030504040204" pitchFamily="34" charset="0"/>
              <a:cs typeface="Verdana" panose="020B0604030504040204" pitchFamily="34" charset="0"/>
            </a:endParaRPr>
          </a:p>
          <a:p>
            <a:pPr algn="ctr"/>
            <a:r>
              <a:rPr lang="fr-FR" dirty="0">
                <a:latin typeface="Verdana" panose="020B0604030504040204" pitchFamily="34" charset="0"/>
                <a:ea typeface="Verdana" panose="020B0604030504040204" pitchFamily="34" charset="0"/>
                <a:cs typeface="Verdana" panose="020B0604030504040204" pitchFamily="34" charset="0"/>
              </a:rPr>
              <a:t> </a:t>
            </a:r>
          </a:p>
        </p:txBody>
      </p:sp>
      <p:sp>
        <p:nvSpPr>
          <p:cNvPr id="5" name="Title 1">
            <a:extLst>
              <a:ext uri="{FF2B5EF4-FFF2-40B4-BE49-F238E27FC236}">
                <a16:creationId xmlns="" xmlns:a16="http://schemas.microsoft.com/office/drawing/2014/main" id="{87AEF58E-5C9A-4016-804E-EF0E1C18C728}"/>
              </a:ext>
            </a:extLst>
          </p:cNvPr>
          <p:cNvSpPr txBox="1">
            <a:spLocks/>
          </p:cNvSpPr>
          <p:nvPr/>
        </p:nvSpPr>
        <p:spPr>
          <a:xfrm>
            <a:off x="827314" y="1570972"/>
            <a:ext cx="11364686" cy="2297045"/>
          </a:xfrm>
          <a:prstGeom prst="rect">
            <a:avLst/>
          </a:prstGeom>
        </p:spPr>
        <p:txBody>
          <a:bodyPr vert="horz" lIns="91440" tIns="45720" rIns="91440" bIns="45720" rtlCol="0" anchor="t">
            <a:normAutofit fontScale="925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200" b="1" dirty="0">
              <a:solidFill>
                <a:schemeClr val="bg1"/>
              </a:solidFill>
            </a:endParaRPr>
          </a:p>
          <a:p>
            <a:endParaRPr lang="en-US" sz="3200" b="1" dirty="0">
              <a:solidFill>
                <a:schemeClr val="bg1"/>
              </a:solidFill>
            </a:endParaRPr>
          </a:p>
          <a:p>
            <a:endParaRPr lang="en-US" sz="3200" b="1" dirty="0">
              <a:solidFill>
                <a:schemeClr val="bg1"/>
              </a:solidFill>
            </a:endParaRPr>
          </a:p>
          <a:p>
            <a:r>
              <a:rPr lang="en-US" sz="6400" b="1" dirty="0">
                <a:solidFill>
                  <a:schemeClr val="bg1"/>
                </a:solidFill>
                <a:latin typeface="Verdana" panose="020B0604030504040204" pitchFamily="34" charset="0"/>
                <a:ea typeface="Verdana" panose="020B0604030504040204" pitchFamily="34" charset="0"/>
                <a:cs typeface="Arial" panose="020B0604020202020204" pitchFamily="34" charset="0"/>
              </a:rPr>
              <a:t>Merci </a:t>
            </a:r>
            <a:r>
              <a:rPr lang="en-US" sz="6400" b="1" dirty="0">
                <a:solidFill>
                  <a:schemeClr val="bg1"/>
                </a:solidFill>
                <a:latin typeface="Verdana" panose="020B0604030504040204" pitchFamily="34" charset="0"/>
                <a:ea typeface="Verdana" panose="020B0604030504040204" pitchFamily="34" charset="0"/>
                <a:cs typeface="Arial" panose="020B0604020202020204" pitchFamily="34" charset="0"/>
                <a:sym typeface="Wingdings" panose="05000000000000000000" pitchFamily="2" charset="2"/>
              </a:rPr>
              <a:t></a:t>
            </a:r>
          </a:p>
          <a:p>
            <a:endParaRPr lang="en-US" sz="6400" b="1" dirty="0">
              <a:solidFill>
                <a:schemeClr val="accent2"/>
              </a:solidFill>
              <a:latin typeface="Arial" panose="020B0604020202020204" pitchFamily="34" charset="0"/>
              <a:cs typeface="Arial" panose="020B0604020202020204" pitchFamily="34" charset="0"/>
            </a:endParaRPr>
          </a:p>
        </p:txBody>
      </p:sp>
      <p:cxnSp>
        <p:nvCxnSpPr>
          <p:cNvPr id="6" name="Connecteur droit 5">
            <a:extLst>
              <a:ext uri="{FF2B5EF4-FFF2-40B4-BE49-F238E27FC236}">
                <a16:creationId xmlns="" xmlns:a16="http://schemas.microsoft.com/office/drawing/2014/main" id="{4B0D6503-054C-46EA-86BF-B46F1BE3B8E9}"/>
              </a:ext>
            </a:extLst>
          </p:cNvPr>
          <p:cNvCxnSpPr>
            <a:cxnSpLocks/>
          </p:cNvCxnSpPr>
          <p:nvPr/>
        </p:nvCxnSpPr>
        <p:spPr>
          <a:xfrm>
            <a:off x="942535" y="3669898"/>
            <a:ext cx="1074544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089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 xmlns:a16="http://schemas.microsoft.com/office/drawing/2014/main" id="{7E902772-1D1F-491B-A092-D5EC0B30F739}"/>
              </a:ext>
            </a:extLst>
          </p:cNvPr>
          <p:cNvSpPr/>
          <p:nvPr/>
        </p:nvSpPr>
        <p:spPr>
          <a:xfrm>
            <a:off x="119269" y="2413338"/>
            <a:ext cx="11913703" cy="585417"/>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t>
            </a:r>
            <a:endParaRPr lang="fr-FR" sz="2400" dirty="0"/>
          </a:p>
        </p:txBody>
      </p:sp>
      <p:sp>
        <p:nvSpPr>
          <p:cNvPr id="7" name="Rectangle 6">
            <a:extLst>
              <a:ext uri="{FF2B5EF4-FFF2-40B4-BE49-F238E27FC236}">
                <a16:creationId xmlns="" xmlns:a16="http://schemas.microsoft.com/office/drawing/2014/main" id="{48413F35-244D-40BA-AFF5-CA73C8334D00}"/>
              </a:ext>
            </a:extLst>
          </p:cNvPr>
          <p:cNvSpPr/>
          <p:nvPr/>
        </p:nvSpPr>
        <p:spPr>
          <a:xfrm>
            <a:off x="119269" y="731032"/>
            <a:ext cx="11873944" cy="2801408"/>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Une autre définition de l’entrepreneuriat décrit le processus de découverte, d’évaluation et d’exploitation d’occasions. Ainsi un entrepreneur peut être défini comme « quelqu’un qui agit non en fonction des ressources qu’il contrôle actuellement, mais qui poursuit inlassablement une occasion</a:t>
            </a:r>
            <a:endParaRPr lang="fr-FR" sz="2400" dirty="0"/>
          </a:p>
        </p:txBody>
      </p:sp>
    </p:spTree>
    <p:extLst>
      <p:ext uri="{BB962C8B-B14F-4D97-AF65-F5344CB8AC3E}">
        <p14:creationId xmlns:p14="http://schemas.microsoft.com/office/powerpoint/2010/main" val="289708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 xmlns:a16="http://schemas.microsoft.com/office/drawing/2014/main" id="{4611B818-A59B-43D3-BC7B-10F8C343724B}"/>
              </a:ext>
            </a:extLst>
          </p:cNvPr>
          <p:cNvSpPr/>
          <p:nvPr/>
        </p:nvSpPr>
        <p:spPr>
          <a:xfrm>
            <a:off x="119270" y="1260422"/>
            <a:ext cx="11913704" cy="1125629"/>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Arial" panose="020B0604020202020204" pitchFamily="34" charset="0"/>
              </a:rPr>
              <a:t>	Un entrepreneur est une personne qui veut et qui est capable de transformer une idée ou une invention en une </a:t>
            </a:r>
            <a:r>
              <a:rPr lang="fr-FR" sz="2400" u="sng" dirty="0">
                <a:solidFill>
                  <a:srgbClr val="00B050"/>
                </a:solidFill>
                <a:latin typeface="Verdana" panose="020B0604030504040204" pitchFamily="34" charset="0"/>
                <a:ea typeface="Verdana" panose="020B0604030504040204" pitchFamily="34" charset="0"/>
                <a:cs typeface="Arial" panose="020B0604020202020204" pitchFamily="34" charset="0"/>
              </a:rPr>
              <a:t>innovation</a:t>
            </a:r>
            <a:r>
              <a:rPr lang="fr-FR" sz="2400" dirty="0">
                <a:latin typeface="Verdana" panose="020B0604030504040204" pitchFamily="34" charset="0"/>
                <a:ea typeface="Verdana" panose="020B0604030504040204" pitchFamily="34" charset="0"/>
                <a:cs typeface="Arial" panose="020B0604020202020204" pitchFamily="34" charset="0"/>
              </a:rPr>
              <a:t> réussie.</a:t>
            </a:r>
            <a:endParaRPr lang="fr-FR" sz="2000" dirty="0">
              <a:latin typeface="Verdana" panose="020B0604030504040204" pitchFamily="34" charset="0"/>
              <a:ea typeface="Verdana" panose="020B0604030504040204" pitchFamily="34" charset="0"/>
              <a:cs typeface="Arial" panose="020B0604020202020204" pitchFamily="34" charset="0"/>
            </a:endParaRPr>
          </a:p>
        </p:txBody>
      </p:sp>
      <p:sp>
        <p:nvSpPr>
          <p:cNvPr id="4" name="Text Box 5">
            <a:extLst>
              <a:ext uri="{FF2B5EF4-FFF2-40B4-BE49-F238E27FC236}">
                <a16:creationId xmlns="" xmlns:a16="http://schemas.microsoft.com/office/drawing/2014/main" id="{EAA78EFD-E929-4CF1-8DFB-0A9415AFBB5A}"/>
              </a:ext>
            </a:extLst>
          </p:cNvPr>
          <p:cNvSpPr txBox="1">
            <a:spLocks noChangeArrowheads="1"/>
          </p:cNvSpPr>
          <p:nvPr/>
        </p:nvSpPr>
        <p:spPr bwMode="auto">
          <a:xfrm>
            <a:off x="119271" y="731032"/>
            <a:ext cx="6096000" cy="529390"/>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Capacité de transformation d’idée</a:t>
            </a:r>
          </a:p>
        </p:txBody>
      </p:sp>
      <p:sp>
        <p:nvSpPr>
          <p:cNvPr id="6" name="Rectangle 5">
            <a:extLst>
              <a:ext uri="{FF2B5EF4-FFF2-40B4-BE49-F238E27FC236}">
                <a16:creationId xmlns="" xmlns:a16="http://schemas.microsoft.com/office/drawing/2014/main" id="{01884EE9-B821-471C-AB61-B68F9835B3CD}"/>
              </a:ext>
            </a:extLst>
          </p:cNvPr>
          <p:cNvSpPr/>
          <p:nvPr/>
        </p:nvSpPr>
        <p:spPr>
          <a:xfrm>
            <a:off x="159026" y="2386051"/>
            <a:ext cx="4506431" cy="461665"/>
          </a:xfrm>
          <a:prstGeom prst="rect">
            <a:avLst/>
          </a:prstGeom>
        </p:spPr>
        <p:txBody>
          <a:bodyPr wrap="square">
            <a:spAutoFit/>
          </a:bodyPr>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La prise de risque </a:t>
            </a:r>
          </a:p>
        </p:txBody>
      </p:sp>
      <p:sp>
        <p:nvSpPr>
          <p:cNvPr id="3" name="Rectangle 2">
            <a:extLst>
              <a:ext uri="{FF2B5EF4-FFF2-40B4-BE49-F238E27FC236}">
                <a16:creationId xmlns="" xmlns:a16="http://schemas.microsoft.com/office/drawing/2014/main" id="{E8C02B2C-BBA9-48A4-9F2A-B408295C58B6}"/>
              </a:ext>
            </a:extLst>
          </p:cNvPr>
          <p:cNvSpPr/>
          <p:nvPr/>
        </p:nvSpPr>
        <p:spPr>
          <a:xfrm>
            <a:off x="119270" y="2915441"/>
            <a:ext cx="11913703" cy="2272097"/>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L’entrepreneuriat consiste à prendre des </a:t>
            </a:r>
            <a:r>
              <a:rPr lang="fr-FR" sz="2400" u="sng" dirty="0">
                <a:solidFill>
                  <a:srgbClr val="00B050"/>
                </a:solidFill>
                <a:latin typeface="Verdana" panose="020B0604030504040204" pitchFamily="34" charset="0"/>
                <a:ea typeface="Verdana" panose="020B0604030504040204" pitchFamily="34" charset="0"/>
                <a:cs typeface="Verdana" panose="020B0604030504040204" pitchFamily="34" charset="0"/>
              </a:rPr>
              <a:t>risques.</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L’entrepreneur est une personne qui est prête à mettre en jeu sa carrière et sa sécurité financière pour mettre en œuvre une idée, à mettre son temps et son capital dans une entreprise risquée</a:t>
            </a:r>
            <a:r>
              <a:rPr lang="fr-FR" b="1" dirty="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182565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3E659624-192D-4A89-B8C3-C566EE0CE98E}"/>
              </a:ext>
            </a:extLst>
          </p:cNvPr>
          <p:cNvSpPr/>
          <p:nvPr/>
        </p:nvSpPr>
        <p:spPr>
          <a:xfrm>
            <a:off x="159026" y="731032"/>
            <a:ext cx="6585457" cy="461665"/>
          </a:xfrm>
          <a:prstGeom prst="rect">
            <a:avLst/>
          </a:prstGeom>
        </p:spPr>
        <p:txBody>
          <a:bodyPr wrap="none">
            <a:spAutoFit/>
          </a:bodyPr>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Caractéristiques de l’entrepreneuriat</a:t>
            </a:r>
          </a:p>
        </p:txBody>
      </p:sp>
      <p:sp>
        <p:nvSpPr>
          <p:cNvPr id="2" name="Rectangle 1">
            <a:extLst>
              <a:ext uri="{FF2B5EF4-FFF2-40B4-BE49-F238E27FC236}">
                <a16:creationId xmlns="" xmlns:a16="http://schemas.microsoft.com/office/drawing/2014/main" id="{EA812C6F-D273-4F26-90B7-806885297D7A}"/>
              </a:ext>
            </a:extLst>
          </p:cNvPr>
          <p:cNvSpPr/>
          <p:nvPr/>
        </p:nvSpPr>
        <p:spPr>
          <a:xfrm>
            <a:off x="119270" y="1202971"/>
            <a:ext cx="11913704" cy="5557612"/>
          </a:xfrm>
          <a:prstGeom prst="rect">
            <a:avLst/>
          </a:prstGeom>
        </p:spPr>
        <p:txBody>
          <a:bodyPr wrap="square">
            <a:spAutoFit/>
          </a:bodyPr>
          <a:lstStyle/>
          <a:p>
            <a:pPr marL="342900" lvl="0" indent="-342900" algn="just">
              <a:lnSpc>
                <a:spcPct val="150000"/>
              </a:lnSpc>
              <a:spcBef>
                <a:spcPts val="300"/>
              </a:spcBef>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Il y a un </a:t>
            </a:r>
            <a:r>
              <a:rPr lang="fr-FR" sz="2400" b="1" dirty="0">
                <a:solidFill>
                  <a:srgbClr val="00B050"/>
                </a:solidFill>
                <a:latin typeface="Verdana" panose="020B0604030504040204" pitchFamily="34" charset="0"/>
                <a:ea typeface="Verdana" panose="020B0604030504040204" pitchFamily="34" charset="0"/>
                <a:cs typeface="Verdana" panose="020B0604030504040204" pitchFamily="34" charset="0"/>
              </a:rPr>
              <a:t>leader</a:t>
            </a:r>
            <a:r>
              <a:rPr lang="fr-FR" sz="2400" dirty="0">
                <a:latin typeface="Verdana" panose="020B0604030504040204" pitchFamily="34" charset="0"/>
                <a:ea typeface="Verdana" panose="020B0604030504040204" pitchFamily="34" charset="0"/>
                <a:cs typeface="Verdana" panose="020B0604030504040204" pitchFamily="34" charset="0"/>
              </a:rPr>
              <a:t>, l’entrepreneur, qui est la force motrice à l’origine des faits économiques. </a:t>
            </a:r>
          </a:p>
          <a:p>
            <a:pPr marL="342900" lvl="0" indent="-342900" algn="just">
              <a:lnSpc>
                <a:spcPct val="150000"/>
              </a:lnSpc>
              <a:spcAft>
                <a:spcPts val="0"/>
              </a:spcAft>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Dans l’esprit de cet entrepreneur il y a une vision de l’avenir qui est préférable à celle de l’état présent. </a:t>
            </a:r>
          </a:p>
          <a:p>
            <a:pPr marL="342900" lvl="0" indent="-342900" algn="just">
              <a:lnSpc>
                <a:spcPct val="150000"/>
              </a:lnSpc>
              <a:spcAft>
                <a:spcPts val="0"/>
              </a:spcAft>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Tout au long d’un processus partiellement conscientisé d’intuitions et de perspicacité qui trouvent leurs racines dans l’expérience, l’entrepreneur développe une vision ainsi qu’une stratégie afin de la mettre en pratique.</a:t>
            </a:r>
          </a:p>
          <a:p>
            <a:pPr marL="342900" indent="-342900" algn="just">
              <a:lnSpc>
                <a:spcPct val="150000"/>
              </a:lnSpc>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Cette vision est mise en œuvre rapidement et avec enthousiasme par l’entrepreneur. Le travail réalisé peut procurer le sentiment de vivre pleinement ou la satisfaction de rendre service à la société.</a:t>
            </a:r>
          </a:p>
        </p:txBody>
      </p:sp>
    </p:spTree>
    <p:extLst>
      <p:ext uri="{BB962C8B-B14F-4D97-AF65-F5344CB8AC3E}">
        <p14:creationId xmlns:p14="http://schemas.microsoft.com/office/powerpoint/2010/main" val="1575464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662" y="919925"/>
            <a:ext cx="5131061" cy="929423"/>
          </a:xfrm>
        </p:spPr>
        <p:txBody>
          <a:bodyPr>
            <a:noAutofit/>
          </a:bodyPr>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Choix de l’idée de projet:</a:t>
            </a:r>
          </a:p>
        </p:txBody>
      </p:sp>
      <p:sp>
        <p:nvSpPr>
          <p:cNvPr id="4"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119270" y="1647308"/>
            <a:ext cx="11490528" cy="1415067"/>
          </a:xfrm>
          <a:prstGeom prst="rect">
            <a:avLst/>
          </a:prstGeom>
        </p:spPr>
        <p:txBody>
          <a:bodyPr wrap="square">
            <a:spAutoFit/>
          </a:bodyPr>
          <a:lstStyle/>
          <a:p>
            <a:pPr algn="just">
              <a:lnSpc>
                <a:spcPct val="150000"/>
              </a:lnSpc>
            </a:pPr>
            <a:r>
              <a:rPr lang="fr-FR" sz="2000" dirty="0">
                <a:latin typeface="Verdana" panose="020B0604030504040204" pitchFamily="34" charset="0"/>
                <a:ea typeface="Verdana" panose="020B0604030504040204" pitchFamily="34" charset="0"/>
              </a:rPr>
              <a:t>Généralement la recherche de l’idée d’un produit ou d’un service servant à la création d’une entreprise, peut se faire dans trois directions : la vie quotidienne, la vie économique ou la vie professionnelle.</a:t>
            </a:r>
          </a:p>
        </p:txBody>
      </p:sp>
      <p:sp>
        <p:nvSpPr>
          <p:cNvPr id="6" name="Rectangle 5"/>
          <p:cNvSpPr/>
          <p:nvPr/>
        </p:nvSpPr>
        <p:spPr>
          <a:xfrm>
            <a:off x="361978" y="3074604"/>
            <a:ext cx="11428288" cy="2862322"/>
          </a:xfrm>
          <a:prstGeom prst="rect">
            <a:avLst/>
          </a:prstGeom>
        </p:spPr>
        <p:txBody>
          <a:bodyPr wrap="square">
            <a:spAutoFit/>
          </a:bodyPr>
          <a:lstStyle/>
          <a:p>
            <a:pPr algn="just">
              <a:lnSpc>
                <a:spcPct val="150000"/>
              </a:lnSpc>
            </a:pPr>
            <a:r>
              <a:rPr lang="fr-FR" sz="2000" dirty="0">
                <a:latin typeface="Verdana" panose="020B0604030504040204" pitchFamily="34" charset="0"/>
                <a:ea typeface="Verdana" panose="020B0604030504040204" pitchFamily="34" charset="0"/>
              </a:rPr>
              <a:t>– </a:t>
            </a:r>
            <a:r>
              <a:rPr lang="fr-FR" sz="2000" b="1" dirty="0">
                <a:latin typeface="Verdana" panose="020B0604030504040204" pitchFamily="34" charset="0"/>
                <a:ea typeface="Verdana" panose="020B0604030504040204" pitchFamily="34" charset="0"/>
              </a:rPr>
              <a:t>La vie quotidienne </a:t>
            </a:r>
            <a:r>
              <a:rPr lang="fr-FR" sz="2000" dirty="0">
                <a:latin typeface="Verdana" panose="020B0604030504040204" pitchFamily="34" charset="0"/>
                <a:ea typeface="Verdana" panose="020B0604030504040204" pitchFamily="34" charset="0"/>
              </a:rPr>
              <a:t>: </a:t>
            </a:r>
            <a:endParaRPr lang="fr-FR" sz="2000" dirty="0" smtClean="0">
              <a:latin typeface="Verdana" panose="020B0604030504040204" pitchFamily="34" charset="0"/>
              <a:ea typeface="Verdana" panose="020B0604030504040204" pitchFamily="34" charset="0"/>
            </a:endParaRPr>
          </a:p>
          <a:p>
            <a:pPr marL="342900" indent="-342900" algn="just">
              <a:lnSpc>
                <a:spcPct val="150000"/>
              </a:lnSpc>
              <a:buFont typeface="Wingdings" panose="05000000000000000000" pitchFamily="2" charset="2"/>
              <a:buChar char="Ø"/>
            </a:pPr>
            <a:r>
              <a:rPr lang="fr-FR" sz="2000" dirty="0" smtClean="0">
                <a:latin typeface="Verdana" panose="020B0604030504040204" pitchFamily="34" charset="0"/>
                <a:ea typeface="Verdana" panose="020B0604030504040204" pitchFamily="34" charset="0"/>
              </a:rPr>
              <a:t>en </a:t>
            </a:r>
            <a:r>
              <a:rPr lang="fr-FR" sz="2000" dirty="0">
                <a:latin typeface="Verdana" panose="020B0604030504040204" pitchFamily="34" charset="0"/>
                <a:ea typeface="Verdana" panose="020B0604030504040204" pitchFamily="34" charset="0"/>
              </a:rPr>
              <a:t>observant son quotidien, </a:t>
            </a:r>
            <a:r>
              <a:rPr lang="fr-FR" sz="2000" dirty="0" smtClean="0">
                <a:latin typeface="Verdana" panose="020B0604030504040204" pitchFamily="34" charset="0"/>
                <a:ea typeface="Verdana" panose="020B0604030504040204" pitchFamily="34" charset="0"/>
              </a:rPr>
              <a:t>on </a:t>
            </a:r>
            <a:r>
              <a:rPr lang="fr-FR" sz="2000" dirty="0">
                <a:latin typeface="Verdana" panose="020B0604030504040204" pitchFamily="34" charset="0"/>
                <a:ea typeface="Verdana" panose="020B0604030504040204" pitchFamily="34" charset="0"/>
              </a:rPr>
              <a:t>peut facilement trouver l’idée du projet qu’on veut mettre en place. </a:t>
            </a:r>
            <a:endParaRPr lang="fr-FR" sz="2000" dirty="0" smtClean="0">
              <a:latin typeface="Verdana" panose="020B0604030504040204" pitchFamily="34" charset="0"/>
              <a:ea typeface="Verdana" panose="020B0604030504040204" pitchFamily="34" charset="0"/>
            </a:endParaRPr>
          </a:p>
          <a:p>
            <a:pPr marL="342900" indent="-342900" algn="just">
              <a:lnSpc>
                <a:spcPct val="150000"/>
              </a:lnSpc>
              <a:buFont typeface="Wingdings" panose="05000000000000000000" pitchFamily="2" charset="2"/>
              <a:buChar char="Ø"/>
            </a:pPr>
            <a:r>
              <a:rPr lang="fr-FR" sz="2000" dirty="0" smtClean="0">
                <a:latin typeface="Verdana" panose="020B0604030504040204" pitchFamily="34" charset="0"/>
                <a:ea typeface="Verdana" panose="020B0604030504040204" pitchFamily="34" charset="0"/>
              </a:rPr>
              <a:t>Ainsi</a:t>
            </a:r>
            <a:r>
              <a:rPr lang="fr-FR" sz="2000" dirty="0">
                <a:latin typeface="Verdana" panose="020B0604030504040204" pitchFamily="34" charset="0"/>
                <a:ea typeface="Verdana" panose="020B0604030504040204" pitchFamily="34" charset="0"/>
              </a:rPr>
              <a:t>, on peut identifier certains besoins pouvant être satisfaits par la mise en place de produits ou services non commercialisés</a:t>
            </a:r>
            <a:r>
              <a:rPr lang="fr-FR" sz="2000" dirty="0" smtClean="0">
                <a:latin typeface="Verdana" panose="020B0604030504040204" pitchFamily="34" charset="0"/>
                <a:ea typeface="Verdana" panose="020B0604030504040204" pitchFamily="34" charset="0"/>
              </a:rPr>
              <a:t>,</a:t>
            </a:r>
          </a:p>
          <a:p>
            <a:pPr marL="342900" indent="-342900" algn="just">
              <a:lnSpc>
                <a:spcPct val="150000"/>
              </a:lnSpc>
              <a:buFont typeface="Wingdings" panose="05000000000000000000" pitchFamily="2" charset="2"/>
              <a:buChar char="Ø"/>
            </a:pPr>
            <a:r>
              <a:rPr lang="fr-FR" sz="2000" dirty="0" smtClean="0">
                <a:latin typeface="Verdana" panose="020B0604030504040204" pitchFamily="34" charset="0"/>
                <a:ea typeface="Verdana" panose="020B0604030504040204" pitchFamily="34" charset="0"/>
              </a:rPr>
              <a:t> </a:t>
            </a:r>
            <a:r>
              <a:rPr lang="fr-FR" sz="2000" dirty="0">
                <a:latin typeface="Verdana" panose="020B0604030504040204" pitchFamily="34" charset="0"/>
                <a:ea typeface="Verdana" panose="020B0604030504040204" pitchFamily="34" charset="0"/>
              </a:rPr>
              <a:t>ou copier une idée réussie et qui a été réalisée par un ami, un voisin ou un parent</a:t>
            </a:r>
            <a:r>
              <a:rPr lang="fr-FR" sz="2000" dirty="0" smtClean="0">
                <a:latin typeface="Verdana" panose="020B0604030504040204" pitchFamily="34" charset="0"/>
                <a:ea typeface="Verdana" panose="020B0604030504040204" pitchFamily="34" charset="0"/>
              </a:rPr>
              <a:t>.</a:t>
            </a:r>
            <a:endParaRPr lang="fr-FR"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4650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090" y="1092907"/>
            <a:ext cx="11489932" cy="2862322"/>
          </a:xfrm>
          <a:prstGeom prst="rect">
            <a:avLst/>
          </a:prstGeom>
        </p:spPr>
        <p:txBody>
          <a:bodyPr wrap="square">
            <a:spAutoFit/>
          </a:bodyPr>
          <a:lstStyle/>
          <a:p>
            <a:pPr marL="342900" indent="-342900" algn="just">
              <a:lnSpc>
                <a:spcPct val="150000"/>
              </a:lnSpc>
              <a:buFontTx/>
              <a:buChar char="-"/>
            </a:pPr>
            <a:r>
              <a:rPr lang="fr-FR" sz="2400" b="1" dirty="0" smtClean="0">
                <a:latin typeface="Verdana" panose="020B0604030504040204" pitchFamily="34" charset="0"/>
                <a:ea typeface="Verdana" panose="020B0604030504040204" pitchFamily="34" charset="0"/>
              </a:rPr>
              <a:t>La </a:t>
            </a:r>
            <a:r>
              <a:rPr lang="fr-FR" sz="2400" b="1" dirty="0">
                <a:latin typeface="Verdana" panose="020B0604030504040204" pitchFamily="34" charset="0"/>
                <a:ea typeface="Verdana" panose="020B0604030504040204" pitchFamily="34" charset="0"/>
              </a:rPr>
              <a:t>vie économique </a:t>
            </a:r>
            <a:r>
              <a:rPr lang="fr-FR" sz="2400" dirty="0">
                <a:latin typeface="Verdana" panose="020B0604030504040204" pitchFamily="34" charset="0"/>
                <a:ea typeface="Verdana" panose="020B0604030504040204" pitchFamily="34" charset="0"/>
              </a:rPr>
              <a:t>: </a:t>
            </a:r>
            <a:endParaRPr lang="fr-FR" sz="2400" dirty="0" smtClean="0">
              <a:latin typeface="Verdana" panose="020B0604030504040204" pitchFamily="34" charset="0"/>
              <a:ea typeface="Verdana" panose="020B0604030504040204" pitchFamily="34" charset="0"/>
            </a:endParaRPr>
          </a:p>
          <a:p>
            <a:pPr marL="342900" indent="-342900" algn="just">
              <a:lnSpc>
                <a:spcPct val="150000"/>
              </a:lnSpc>
              <a:buFont typeface="Wingdings" panose="05000000000000000000" pitchFamily="2" charset="2"/>
              <a:buChar char="Ø"/>
            </a:pPr>
            <a:r>
              <a:rPr lang="fr-FR" sz="2400" dirty="0" smtClean="0">
                <a:latin typeface="Verdana" panose="020B0604030504040204" pitchFamily="34" charset="0"/>
                <a:ea typeface="Verdana" panose="020B0604030504040204" pitchFamily="34" charset="0"/>
              </a:rPr>
              <a:t>la </a:t>
            </a:r>
            <a:r>
              <a:rPr lang="fr-FR" sz="2400" dirty="0">
                <a:latin typeface="Verdana" panose="020B0604030504040204" pitchFamily="34" charset="0"/>
                <a:ea typeface="Verdana" panose="020B0604030504040204" pitchFamily="34" charset="0"/>
              </a:rPr>
              <a:t>consultation des revues et magazines nationales </a:t>
            </a:r>
            <a:r>
              <a:rPr lang="fr-FR" sz="2400" dirty="0" smtClean="0">
                <a:latin typeface="Verdana" panose="020B0604030504040204" pitchFamily="34" charset="0"/>
                <a:ea typeface="Verdana" panose="020B0604030504040204" pitchFamily="34" charset="0"/>
              </a:rPr>
              <a:t>et internationales </a:t>
            </a:r>
            <a:r>
              <a:rPr lang="fr-FR" sz="2400" dirty="0">
                <a:latin typeface="Verdana" panose="020B0604030504040204" pitchFamily="34" charset="0"/>
                <a:ea typeface="Verdana" panose="020B0604030504040204" pitchFamily="34" charset="0"/>
              </a:rPr>
              <a:t>peut constituer une source d’idées pour des opportunités </a:t>
            </a:r>
            <a:r>
              <a:rPr lang="fr-FR" sz="2400" dirty="0" smtClean="0">
                <a:latin typeface="Verdana" panose="020B0604030504040204" pitchFamily="34" charset="0"/>
                <a:ea typeface="Verdana" panose="020B0604030504040204" pitchFamily="34" charset="0"/>
              </a:rPr>
              <a:t>nouvelles.</a:t>
            </a:r>
          </a:p>
          <a:p>
            <a:pPr marL="342900" indent="-342900" algn="just">
              <a:lnSpc>
                <a:spcPct val="150000"/>
              </a:lnSpc>
              <a:buFont typeface="Wingdings" panose="05000000000000000000" pitchFamily="2" charset="2"/>
              <a:buChar char="Ø"/>
            </a:pPr>
            <a:r>
              <a:rPr lang="fr-FR" sz="2400" dirty="0" smtClean="0">
                <a:latin typeface="Verdana" panose="020B0604030504040204" pitchFamily="34" charset="0"/>
                <a:ea typeface="Verdana" panose="020B0604030504040204" pitchFamily="34" charset="0"/>
              </a:rPr>
              <a:t>Ainsi </a:t>
            </a:r>
            <a:r>
              <a:rPr lang="fr-FR" sz="2400" dirty="0">
                <a:latin typeface="Verdana" panose="020B0604030504040204" pitchFamily="34" charset="0"/>
                <a:ea typeface="Verdana" panose="020B0604030504040204" pitchFamily="34" charset="0"/>
              </a:rPr>
              <a:t>des idées pouvant être transposées d’un pays à un autre, en l’état ou adaptées, en fonction du contexte de ce pays.</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315076" y="3899047"/>
            <a:ext cx="11171434" cy="2308324"/>
          </a:xfrm>
          <a:prstGeom prst="rect">
            <a:avLst/>
          </a:prstGeom>
        </p:spPr>
        <p:txBody>
          <a:bodyPr wrap="square">
            <a:spAutoFit/>
          </a:bodyPr>
          <a:lstStyle/>
          <a:p>
            <a:pPr>
              <a:lnSpc>
                <a:spcPct val="150000"/>
              </a:lnSpc>
            </a:pPr>
            <a:r>
              <a:rPr lang="fr-FR" sz="2400" b="1" dirty="0">
                <a:latin typeface="Verdana" panose="020B0604030504040204" pitchFamily="34" charset="0"/>
                <a:ea typeface="Verdana" panose="020B0604030504040204" pitchFamily="34" charset="0"/>
              </a:rPr>
              <a:t>– La vie professionnelle </a:t>
            </a:r>
            <a:r>
              <a:rPr lang="fr-FR" sz="2400" dirty="0">
                <a:latin typeface="Verdana" panose="020B0604030504040204" pitchFamily="34" charset="0"/>
                <a:ea typeface="Verdana" panose="020B0604030504040204" pitchFamily="34" charset="0"/>
              </a:rPr>
              <a:t>: présente la troisième source possible d’identification des idées entrepreneuriales puisque l’observation de son milieu professionnel peut permettre de découvrir des produits ou services complémentaires à ceux commercialisés par son patron.</a:t>
            </a:r>
          </a:p>
        </p:txBody>
      </p:sp>
    </p:spTree>
    <p:extLst>
      <p:ext uri="{BB962C8B-B14F-4D97-AF65-F5344CB8AC3E}">
        <p14:creationId xmlns:p14="http://schemas.microsoft.com/office/powerpoint/2010/main" val="2363961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030455"/>
            <a:ext cx="11561852" cy="1125629"/>
          </a:xfrm>
          <a:prstGeom prst="rect">
            <a:avLst/>
          </a:prstGeom>
        </p:spPr>
        <p:txBody>
          <a:bodyPr wrap="square">
            <a:spAutoFit/>
          </a:bodyPr>
          <a:lstStyle/>
          <a:p>
            <a:pPr>
              <a:lnSpc>
                <a:spcPct val="150000"/>
              </a:lnSpc>
            </a:pPr>
            <a:r>
              <a:rPr lang="fr-FR" sz="2400" dirty="0">
                <a:latin typeface="Verdana" panose="020B0604030504040204" pitchFamily="34" charset="0"/>
                <a:ea typeface="Verdana" panose="020B0604030504040204" pitchFamily="34" charset="0"/>
              </a:rPr>
              <a:t>De même, on peut trouver une idée d’un projet entrepreneurial en empruntant les quatre voies suivantes </a:t>
            </a:r>
            <a:r>
              <a:rPr lang="fr-FR" dirty="0"/>
              <a:t>:</a:t>
            </a:r>
          </a:p>
        </p:txBody>
      </p:sp>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304799" y="2284713"/>
            <a:ext cx="12322139" cy="2308324"/>
          </a:xfrm>
          <a:prstGeom prst="rect">
            <a:avLst/>
          </a:prstGeom>
        </p:spPr>
        <p:txBody>
          <a:bodyPr wrap="square">
            <a:spAutoFit/>
          </a:bodyPr>
          <a:lstStyle/>
          <a:p>
            <a:pPr marL="457200" indent="-457200">
              <a:lnSpc>
                <a:spcPct val="150000"/>
              </a:lnSpc>
              <a:buFont typeface="+mj-lt"/>
              <a:buAutoNum type="arabicPeriod"/>
            </a:pPr>
            <a:r>
              <a:rPr lang="fr-FR" sz="2400" dirty="0">
                <a:latin typeface="Verdana" panose="020B0604030504040204" pitchFamily="34" charset="0"/>
                <a:ea typeface="Verdana" panose="020B0604030504040204" pitchFamily="34" charset="0"/>
              </a:rPr>
              <a:t>La commercialisation d’un produit ou service existant déjà sur le marché.</a:t>
            </a:r>
          </a:p>
          <a:p>
            <a:pPr marL="457200" indent="-457200">
              <a:lnSpc>
                <a:spcPct val="150000"/>
              </a:lnSpc>
              <a:buFont typeface="+mj-lt"/>
              <a:buAutoNum type="arabicPeriod"/>
            </a:pPr>
            <a:r>
              <a:rPr lang="fr-FR" sz="2400" dirty="0" smtClean="0">
                <a:latin typeface="Verdana" panose="020B0604030504040204" pitchFamily="34" charset="0"/>
                <a:ea typeface="Verdana" panose="020B0604030504040204" pitchFamily="34" charset="0"/>
              </a:rPr>
              <a:t>La </a:t>
            </a:r>
            <a:r>
              <a:rPr lang="fr-FR" sz="2400" dirty="0">
                <a:latin typeface="Verdana" panose="020B0604030504040204" pitchFamily="34" charset="0"/>
                <a:ea typeface="Verdana" panose="020B0604030504040204" pitchFamily="34" charset="0"/>
              </a:rPr>
              <a:t>mise en place d’un nouveau produit ou d’un nouveau service.</a:t>
            </a:r>
          </a:p>
          <a:p>
            <a:pPr marL="457200" indent="-457200">
              <a:lnSpc>
                <a:spcPct val="150000"/>
              </a:lnSpc>
              <a:buFont typeface="+mj-lt"/>
              <a:buAutoNum type="arabicPeriod"/>
            </a:pPr>
            <a:r>
              <a:rPr lang="fr-FR" sz="2400" dirty="0">
                <a:latin typeface="Verdana" panose="020B0604030504040204" pitchFamily="34" charset="0"/>
                <a:ea typeface="Verdana" panose="020B0604030504040204" pitchFamily="34" charset="0"/>
              </a:rPr>
              <a:t>L’acquisition d’une franchise.</a:t>
            </a:r>
          </a:p>
          <a:p>
            <a:pPr marL="457200" indent="-457200">
              <a:lnSpc>
                <a:spcPct val="150000"/>
              </a:lnSpc>
              <a:buFont typeface="+mj-lt"/>
              <a:buAutoNum type="arabicPeriod"/>
            </a:pPr>
            <a:r>
              <a:rPr lang="fr-FR" sz="2400" dirty="0">
                <a:latin typeface="Verdana" panose="020B0604030504040204" pitchFamily="34" charset="0"/>
                <a:ea typeface="Verdana" panose="020B0604030504040204" pitchFamily="34" charset="0"/>
              </a:rPr>
              <a:t>La reprise d’une entreprise.</a:t>
            </a:r>
          </a:p>
        </p:txBody>
      </p:sp>
    </p:spTree>
    <p:extLst>
      <p:ext uri="{BB962C8B-B14F-4D97-AF65-F5344CB8AC3E}">
        <p14:creationId xmlns:p14="http://schemas.microsoft.com/office/powerpoint/2010/main" val="247873726"/>
      </p:ext>
    </p:extLst>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2106</TotalTime>
  <Words>1747</Words>
  <Application>Microsoft Office PowerPoint</Application>
  <PresentationFormat>Personnalisé</PresentationFormat>
  <Paragraphs>220</Paragraphs>
  <Slides>37</Slides>
  <Notes>15</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1_Thème Office</vt:lpstr>
      <vt:lpstr>Présentation PowerPoint</vt:lpstr>
      <vt:lpstr>Présentation PowerPoint</vt:lpstr>
      <vt:lpstr>Présentation PowerPoint</vt:lpstr>
      <vt:lpstr>Présentation PowerPoint</vt:lpstr>
      <vt:lpstr>Présentation PowerPoint</vt:lpstr>
      <vt:lpstr>Présentation PowerPoint</vt:lpstr>
      <vt:lpstr>Choix de l’idée de projet: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Leadership</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asus</cp:lastModifiedBy>
  <cp:revision>185</cp:revision>
  <dcterms:created xsi:type="dcterms:W3CDTF">2018-10-25T16:10:57Z</dcterms:created>
  <dcterms:modified xsi:type="dcterms:W3CDTF">2023-03-14T11:04:12Z</dcterms:modified>
</cp:coreProperties>
</file>