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1" r:id="rId2"/>
    <p:sldId id="322" r:id="rId3"/>
    <p:sldId id="323" r:id="rId4"/>
    <p:sldId id="324" r:id="rId5"/>
    <p:sldId id="325" r:id="rId6"/>
    <p:sldId id="326" r:id="rId7"/>
    <p:sldId id="329" r:id="rId8"/>
    <p:sldId id="328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</p:sldIdLst>
  <p:sldSz cx="9144000" cy="6858000" type="screen4x3"/>
  <p:notesSz cx="7099300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E5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3909" autoAdjust="0"/>
  </p:normalViewPr>
  <p:slideViewPr>
    <p:cSldViewPr>
      <p:cViewPr>
        <p:scale>
          <a:sx n="60" d="100"/>
          <a:sy n="60" d="100"/>
        </p:scale>
        <p:origin x="-144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615" y="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723" y="4860926"/>
            <a:ext cx="567944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615" y="972185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E5685-A88F-4CD4-B683-22EA1DFE0A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24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1CE-53C6-473C-899F-19D4FFE41247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FED4-52F4-4237-B95D-836CB2BED0A7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96E4-C69B-4318-9D75-F2CCE7E759EF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D400-EED2-411E-8A75-9A5C96694423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077-4062-4F21-87C9-A71F3EB50DB4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172-E7B6-491A-B3B6-8CC2A8E44384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B9B6-F494-48E4-A29E-95DB057D071C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FBB6-8FF5-4A55-BF40-6DE7089DEAD9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6652-80BC-4023-BA79-96954006EE27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BD6F-FC3E-4CC8-B7DF-0939797F3E80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754E-3660-42BF-86CE-53D0F10A557A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FB69-6FAA-4FDC-9D4E-48915D276987}" type="datetime1">
              <a:rPr lang="fr-FR" smtClean="0"/>
              <a:pPr/>
              <a:t>19/02/2024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n" sz="2800" b="1" u="sng" dirty="0" smtClean="0">
                <a:solidFill>
                  <a:srgbClr val="FF0000"/>
                </a:solidFill>
              </a:rPr>
              <a:t>Definition </a:t>
            </a:r>
            <a:r>
              <a:rPr lang="en" sz="2800" b="1" dirty="0" smtClean="0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" sz="2800" b="1" dirty="0" smtClean="0">
                <a:solidFill>
                  <a:srgbClr val="0070C0"/>
                </a:solidFill>
              </a:rPr>
              <a:t>In </a:t>
            </a:r>
            <a:r>
              <a:rPr lang="en" sz="2800" b="1" dirty="0">
                <a:solidFill>
                  <a:srgbClr val="0070C0"/>
                </a:solidFill>
              </a:rPr>
              <a:t>programming, recursion is a method that allows </a:t>
            </a:r>
            <a:r>
              <a:rPr lang="en" sz="2800" b="1">
                <a:solidFill>
                  <a:srgbClr val="0070C0"/>
                </a:solidFill>
              </a:rPr>
              <a:t>a </a:t>
            </a:r>
            <a:r>
              <a:rPr lang="en" sz="2800" b="1" smtClean="0">
                <a:solidFill>
                  <a:srgbClr val="0070C0"/>
                </a:solidFill>
              </a:rPr>
              <a:t>subprogram </a:t>
            </a:r>
            <a:r>
              <a:rPr lang="en" sz="2800" b="1" dirty="0">
                <a:solidFill>
                  <a:srgbClr val="0070C0"/>
                </a:solidFill>
              </a:rPr>
              <a:t>(procedure or function) to </a:t>
            </a:r>
            <a:r>
              <a:rPr lang="en" sz="2800" b="1" dirty="0">
                <a:solidFill>
                  <a:srgbClr val="FF0000"/>
                </a:solidFill>
              </a:rPr>
              <a:t>call </a:t>
            </a:r>
            <a:r>
              <a:rPr lang="en" sz="2800" b="1" dirty="0" smtClean="0">
                <a:solidFill>
                  <a:srgbClr val="FF0000"/>
                </a:solidFill>
              </a:rPr>
              <a:t>itself </a:t>
            </a:r>
            <a:r>
              <a:rPr lang="en" sz="2800" b="1" dirty="0" smtClean="0">
                <a:solidFill>
                  <a:srgbClr val="0070C0"/>
                </a:solidFill>
              </a:rPr>
              <a:t>.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b="1" dirty="0" smtClean="0">
                <a:solidFill>
                  <a:srgbClr val="0070C0"/>
                </a:solidFill>
              </a:rPr>
              <a:t>   </a:t>
            </a:r>
            <a:endParaRPr lang="fr-FR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200" b="1" dirty="0" smtClean="0">
                <a:solidFill>
                  <a:schemeClr val="accent1">
                    <a:lumMod val="50000"/>
                  </a:schemeClr>
                </a:solidFill>
              </a:rPr>
              <a:t>Recursion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51520" y="3501008"/>
            <a:ext cx="860444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195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3200" b="1" dirty="0">
                <a:solidFill>
                  <a:schemeClr val="bg1"/>
                </a:solidFill>
              </a:rPr>
              <a:t>A recursive function (procedure) is a function (procedure) that calls itself.</a:t>
            </a:r>
          </a:p>
        </p:txBody>
      </p:sp>
    </p:spTree>
    <p:extLst>
      <p:ext uri="{BB962C8B-B14F-4D97-AF65-F5344CB8AC3E}">
        <p14:creationId xmlns:p14="http://schemas.microsoft.com/office/powerpoint/2010/main" val="14475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" sz="2800" b="1" dirty="0" smtClean="0">
                <a:solidFill>
                  <a:srgbClr val="C00000"/>
                </a:solidFill>
              </a:rPr>
              <a:t>Example 1:</a:t>
            </a:r>
            <a:endParaRPr lang="fr-FR" sz="2800" dirty="0"/>
          </a:p>
          <a:p>
            <a:r>
              <a:rPr lang="en" sz="2800" dirty="0"/>
              <a:t>the factorial function “ </a:t>
            </a:r>
            <a:r>
              <a:rPr lang="en" sz="2800" b="1" i="1" dirty="0" err="1"/>
              <a:t>fact</a:t>
            </a:r>
            <a:r>
              <a:rPr lang="en" sz="2800" b="1" i="1" dirty="0"/>
              <a:t> </a:t>
            </a:r>
            <a:r>
              <a:rPr lang="en" sz="2800" dirty="0"/>
              <a:t>» is defined as </a:t>
            </a:r>
            <a:r>
              <a:rPr lang="en" sz="2800" dirty="0" smtClean="0"/>
              <a:t>follows</a:t>
            </a:r>
            <a:endParaRPr lang="fr-FR" sz="2800" dirty="0"/>
          </a:p>
          <a:p>
            <a:pPr marL="627063"/>
            <a:r>
              <a:rPr lang="en" sz="2800" dirty="0" smtClean="0"/>
              <a:t>If </a:t>
            </a:r>
            <a:r>
              <a:rPr lang="en" sz="2800" dirty="0"/>
              <a:t>N=0:</a:t>
            </a:r>
            <a:r>
              <a:rPr lang="en" sz="2800" dirty="0" smtClean="0"/>
              <a:t>      </a:t>
            </a:r>
            <a:r>
              <a:rPr lang="en" sz="2800" b="1" dirty="0" err="1" smtClean="0"/>
              <a:t>fact </a:t>
            </a:r>
            <a:r>
              <a:rPr lang="en" sz="2800" b="1" dirty="0" smtClean="0"/>
              <a:t>(0 </a:t>
            </a:r>
            <a:r>
              <a:rPr lang="en" sz="2800" b="1" dirty="0"/>
              <a:t>)= </a:t>
            </a:r>
            <a:r>
              <a:rPr lang="en" sz="2800" b="1" dirty="0" smtClean="0"/>
              <a:t>1 </a:t>
            </a:r>
            <a:r>
              <a:rPr lang="en" sz="2800" dirty="0" smtClean="0"/>
              <a:t>. base case</a:t>
            </a:r>
          </a:p>
          <a:p>
            <a:pPr marL="627063"/>
            <a:r>
              <a:rPr lang="en" sz="2800" dirty="0" smtClean="0"/>
              <a:t>If N &gt; </a:t>
            </a:r>
            <a:r>
              <a:rPr lang="en" sz="2800" dirty="0"/>
              <a:t>0:</a:t>
            </a:r>
            <a:r>
              <a:rPr lang="en" sz="2800" dirty="0" smtClean="0"/>
              <a:t>    </a:t>
            </a:r>
            <a:r>
              <a:rPr lang="en" sz="2800" b="1" dirty="0" smtClean="0"/>
              <a:t>fact(N </a:t>
            </a:r>
            <a:r>
              <a:rPr lang="en" sz="2800" b="1" dirty="0"/>
              <a:t>)=N*fact(N-1 </a:t>
            </a:r>
            <a:r>
              <a:rPr lang="en" sz="2800" b="1" dirty="0" smtClean="0"/>
              <a:t>) </a:t>
            </a:r>
            <a:r>
              <a:rPr lang="en" sz="2800" dirty="0" smtClean="0"/>
              <a:t>. General case</a:t>
            </a:r>
            <a:endParaRPr lang="pt-BR" sz="2800" dirty="0"/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Rules for designing recursive functions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45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" sz="2800" b="1" dirty="0" smtClean="0">
                <a:solidFill>
                  <a:srgbClr val="C00000"/>
                </a:solidFill>
              </a:rPr>
              <a:t>Example 1: </a:t>
            </a:r>
            <a:r>
              <a:rPr lang="en" sz="2800" dirty="0" smtClean="0"/>
              <a:t>the function</a:t>
            </a:r>
            <a:r>
              <a:rPr lang="en" sz="2800" dirty="0"/>
              <a:t> </a:t>
            </a:r>
            <a:r>
              <a:rPr lang="en" sz="2800" dirty="0" err="1"/>
              <a:t>sum </a:t>
            </a:r>
            <a:r>
              <a:rPr lang="en" sz="2800" dirty="0"/>
              <a:t>(N </a:t>
            </a:r>
            <a:r>
              <a:rPr lang="en" sz="2800" dirty="0" smtClean="0"/>
              <a:t>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" sz="2800" dirty="0" err="1"/>
              <a:t>sum </a:t>
            </a:r>
            <a:r>
              <a:rPr lang="en" sz="2800" dirty="0"/>
              <a:t>(N </a:t>
            </a:r>
            <a:r>
              <a:rPr lang="en" sz="2800" dirty="0" smtClean="0"/>
              <a:t>) = 1+4+3+8+… (N terms)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en" sz="2800" dirty="0" smtClean="0"/>
              <a:t>If </a:t>
            </a:r>
            <a:r>
              <a:rPr lang="en" sz="2800" dirty="0"/>
              <a:t>N=0:</a:t>
            </a:r>
            <a:r>
              <a:rPr lang="en" sz="2800" dirty="0" smtClean="0"/>
              <a:t>      </a:t>
            </a:r>
            <a:r>
              <a:rPr lang="en" sz="2800" dirty="0" err="1" smtClean="0"/>
              <a:t>sum </a:t>
            </a:r>
            <a:r>
              <a:rPr lang="en" sz="2800" dirty="0" smtClean="0"/>
              <a:t>(0)=0. </a:t>
            </a:r>
            <a:r>
              <a:rPr lang="en" sz="2800" dirty="0" smtClean="0">
                <a:solidFill>
                  <a:srgbClr val="FF0000"/>
                </a:solidFill>
              </a:rPr>
              <a:t>base case</a:t>
            </a:r>
          </a:p>
          <a:p>
            <a:pPr>
              <a:lnSpc>
                <a:spcPct val="150000"/>
              </a:lnSpc>
            </a:pPr>
            <a:r>
              <a:rPr lang="en" sz="2800" dirty="0" smtClean="0"/>
              <a:t>Two general cases </a:t>
            </a:r>
            <a:r>
              <a:rPr lang="en" sz="2800" dirty="0"/>
              <a:t>If N </a:t>
            </a:r>
            <a:r>
              <a:rPr lang="en" sz="2800" dirty="0" smtClean="0"/>
              <a:t>≠ </a:t>
            </a:r>
            <a:r>
              <a:rPr lang="en" sz="2800" dirty="0"/>
              <a:t>0</a:t>
            </a:r>
            <a:endParaRPr lang="fr-FR" sz="2800" dirty="0"/>
          </a:p>
          <a:p>
            <a:pPr lvl="1">
              <a:lnSpc>
                <a:spcPct val="150000"/>
              </a:lnSpc>
            </a:pPr>
            <a:r>
              <a:rPr lang="en" dirty="0" smtClean="0"/>
              <a:t>IF N mod 2 = 1: sum (N)=N+ sum(N-1).</a:t>
            </a:r>
          </a:p>
          <a:p>
            <a:pPr lvl="1">
              <a:lnSpc>
                <a:spcPct val="150000"/>
              </a:lnSpc>
            </a:pPr>
            <a:r>
              <a:rPr lang="en" dirty="0" smtClean="0"/>
              <a:t>If N </a:t>
            </a:r>
            <a:r>
              <a:rPr lang="en" dirty="0"/>
              <a:t>mod 2 = </a:t>
            </a:r>
            <a:r>
              <a:rPr lang="en" dirty="0" smtClean="0"/>
              <a:t>0: </a:t>
            </a:r>
            <a:r>
              <a:rPr lang="en" dirty="0"/>
              <a:t>sum (N </a:t>
            </a:r>
            <a:r>
              <a:rPr lang="en" dirty="0" smtClean="0"/>
              <a:t>)=2*N+ </a:t>
            </a:r>
            <a:r>
              <a:rPr lang="en" dirty="0"/>
              <a:t>sum(N-1).</a:t>
            </a:r>
          </a:p>
          <a:p>
            <a:pPr marL="45720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Rules for designing recursive functions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44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" b="1" dirty="0" smtClean="0">
                <a:solidFill>
                  <a:srgbClr val="C00000"/>
                </a:solidFill>
              </a:rPr>
              <a:t>Simple recursion</a:t>
            </a:r>
          </a:p>
          <a:p>
            <a:pPr algn="just"/>
            <a:r>
              <a:rPr lang="en" dirty="0" smtClean="0"/>
              <a:t>when a subralgorithme </a:t>
            </a:r>
            <a:r>
              <a:rPr lang="en" dirty="0"/>
              <a:t>(function or procedure) calls itself.</a:t>
            </a: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en" dirty="0" smtClean="0"/>
              <a:t>This is </a:t>
            </a:r>
            <a:r>
              <a:rPr lang="en" dirty="0"/>
              <a:t>in fact the general case of recursion as we have already seen in the previous example with the </a:t>
            </a:r>
            <a:r>
              <a:rPr lang="en" b="1" dirty="0"/>
              <a:t>factorial function </a:t>
            </a:r>
            <a:r>
              <a:rPr lang="en" dirty="0" smtClean="0"/>
              <a:t>. </a:t>
            </a:r>
            <a:endParaRPr lang="pt-BR" dirty="0"/>
          </a:p>
          <a:p>
            <a:pPr marL="45720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Types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493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964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" b="1" dirty="0" smtClean="0">
                <a:solidFill>
                  <a:srgbClr val="C00000"/>
                </a:solidFill>
              </a:rPr>
              <a:t>Cross recursion</a:t>
            </a:r>
            <a:endParaRPr lang="fr-F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" sz="2600" dirty="0" smtClean="0"/>
              <a:t>when </a:t>
            </a:r>
            <a:r>
              <a:rPr lang="en" sz="2600" b="1" dirty="0"/>
              <a:t>two </a:t>
            </a:r>
            <a:r>
              <a:rPr lang="en" sz="2600" b="1" dirty="0" smtClean="0"/>
              <a:t>subprograms </a:t>
            </a:r>
            <a:r>
              <a:rPr lang="en" sz="2600" dirty="0" smtClean="0"/>
              <a:t>P1 </a:t>
            </a:r>
            <a:r>
              <a:rPr lang="en" sz="2600" dirty="0"/>
              <a:t>and P2 call </a:t>
            </a:r>
            <a:r>
              <a:rPr lang="en" sz="2600" b="1" dirty="0"/>
              <a:t>each </a:t>
            </a:r>
            <a:r>
              <a:rPr lang="en" sz="2600" b="1" dirty="0" smtClean="0"/>
              <a:t>other </a:t>
            </a:r>
            <a:r>
              <a:rPr lang="en" sz="2600" dirty="0" smtClean="0"/>
              <a:t>, i.e:</a:t>
            </a:r>
            <a:endParaRPr lang="fr-FR" sz="2600" dirty="0" smtClean="0"/>
          </a:p>
          <a:p>
            <a:pPr lvl="1"/>
            <a:r>
              <a:rPr lang="en" sz="2600" dirty="0"/>
              <a:t>When </a:t>
            </a:r>
            <a:r>
              <a:rPr lang="en" sz="2600" b="1" dirty="0"/>
              <a:t>P1 </a:t>
            </a:r>
            <a:r>
              <a:rPr lang="en" sz="2600" dirty="0" smtClean="0"/>
              <a:t>executes </a:t>
            </a:r>
            <a:r>
              <a:rPr lang="en" sz="2600" dirty="0"/>
              <a:t>, it calls </a:t>
            </a:r>
            <a:r>
              <a:rPr lang="en" sz="2600" b="1" dirty="0"/>
              <a:t>P2 </a:t>
            </a:r>
            <a:r>
              <a:rPr lang="en" sz="2600" dirty="0"/>
              <a:t>,</a:t>
            </a:r>
            <a:endParaRPr lang="fr-FR" sz="2600" dirty="0" smtClean="0"/>
          </a:p>
          <a:p>
            <a:pPr lvl="1">
              <a:spcBef>
                <a:spcPts val="600"/>
              </a:spcBef>
            </a:pPr>
            <a:r>
              <a:rPr lang="en" sz="2600" dirty="0"/>
              <a:t>When </a:t>
            </a:r>
            <a:r>
              <a:rPr lang="en" sz="2600" b="1" dirty="0"/>
              <a:t>P2 </a:t>
            </a:r>
            <a:r>
              <a:rPr lang="en" sz="2600" dirty="0" smtClean="0"/>
              <a:t>executes </a:t>
            </a:r>
            <a:r>
              <a:rPr lang="en" sz="2600" dirty="0"/>
              <a:t>, it calls </a:t>
            </a:r>
            <a:r>
              <a:rPr lang="en" sz="2600" b="1" dirty="0"/>
              <a:t>P1 </a:t>
            </a:r>
            <a:r>
              <a:rPr lang="en" sz="2600" dirty="0" smtClean="0"/>
              <a:t>.</a:t>
            </a:r>
            <a:endParaRPr lang="fr-FR" sz="2600" b="1" dirty="0"/>
          </a:p>
          <a:p>
            <a:pPr marL="0" indent="0">
              <a:spcBef>
                <a:spcPts val="1800"/>
              </a:spcBef>
              <a:buNone/>
            </a:pPr>
            <a:r>
              <a:rPr lang="en" sz="2600" b="1" dirty="0" smtClean="0"/>
              <a:t>Syntax </a:t>
            </a:r>
            <a:r>
              <a:rPr lang="en" sz="2600" b="1" dirty="0"/>
              <a:t>:</a:t>
            </a:r>
            <a:endParaRPr lang="fr-FR" sz="2600" dirty="0"/>
          </a:p>
          <a:p>
            <a:pPr marL="400050" lvl="1" indent="0">
              <a:buNone/>
            </a:pPr>
            <a:r>
              <a:rPr lang="en" sz="2600" b="1" dirty="0">
                <a:solidFill>
                  <a:srgbClr val="FF0000"/>
                </a:solidFill>
              </a:rPr>
              <a:t>P1 </a:t>
            </a:r>
            <a:r>
              <a:rPr lang="en" sz="2600" b="1" dirty="0"/>
              <a:t>procedure</a:t>
            </a:r>
            <a:r>
              <a:rPr lang="en" sz="2600" dirty="0"/>
              <a:t> </a:t>
            </a:r>
          </a:p>
          <a:p>
            <a:pPr marL="400050" lvl="1" indent="0">
              <a:buNone/>
            </a:pPr>
            <a:r>
              <a:rPr lang="en" sz="2600" b="1" dirty="0"/>
              <a:t>Beginning</a:t>
            </a:r>
            <a:endParaRPr lang="fr-FR" sz="2600" dirty="0"/>
          </a:p>
          <a:p>
            <a:pPr marL="400050" lvl="1" indent="0">
              <a:buNone/>
            </a:pPr>
            <a:r>
              <a:rPr lang="en" sz="2600" dirty="0"/>
              <a:t>…</a:t>
            </a:r>
          </a:p>
          <a:p>
            <a:pPr marL="400050" lvl="1" indent="0">
              <a:buNone/>
            </a:pPr>
            <a:r>
              <a:rPr lang="en" sz="2600" b="1" dirty="0">
                <a:solidFill>
                  <a:srgbClr val="FF0000"/>
                </a:solidFill>
              </a:rPr>
              <a:t>Call from P2;</a:t>
            </a:r>
          </a:p>
          <a:p>
            <a:pPr marL="400050" lvl="1" indent="0">
              <a:buNone/>
            </a:pPr>
            <a:r>
              <a:rPr lang="en" sz="2600" dirty="0"/>
              <a:t>…</a:t>
            </a:r>
          </a:p>
          <a:p>
            <a:pPr marL="400050" lvl="1" indent="0">
              <a:buNone/>
            </a:pPr>
            <a:r>
              <a:rPr lang="en" sz="2600" b="1" dirty="0"/>
              <a:t>END</a:t>
            </a:r>
            <a:endParaRPr lang="fr-FR" sz="2600" dirty="0" smtClean="0"/>
          </a:p>
          <a:p>
            <a:pPr marL="400050" lvl="1" indent="0">
              <a:buNone/>
            </a:pPr>
            <a:endParaRPr lang="fr-FR" b="1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Types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550660" y="3861048"/>
            <a:ext cx="4572000" cy="28777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" sz="2600" b="1" dirty="0"/>
              <a:t>P2 procedure</a:t>
            </a:r>
            <a:endParaRPr lang="fr-FR" sz="2600" b="1" dirty="0" smtClean="0"/>
          </a:p>
          <a:p>
            <a:pPr>
              <a:spcAft>
                <a:spcPts val="600"/>
              </a:spcAft>
            </a:pPr>
            <a:r>
              <a:rPr lang="en" sz="2600" b="1" dirty="0" smtClean="0"/>
              <a:t>Beginning</a:t>
            </a:r>
            <a:endParaRPr lang="fr-FR" sz="2600" dirty="0"/>
          </a:p>
          <a:p>
            <a:pPr>
              <a:spcAft>
                <a:spcPts val="600"/>
              </a:spcAft>
            </a:pPr>
            <a:r>
              <a:rPr lang="en" sz="2600" dirty="0"/>
              <a:t>…</a:t>
            </a:r>
          </a:p>
          <a:p>
            <a:pPr>
              <a:spcAft>
                <a:spcPts val="600"/>
              </a:spcAft>
            </a:pPr>
            <a:r>
              <a:rPr lang="en" sz="2600" b="1" dirty="0">
                <a:solidFill>
                  <a:srgbClr val="FF0000"/>
                </a:solidFill>
              </a:rPr>
              <a:t>Call from P1;</a:t>
            </a:r>
          </a:p>
          <a:p>
            <a:pPr>
              <a:spcAft>
                <a:spcPts val="600"/>
              </a:spcAft>
            </a:pPr>
            <a:r>
              <a:rPr lang="en" sz="2600" dirty="0"/>
              <a:t>…</a:t>
            </a:r>
          </a:p>
          <a:p>
            <a:pPr>
              <a:spcAft>
                <a:spcPts val="600"/>
              </a:spcAft>
            </a:pPr>
            <a:r>
              <a:rPr lang="en" sz="2600" b="1" dirty="0" smtClean="0"/>
              <a:t>END</a:t>
            </a:r>
            <a:endParaRPr lang="fr-FR" sz="2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9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964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" b="1" dirty="0" smtClean="0">
                <a:solidFill>
                  <a:srgbClr val="C00000"/>
                </a:solidFill>
              </a:rPr>
              <a:t>Example:</a:t>
            </a:r>
          </a:p>
          <a:p>
            <a:pPr>
              <a:spcAft>
                <a:spcPts val="1200"/>
              </a:spcAft>
            </a:pPr>
            <a:r>
              <a:rPr lang="en" sz="2800" dirty="0" smtClean="0">
                <a:solidFill>
                  <a:schemeClr val="tx1"/>
                </a:solidFill>
              </a:rPr>
              <a:t>A </a:t>
            </a:r>
            <a:r>
              <a:rPr lang="en" sz="2800" dirty="0"/>
              <a:t>positive integer n can be </a:t>
            </a:r>
            <a:r>
              <a:rPr lang="en" sz="2800" dirty="0" smtClean="0"/>
              <a:t>either </a:t>
            </a:r>
            <a:endParaRPr lang="fr-FR" sz="2800" dirty="0"/>
          </a:p>
          <a:p>
            <a:pPr marL="722313" indent="-549275">
              <a:spcAft>
                <a:spcPts val="1200"/>
              </a:spcAft>
              <a:buFont typeface="Wingdings" pitchFamily="2" charset="2"/>
              <a:buChar char="ü"/>
              <a:tabLst>
                <a:tab pos="725488" algn="l"/>
              </a:tabLst>
            </a:pPr>
            <a:r>
              <a:rPr lang="en" sz="2800" dirty="0">
                <a:solidFill>
                  <a:srgbClr val="FF0000"/>
                </a:solidFill>
              </a:rPr>
              <a:t>Even </a:t>
            </a:r>
            <a:r>
              <a:rPr lang="en" sz="2800" dirty="0"/>
              <a:t>→ n = 2*k</a:t>
            </a:r>
            <a:endParaRPr lang="pt-BR" sz="2800" dirty="0" smtClean="0"/>
          </a:p>
          <a:p>
            <a:pPr marL="722313" indent="-549275">
              <a:spcAft>
                <a:spcPts val="1200"/>
              </a:spcAft>
              <a:buFont typeface="Wingdings" pitchFamily="2" charset="2"/>
              <a:buChar char="ü"/>
              <a:tabLst>
                <a:tab pos="725488" algn="l"/>
              </a:tabLst>
            </a:pPr>
            <a:r>
              <a:rPr lang="en" sz="2800" dirty="0" smtClean="0">
                <a:solidFill>
                  <a:srgbClr val="FF0000"/>
                </a:solidFill>
              </a:rPr>
              <a:t>Odd </a:t>
            </a:r>
            <a:r>
              <a:rPr lang="en" sz="2800" dirty="0"/>
              <a:t>→ n = 2*k+1</a:t>
            </a:r>
            <a:endParaRPr lang="fr-FR" sz="2800" dirty="0" smtClean="0"/>
          </a:p>
          <a:p>
            <a:pPr>
              <a:spcAft>
                <a:spcPts val="1200"/>
              </a:spcAft>
            </a:pPr>
            <a:r>
              <a:rPr lang="en" sz="2800" dirty="0" smtClean="0"/>
              <a:t>If </a:t>
            </a:r>
            <a:r>
              <a:rPr lang="en" sz="2800" dirty="0"/>
              <a:t>we consider two functions </a:t>
            </a:r>
            <a:r>
              <a:rPr lang="en" sz="2800" b="1" dirty="0"/>
              <a:t>Even </a:t>
            </a:r>
            <a:r>
              <a:rPr lang="en" sz="2800" dirty="0"/>
              <a:t>(n) and </a:t>
            </a:r>
            <a:r>
              <a:rPr lang="en" sz="2800" b="1" dirty="0"/>
              <a:t>Odd </a:t>
            </a:r>
            <a:r>
              <a:rPr lang="en" sz="2800" dirty="0"/>
              <a:t>(n) with logical values ( </a:t>
            </a:r>
            <a:r>
              <a:rPr lang="en" sz="2800" b="1" dirty="0"/>
              <a:t>boolean </a:t>
            </a:r>
            <a:r>
              <a:rPr lang="en" sz="2800" dirty="0"/>
              <a:t>) then we will have </a:t>
            </a:r>
            <a:r>
              <a:rPr lang="en" sz="2800" dirty="0" smtClean="0"/>
              <a:t>:</a:t>
            </a:r>
          </a:p>
          <a:p>
            <a:pPr lvl="1">
              <a:spcAft>
                <a:spcPts val="1200"/>
              </a:spcAft>
            </a:pPr>
            <a:r>
              <a:rPr lang="en" dirty="0" smtClean="0"/>
              <a:t>If </a:t>
            </a:r>
            <a:r>
              <a:rPr lang="en" b="1" dirty="0"/>
              <a:t>Even </a:t>
            </a:r>
            <a:r>
              <a:rPr lang="en" dirty="0"/>
              <a:t>(n) = true then </a:t>
            </a:r>
            <a:r>
              <a:rPr lang="en" b="1" dirty="0"/>
              <a:t>Odd </a:t>
            </a:r>
            <a:r>
              <a:rPr lang="en" dirty="0"/>
              <a:t>(n) = false</a:t>
            </a:r>
            <a:endParaRPr lang="fr-FR" dirty="0" smtClean="0"/>
          </a:p>
          <a:p>
            <a:pPr lvl="1">
              <a:spcAft>
                <a:spcPts val="1200"/>
              </a:spcAft>
            </a:pPr>
            <a:r>
              <a:rPr lang="en" dirty="0" smtClean="0"/>
              <a:t>If </a:t>
            </a:r>
            <a:r>
              <a:rPr lang="en" b="1" dirty="0"/>
              <a:t>Odd </a:t>
            </a:r>
            <a:r>
              <a:rPr lang="en" dirty="0"/>
              <a:t>(n) = true then </a:t>
            </a:r>
            <a:r>
              <a:rPr lang="en" b="1" dirty="0"/>
              <a:t>Even </a:t>
            </a:r>
            <a:r>
              <a:rPr lang="en" dirty="0"/>
              <a:t>(n) = false</a:t>
            </a:r>
            <a:endParaRPr lang="fr-FR" b="1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Types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67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Types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67544" y="1052736"/>
            <a:ext cx="63367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" sz="2800" b="1" dirty="0" smtClean="0"/>
              <a:t>Function Even </a:t>
            </a:r>
            <a:r>
              <a:rPr lang="en" sz="2800" dirty="0" smtClean="0"/>
              <a:t>(n</a:t>
            </a:r>
            <a:r>
              <a:rPr lang="en" sz="2800" dirty="0"/>
              <a:t>: integer): boolean</a:t>
            </a:r>
            <a:r>
              <a:rPr lang="en" sz="2800" dirty="0" smtClean="0"/>
              <a:t> 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en" sz="2800" b="1" dirty="0"/>
              <a:t>Beginning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en" sz="2800" b="1" dirty="0" smtClean="0"/>
              <a:t>If </a:t>
            </a:r>
            <a:r>
              <a:rPr lang="en" sz="2800" b="1" dirty="0"/>
              <a:t>( </a:t>
            </a:r>
            <a:r>
              <a:rPr lang="en" sz="2800" dirty="0"/>
              <a:t>n = 0) then</a:t>
            </a:r>
          </a:p>
          <a:p>
            <a:pPr>
              <a:lnSpc>
                <a:spcPct val="150000"/>
              </a:lnSpc>
            </a:pPr>
            <a:r>
              <a:rPr lang="en" sz="2800" dirty="0" smtClean="0"/>
              <a:t>	Returns true </a:t>
            </a:r>
            <a:r>
              <a:rPr lang="en" sz="2800" dirty="0"/>
              <a:t>;</a:t>
            </a:r>
          </a:p>
          <a:p>
            <a:pPr>
              <a:lnSpc>
                <a:spcPct val="150000"/>
              </a:lnSpc>
            </a:pPr>
            <a:r>
              <a:rPr lang="en" sz="2800" b="1" dirty="0" smtClean="0"/>
              <a:t>Else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en" sz="2800" dirty="0" smtClean="0"/>
              <a:t>	Return </a:t>
            </a:r>
            <a:r>
              <a:rPr lang="en" sz="2800" b="1" dirty="0" smtClean="0">
                <a:solidFill>
                  <a:srgbClr val="FF0000"/>
                </a:solidFill>
              </a:rPr>
              <a:t>Odd </a:t>
            </a:r>
            <a:r>
              <a:rPr lang="en" sz="2800" b="1" dirty="0">
                <a:solidFill>
                  <a:srgbClr val="FF0000"/>
                </a:solidFill>
              </a:rPr>
              <a:t>(n-1) </a:t>
            </a:r>
            <a:r>
              <a:rPr lang="en" sz="2800" dirty="0"/>
              <a:t>;</a:t>
            </a:r>
          </a:p>
          <a:p>
            <a:pPr>
              <a:lnSpc>
                <a:spcPct val="150000"/>
              </a:lnSpc>
            </a:pPr>
            <a:r>
              <a:rPr lang="en" sz="2800" b="1" dirty="0" smtClean="0"/>
              <a:t>End if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en" sz="2800" dirty="0" smtClean="0"/>
              <a:t>END </a:t>
            </a:r>
            <a:r>
              <a:rPr lang="en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143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00050" lvl="1" indent="0">
              <a:buNone/>
            </a:pPr>
            <a:r>
              <a:rPr lang="en" b="1" dirty="0" smtClean="0">
                <a:solidFill>
                  <a:srgbClr val="C00000"/>
                </a:solidFill>
              </a:rPr>
              <a:t>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Types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67544" y="1052736"/>
            <a:ext cx="63367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/>
              <a:t>function </a:t>
            </a:r>
            <a:r>
              <a:rPr lang="en" sz="2800" dirty="0" smtClean="0"/>
              <a:t>Odd ( </a:t>
            </a:r>
            <a:r>
              <a:rPr lang="en" sz="2800" dirty="0"/>
              <a:t>n: integer): </a:t>
            </a:r>
            <a:r>
              <a:rPr lang="en" sz="2800" dirty="0" smtClean="0"/>
              <a:t>boolean</a:t>
            </a:r>
          </a:p>
          <a:p>
            <a:r>
              <a:rPr lang="en" sz="2800" b="1" dirty="0" smtClean="0"/>
              <a:t>Begin</a:t>
            </a:r>
          </a:p>
          <a:p>
            <a:r>
              <a:rPr lang="en" sz="2800" b="1" dirty="0"/>
              <a:t>	</a:t>
            </a:r>
            <a:r>
              <a:rPr lang="en" sz="2800" b="1" dirty="0" smtClean="0"/>
              <a:t>If </a:t>
            </a:r>
            <a:r>
              <a:rPr lang="en" sz="2800" b="1" dirty="0"/>
              <a:t>( </a:t>
            </a:r>
            <a:r>
              <a:rPr lang="en" sz="2800" dirty="0"/>
              <a:t>n = 0) then</a:t>
            </a:r>
          </a:p>
          <a:p>
            <a:r>
              <a:rPr lang="en" sz="2800" dirty="0" smtClean="0"/>
              <a:t>	       Returns False;</a:t>
            </a:r>
            <a:endParaRPr lang="fr-FR" sz="2800" dirty="0"/>
          </a:p>
          <a:p>
            <a:r>
              <a:rPr lang="fr-FR" sz="2800" b="1" dirty="0" smtClean="0"/>
              <a:t>	</a:t>
            </a:r>
            <a:r>
              <a:rPr lang="fr-FR" sz="2800" b="1" dirty="0" err="1" smtClean="0"/>
              <a:t>Else</a:t>
            </a:r>
            <a:endParaRPr lang="fr-FR" sz="2800" dirty="0"/>
          </a:p>
          <a:p>
            <a:r>
              <a:rPr lang="en" sz="2800" dirty="0" smtClean="0"/>
              <a:t>	       Return </a:t>
            </a:r>
            <a:r>
              <a:rPr lang="en" sz="2800" b="1" dirty="0" smtClean="0">
                <a:solidFill>
                  <a:srgbClr val="FF0000"/>
                </a:solidFill>
              </a:rPr>
              <a:t>Even (n-1 </a:t>
            </a:r>
            <a:r>
              <a:rPr lang="en" sz="2800" dirty="0" smtClean="0"/>
              <a:t>);</a:t>
            </a:r>
          </a:p>
          <a:p>
            <a:r>
              <a:rPr lang="en" sz="2800" b="1" dirty="0" smtClean="0"/>
              <a:t>	End if</a:t>
            </a:r>
            <a:endParaRPr lang="fr-FR" sz="2800" dirty="0"/>
          </a:p>
          <a:p>
            <a:r>
              <a:rPr lang="en" sz="2800" dirty="0" smtClean="0"/>
              <a:t>END </a:t>
            </a:r>
            <a:r>
              <a:rPr lang="en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6275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" sz="2800" dirty="0" smtClean="0"/>
              <a:t>Since </a:t>
            </a:r>
            <a:r>
              <a:rPr lang="en" sz="2800" dirty="0"/>
              <a:t>a recursive function calls itself, it is imperative that we provide a stopping condition for the recursion, otherwise the program will never stop </a:t>
            </a:r>
            <a:r>
              <a:rPr lang="en" sz="2800" dirty="0" smtClean="0"/>
              <a:t>.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en" sz="2800" dirty="0" smtClean="0"/>
              <a:t>We </a:t>
            </a:r>
            <a:r>
              <a:rPr lang="en" sz="2800" dirty="0"/>
              <a:t>must always test the stopping condition first, and then, if the condition is not verified, launch a recursive call </a:t>
            </a:r>
            <a:r>
              <a:rPr lang="en" sz="2800" dirty="0" smtClean="0"/>
              <a:t>.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Remarks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49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Aft>
                <a:spcPts val="1800"/>
              </a:spcAft>
            </a:pPr>
            <a:r>
              <a:rPr lang="en" sz="2800" dirty="0" smtClean="0"/>
              <a:t>Simplify </a:t>
            </a:r>
            <a:r>
              <a:rPr lang="en" sz="2800" dirty="0"/>
              <a:t>the writing of programs, because the calculations to be performed are not explicitly defined </a:t>
            </a:r>
            <a:r>
              <a:rPr lang="en" sz="2800" dirty="0" smtClean="0"/>
              <a:t>.</a:t>
            </a:r>
          </a:p>
          <a:p>
            <a:pPr algn="just">
              <a:spcAft>
                <a:spcPts val="1800"/>
              </a:spcAft>
            </a:pPr>
            <a:r>
              <a:rPr lang="en" sz="2800" dirty="0" smtClean="0"/>
              <a:t>Facilitate </a:t>
            </a:r>
            <a:r>
              <a:rPr lang="en" sz="2800" dirty="0"/>
              <a:t>the task of the programmer who will no longer have to specify the number of repetitions of the same action, nor to manage the values of the different variables used </a:t>
            </a:r>
            <a:r>
              <a:rPr lang="en" sz="2800" dirty="0" smtClean="0"/>
              <a:t>.</a:t>
            </a:r>
          </a:p>
          <a:p>
            <a:pPr algn="just">
              <a:spcAft>
                <a:spcPts val="1800"/>
              </a:spcAft>
            </a:pPr>
            <a:r>
              <a:rPr lang="en" sz="2800" dirty="0" smtClean="0"/>
              <a:t>Allows you </a:t>
            </a:r>
            <a:r>
              <a:rPr lang="en" sz="2800" dirty="0"/>
              <a:t>to solve problems, usually </a:t>
            </a:r>
            <a:r>
              <a:rPr lang="en" sz="2800" dirty="0" smtClean="0"/>
              <a:t>unsolvable, </a:t>
            </a:r>
            <a:r>
              <a:rPr lang="en" sz="2800" dirty="0"/>
              <a:t>with the use of simple </a:t>
            </a:r>
            <a:r>
              <a:rPr lang="en" sz="2800" i="1" dirty="0"/>
              <a:t>for </a:t>
            </a:r>
            <a:r>
              <a:rPr lang="en" sz="2800" dirty="0"/>
              <a:t>or </a:t>
            </a:r>
            <a:r>
              <a:rPr lang="en" sz="2800" i="1" dirty="0"/>
              <a:t>while loops </a:t>
            </a:r>
            <a:r>
              <a:rPr lang="en" sz="2800" dirty="0"/>
              <a:t>.</a:t>
            </a:r>
            <a:endParaRPr lang="fr-FR" sz="2800" dirty="0" smtClean="0"/>
          </a:p>
          <a:p>
            <a:pPr algn="just">
              <a:spcAft>
                <a:spcPts val="1800"/>
              </a:spcAft>
            </a:pPr>
            <a:r>
              <a:rPr lang="en" sz="2800" dirty="0" smtClean="0"/>
              <a:t>Make </a:t>
            </a:r>
            <a:r>
              <a:rPr lang="en" sz="2800" dirty="0"/>
              <a:t>an algorithm more readable and </a:t>
            </a:r>
            <a:r>
              <a:rPr lang="en" sz="2800" dirty="0" smtClean="0"/>
              <a:t>shorter and it </a:t>
            </a:r>
            <a:r>
              <a:rPr lang="en" sz="2800" dirty="0"/>
              <a:t>allows, in certain cases, a colossal saving of time as is the case in sorting algorithms.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/>
              <a:t>Advantages of </a:t>
            </a:r>
            <a:r>
              <a:rPr lang="en" sz="3600" b="1" dirty="0" smtClean="0"/>
              <a:t>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60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Example 1:</a:t>
            </a:r>
          </a:p>
          <a:p>
            <a:pPr marL="0" indent="0">
              <a:buNone/>
            </a:pPr>
            <a:r>
              <a:rPr lang="en" sz="2800" b="1" dirty="0"/>
              <a:t>Function </a:t>
            </a:r>
            <a:r>
              <a:rPr lang="en" sz="2800" dirty="0"/>
              <a:t>fact (N: integer): </a:t>
            </a:r>
            <a:r>
              <a:rPr lang="en" sz="2800" dirty="0" smtClean="0"/>
              <a:t>Integer</a:t>
            </a:r>
            <a:endParaRPr lang="fr-FR" sz="2800" dirty="0" smtClean="0"/>
          </a:p>
          <a:p>
            <a:pPr marL="0" indent="0">
              <a:buNone/>
            </a:pPr>
            <a:r>
              <a:rPr lang="en" sz="2800" b="1" dirty="0" smtClean="0"/>
              <a:t>Begin</a:t>
            </a:r>
          </a:p>
          <a:p>
            <a:pPr marL="0" indent="0">
              <a:buNone/>
            </a:pPr>
            <a:r>
              <a:rPr lang="en" sz="2800" b="1" dirty="0" smtClean="0"/>
              <a:t>	If </a:t>
            </a:r>
            <a:r>
              <a:rPr lang="en" sz="2800" b="1" dirty="0"/>
              <a:t>( </a:t>
            </a:r>
            <a:r>
              <a:rPr lang="en" sz="2800" dirty="0"/>
              <a:t>N = 0) then</a:t>
            </a:r>
            <a:endParaRPr lang="pt-BR" sz="2800" dirty="0" smtClean="0"/>
          </a:p>
          <a:p>
            <a:pPr marL="0" indent="0">
              <a:buNone/>
            </a:pPr>
            <a:r>
              <a:rPr lang="en" sz="2800" dirty="0" smtClean="0"/>
              <a:t> 	      R</a:t>
            </a:r>
            <a:r>
              <a:rPr lang="en" sz="2800" dirty="0" smtClean="0">
                <a:sym typeface="Wingdings" pitchFamily="2" charset="2"/>
              </a:rPr>
              <a:t></a:t>
            </a:r>
            <a:r>
              <a:rPr lang="en" sz="2800" dirty="0" smtClean="0"/>
              <a:t> 1</a:t>
            </a:r>
            <a:r>
              <a:rPr lang="en" sz="2800" dirty="0"/>
              <a:t>;</a:t>
            </a:r>
          </a:p>
          <a:p>
            <a:pPr marL="0" indent="0">
              <a:buNone/>
            </a:pPr>
            <a:r>
              <a:rPr lang="fr-FR" sz="2800" b="1" dirty="0" smtClean="0"/>
              <a:t>	</a:t>
            </a:r>
            <a:r>
              <a:rPr lang="fr-FR" sz="2800" b="1" dirty="0" err="1" smtClean="0"/>
              <a:t>Else</a:t>
            </a:r>
            <a:endParaRPr lang="fr-FR" sz="2800" dirty="0"/>
          </a:p>
          <a:p>
            <a:pPr marL="0" indent="0">
              <a:buNone/>
            </a:pPr>
            <a:r>
              <a:rPr lang="en" sz="2800" dirty="0" smtClean="0"/>
              <a:t>                  R</a:t>
            </a:r>
            <a:r>
              <a:rPr lang="en" sz="2800" dirty="0" smtClean="0">
                <a:sym typeface="Wingdings" pitchFamily="2" charset="2"/>
              </a:rPr>
              <a:t></a:t>
            </a:r>
            <a:r>
              <a:rPr lang="en" sz="2800" dirty="0" smtClean="0"/>
              <a:t>  </a:t>
            </a:r>
            <a:r>
              <a:rPr lang="en" sz="2800" dirty="0"/>
              <a:t>N * </a:t>
            </a:r>
            <a:r>
              <a:rPr lang="en" sz="2800" b="1" dirty="0">
                <a:solidFill>
                  <a:srgbClr val="FF0000"/>
                </a:solidFill>
              </a:rPr>
              <a:t>fact (N - 1) </a:t>
            </a:r>
            <a:r>
              <a:rPr lang="en" sz="2800" dirty="0"/>
              <a:t>;</a:t>
            </a:r>
          </a:p>
          <a:p>
            <a:pPr marL="0" indent="0">
              <a:buNone/>
            </a:pPr>
            <a:r>
              <a:rPr lang="en" sz="2800" b="1" dirty="0" smtClean="0"/>
              <a:t>           End if</a:t>
            </a:r>
            <a:endParaRPr lang="fr-FR" sz="2800" dirty="0"/>
          </a:p>
          <a:p>
            <a:pPr marL="0" indent="0">
              <a:buNone/>
            </a:pPr>
            <a:r>
              <a:rPr lang="en" sz="2800" dirty="0" smtClean="0"/>
              <a:t>             Return </a:t>
            </a:r>
            <a:r>
              <a:rPr lang="en" sz="2800" dirty="0"/>
              <a:t>(R);</a:t>
            </a:r>
          </a:p>
          <a:p>
            <a:pPr marL="0" indent="0">
              <a:buNone/>
            </a:pPr>
            <a:r>
              <a:rPr lang="en" sz="2800" b="1" dirty="0" smtClean="0"/>
              <a:t>End</a:t>
            </a:r>
            <a:endParaRPr lang="en" sz="2800" b="1" dirty="0" smtClean="0">
              <a:solidFill>
                <a:srgbClr val="FF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200" b="1" dirty="0" smtClean="0">
                <a:solidFill>
                  <a:schemeClr val="accent1">
                    <a:lumMod val="50000"/>
                  </a:schemeClr>
                </a:solidFill>
              </a:rPr>
              <a:t>Recursion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Pensées 7"/>
          <p:cNvSpPr/>
          <p:nvPr/>
        </p:nvSpPr>
        <p:spPr>
          <a:xfrm>
            <a:off x="4776046" y="2852936"/>
            <a:ext cx="3495332" cy="1150418"/>
          </a:xfrm>
          <a:prstGeom prst="cloudCallout">
            <a:avLst>
              <a:gd name="adj1" fmla="val -59815"/>
              <a:gd name="adj2" fmla="val 5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2800" dirty="0" smtClean="0">
                <a:solidFill>
                  <a:schemeClr val="tx1"/>
                </a:solidFill>
              </a:rPr>
              <a:t>Recursive call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3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Example 2:</a:t>
            </a:r>
          </a:p>
          <a:p>
            <a:pPr marL="0" indent="0">
              <a:buNone/>
            </a:pPr>
            <a:r>
              <a:rPr lang="en" sz="2800" b="1" dirty="0" smtClean="0"/>
              <a:t>Procedure display</a:t>
            </a:r>
            <a:r>
              <a:rPr lang="en" sz="2800" dirty="0" smtClean="0"/>
              <a:t> </a:t>
            </a:r>
            <a:r>
              <a:rPr lang="en" sz="2800" dirty="0"/>
              <a:t>(N: integer </a:t>
            </a:r>
            <a:r>
              <a:rPr lang="en" sz="2800" dirty="0" smtClean="0"/>
              <a:t>)</a:t>
            </a:r>
          </a:p>
          <a:p>
            <a:pPr marL="0" indent="0">
              <a:buNone/>
            </a:pPr>
            <a:r>
              <a:rPr lang="en" sz="2800" b="1" dirty="0" smtClean="0"/>
              <a:t>Begin</a:t>
            </a:r>
            <a:endParaRPr lang="fr-FR" sz="2800" dirty="0"/>
          </a:p>
          <a:p>
            <a:pPr marL="0" indent="0">
              <a:buNone/>
            </a:pPr>
            <a:r>
              <a:rPr lang="en" sz="2800" b="1" dirty="0" smtClean="0"/>
              <a:t>    If </a:t>
            </a:r>
            <a:r>
              <a:rPr lang="en" sz="2800" b="1" dirty="0"/>
              <a:t>( </a:t>
            </a:r>
            <a:r>
              <a:rPr lang="en" sz="2800" dirty="0"/>
              <a:t>N = 0) then</a:t>
            </a:r>
            <a:endParaRPr lang="pt-BR" sz="2800" dirty="0" smtClean="0"/>
          </a:p>
          <a:p>
            <a:pPr marL="0" indent="0">
              <a:buNone/>
            </a:pPr>
            <a:r>
              <a:rPr lang="en" sz="2800" dirty="0" smtClean="0"/>
              <a:t>          Write (0);</a:t>
            </a:r>
            <a:endParaRPr lang="pt-BR" sz="2800" dirty="0"/>
          </a:p>
          <a:p>
            <a:pPr marL="0" indent="0">
              <a:buNone/>
            </a:pPr>
            <a:r>
              <a:rPr lang="fr-FR" sz="2800" b="1" dirty="0" smtClean="0"/>
              <a:t>    </a:t>
            </a:r>
            <a:r>
              <a:rPr lang="fr-FR" sz="2800" b="1" dirty="0" err="1" smtClean="0"/>
              <a:t>Else</a:t>
            </a:r>
            <a:endParaRPr lang="fr-FR" sz="2800" dirty="0"/>
          </a:p>
          <a:p>
            <a:pPr marL="0" indent="0">
              <a:buNone/>
            </a:pPr>
            <a:r>
              <a:rPr lang="en" sz="2800" dirty="0" smtClean="0"/>
              <a:t>           Write (N);</a:t>
            </a:r>
          </a:p>
          <a:p>
            <a:pPr marL="0" indent="0">
              <a:buNone/>
            </a:pPr>
            <a:r>
              <a:rPr lang="en" sz="2800" dirty="0"/>
              <a:t> </a:t>
            </a:r>
            <a:r>
              <a:rPr lang="en" sz="2800" dirty="0" smtClean="0"/>
              <a:t>          </a:t>
            </a:r>
            <a:r>
              <a:rPr lang="en" sz="2800" dirty="0" smtClean="0"/>
              <a:t>disp</a:t>
            </a:r>
            <a:r>
              <a:rPr lang="fr-FR" sz="2800" dirty="0" smtClean="0"/>
              <a:t>la</a:t>
            </a:r>
            <a:r>
              <a:rPr lang="en" sz="2800" dirty="0" smtClean="0"/>
              <a:t>y (N-1);</a:t>
            </a:r>
            <a:endParaRPr lang="pt-BR" sz="2800" dirty="0"/>
          </a:p>
          <a:p>
            <a:pPr marL="0" indent="0">
              <a:buNone/>
            </a:pPr>
            <a:r>
              <a:rPr lang="en" sz="2800" b="1" dirty="0" smtClean="0"/>
              <a:t>     End if</a:t>
            </a:r>
            <a:endParaRPr lang="fr-FR" sz="2800" dirty="0"/>
          </a:p>
          <a:p>
            <a:pPr marL="0" indent="0">
              <a:buNone/>
            </a:pPr>
            <a:r>
              <a:rPr lang="en" sz="2800" b="1" dirty="0" smtClean="0"/>
              <a:t>End</a:t>
            </a:r>
            <a:r>
              <a:rPr lang="en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200" b="1" dirty="0" smtClean="0">
                <a:solidFill>
                  <a:schemeClr val="accent1">
                    <a:lumMod val="50000"/>
                  </a:schemeClr>
                </a:solidFill>
              </a:rPr>
              <a:t>Recursion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Pensées 7"/>
          <p:cNvSpPr/>
          <p:nvPr/>
        </p:nvSpPr>
        <p:spPr>
          <a:xfrm>
            <a:off x="3491880" y="3501008"/>
            <a:ext cx="3495332" cy="1150418"/>
          </a:xfrm>
          <a:prstGeom prst="cloudCallout">
            <a:avLst>
              <a:gd name="adj1" fmla="val -59815"/>
              <a:gd name="adj2" fmla="val 5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2800" dirty="0" smtClean="0">
                <a:solidFill>
                  <a:schemeClr val="tx1"/>
                </a:solidFill>
              </a:rPr>
              <a:t>Recursive call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4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FR" sz="2800" b="1" dirty="0" smtClean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chemeClr val="accent1">
                    <a:lumMod val="50000"/>
                  </a:schemeClr>
                </a:solidFill>
              </a:rPr>
              <a:t>Principle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95536" y="1962418"/>
            <a:ext cx="8064896" cy="523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/>
              <a:buChar char="è"/>
            </a:pPr>
            <a:r>
              <a:rPr lang="en" sz="2800" dirty="0" smtClean="0"/>
              <a:t>Reduce </a:t>
            </a:r>
            <a:r>
              <a:rPr lang="en" sz="2800" dirty="0"/>
              <a:t>the size of the problem </a:t>
            </a:r>
            <a:r>
              <a:rPr lang="en" sz="2800" dirty="0" smtClean="0"/>
              <a:t>considered.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3214686"/>
            <a:ext cx="8064896" cy="954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/>
              <a:buChar char="è"/>
            </a:pPr>
            <a:r>
              <a:rPr lang="en" sz="2800" dirty="0" smtClean="0"/>
              <a:t>In each recursive call we must reduce one of the values of the effective parameters.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908720"/>
            <a:ext cx="8496944" cy="6718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" sz="2800" b="1" dirty="0" smtClean="0">
                <a:solidFill>
                  <a:srgbClr val="C00000"/>
                </a:solidFill>
              </a:rPr>
              <a:t>Decompose </a:t>
            </a:r>
            <a:r>
              <a:rPr lang="en" sz="2800" b="1" dirty="0">
                <a:solidFill>
                  <a:srgbClr val="C00000"/>
                </a:solidFill>
              </a:rPr>
              <a:t>the </a:t>
            </a:r>
            <a:r>
              <a:rPr lang="en" sz="2800" b="1">
                <a:solidFill>
                  <a:srgbClr val="C00000"/>
                </a:solidFill>
              </a:rPr>
              <a:t>problem </a:t>
            </a:r>
            <a:r>
              <a:rPr lang="en" sz="2800" b="1" smtClean="0">
                <a:solidFill>
                  <a:srgbClr val="C00000"/>
                </a:solidFill>
              </a:rPr>
              <a:t>into </a:t>
            </a:r>
            <a:r>
              <a:rPr lang="en" sz="2800" b="1" dirty="0">
                <a:solidFill>
                  <a:srgbClr val="C00000"/>
                </a:solidFill>
              </a:rPr>
              <a:t>a simpler problem</a:t>
            </a:r>
          </a:p>
        </p:txBody>
      </p:sp>
    </p:spTree>
    <p:extLst>
      <p:ext uri="{BB962C8B-B14F-4D97-AF65-F5344CB8AC3E}">
        <p14:creationId xmlns:p14="http://schemas.microsoft.com/office/powerpoint/2010/main" val="317761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180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" sz="2800" b="1" dirty="0" smtClean="0">
                <a:solidFill>
                  <a:srgbClr val="7030A0"/>
                </a:solidFill>
              </a:rPr>
              <a:t>For </a:t>
            </a:r>
            <a:r>
              <a:rPr lang="en" sz="2800" b="1" dirty="0">
                <a:solidFill>
                  <a:srgbClr val="7030A0"/>
                </a:solidFill>
              </a:rPr>
              <a:t>recursion </a:t>
            </a:r>
            <a:r>
              <a:rPr lang="en" sz="2800" b="1" dirty="0" smtClean="0">
                <a:solidFill>
                  <a:srgbClr val="7030A0"/>
                </a:solidFill>
              </a:rPr>
              <a:t>on </a:t>
            </a:r>
            <a:r>
              <a:rPr lang="en" sz="2800" b="1" dirty="0">
                <a:solidFill>
                  <a:srgbClr val="7030A0"/>
                </a:solidFill>
              </a:rPr>
              <a:t>integers: </a:t>
            </a:r>
            <a:r>
              <a:rPr lang="en" sz="2800" dirty="0" smtClean="0"/>
              <a:t>the </a:t>
            </a:r>
            <a:r>
              <a:rPr lang="en" sz="2800" dirty="0"/>
              <a:t>size of the problem </a:t>
            </a:r>
            <a:r>
              <a:rPr lang="en" sz="2800" dirty="0" smtClean="0"/>
              <a:t>is defined </a:t>
            </a:r>
            <a:r>
              <a:rPr lang="en" sz="2800" dirty="0"/>
              <a:t>by an integer, we reduce the value of this integer with each recursive </a:t>
            </a:r>
            <a:r>
              <a:rPr lang="en" sz="2800" dirty="0" smtClean="0"/>
              <a:t>call .</a:t>
            </a:r>
          </a:p>
          <a:p>
            <a:pPr marL="0" indent="0" algn="just">
              <a:buNone/>
            </a:pPr>
            <a:r>
              <a:rPr lang="en" sz="2800" b="1" dirty="0" smtClean="0">
                <a:solidFill>
                  <a:srgbClr val="C00000"/>
                </a:solidFill>
              </a:rPr>
              <a:t>     </a:t>
            </a:r>
          </a:p>
          <a:p>
            <a:pPr marL="0" indent="0" algn="just">
              <a:buNone/>
            </a:pPr>
            <a:r>
              <a:rPr lang="en" sz="2800" b="1" dirty="0" smtClean="0">
                <a:solidFill>
                  <a:srgbClr val="C00000"/>
                </a:solidFill>
              </a:rPr>
              <a:t>Example 1:</a:t>
            </a:r>
          </a:p>
          <a:p>
            <a:pPr marL="0" indent="0" algn="just">
              <a:buNone/>
            </a:pPr>
            <a:r>
              <a:rPr lang="en" sz="2800" b="1" dirty="0">
                <a:solidFill>
                  <a:srgbClr val="C00000"/>
                </a:solidFill>
              </a:rPr>
              <a:t> </a:t>
            </a:r>
            <a:r>
              <a:rPr lang="e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Return n * </a:t>
            </a:r>
            <a:r>
              <a:rPr lang="e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fact </a:t>
            </a:r>
            <a:r>
              <a:rPr lang="e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(n-1);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" sz="2800" b="1" dirty="0" smtClean="0">
                <a:solidFill>
                  <a:srgbClr val="C00000"/>
                </a:solidFill>
              </a:rPr>
              <a:t>Example 2:</a:t>
            </a:r>
          </a:p>
          <a:p>
            <a:pPr marL="0" indent="0" algn="just">
              <a:buNone/>
            </a:pPr>
            <a:r>
              <a:rPr lang="en" sz="2800" b="1" dirty="0" smtClean="0">
                <a:solidFill>
                  <a:srgbClr val="C00000"/>
                </a:solidFill>
              </a:rPr>
              <a:t> </a:t>
            </a:r>
            <a:r>
              <a:rPr lang="e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Returns N + Sum (N-2)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chemeClr val="accent1">
                    <a:lumMod val="50000"/>
                  </a:schemeClr>
                </a:solidFill>
              </a:rPr>
              <a:t>Principle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34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180"/>
            <a:ext cx="8572560" cy="590482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" sz="3000" b="1" u="sng" dirty="0">
                <a:solidFill>
                  <a:srgbClr val="7030A0"/>
                </a:solidFill>
              </a:rPr>
              <a:t>For </a:t>
            </a:r>
            <a:r>
              <a:rPr lang="en" sz="3000" b="1" u="sng" dirty="0" err="1">
                <a:solidFill>
                  <a:srgbClr val="7030A0"/>
                </a:solidFill>
              </a:rPr>
              <a:t>recursion </a:t>
            </a:r>
            <a:r>
              <a:rPr lang="en" sz="3000" b="1" u="sng" dirty="0">
                <a:solidFill>
                  <a:srgbClr val="7030A0"/>
                </a:solidFill>
              </a:rPr>
              <a:t>on </a:t>
            </a:r>
            <a:r>
              <a:rPr lang="en" sz="3000" b="1" u="sng" dirty="0" smtClean="0">
                <a:solidFill>
                  <a:srgbClr val="7030A0"/>
                </a:solidFill>
              </a:rPr>
              <a:t>arrays:</a:t>
            </a:r>
            <a:endParaRPr lang="fr-FR" sz="2800" b="1" u="sng" dirty="0" smtClean="0">
              <a:solidFill>
                <a:srgbClr val="7030A0"/>
              </a:solidFill>
            </a:endParaRPr>
          </a:p>
          <a:p>
            <a:r>
              <a:rPr lang="en" sz="2800" dirty="0" smtClean="0"/>
              <a:t>We can consider </a:t>
            </a:r>
            <a:r>
              <a:rPr lang="en" sz="2800" dirty="0"/>
              <a:t>the size of the </a:t>
            </a:r>
            <a:r>
              <a:rPr lang="en" sz="2800" dirty="0" smtClean="0"/>
              <a:t>array (N), </a:t>
            </a:r>
            <a:r>
              <a:rPr lang="en" sz="2800" dirty="0"/>
              <a:t>we reduce the size </a:t>
            </a:r>
            <a:r>
              <a:rPr lang="en" sz="2800" dirty="0" smtClean="0"/>
              <a:t>of the array </a:t>
            </a:r>
            <a:r>
              <a:rPr lang="en" sz="2800" dirty="0"/>
              <a:t>considered with each recursive call </a:t>
            </a:r>
            <a:r>
              <a:rPr lang="en" sz="2800" dirty="0" smtClean="0"/>
              <a:t>.</a:t>
            </a:r>
            <a:endParaRPr lang="fr-FR" sz="26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" sz="26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 algn="just">
              <a:buNone/>
            </a:pPr>
            <a:r>
              <a:rPr lang="en" sz="2600" b="1" dirty="0" smtClean="0">
                <a:solidFill>
                  <a:srgbClr val="C00000"/>
                </a:solidFill>
              </a:rPr>
              <a:t>     </a:t>
            </a:r>
            <a:r>
              <a:rPr lang="en" sz="2600" b="1" u="sng" dirty="0" smtClean="0">
                <a:solidFill>
                  <a:srgbClr val="C00000"/>
                </a:solidFill>
              </a:rPr>
              <a:t>Example 1:</a:t>
            </a: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Function </a:t>
            </a: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Sum (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T: Array, N: int): int</a:t>
            </a: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Begin</a:t>
            </a: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If </a:t>
            </a:r>
            <a:r>
              <a:rPr lang="en" sz="2700" b="1" dirty="0" smtClean="0">
                <a:solidFill>
                  <a:srgbClr val="C00000"/>
                </a:solidFill>
              </a:rPr>
              <a:t>N=1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then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Return T[1];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Else </a:t>
            </a:r>
            <a:endParaRPr lang="fr-FR" sz="2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  <a:r>
              <a:rPr lang="e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Returns T[N] + Sum(T, N-1);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End if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</a:t>
            </a:r>
            <a:endParaRPr lang="fr-FR" sz="27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chemeClr val="accent1">
                    <a:lumMod val="50000"/>
                  </a:schemeClr>
                </a:solidFill>
              </a:rPr>
              <a:t>Principle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Pensées 1"/>
          <p:cNvSpPr/>
          <p:nvPr/>
        </p:nvSpPr>
        <p:spPr>
          <a:xfrm>
            <a:off x="2195736" y="2636912"/>
            <a:ext cx="6264696" cy="1224136"/>
          </a:xfrm>
          <a:prstGeom prst="cloudCallout">
            <a:avLst>
              <a:gd name="adj1" fmla="val -51787"/>
              <a:gd name="adj2" fmla="val 521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2800" b="1" dirty="0">
                <a:solidFill>
                  <a:srgbClr val="C00000"/>
                </a:solidFill>
              </a:rPr>
              <a:t>stopping </a:t>
            </a:r>
            <a:r>
              <a:rPr lang="en" sz="2800" b="1" dirty="0" smtClean="0">
                <a:solidFill>
                  <a:srgbClr val="C00000"/>
                </a:solidFill>
              </a:rPr>
              <a:t>condition depends on the value of N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8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180"/>
            <a:ext cx="8572560" cy="590482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" sz="2800" dirty="0" smtClean="0"/>
              <a:t>Or </a:t>
            </a:r>
            <a:r>
              <a:rPr lang="en" sz="2800" dirty="0"/>
              <a:t>we use indices which vary with each call to tend towards the </a:t>
            </a:r>
            <a:r>
              <a:rPr lang="en" sz="2800" dirty="0" smtClean="0"/>
              <a:t>stopping condition.</a:t>
            </a:r>
            <a:endParaRPr lang="fr-FR" sz="26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" sz="26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 algn="just">
              <a:buNone/>
            </a:pPr>
            <a:r>
              <a:rPr lang="en" sz="2600" b="1" dirty="0" smtClean="0">
                <a:solidFill>
                  <a:srgbClr val="C00000"/>
                </a:solidFill>
              </a:rPr>
              <a:t>     </a:t>
            </a:r>
            <a:r>
              <a:rPr lang="en" sz="2600" b="1" u="sng" dirty="0" smtClean="0">
                <a:solidFill>
                  <a:srgbClr val="C00000"/>
                </a:solidFill>
              </a:rPr>
              <a:t>Example 2:</a:t>
            </a: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Sum function (T: Array, i, N: int): int</a:t>
            </a:r>
          </a:p>
          <a:p>
            <a:pPr marL="0" indent="0" algn="just">
              <a:buNone/>
            </a:pPr>
            <a:r>
              <a:rPr lang="en" sz="27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Begin</a:t>
            </a:r>
            <a:endParaRPr lang="en" sz="2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If </a:t>
            </a:r>
            <a:r>
              <a:rPr lang="en" sz="2700" b="1" dirty="0" smtClean="0">
                <a:solidFill>
                  <a:srgbClr val="C00000"/>
                </a:solidFill>
              </a:rPr>
              <a:t>i =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b="1" dirty="0" smtClean="0">
                <a:solidFill>
                  <a:srgbClr val="C00000"/>
                </a:solidFill>
              </a:rPr>
              <a:t>N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then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Return T[i];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Else </a:t>
            </a:r>
            <a:endParaRPr lang="fr-FR" sz="2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	</a:t>
            </a:r>
            <a:r>
              <a:rPr lang="e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Return  T[i] + Sum (T, i+1, </a:t>
            </a:r>
            <a:r>
              <a:rPr lang="en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);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End if</a:t>
            </a:r>
          </a:p>
          <a:p>
            <a:pPr marL="0" indent="0" algn="just">
              <a:buNone/>
            </a:pPr>
            <a:r>
              <a:rPr lang="en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</a:t>
            </a:r>
            <a:endParaRPr lang="fr-FR" sz="27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>
                <a:solidFill>
                  <a:schemeClr val="accent1">
                    <a:lumMod val="50000"/>
                  </a:schemeClr>
                </a:solidFill>
              </a:rPr>
              <a:t>Principle of recursion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Pensées 1"/>
          <p:cNvSpPr/>
          <p:nvPr/>
        </p:nvSpPr>
        <p:spPr>
          <a:xfrm>
            <a:off x="2699792" y="2602618"/>
            <a:ext cx="6264696" cy="1224136"/>
          </a:xfrm>
          <a:prstGeom prst="cloudCallout">
            <a:avLst>
              <a:gd name="adj1" fmla="val -51787"/>
              <a:gd name="adj2" fmla="val 521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2800" b="1" dirty="0">
                <a:solidFill>
                  <a:srgbClr val="C00000"/>
                </a:solidFill>
              </a:rPr>
              <a:t>stopping </a:t>
            </a:r>
            <a:r>
              <a:rPr lang="en" sz="2800" b="1" dirty="0" smtClean="0">
                <a:solidFill>
                  <a:srgbClr val="C00000"/>
                </a:solidFill>
              </a:rPr>
              <a:t>condition depends on the value of index i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6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" sz="2800" dirty="0" smtClean="0"/>
              <a:t>Try </a:t>
            </a:r>
            <a:r>
              <a:rPr lang="en" sz="2800" dirty="0"/>
              <a:t>to break down the problem into several sub-problems of the same type but of smaller size </a:t>
            </a:r>
            <a:r>
              <a:rPr lang="en" sz="2800" dirty="0" smtClean="0"/>
              <a:t>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800" smtClean="0"/>
              <a:t> 	</a:t>
            </a:r>
            <a:r>
              <a:rPr lang="en" sz="2800" b="1" smtClean="0">
                <a:solidFill>
                  <a:srgbClr val="00B050"/>
                </a:solidFill>
              </a:rPr>
              <a:t>N! </a:t>
            </a:r>
            <a:r>
              <a:rPr lang="en" sz="2800" dirty="0" smtClean="0"/>
              <a:t>= N* </a:t>
            </a:r>
            <a:r>
              <a:rPr lang="en" sz="2800" b="1" dirty="0" smtClean="0">
                <a:solidFill>
                  <a:srgbClr val="FF0000"/>
                </a:solidFill>
              </a:rPr>
              <a:t>(N-1)!</a:t>
            </a:r>
            <a:endParaRPr lang="fr-FR" sz="2800" b="1" dirty="0">
              <a:solidFill>
                <a:srgbClr val="FF0000"/>
              </a:solidFill>
            </a:endParaRPr>
          </a:p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r>
              <a:rPr lang="en" sz="2800" dirty="0" smtClean="0"/>
              <a:t>Specify the base cases and general cases:</a:t>
            </a:r>
            <a:endParaRPr lang="fr-FR" sz="2800" dirty="0"/>
          </a:p>
          <a:p>
            <a:pPr marL="800100" indent="-263525">
              <a:spcBef>
                <a:spcPts val="1200"/>
              </a:spcBef>
              <a:spcAft>
                <a:spcPts val="1200"/>
              </a:spcAft>
            </a:pPr>
            <a:r>
              <a:rPr lang="en" sz="2800" dirty="0" smtClean="0"/>
              <a:t>At </a:t>
            </a:r>
            <a:r>
              <a:rPr lang="en" sz="2800" dirty="0"/>
              <a:t>least one base case </a:t>
            </a:r>
            <a:r>
              <a:rPr lang="en" sz="2800" dirty="0" smtClean="0"/>
              <a:t>(no recursive call)</a:t>
            </a:r>
          </a:p>
          <a:p>
            <a:pPr marL="800100" indent="-263525">
              <a:spcBef>
                <a:spcPts val="1200"/>
              </a:spcBef>
              <a:spcAft>
                <a:spcPts val="1200"/>
              </a:spcAft>
            </a:pPr>
            <a:r>
              <a:rPr lang="en" sz="2800" dirty="0" smtClean="0"/>
              <a:t>At </a:t>
            </a:r>
            <a:r>
              <a:rPr lang="en" sz="2800" dirty="0"/>
              <a:t>least one </a:t>
            </a:r>
            <a:r>
              <a:rPr lang="en" sz="2800" dirty="0" smtClean="0"/>
              <a:t>general case (recursive call).</a:t>
            </a:r>
            <a:endParaRPr lang="fr-FR" sz="2800" dirty="0"/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Rules for designing recursive functions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41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500552" cy="578818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2800" b="1" dirty="0" smtClean="0">
                <a:solidFill>
                  <a:srgbClr val="C00000"/>
                </a:solidFill>
              </a:rPr>
              <a:t>Base case: </a:t>
            </a:r>
            <a:r>
              <a:rPr lang="en" sz="2800" dirty="0"/>
              <a:t>we describe the cases for which the result of </a:t>
            </a:r>
            <a:r>
              <a:rPr lang="en" sz="2800" dirty="0" smtClean="0"/>
              <a:t>the function </a:t>
            </a:r>
            <a:r>
              <a:rPr lang="en" sz="2800" dirty="0"/>
              <a:t>is simple to </a:t>
            </a:r>
            <a:r>
              <a:rPr lang="en" sz="2800" dirty="0" smtClean="0"/>
              <a:t>calculate.</a:t>
            </a:r>
          </a:p>
          <a:p>
            <a:pPr lvl="1" algn="just"/>
            <a:r>
              <a:rPr lang="en" dirty="0" smtClean="0"/>
              <a:t>The value returned </a:t>
            </a:r>
            <a:r>
              <a:rPr lang="en" dirty="0"/>
              <a:t>by </a:t>
            </a:r>
            <a:r>
              <a:rPr lang="en" dirty="0" smtClean="0"/>
              <a:t>the function </a:t>
            </a:r>
            <a:r>
              <a:rPr lang="en" dirty="0"/>
              <a:t>is directly </a:t>
            </a:r>
            <a:r>
              <a:rPr lang="en" dirty="0" smtClean="0"/>
              <a:t>defined.</a:t>
            </a:r>
          </a:p>
          <a:p>
            <a:pPr lvl="1" algn="just"/>
            <a:r>
              <a:rPr lang="en" dirty="0" smtClean="0"/>
              <a:t>Contain the algorithm stopping conditions</a:t>
            </a:r>
          </a:p>
          <a:p>
            <a:pPr>
              <a:spcBef>
                <a:spcPts val="2400"/>
              </a:spcBef>
            </a:pPr>
            <a:r>
              <a:rPr lang="en" sz="2800" b="1" dirty="0" smtClean="0">
                <a:solidFill>
                  <a:srgbClr val="C00000"/>
                </a:solidFill>
              </a:rPr>
              <a:t>General case: </a:t>
            </a:r>
            <a:r>
              <a:rPr lang="en" sz="2800" dirty="0" smtClean="0"/>
              <a:t>the function is called recursively</a:t>
            </a:r>
          </a:p>
          <a:p>
            <a:pPr lvl="1">
              <a:spcBef>
                <a:spcPts val="2400"/>
              </a:spcBef>
            </a:pPr>
            <a:r>
              <a:rPr lang="en" dirty="0" smtClean="0"/>
              <a:t>the returned result is calculated using the result of the recursive call.</a:t>
            </a:r>
          </a:p>
          <a:p>
            <a:pPr lvl="1"/>
            <a:r>
              <a:rPr lang="en" dirty="0" smtClean="0"/>
              <a:t>At each recursive call, the value of at least one of the (effective) parameters of the function must change.</a:t>
            </a:r>
            <a:endParaRPr lang="fr-FR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600" b="1" dirty="0" smtClean="0"/>
              <a:t>Rules for designing recursive functions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009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4379</TotalTime>
  <Words>891</Words>
  <Application>Microsoft Office PowerPoint</Application>
  <PresentationFormat>Affichage à l'écran (4:3)</PresentationFormat>
  <Paragraphs>170</Paragraphs>
  <Slides>18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Recursion</vt:lpstr>
      <vt:lpstr>Recursion</vt:lpstr>
      <vt:lpstr>Recursion</vt:lpstr>
      <vt:lpstr>Principle of recursion</vt:lpstr>
      <vt:lpstr>Principle of recursion</vt:lpstr>
      <vt:lpstr>Principle of recursion</vt:lpstr>
      <vt:lpstr>Principle of recursion</vt:lpstr>
      <vt:lpstr>Rules for designing recursive functions</vt:lpstr>
      <vt:lpstr>Rules for designing recursive functions</vt:lpstr>
      <vt:lpstr>Rules for designing recursive functions</vt:lpstr>
      <vt:lpstr>Rules for designing recursive functions</vt:lpstr>
      <vt:lpstr>Types of recursion</vt:lpstr>
      <vt:lpstr>Types of recursion</vt:lpstr>
      <vt:lpstr>Types of recursion</vt:lpstr>
      <vt:lpstr>Types of recursion</vt:lpstr>
      <vt:lpstr>Types of recursion</vt:lpstr>
      <vt:lpstr>Remarks</vt:lpstr>
      <vt:lpstr>Advantages of recursion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1588</cp:revision>
  <dcterms:created xsi:type="dcterms:W3CDTF">2012-10-16T09:31:24Z</dcterms:created>
  <dcterms:modified xsi:type="dcterms:W3CDTF">2024-02-19T06:35:50Z</dcterms:modified>
</cp:coreProperties>
</file>