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321" r:id="rId2"/>
    <p:sldId id="322" r:id="rId3"/>
    <p:sldId id="323" r:id="rId4"/>
    <p:sldId id="324" r:id="rId5"/>
    <p:sldId id="325" r:id="rId6"/>
    <p:sldId id="326" r:id="rId7"/>
    <p:sldId id="329" r:id="rId8"/>
    <p:sldId id="328" r:id="rId9"/>
    <p:sldId id="330" r:id="rId10"/>
    <p:sldId id="331" r:id="rId11"/>
    <p:sldId id="332" r:id="rId12"/>
    <p:sldId id="333" r:id="rId13"/>
    <p:sldId id="334" r:id="rId14"/>
    <p:sldId id="335" r:id="rId15"/>
    <p:sldId id="336" r:id="rId16"/>
    <p:sldId id="337" r:id="rId17"/>
    <p:sldId id="338" r:id="rId18"/>
    <p:sldId id="339" r:id="rId19"/>
  </p:sldIdLst>
  <p:sldSz cx="9144000" cy="6858000" type="screen4x3"/>
  <p:notesSz cx="7099300" cy="10234613"/>
  <p:defaultTextStyle>
    <a:defPPr>
      <a:defRPr lang="e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20E5D"/>
    <a:srgbClr val="33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87" autoAdjust="0"/>
    <p:restoredTop sz="93909" autoAdjust="0"/>
  </p:normalViewPr>
  <p:slideViewPr>
    <p:cSldViewPr>
      <p:cViewPr>
        <p:scale>
          <a:sx n="60" d="100"/>
          <a:sy n="60" d="100"/>
        </p:scale>
        <p:origin x="-1446" y="-28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37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3076363" cy="511730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l">
              <a:defRPr sz="1300"/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4021296" y="2"/>
            <a:ext cx="3076363" cy="511730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r">
              <a:defRPr sz="1300"/>
            </a:lvl1pPr>
          </a:lstStyle>
          <a:p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2" y="9721107"/>
            <a:ext cx="3076363" cy="511730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l">
              <a:defRPr sz="1300"/>
            </a:lvl1pPr>
          </a:lstStyle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4021296" y="9721107"/>
            <a:ext cx="3076363" cy="511730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r">
              <a:defRPr sz="1300"/>
            </a:lvl1pPr>
          </a:lstStyle>
          <a:p>
            <a:fld id="{64C9AA1B-E7CB-4EAE-B908-06A2530E5B24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1280823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3076099" cy="5111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4021615" y="2"/>
            <a:ext cx="3076098" cy="5111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90600" y="768350"/>
            <a:ext cx="5118100" cy="3838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710723" y="4860926"/>
            <a:ext cx="5679440" cy="4605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2" y="9721852"/>
            <a:ext cx="3076099" cy="51117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4021615" y="9721852"/>
            <a:ext cx="3076098" cy="51117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DE5685-A88F-4CD4-B683-22EA1DFE0A1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63524685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BF1CE-53C6-473C-899F-19D4FFE41247}" type="datetime1">
              <a:rPr lang="fr-FR" smtClean="0"/>
              <a:pPr/>
              <a:t>19/02/2024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65BF-4369-4B21-B7D3-3C1B1F8F5F58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4FED4-52F4-4237-B95D-836CB2BED0A7}" type="datetime1">
              <a:rPr lang="fr-FR" smtClean="0"/>
              <a:pPr/>
              <a:t>19/02/2024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65BF-4369-4B21-B7D3-3C1B1F8F5F58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E96E4-C69B-4318-9D75-F2CCE7E759EF}" type="datetime1">
              <a:rPr lang="fr-FR" smtClean="0"/>
              <a:pPr/>
              <a:t>19/02/2024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65BF-4369-4B21-B7D3-3C1B1F8F5F58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BD400-EED2-411E-8A75-9A5C96694423}" type="datetime1">
              <a:rPr lang="fr-FR" smtClean="0"/>
              <a:pPr/>
              <a:t>19/02/2024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65BF-4369-4B21-B7D3-3C1B1F8F5F58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81077-4062-4F21-87C9-A71F3EB50DB4}" type="datetime1">
              <a:rPr lang="fr-FR" smtClean="0"/>
              <a:pPr/>
              <a:t>19/02/2024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65BF-4369-4B21-B7D3-3C1B1F8F5F58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E1172-E7B6-491A-B3B6-8CC2A8E44384}" type="datetime1">
              <a:rPr lang="fr-FR" smtClean="0"/>
              <a:pPr/>
              <a:t>19/02/2024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65BF-4369-4B21-B7D3-3C1B1F8F5F58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FB9B6-F494-48E4-A29E-95DB057D071C}" type="datetime1">
              <a:rPr lang="fr-FR" smtClean="0"/>
              <a:pPr/>
              <a:t>19/02/2024</a:t>
            </a:fld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65BF-4369-4B21-B7D3-3C1B1F8F5F58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0FBB6-8FF5-4A55-BF40-6DE7089DEAD9}" type="datetime1">
              <a:rPr lang="fr-FR" smtClean="0"/>
              <a:pPr/>
              <a:t>19/02/2024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65BF-4369-4B21-B7D3-3C1B1F8F5F58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66652-80BC-4023-BA79-96954006EE27}" type="datetime1">
              <a:rPr lang="fr-FR" smtClean="0"/>
              <a:pPr/>
              <a:t>19/02/2024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65BF-4369-4B21-B7D3-3C1B1F8F5F58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0BD6F-FC3E-4CC8-B7DF-0939797F3E80}" type="datetime1">
              <a:rPr lang="fr-FR" smtClean="0"/>
              <a:pPr/>
              <a:t>19/02/2024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65BF-4369-4B21-B7D3-3C1B1F8F5F58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6754E-3660-42BF-86CE-53D0F10A557A}" type="datetime1">
              <a:rPr lang="fr-FR" smtClean="0"/>
              <a:pPr/>
              <a:t>19/02/2024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65BF-4369-4B21-B7D3-3C1B1F8F5F58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F7FB69-6FAA-4FDC-9D4E-48915D276987}" type="datetime1">
              <a:rPr lang="fr-FR" smtClean="0"/>
              <a:pPr/>
              <a:t>19/02/2024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1D65BF-4369-4B21-B7D3-3C1B1F8F5F58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4282" y="785794"/>
            <a:ext cx="8572560" cy="5572164"/>
          </a:xfrm>
          <a:ln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457200" indent="-45720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 pitchFamily="34" charset="0"/>
              <a:buAutoNum type="arabicPeriod"/>
            </a:pPr>
            <a:r>
              <a:rPr lang="en" sz="2800" b="1" u="sng" dirty="0" smtClean="0">
                <a:solidFill>
                  <a:srgbClr val="FF0000"/>
                </a:solidFill>
              </a:rPr>
              <a:t>Definition </a:t>
            </a:r>
            <a:r>
              <a:rPr lang="en" sz="2800" b="1" dirty="0" smtClean="0">
                <a:solidFill>
                  <a:srgbClr val="FF0000"/>
                </a:solidFill>
              </a:rPr>
              <a:t>: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r>
              <a:rPr lang="en" sz="2800" b="1" dirty="0" smtClean="0">
                <a:solidFill>
                  <a:srgbClr val="0070C0"/>
                </a:solidFill>
              </a:rPr>
              <a:t>In </a:t>
            </a:r>
            <a:r>
              <a:rPr lang="en" sz="2800" b="1" dirty="0">
                <a:solidFill>
                  <a:srgbClr val="0070C0"/>
                </a:solidFill>
              </a:rPr>
              <a:t>programming, recursion is a method that allows </a:t>
            </a:r>
            <a:r>
              <a:rPr lang="en" sz="2800" b="1">
                <a:solidFill>
                  <a:srgbClr val="0070C0"/>
                </a:solidFill>
              </a:rPr>
              <a:t>a </a:t>
            </a:r>
            <a:r>
              <a:rPr lang="en" sz="2800" b="1" smtClean="0">
                <a:solidFill>
                  <a:srgbClr val="0070C0"/>
                </a:solidFill>
              </a:rPr>
              <a:t>subprogram </a:t>
            </a:r>
            <a:r>
              <a:rPr lang="en" sz="2800" b="1" dirty="0">
                <a:solidFill>
                  <a:srgbClr val="0070C0"/>
                </a:solidFill>
              </a:rPr>
              <a:t>(procedure or function) to </a:t>
            </a:r>
            <a:r>
              <a:rPr lang="en" sz="2800" b="1" dirty="0">
                <a:solidFill>
                  <a:srgbClr val="FF0000"/>
                </a:solidFill>
              </a:rPr>
              <a:t>call </a:t>
            </a:r>
            <a:r>
              <a:rPr lang="en" sz="2800" b="1" dirty="0" smtClean="0">
                <a:solidFill>
                  <a:srgbClr val="FF0000"/>
                </a:solidFill>
              </a:rPr>
              <a:t>itself </a:t>
            </a:r>
            <a:r>
              <a:rPr lang="en" sz="2800" b="1" dirty="0" smtClean="0">
                <a:solidFill>
                  <a:srgbClr val="0070C0"/>
                </a:solidFill>
              </a:rPr>
              <a:t>.</a:t>
            </a:r>
          </a:p>
          <a:p>
            <a:pPr marL="400050" lvl="1" indent="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" sz="2400" b="1" dirty="0" smtClean="0">
                <a:solidFill>
                  <a:srgbClr val="0070C0"/>
                </a:solidFill>
              </a:rPr>
              <a:t>   </a:t>
            </a:r>
            <a:endParaRPr lang="fr-FR" sz="2000" b="1" dirty="0" smtClean="0">
              <a:solidFill>
                <a:srgbClr val="0070C0"/>
              </a:solidFill>
            </a:endParaRPr>
          </a:p>
        </p:txBody>
      </p:sp>
      <p:sp>
        <p:nvSpPr>
          <p:cNvPr id="4" name="Espace réservé du contenu 2"/>
          <p:cNvSpPr txBox="1">
            <a:spLocks/>
          </p:cNvSpPr>
          <p:nvPr/>
        </p:nvSpPr>
        <p:spPr>
          <a:xfrm>
            <a:off x="4786314" y="785794"/>
            <a:ext cx="3929090" cy="4857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fr-F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85794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" sz="3200" b="1" dirty="0" smtClean="0">
                <a:solidFill>
                  <a:schemeClr val="accent1">
                    <a:lumMod val="50000"/>
                  </a:schemeClr>
                </a:solidFill>
              </a:rPr>
              <a:t>Recursion</a:t>
            </a:r>
            <a:endParaRPr lang="fr-FR" sz="32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65BF-4369-4B21-B7D3-3C1B1F8F5F58}" type="slidenum">
              <a:rPr lang="fr-FR" smtClean="0"/>
              <a:pPr/>
              <a:t>1</a:t>
            </a:fld>
            <a:endParaRPr lang="fr-FR" dirty="0"/>
          </a:p>
        </p:txBody>
      </p:sp>
      <p:sp>
        <p:nvSpPr>
          <p:cNvPr id="2" name="Rectangle 1"/>
          <p:cNvSpPr/>
          <p:nvPr/>
        </p:nvSpPr>
        <p:spPr>
          <a:xfrm>
            <a:off x="251520" y="3501008"/>
            <a:ext cx="8604448" cy="156966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361950" indent="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" sz="3200" b="1" dirty="0">
                <a:solidFill>
                  <a:schemeClr val="bg1"/>
                </a:solidFill>
              </a:rPr>
              <a:t>A recursive function (procedure) is a function (procedure) that calls itself.</a:t>
            </a:r>
          </a:p>
        </p:txBody>
      </p:sp>
    </p:spTree>
    <p:extLst>
      <p:ext uri="{BB962C8B-B14F-4D97-AF65-F5344CB8AC3E}">
        <p14:creationId xmlns:p14="http://schemas.microsoft.com/office/powerpoint/2010/main" val="1447574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1928" y="953180"/>
            <a:ext cx="8323476" cy="5356140"/>
          </a:xfrm>
          <a:ln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 algn="just">
              <a:buNone/>
            </a:pPr>
            <a:r>
              <a:rPr lang="en" sz="2800" b="1" dirty="0" smtClean="0">
                <a:solidFill>
                  <a:srgbClr val="C00000"/>
                </a:solidFill>
              </a:rPr>
              <a:t>Example 1:</a:t>
            </a:r>
            <a:endParaRPr lang="fr-FR" sz="2800" dirty="0"/>
          </a:p>
          <a:p>
            <a:r>
              <a:rPr lang="en" sz="2800" dirty="0"/>
              <a:t>the factorial function “ </a:t>
            </a:r>
            <a:r>
              <a:rPr lang="en" sz="2800" b="1" i="1" dirty="0" err="1"/>
              <a:t>fact</a:t>
            </a:r>
            <a:r>
              <a:rPr lang="en" sz="2800" b="1" i="1" dirty="0"/>
              <a:t> </a:t>
            </a:r>
            <a:r>
              <a:rPr lang="en" sz="2800" dirty="0"/>
              <a:t>» is defined as </a:t>
            </a:r>
            <a:r>
              <a:rPr lang="en" sz="2800" dirty="0" smtClean="0"/>
              <a:t>follows</a:t>
            </a:r>
            <a:endParaRPr lang="fr-FR" sz="2800" dirty="0"/>
          </a:p>
          <a:p>
            <a:pPr marL="627063"/>
            <a:r>
              <a:rPr lang="en" sz="2800" dirty="0" smtClean="0"/>
              <a:t>If </a:t>
            </a:r>
            <a:r>
              <a:rPr lang="en" sz="2800" dirty="0"/>
              <a:t>N=0:</a:t>
            </a:r>
            <a:r>
              <a:rPr lang="en" sz="2800" dirty="0" smtClean="0"/>
              <a:t>      </a:t>
            </a:r>
            <a:r>
              <a:rPr lang="en" sz="2800" b="1" dirty="0" err="1" smtClean="0"/>
              <a:t>fact </a:t>
            </a:r>
            <a:r>
              <a:rPr lang="en" sz="2800" b="1" dirty="0" smtClean="0"/>
              <a:t>(0 </a:t>
            </a:r>
            <a:r>
              <a:rPr lang="en" sz="2800" b="1" dirty="0"/>
              <a:t>)= </a:t>
            </a:r>
            <a:r>
              <a:rPr lang="en" sz="2800" b="1" dirty="0" smtClean="0"/>
              <a:t>1 </a:t>
            </a:r>
            <a:r>
              <a:rPr lang="en" sz="2800" dirty="0" smtClean="0"/>
              <a:t>. base case</a:t>
            </a:r>
          </a:p>
          <a:p>
            <a:pPr marL="627063"/>
            <a:r>
              <a:rPr lang="en" sz="2800" dirty="0" smtClean="0"/>
              <a:t>If N &gt; </a:t>
            </a:r>
            <a:r>
              <a:rPr lang="en" sz="2800" dirty="0"/>
              <a:t>0:</a:t>
            </a:r>
            <a:r>
              <a:rPr lang="en" sz="2800" dirty="0" smtClean="0"/>
              <a:t>    </a:t>
            </a:r>
            <a:r>
              <a:rPr lang="en" sz="2800" b="1" dirty="0" smtClean="0"/>
              <a:t>fact(N </a:t>
            </a:r>
            <a:r>
              <a:rPr lang="en" sz="2800" b="1" dirty="0"/>
              <a:t>)=N*fact(N-1 </a:t>
            </a:r>
            <a:r>
              <a:rPr lang="en" sz="2800" b="1" dirty="0" smtClean="0"/>
              <a:t>) </a:t>
            </a:r>
            <a:r>
              <a:rPr lang="en" sz="2800" dirty="0" smtClean="0"/>
              <a:t>. General case</a:t>
            </a:r>
            <a:endParaRPr lang="pt-BR" sz="2800" dirty="0"/>
          </a:p>
          <a:p>
            <a:pPr marL="0" indent="0" algn="just">
              <a:buNone/>
            </a:pPr>
            <a:endParaRPr lang="fr-FR" sz="2800" b="1" dirty="0">
              <a:solidFill>
                <a:srgbClr val="C00000"/>
              </a:solidFill>
            </a:endParaRPr>
          </a:p>
        </p:txBody>
      </p:sp>
      <p:sp>
        <p:nvSpPr>
          <p:cNvPr id="4" name="Espace réservé du contenu 2"/>
          <p:cNvSpPr txBox="1">
            <a:spLocks/>
          </p:cNvSpPr>
          <p:nvPr/>
        </p:nvSpPr>
        <p:spPr>
          <a:xfrm>
            <a:off x="4786314" y="785794"/>
            <a:ext cx="3929090" cy="4857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fr-F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85794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" sz="3600" b="1" dirty="0" smtClean="0"/>
              <a:t>Rules for designing recursive functions</a:t>
            </a:r>
            <a:endParaRPr lang="fr-FR" sz="36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65BF-4369-4B21-B7D3-3C1B1F8F5F58}" type="slidenum">
              <a:rPr lang="fr-FR" smtClean="0"/>
              <a:pPr/>
              <a:t>10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59458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1928" y="953180"/>
            <a:ext cx="8323476" cy="5356140"/>
          </a:xfrm>
          <a:ln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n" sz="2800" b="1" dirty="0" smtClean="0">
                <a:solidFill>
                  <a:srgbClr val="C00000"/>
                </a:solidFill>
              </a:rPr>
              <a:t>Example 1: </a:t>
            </a:r>
            <a:r>
              <a:rPr lang="en" sz="2800" dirty="0" smtClean="0"/>
              <a:t>the function</a:t>
            </a:r>
            <a:r>
              <a:rPr lang="en" sz="2800" dirty="0"/>
              <a:t> </a:t>
            </a:r>
            <a:r>
              <a:rPr lang="en" sz="2800" dirty="0" err="1"/>
              <a:t>sum </a:t>
            </a:r>
            <a:r>
              <a:rPr lang="en" sz="2800" dirty="0"/>
              <a:t>(N </a:t>
            </a:r>
            <a:r>
              <a:rPr lang="en" sz="2800" dirty="0" smtClean="0"/>
              <a:t>)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" sz="2800" dirty="0" err="1"/>
              <a:t>sum </a:t>
            </a:r>
            <a:r>
              <a:rPr lang="en" sz="2800" dirty="0"/>
              <a:t>(N </a:t>
            </a:r>
            <a:r>
              <a:rPr lang="en" sz="2800" dirty="0" smtClean="0"/>
              <a:t>) = 1+4+3+8+… (N terms)</a:t>
            </a:r>
            <a:endParaRPr lang="fr-FR" sz="2800" dirty="0"/>
          </a:p>
          <a:p>
            <a:pPr>
              <a:lnSpc>
                <a:spcPct val="150000"/>
              </a:lnSpc>
            </a:pPr>
            <a:r>
              <a:rPr lang="en" sz="2800" dirty="0" smtClean="0"/>
              <a:t>If </a:t>
            </a:r>
            <a:r>
              <a:rPr lang="en" sz="2800" dirty="0"/>
              <a:t>N=0:</a:t>
            </a:r>
            <a:r>
              <a:rPr lang="en" sz="2800" dirty="0" smtClean="0"/>
              <a:t>      </a:t>
            </a:r>
            <a:r>
              <a:rPr lang="en" sz="2800" dirty="0" err="1" smtClean="0"/>
              <a:t>sum </a:t>
            </a:r>
            <a:r>
              <a:rPr lang="en" sz="2800" dirty="0" smtClean="0"/>
              <a:t>(0)=0. </a:t>
            </a:r>
            <a:r>
              <a:rPr lang="en" sz="2800" dirty="0" smtClean="0">
                <a:solidFill>
                  <a:srgbClr val="FF0000"/>
                </a:solidFill>
              </a:rPr>
              <a:t>base case</a:t>
            </a:r>
          </a:p>
          <a:p>
            <a:pPr>
              <a:lnSpc>
                <a:spcPct val="150000"/>
              </a:lnSpc>
            </a:pPr>
            <a:r>
              <a:rPr lang="en" sz="2800" dirty="0" smtClean="0"/>
              <a:t>Two general cases </a:t>
            </a:r>
            <a:r>
              <a:rPr lang="en" sz="2800" dirty="0"/>
              <a:t>If N </a:t>
            </a:r>
            <a:r>
              <a:rPr lang="en" sz="2800" dirty="0" smtClean="0"/>
              <a:t>≠ </a:t>
            </a:r>
            <a:r>
              <a:rPr lang="en" sz="2800" dirty="0"/>
              <a:t>0</a:t>
            </a:r>
            <a:endParaRPr lang="fr-FR" sz="2800" dirty="0"/>
          </a:p>
          <a:p>
            <a:pPr lvl="1">
              <a:lnSpc>
                <a:spcPct val="150000"/>
              </a:lnSpc>
            </a:pPr>
            <a:r>
              <a:rPr lang="en" dirty="0" smtClean="0"/>
              <a:t>IF N mod 2 = 1: sum (N)=N+ sum(N-1).</a:t>
            </a:r>
          </a:p>
          <a:p>
            <a:pPr lvl="1">
              <a:lnSpc>
                <a:spcPct val="150000"/>
              </a:lnSpc>
            </a:pPr>
            <a:r>
              <a:rPr lang="en" dirty="0" smtClean="0"/>
              <a:t>If N </a:t>
            </a:r>
            <a:r>
              <a:rPr lang="en" dirty="0"/>
              <a:t>mod 2 = </a:t>
            </a:r>
            <a:r>
              <a:rPr lang="en" dirty="0" smtClean="0"/>
              <a:t>0: </a:t>
            </a:r>
            <a:r>
              <a:rPr lang="en" dirty="0"/>
              <a:t>sum (N </a:t>
            </a:r>
            <a:r>
              <a:rPr lang="en" dirty="0" smtClean="0"/>
              <a:t>)=2*N+ </a:t>
            </a:r>
            <a:r>
              <a:rPr lang="en" dirty="0"/>
              <a:t>sum(N-1).</a:t>
            </a:r>
          </a:p>
          <a:p>
            <a:pPr marL="457200" lvl="1" indent="0">
              <a:buNone/>
            </a:pPr>
            <a:endParaRPr lang="fr-FR" b="1" dirty="0">
              <a:solidFill>
                <a:srgbClr val="C00000"/>
              </a:solidFill>
            </a:endParaRPr>
          </a:p>
        </p:txBody>
      </p:sp>
      <p:sp>
        <p:nvSpPr>
          <p:cNvPr id="6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85794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" sz="3600" b="1" dirty="0" smtClean="0"/>
              <a:t>Rules for designing recursive functions</a:t>
            </a:r>
            <a:endParaRPr lang="fr-FR" sz="36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65BF-4369-4B21-B7D3-3C1B1F8F5F58}" type="slidenum">
              <a:rPr lang="fr-FR" smtClean="0"/>
              <a:pPr/>
              <a:t>11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74444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1928" y="953180"/>
            <a:ext cx="8323476" cy="5356140"/>
          </a:xfrm>
          <a:ln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 algn="just">
              <a:buNone/>
            </a:pPr>
            <a:r>
              <a:rPr lang="en" b="1" dirty="0" smtClean="0">
                <a:solidFill>
                  <a:srgbClr val="C00000"/>
                </a:solidFill>
              </a:rPr>
              <a:t>Simple recursion</a:t>
            </a:r>
          </a:p>
          <a:p>
            <a:pPr algn="just"/>
            <a:r>
              <a:rPr lang="en" dirty="0" smtClean="0"/>
              <a:t>when a subralgorithme </a:t>
            </a:r>
            <a:r>
              <a:rPr lang="en" dirty="0"/>
              <a:t>(function or procedure) calls itself.</a:t>
            </a:r>
            <a:endParaRPr lang="fr-FR" dirty="0" smtClean="0"/>
          </a:p>
          <a:p>
            <a:pPr marL="0" indent="0" algn="just">
              <a:buNone/>
            </a:pPr>
            <a:endParaRPr lang="fr-FR" dirty="0" smtClean="0"/>
          </a:p>
          <a:p>
            <a:pPr algn="just"/>
            <a:r>
              <a:rPr lang="en" dirty="0" smtClean="0"/>
              <a:t>This is </a:t>
            </a:r>
            <a:r>
              <a:rPr lang="en" dirty="0"/>
              <a:t>in fact the general case of recursion as we have already seen in the previous example with the </a:t>
            </a:r>
            <a:r>
              <a:rPr lang="en" b="1" dirty="0"/>
              <a:t>factorial function </a:t>
            </a:r>
            <a:r>
              <a:rPr lang="en" dirty="0" smtClean="0"/>
              <a:t>. </a:t>
            </a:r>
            <a:endParaRPr lang="pt-BR" dirty="0"/>
          </a:p>
          <a:p>
            <a:pPr marL="457200" lvl="1" indent="0">
              <a:buNone/>
            </a:pPr>
            <a:endParaRPr lang="fr-FR" b="1" dirty="0">
              <a:solidFill>
                <a:srgbClr val="C00000"/>
              </a:solidFill>
            </a:endParaRPr>
          </a:p>
        </p:txBody>
      </p:sp>
      <p:sp>
        <p:nvSpPr>
          <p:cNvPr id="6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85794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" sz="3600" b="1" dirty="0" smtClean="0"/>
              <a:t>Types of recursion</a:t>
            </a:r>
            <a:endParaRPr lang="fr-FR" sz="36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65BF-4369-4B21-B7D3-3C1B1F8F5F58}" type="slidenum">
              <a:rPr lang="fr-FR" smtClean="0"/>
              <a:pPr/>
              <a:t>12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04931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08964" y="836712"/>
            <a:ext cx="8611508" cy="5716180"/>
          </a:xfrm>
          <a:ln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>
              <a:buNone/>
            </a:pPr>
            <a:r>
              <a:rPr lang="en" b="1" dirty="0" smtClean="0">
                <a:solidFill>
                  <a:srgbClr val="C00000"/>
                </a:solidFill>
              </a:rPr>
              <a:t>Cross recursion</a:t>
            </a:r>
            <a:endParaRPr lang="fr-FR" b="1" dirty="0">
              <a:solidFill>
                <a:srgbClr val="C00000"/>
              </a:solidFill>
            </a:endParaRPr>
          </a:p>
          <a:p>
            <a:pPr marL="0" indent="0" algn="just">
              <a:buNone/>
            </a:pPr>
            <a:r>
              <a:rPr lang="en" sz="2600" dirty="0" smtClean="0"/>
              <a:t>when </a:t>
            </a:r>
            <a:r>
              <a:rPr lang="en" sz="2600" b="1" dirty="0"/>
              <a:t>two </a:t>
            </a:r>
            <a:r>
              <a:rPr lang="en" sz="2600" b="1" dirty="0" smtClean="0"/>
              <a:t>subprograms </a:t>
            </a:r>
            <a:r>
              <a:rPr lang="en" sz="2600" dirty="0" smtClean="0"/>
              <a:t>P1 </a:t>
            </a:r>
            <a:r>
              <a:rPr lang="en" sz="2600" dirty="0"/>
              <a:t>and P2 call </a:t>
            </a:r>
            <a:r>
              <a:rPr lang="en" sz="2600" b="1" dirty="0"/>
              <a:t>each </a:t>
            </a:r>
            <a:r>
              <a:rPr lang="en" sz="2600" b="1" dirty="0" smtClean="0"/>
              <a:t>other </a:t>
            </a:r>
            <a:r>
              <a:rPr lang="en" sz="2600" dirty="0" smtClean="0"/>
              <a:t>, i.e:</a:t>
            </a:r>
            <a:endParaRPr lang="fr-FR" sz="2600" dirty="0" smtClean="0"/>
          </a:p>
          <a:p>
            <a:pPr lvl="1"/>
            <a:r>
              <a:rPr lang="en" sz="2600" dirty="0"/>
              <a:t>When </a:t>
            </a:r>
            <a:r>
              <a:rPr lang="en" sz="2600" b="1" dirty="0"/>
              <a:t>P1 </a:t>
            </a:r>
            <a:r>
              <a:rPr lang="en" sz="2600" dirty="0" smtClean="0"/>
              <a:t>executes </a:t>
            </a:r>
            <a:r>
              <a:rPr lang="en" sz="2600" dirty="0"/>
              <a:t>, it calls </a:t>
            </a:r>
            <a:r>
              <a:rPr lang="en" sz="2600" b="1" dirty="0"/>
              <a:t>P2 </a:t>
            </a:r>
            <a:r>
              <a:rPr lang="en" sz="2600" dirty="0"/>
              <a:t>,</a:t>
            </a:r>
            <a:endParaRPr lang="fr-FR" sz="2600" dirty="0" smtClean="0"/>
          </a:p>
          <a:p>
            <a:pPr lvl="1">
              <a:spcBef>
                <a:spcPts val="600"/>
              </a:spcBef>
            </a:pPr>
            <a:r>
              <a:rPr lang="en" sz="2600" dirty="0"/>
              <a:t>When </a:t>
            </a:r>
            <a:r>
              <a:rPr lang="en" sz="2600" b="1" dirty="0"/>
              <a:t>P2 </a:t>
            </a:r>
            <a:r>
              <a:rPr lang="en" sz="2600" dirty="0" smtClean="0"/>
              <a:t>executes </a:t>
            </a:r>
            <a:r>
              <a:rPr lang="en" sz="2600" dirty="0"/>
              <a:t>, it calls </a:t>
            </a:r>
            <a:r>
              <a:rPr lang="en" sz="2600" b="1" dirty="0"/>
              <a:t>P1 </a:t>
            </a:r>
            <a:r>
              <a:rPr lang="en" sz="2600" dirty="0" smtClean="0"/>
              <a:t>.</a:t>
            </a:r>
            <a:endParaRPr lang="fr-FR" sz="2600" b="1" dirty="0"/>
          </a:p>
          <a:p>
            <a:pPr marL="0" indent="0">
              <a:spcBef>
                <a:spcPts val="1800"/>
              </a:spcBef>
              <a:buNone/>
            </a:pPr>
            <a:r>
              <a:rPr lang="en" sz="2600" b="1" dirty="0" smtClean="0"/>
              <a:t>Syntax </a:t>
            </a:r>
            <a:r>
              <a:rPr lang="en" sz="2600" b="1" dirty="0"/>
              <a:t>:</a:t>
            </a:r>
            <a:endParaRPr lang="fr-FR" sz="2600" dirty="0"/>
          </a:p>
          <a:p>
            <a:pPr marL="400050" lvl="1" indent="0">
              <a:buNone/>
            </a:pPr>
            <a:r>
              <a:rPr lang="en" sz="2600" b="1" dirty="0">
                <a:solidFill>
                  <a:srgbClr val="FF0000"/>
                </a:solidFill>
              </a:rPr>
              <a:t>P1 </a:t>
            </a:r>
            <a:r>
              <a:rPr lang="en" sz="2600" b="1" dirty="0"/>
              <a:t>procedure</a:t>
            </a:r>
            <a:r>
              <a:rPr lang="en" sz="2600" dirty="0"/>
              <a:t> </a:t>
            </a:r>
          </a:p>
          <a:p>
            <a:pPr marL="400050" lvl="1" indent="0">
              <a:buNone/>
            </a:pPr>
            <a:r>
              <a:rPr lang="en" sz="2600" b="1" dirty="0"/>
              <a:t>Beginning</a:t>
            </a:r>
            <a:endParaRPr lang="fr-FR" sz="2600" dirty="0"/>
          </a:p>
          <a:p>
            <a:pPr marL="400050" lvl="1" indent="0">
              <a:buNone/>
            </a:pPr>
            <a:r>
              <a:rPr lang="en" sz="2600" dirty="0"/>
              <a:t>…</a:t>
            </a:r>
          </a:p>
          <a:p>
            <a:pPr marL="400050" lvl="1" indent="0">
              <a:buNone/>
            </a:pPr>
            <a:r>
              <a:rPr lang="en" sz="2600" b="1" dirty="0">
                <a:solidFill>
                  <a:srgbClr val="FF0000"/>
                </a:solidFill>
              </a:rPr>
              <a:t>Call from P2;</a:t>
            </a:r>
          </a:p>
          <a:p>
            <a:pPr marL="400050" lvl="1" indent="0">
              <a:buNone/>
            </a:pPr>
            <a:r>
              <a:rPr lang="en" sz="2600" dirty="0"/>
              <a:t>…</a:t>
            </a:r>
          </a:p>
          <a:p>
            <a:pPr marL="400050" lvl="1" indent="0">
              <a:buNone/>
            </a:pPr>
            <a:r>
              <a:rPr lang="en" sz="2600" b="1" dirty="0"/>
              <a:t>END</a:t>
            </a:r>
            <a:endParaRPr lang="fr-FR" sz="2600" dirty="0" smtClean="0"/>
          </a:p>
          <a:p>
            <a:pPr marL="400050" lvl="1" indent="0">
              <a:buNone/>
            </a:pPr>
            <a:endParaRPr lang="fr-FR" b="1" dirty="0">
              <a:solidFill>
                <a:srgbClr val="C00000"/>
              </a:solidFill>
            </a:endParaRPr>
          </a:p>
          <a:p>
            <a:pPr marL="400050" lvl="1" indent="0">
              <a:buNone/>
            </a:pPr>
            <a:endParaRPr lang="fr-FR" b="1" dirty="0">
              <a:solidFill>
                <a:srgbClr val="C00000"/>
              </a:solidFill>
            </a:endParaRPr>
          </a:p>
        </p:txBody>
      </p:sp>
      <p:sp>
        <p:nvSpPr>
          <p:cNvPr id="6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85794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" sz="3600" b="1" dirty="0" smtClean="0"/>
              <a:t>Types of recursion</a:t>
            </a:r>
            <a:endParaRPr lang="fr-FR" sz="36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65BF-4369-4B21-B7D3-3C1B1F8F5F58}" type="slidenum">
              <a:rPr lang="fr-FR" smtClean="0"/>
              <a:pPr/>
              <a:t>13</a:t>
            </a:fld>
            <a:endParaRPr lang="fr-FR" dirty="0"/>
          </a:p>
        </p:txBody>
      </p:sp>
      <p:sp>
        <p:nvSpPr>
          <p:cNvPr id="2" name="Rectangle 1"/>
          <p:cNvSpPr/>
          <p:nvPr/>
        </p:nvSpPr>
        <p:spPr>
          <a:xfrm>
            <a:off x="4550660" y="3861048"/>
            <a:ext cx="4572000" cy="287771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Aft>
                <a:spcPts val="600"/>
              </a:spcAft>
            </a:pPr>
            <a:r>
              <a:rPr lang="en" sz="2600" b="1" dirty="0"/>
              <a:t>P2 procedure</a:t>
            </a:r>
            <a:endParaRPr lang="fr-FR" sz="2600" b="1" dirty="0" smtClean="0"/>
          </a:p>
          <a:p>
            <a:pPr>
              <a:spcAft>
                <a:spcPts val="600"/>
              </a:spcAft>
            </a:pPr>
            <a:r>
              <a:rPr lang="en" sz="2600" b="1" dirty="0" smtClean="0"/>
              <a:t>Beginning</a:t>
            </a:r>
            <a:endParaRPr lang="fr-FR" sz="2600" dirty="0"/>
          </a:p>
          <a:p>
            <a:pPr>
              <a:spcAft>
                <a:spcPts val="600"/>
              </a:spcAft>
            </a:pPr>
            <a:r>
              <a:rPr lang="en" sz="2600" dirty="0"/>
              <a:t>…</a:t>
            </a:r>
          </a:p>
          <a:p>
            <a:pPr>
              <a:spcAft>
                <a:spcPts val="600"/>
              </a:spcAft>
            </a:pPr>
            <a:r>
              <a:rPr lang="en" sz="2600" b="1" dirty="0">
                <a:solidFill>
                  <a:srgbClr val="FF0000"/>
                </a:solidFill>
              </a:rPr>
              <a:t>Call from P1;</a:t>
            </a:r>
          </a:p>
          <a:p>
            <a:pPr>
              <a:spcAft>
                <a:spcPts val="600"/>
              </a:spcAft>
            </a:pPr>
            <a:r>
              <a:rPr lang="en" sz="2600" dirty="0"/>
              <a:t>…</a:t>
            </a:r>
          </a:p>
          <a:p>
            <a:pPr>
              <a:spcAft>
                <a:spcPts val="600"/>
              </a:spcAft>
            </a:pPr>
            <a:r>
              <a:rPr lang="en" sz="2600" b="1" dirty="0" smtClean="0"/>
              <a:t>END</a:t>
            </a:r>
            <a:endParaRPr lang="fr-FR" sz="26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9394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08964" y="836712"/>
            <a:ext cx="8611508" cy="5716180"/>
          </a:xfrm>
          <a:ln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>
              <a:spcAft>
                <a:spcPts val="1200"/>
              </a:spcAft>
              <a:buNone/>
            </a:pPr>
            <a:r>
              <a:rPr lang="en" b="1" dirty="0" smtClean="0">
                <a:solidFill>
                  <a:srgbClr val="C00000"/>
                </a:solidFill>
              </a:rPr>
              <a:t>Example:</a:t>
            </a:r>
          </a:p>
          <a:p>
            <a:pPr>
              <a:spcAft>
                <a:spcPts val="1200"/>
              </a:spcAft>
            </a:pPr>
            <a:r>
              <a:rPr lang="en" sz="2800" dirty="0" smtClean="0">
                <a:solidFill>
                  <a:schemeClr val="tx1"/>
                </a:solidFill>
              </a:rPr>
              <a:t>A </a:t>
            </a:r>
            <a:r>
              <a:rPr lang="en" sz="2800" dirty="0"/>
              <a:t>positive integer n can be </a:t>
            </a:r>
            <a:r>
              <a:rPr lang="en" sz="2800" dirty="0" smtClean="0"/>
              <a:t>either </a:t>
            </a:r>
            <a:endParaRPr lang="fr-FR" sz="2800" dirty="0"/>
          </a:p>
          <a:p>
            <a:pPr marL="722313" indent="-549275">
              <a:spcAft>
                <a:spcPts val="1200"/>
              </a:spcAft>
              <a:buFont typeface="Wingdings" pitchFamily="2" charset="2"/>
              <a:buChar char="ü"/>
              <a:tabLst>
                <a:tab pos="725488" algn="l"/>
              </a:tabLst>
            </a:pPr>
            <a:r>
              <a:rPr lang="en" sz="2800" dirty="0">
                <a:solidFill>
                  <a:srgbClr val="FF0000"/>
                </a:solidFill>
              </a:rPr>
              <a:t>Even </a:t>
            </a:r>
            <a:r>
              <a:rPr lang="en" sz="2800" dirty="0"/>
              <a:t>→ n = 2*k</a:t>
            </a:r>
            <a:endParaRPr lang="pt-BR" sz="2800" dirty="0" smtClean="0"/>
          </a:p>
          <a:p>
            <a:pPr marL="722313" indent="-549275">
              <a:spcAft>
                <a:spcPts val="1200"/>
              </a:spcAft>
              <a:buFont typeface="Wingdings" pitchFamily="2" charset="2"/>
              <a:buChar char="ü"/>
              <a:tabLst>
                <a:tab pos="725488" algn="l"/>
              </a:tabLst>
            </a:pPr>
            <a:r>
              <a:rPr lang="en" sz="2800" dirty="0" smtClean="0">
                <a:solidFill>
                  <a:srgbClr val="FF0000"/>
                </a:solidFill>
              </a:rPr>
              <a:t>Odd </a:t>
            </a:r>
            <a:r>
              <a:rPr lang="en" sz="2800" dirty="0"/>
              <a:t>→ n = 2*k+1</a:t>
            </a:r>
            <a:endParaRPr lang="fr-FR" sz="2800" dirty="0" smtClean="0"/>
          </a:p>
          <a:p>
            <a:pPr>
              <a:spcAft>
                <a:spcPts val="1200"/>
              </a:spcAft>
            </a:pPr>
            <a:r>
              <a:rPr lang="en" sz="2800" dirty="0" smtClean="0"/>
              <a:t>If </a:t>
            </a:r>
            <a:r>
              <a:rPr lang="en" sz="2800" dirty="0"/>
              <a:t>we consider two functions </a:t>
            </a:r>
            <a:r>
              <a:rPr lang="en" sz="2800" b="1" dirty="0"/>
              <a:t>Even </a:t>
            </a:r>
            <a:r>
              <a:rPr lang="en" sz="2800" dirty="0"/>
              <a:t>(n) and </a:t>
            </a:r>
            <a:r>
              <a:rPr lang="en" sz="2800" b="1" dirty="0"/>
              <a:t>Odd </a:t>
            </a:r>
            <a:r>
              <a:rPr lang="en" sz="2800" dirty="0"/>
              <a:t>(n) with logical values ( </a:t>
            </a:r>
            <a:r>
              <a:rPr lang="en" sz="2800" b="1" dirty="0"/>
              <a:t>boolean </a:t>
            </a:r>
            <a:r>
              <a:rPr lang="en" sz="2800" dirty="0"/>
              <a:t>) then we will have </a:t>
            </a:r>
            <a:r>
              <a:rPr lang="en" sz="2800" dirty="0" smtClean="0"/>
              <a:t>:</a:t>
            </a:r>
          </a:p>
          <a:p>
            <a:pPr lvl="1">
              <a:spcAft>
                <a:spcPts val="1200"/>
              </a:spcAft>
            </a:pPr>
            <a:r>
              <a:rPr lang="en" dirty="0" smtClean="0"/>
              <a:t>If </a:t>
            </a:r>
            <a:r>
              <a:rPr lang="en" b="1" dirty="0"/>
              <a:t>Even </a:t>
            </a:r>
            <a:r>
              <a:rPr lang="en" dirty="0"/>
              <a:t>(n) = true then </a:t>
            </a:r>
            <a:r>
              <a:rPr lang="en" b="1" dirty="0"/>
              <a:t>Odd </a:t>
            </a:r>
            <a:r>
              <a:rPr lang="en" dirty="0"/>
              <a:t>(n) = false</a:t>
            </a:r>
            <a:endParaRPr lang="fr-FR" dirty="0" smtClean="0"/>
          </a:p>
          <a:p>
            <a:pPr lvl="1">
              <a:spcAft>
                <a:spcPts val="1200"/>
              </a:spcAft>
            </a:pPr>
            <a:r>
              <a:rPr lang="en" dirty="0" smtClean="0"/>
              <a:t>If </a:t>
            </a:r>
            <a:r>
              <a:rPr lang="en" b="1" dirty="0"/>
              <a:t>Odd </a:t>
            </a:r>
            <a:r>
              <a:rPr lang="en" dirty="0"/>
              <a:t>(n) = true then </a:t>
            </a:r>
            <a:r>
              <a:rPr lang="en" b="1" dirty="0"/>
              <a:t>Even </a:t>
            </a:r>
            <a:r>
              <a:rPr lang="en" dirty="0"/>
              <a:t>(n) = false</a:t>
            </a:r>
            <a:endParaRPr lang="fr-FR" b="1" dirty="0">
              <a:solidFill>
                <a:srgbClr val="C00000"/>
              </a:solidFill>
            </a:endParaRPr>
          </a:p>
          <a:p>
            <a:pPr marL="400050" lvl="1" indent="0">
              <a:buNone/>
            </a:pPr>
            <a:endParaRPr lang="fr-FR" b="1" dirty="0">
              <a:solidFill>
                <a:srgbClr val="C00000"/>
              </a:solidFill>
            </a:endParaRPr>
          </a:p>
        </p:txBody>
      </p:sp>
      <p:sp>
        <p:nvSpPr>
          <p:cNvPr id="6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85794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" sz="3600" b="1" dirty="0" smtClean="0"/>
              <a:t>Types of recursion</a:t>
            </a:r>
            <a:endParaRPr lang="fr-FR" sz="36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65BF-4369-4B21-B7D3-3C1B1F8F5F58}" type="slidenum">
              <a:rPr lang="fr-FR" smtClean="0"/>
              <a:pPr/>
              <a:t>14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7675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85794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" sz="3600" b="1" dirty="0" smtClean="0"/>
              <a:t>Types of recursion</a:t>
            </a:r>
            <a:endParaRPr lang="fr-FR" sz="36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65BF-4369-4B21-B7D3-3C1B1F8F5F58}" type="slidenum">
              <a:rPr lang="fr-FR" smtClean="0"/>
              <a:pPr/>
              <a:t>15</a:t>
            </a:fld>
            <a:endParaRPr lang="fr-FR" dirty="0"/>
          </a:p>
        </p:txBody>
      </p:sp>
      <p:sp>
        <p:nvSpPr>
          <p:cNvPr id="2" name="Rectangle 1"/>
          <p:cNvSpPr/>
          <p:nvPr/>
        </p:nvSpPr>
        <p:spPr>
          <a:xfrm>
            <a:off x="467544" y="1052736"/>
            <a:ext cx="633670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" sz="2800" b="1" dirty="0" smtClean="0"/>
              <a:t>Function Even </a:t>
            </a:r>
            <a:r>
              <a:rPr lang="en" sz="2800" dirty="0" smtClean="0"/>
              <a:t>(n</a:t>
            </a:r>
            <a:r>
              <a:rPr lang="en" sz="2800" dirty="0"/>
              <a:t>: integer): boolean</a:t>
            </a:r>
            <a:r>
              <a:rPr lang="en" sz="2800" dirty="0" smtClean="0"/>
              <a:t> </a:t>
            </a:r>
            <a:endParaRPr lang="fr-FR" sz="2800" dirty="0"/>
          </a:p>
          <a:p>
            <a:pPr>
              <a:lnSpc>
                <a:spcPct val="150000"/>
              </a:lnSpc>
            </a:pPr>
            <a:r>
              <a:rPr lang="en" sz="2800" b="1" dirty="0"/>
              <a:t>Beginning</a:t>
            </a:r>
            <a:endParaRPr lang="fr-FR" sz="2800" dirty="0"/>
          </a:p>
          <a:p>
            <a:pPr>
              <a:lnSpc>
                <a:spcPct val="150000"/>
              </a:lnSpc>
            </a:pPr>
            <a:r>
              <a:rPr lang="en" sz="2800" b="1" dirty="0" smtClean="0"/>
              <a:t>If </a:t>
            </a:r>
            <a:r>
              <a:rPr lang="en" sz="2800" b="1" dirty="0"/>
              <a:t>( </a:t>
            </a:r>
            <a:r>
              <a:rPr lang="en" sz="2800" dirty="0"/>
              <a:t>n = 0) then</a:t>
            </a:r>
          </a:p>
          <a:p>
            <a:pPr>
              <a:lnSpc>
                <a:spcPct val="150000"/>
              </a:lnSpc>
            </a:pPr>
            <a:r>
              <a:rPr lang="en" sz="2800" dirty="0" smtClean="0"/>
              <a:t>	Returns true </a:t>
            </a:r>
            <a:r>
              <a:rPr lang="en" sz="2800" dirty="0"/>
              <a:t>;</a:t>
            </a:r>
          </a:p>
          <a:p>
            <a:pPr>
              <a:lnSpc>
                <a:spcPct val="150000"/>
              </a:lnSpc>
            </a:pPr>
            <a:r>
              <a:rPr lang="en" sz="2800" b="1" dirty="0" smtClean="0"/>
              <a:t>Else</a:t>
            </a:r>
            <a:endParaRPr lang="fr-FR" sz="2800" dirty="0"/>
          </a:p>
          <a:p>
            <a:pPr>
              <a:lnSpc>
                <a:spcPct val="150000"/>
              </a:lnSpc>
            </a:pPr>
            <a:r>
              <a:rPr lang="en" sz="2800" dirty="0" smtClean="0"/>
              <a:t>	Return </a:t>
            </a:r>
            <a:r>
              <a:rPr lang="en" sz="2800" b="1" dirty="0" smtClean="0">
                <a:solidFill>
                  <a:srgbClr val="FF0000"/>
                </a:solidFill>
              </a:rPr>
              <a:t>Odd </a:t>
            </a:r>
            <a:r>
              <a:rPr lang="en" sz="2800" b="1" dirty="0">
                <a:solidFill>
                  <a:srgbClr val="FF0000"/>
                </a:solidFill>
              </a:rPr>
              <a:t>(n-1) </a:t>
            </a:r>
            <a:r>
              <a:rPr lang="en" sz="2800" dirty="0"/>
              <a:t>;</a:t>
            </a:r>
          </a:p>
          <a:p>
            <a:pPr>
              <a:lnSpc>
                <a:spcPct val="150000"/>
              </a:lnSpc>
            </a:pPr>
            <a:r>
              <a:rPr lang="en" sz="2800" b="1" dirty="0" smtClean="0"/>
              <a:t>End if</a:t>
            </a:r>
            <a:endParaRPr lang="fr-FR" sz="2800" dirty="0"/>
          </a:p>
          <a:p>
            <a:pPr>
              <a:lnSpc>
                <a:spcPct val="150000"/>
              </a:lnSpc>
            </a:pPr>
            <a:r>
              <a:rPr lang="en" sz="2800" dirty="0" smtClean="0"/>
              <a:t>END </a:t>
            </a:r>
            <a:r>
              <a:rPr lang="en" sz="2800" dirty="0"/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3914313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836712"/>
            <a:ext cx="8611508" cy="5716180"/>
          </a:xfrm>
          <a:ln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400050" lvl="1" indent="0">
              <a:buNone/>
            </a:pPr>
            <a:r>
              <a:rPr lang="en" b="1" dirty="0" smtClean="0">
                <a:solidFill>
                  <a:srgbClr val="C00000"/>
                </a:solidFill>
              </a:rPr>
              <a:t> </a:t>
            </a:r>
            <a:endParaRPr lang="fr-FR" b="1" dirty="0">
              <a:solidFill>
                <a:srgbClr val="C00000"/>
              </a:solidFill>
            </a:endParaRPr>
          </a:p>
        </p:txBody>
      </p:sp>
      <p:sp>
        <p:nvSpPr>
          <p:cNvPr id="6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85794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" sz="3600" b="1" dirty="0" smtClean="0"/>
              <a:t>Types of recursion</a:t>
            </a:r>
            <a:endParaRPr lang="fr-FR" sz="36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65BF-4369-4B21-B7D3-3C1B1F8F5F58}" type="slidenum">
              <a:rPr lang="fr-FR" smtClean="0"/>
              <a:pPr/>
              <a:t>16</a:t>
            </a:fld>
            <a:endParaRPr lang="fr-FR" dirty="0"/>
          </a:p>
        </p:txBody>
      </p:sp>
      <p:sp>
        <p:nvSpPr>
          <p:cNvPr id="2" name="Rectangle 1"/>
          <p:cNvSpPr/>
          <p:nvPr/>
        </p:nvSpPr>
        <p:spPr>
          <a:xfrm>
            <a:off x="467544" y="1052736"/>
            <a:ext cx="6336704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" sz="2800" b="1" dirty="0"/>
              <a:t>function </a:t>
            </a:r>
            <a:r>
              <a:rPr lang="en" sz="2800" dirty="0" smtClean="0"/>
              <a:t>Odd ( </a:t>
            </a:r>
            <a:r>
              <a:rPr lang="en" sz="2800" dirty="0"/>
              <a:t>n: integer): </a:t>
            </a:r>
            <a:r>
              <a:rPr lang="en" sz="2800" dirty="0" smtClean="0"/>
              <a:t>boolean</a:t>
            </a:r>
          </a:p>
          <a:p>
            <a:r>
              <a:rPr lang="en" sz="2800" b="1" dirty="0" smtClean="0"/>
              <a:t>Begin</a:t>
            </a:r>
          </a:p>
          <a:p>
            <a:r>
              <a:rPr lang="en" sz="2800" b="1" dirty="0"/>
              <a:t>	</a:t>
            </a:r>
            <a:r>
              <a:rPr lang="en" sz="2800" b="1" dirty="0" smtClean="0"/>
              <a:t>If </a:t>
            </a:r>
            <a:r>
              <a:rPr lang="en" sz="2800" b="1" dirty="0"/>
              <a:t>( </a:t>
            </a:r>
            <a:r>
              <a:rPr lang="en" sz="2800" dirty="0"/>
              <a:t>n = 0) then</a:t>
            </a:r>
          </a:p>
          <a:p>
            <a:r>
              <a:rPr lang="en" sz="2800" dirty="0" smtClean="0"/>
              <a:t>	       Returns False;</a:t>
            </a:r>
            <a:endParaRPr lang="fr-FR" sz="2800" dirty="0"/>
          </a:p>
          <a:p>
            <a:r>
              <a:rPr lang="fr-FR" sz="2800" b="1" dirty="0" smtClean="0"/>
              <a:t>	</a:t>
            </a:r>
            <a:r>
              <a:rPr lang="fr-FR" sz="2800" b="1" dirty="0" err="1" smtClean="0"/>
              <a:t>Else</a:t>
            </a:r>
            <a:endParaRPr lang="fr-FR" sz="2800" dirty="0"/>
          </a:p>
          <a:p>
            <a:r>
              <a:rPr lang="en" sz="2800" dirty="0" smtClean="0"/>
              <a:t>	       Return </a:t>
            </a:r>
            <a:r>
              <a:rPr lang="en" sz="2800" b="1" dirty="0" smtClean="0">
                <a:solidFill>
                  <a:srgbClr val="FF0000"/>
                </a:solidFill>
              </a:rPr>
              <a:t>Even (n-1 </a:t>
            </a:r>
            <a:r>
              <a:rPr lang="en" sz="2800" dirty="0" smtClean="0"/>
              <a:t>);</a:t>
            </a:r>
          </a:p>
          <a:p>
            <a:r>
              <a:rPr lang="en" sz="2800" b="1" dirty="0" smtClean="0"/>
              <a:t>	End if</a:t>
            </a:r>
            <a:endParaRPr lang="fr-FR" sz="2800" dirty="0"/>
          </a:p>
          <a:p>
            <a:r>
              <a:rPr lang="en" sz="2800" dirty="0" smtClean="0"/>
              <a:t>END </a:t>
            </a:r>
            <a:r>
              <a:rPr lang="en" sz="2800" dirty="0"/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3962754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836712"/>
            <a:ext cx="8611508" cy="5716180"/>
          </a:xfrm>
          <a:ln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just"/>
            <a:r>
              <a:rPr lang="en" sz="2800" dirty="0" smtClean="0"/>
              <a:t>Since </a:t>
            </a:r>
            <a:r>
              <a:rPr lang="en" sz="2800" dirty="0"/>
              <a:t>a recursive function calls itself, it is imperative that we provide a stopping condition for the recursion, otherwise the program will never stop </a:t>
            </a:r>
            <a:r>
              <a:rPr lang="en" sz="2800" dirty="0" smtClean="0"/>
              <a:t>.</a:t>
            </a:r>
          </a:p>
          <a:p>
            <a:pPr marL="0" indent="0">
              <a:buNone/>
            </a:pPr>
            <a:endParaRPr lang="fr-FR" sz="2800" dirty="0"/>
          </a:p>
          <a:p>
            <a:r>
              <a:rPr lang="en" sz="2800" dirty="0" smtClean="0"/>
              <a:t>We </a:t>
            </a:r>
            <a:r>
              <a:rPr lang="en" sz="2800" dirty="0"/>
              <a:t>must always test the stopping condition first, and then, if the condition is not verified, launch a recursive call </a:t>
            </a:r>
            <a:r>
              <a:rPr lang="en" sz="2800" dirty="0" smtClean="0"/>
              <a:t>.</a:t>
            </a:r>
            <a:endParaRPr lang="fr-FR" sz="2400" b="1" dirty="0">
              <a:solidFill>
                <a:srgbClr val="C00000"/>
              </a:solidFill>
            </a:endParaRPr>
          </a:p>
        </p:txBody>
      </p:sp>
      <p:sp>
        <p:nvSpPr>
          <p:cNvPr id="6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85794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" sz="3600" b="1" dirty="0" smtClean="0"/>
              <a:t>Remarks</a:t>
            </a:r>
            <a:endParaRPr lang="fr-FR" sz="36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65BF-4369-4B21-B7D3-3C1B1F8F5F58}" type="slidenum">
              <a:rPr lang="fr-FR" smtClean="0"/>
              <a:pPr/>
              <a:t>17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2492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836712"/>
            <a:ext cx="8611508" cy="5716180"/>
          </a:xfrm>
          <a:ln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just">
              <a:spcAft>
                <a:spcPts val="1800"/>
              </a:spcAft>
            </a:pPr>
            <a:r>
              <a:rPr lang="en" sz="2800" dirty="0" smtClean="0"/>
              <a:t>Simplify </a:t>
            </a:r>
            <a:r>
              <a:rPr lang="en" sz="2800" dirty="0"/>
              <a:t>the writing of programs, because the calculations to be performed are not explicitly defined </a:t>
            </a:r>
            <a:r>
              <a:rPr lang="en" sz="2800" dirty="0" smtClean="0"/>
              <a:t>.</a:t>
            </a:r>
          </a:p>
          <a:p>
            <a:pPr algn="just">
              <a:spcAft>
                <a:spcPts val="1800"/>
              </a:spcAft>
            </a:pPr>
            <a:r>
              <a:rPr lang="en" sz="2800" dirty="0" smtClean="0"/>
              <a:t>Facilitate </a:t>
            </a:r>
            <a:r>
              <a:rPr lang="en" sz="2800" dirty="0"/>
              <a:t>the task of the programmer who will no longer have to specify the number of repetitions of the same action, nor to manage the values of the different variables used </a:t>
            </a:r>
            <a:r>
              <a:rPr lang="en" sz="2800" dirty="0" smtClean="0"/>
              <a:t>.</a:t>
            </a:r>
          </a:p>
          <a:p>
            <a:pPr algn="just">
              <a:spcAft>
                <a:spcPts val="1800"/>
              </a:spcAft>
            </a:pPr>
            <a:r>
              <a:rPr lang="en" sz="2800" dirty="0" smtClean="0"/>
              <a:t>Allows you </a:t>
            </a:r>
            <a:r>
              <a:rPr lang="en" sz="2800" dirty="0"/>
              <a:t>to solve problems, usually </a:t>
            </a:r>
            <a:r>
              <a:rPr lang="en" sz="2800" dirty="0" smtClean="0"/>
              <a:t>unsolvable, </a:t>
            </a:r>
            <a:r>
              <a:rPr lang="en" sz="2800" dirty="0"/>
              <a:t>with the use of simple </a:t>
            </a:r>
            <a:r>
              <a:rPr lang="en" sz="2800" i="1" dirty="0"/>
              <a:t>for </a:t>
            </a:r>
            <a:r>
              <a:rPr lang="en" sz="2800" dirty="0"/>
              <a:t>or </a:t>
            </a:r>
            <a:r>
              <a:rPr lang="en" sz="2800" i="1" dirty="0"/>
              <a:t>while loops </a:t>
            </a:r>
            <a:r>
              <a:rPr lang="en" sz="2800" dirty="0"/>
              <a:t>.</a:t>
            </a:r>
            <a:endParaRPr lang="fr-FR" sz="2800" dirty="0" smtClean="0"/>
          </a:p>
          <a:p>
            <a:pPr algn="just">
              <a:spcAft>
                <a:spcPts val="1800"/>
              </a:spcAft>
            </a:pPr>
            <a:r>
              <a:rPr lang="en" sz="2800" dirty="0" smtClean="0"/>
              <a:t>Make </a:t>
            </a:r>
            <a:r>
              <a:rPr lang="en" sz="2800" dirty="0"/>
              <a:t>an algorithm more readable and </a:t>
            </a:r>
            <a:r>
              <a:rPr lang="en" sz="2800" dirty="0" smtClean="0"/>
              <a:t>shorter and it </a:t>
            </a:r>
            <a:r>
              <a:rPr lang="en" sz="2800" dirty="0"/>
              <a:t>allows, in certain cases, a colossal saving of time as is the case in sorting algorithms.</a:t>
            </a:r>
          </a:p>
        </p:txBody>
      </p:sp>
      <p:sp>
        <p:nvSpPr>
          <p:cNvPr id="6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85794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" sz="3600" b="1" dirty="0"/>
              <a:t>Advantages of </a:t>
            </a:r>
            <a:r>
              <a:rPr lang="en" sz="3600" b="1" dirty="0" smtClean="0"/>
              <a:t>recursion</a:t>
            </a:r>
            <a:endParaRPr lang="fr-FR" sz="36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65BF-4369-4B21-B7D3-3C1B1F8F5F58}" type="slidenum">
              <a:rPr lang="fr-FR" smtClean="0"/>
              <a:pPr/>
              <a:t>18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66603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4282" y="785794"/>
            <a:ext cx="8572560" cy="5572164"/>
          </a:xfrm>
          <a:ln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" sz="2800" b="1" dirty="0" smtClean="0">
                <a:solidFill>
                  <a:srgbClr val="FF0000"/>
                </a:solidFill>
              </a:rPr>
              <a:t>Example 1:</a:t>
            </a:r>
          </a:p>
          <a:p>
            <a:pPr marL="0" indent="0">
              <a:buNone/>
            </a:pPr>
            <a:r>
              <a:rPr lang="en" sz="2800" b="1" dirty="0"/>
              <a:t>Function </a:t>
            </a:r>
            <a:r>
              <a:rPr lang="en" sz="2800" dirty="0"/>
              <a:t>fact (N: integer): </a:t>
            </a:r>
            <a:r>
              <a:rPr lang="en" sz="2800" dirty="0" smtClean="0"/>
              <a:t>Integer</a:t>
            </a:r>
            <a:endParaRPr lang="fr-FR" sz="2800" dirty="0" smtClean="0"/>
          </a:p>
          <a:p>
            <a:pPr marL="0" indent="0">
              <a:buNone/>
            </a:pPr>
            <a:r>
              <a:rPr lang="en" sz="2800" b="1" dirty="0" smtClean="0"/>
              <a:t>Begin</a:t>
            </a:r>
          </a:p>
          <a:p>
            <a:pPr marL="0" indent="0">
              <a:buNone/>
            </a:pPr>
            <a:r>
              <a:rPr lang="en" sz="2800" b="1" dirty="0" smtClean="0"/>
              <a:t>	If </a:t>
            </a:r>
            <a:r>
              <a:rPr lang="en" sz="2800" b="1" dirty="0"/>
              <a:t>( </a:t>
            </a:r>
            <a:r>
              <a:rPr lang="en" sz="2800" dirty="0"/>
              <a:t>N = 0) then</a:t>
            </a:r>
            <a:endParaRPr lang="pt-BR" sz="2800" dirty="0" smtClean="0"/>
          </a:p>
          <a:p>
            <a:pPr marL="0" indent="0">
              <a:buNone/>
            </a:pPr>
            <a:r>
              <a:rPr lang="en" sz="2800" dirty="0" smtClean="0"/>
              <a:t> 	      R</a:t>
            </a:r>
            <a:r>
              <a:rPr lang="en" sz="2800" dirty="0" smtClean="0">
                <a:sym typeface="Wingdings" pitchFamily="2" charset="2"/>
              </a:rPr>
              <a:t></a:t>
            </a:r>
            <a:r>
              <a:rPr lang="en" sz="2800" dirty="0" smtClean="0"/>
              <a:t> 1</a:t>
            </a:r>
            <a:r>
              <a:rPr lang="en" sz="2800" dirty="0"/>
              <a:t>;</a:t>
            </a:r>
          </a:p>
          <a:p>
            <a:pPr marL="0" indent="0">
              <a:buNone/>
            </a:pPr>
            <a:r>
              <a:rPr lang="fr-FR" sz="2800" b="1" dirty="0" smtClean="0"/>
              <a:t>	</a:t>
            </a:r>
            <a:r>
              <a:rPr lang="fr-FR" sz="2800" b="1" dirty="0" err="1" smtClean="0"/>
              <a:t>Else</a:t>
            </a:r>
            <a:endParaRPr lang="fr-FR" sz="2800" dirty="0"/>
          </a:p>
          <a:p>
            <a:pPr marL="0" indent="0">
              <a:buNone/>
            </a:pPr>
            <a:r>
              <a:rPr lang="en" sz="2800" dirty="0" smtClean="0"/>
              <a:t>                  R</a:t>
            </a:r>
            <a:r>
              <a:rPr lang="en" sz="2800" dirty="0" smtClean="0">
                <a:sym typeface="Wingdings" pitchFamily="2" charset="2"/>
              </a:rPr>
              <a:t></a:t>
            </a:r>
            <a:r>
              <a:rPr lang="en" sz="2800" dirty="0" smtClean="0"/>
              <a:t>  </a:t>
            </a:r>
            <a:r>
              <a:rPr lang="en" sz="2800" dirty="0"/>
              <a:t>N * </a:t>
            </a:r>
            <a:r>
              <a:rPr lang="en" sz="2800" b="1" dirty="0">
                <a:solidFill>
                  <a:srgbClr val="FF0000"/>
                </a:solidFill>
              </a:rPr>
              <a:t>fact (N - 1) </a:t>
            </a:r>
            <a:r>
              <a:rPr lang="en" sz="2800" dirty="0"/>
              <a:t>;</a:t>
            </a:r>
          </a:p>
          <a:p>
            <a:pPr marL="0" indent="0">
              <a:buNone/>
            </a:pPr>
            <a:r>
              <a:rPr lang="en" sz="2800" b="1" dirty="0" smtClean="0"/>
              <a:t>           End if</a:t>
            </a:r>
            <a:endParaRPr lang="fr-FR" sz="2800" dirty="0"/>
          </a:p>
          <a:p>
            <a:pPr marL="0" indent="0">
              <a:buNone/>
            </a:pPr>
            <a:r>
              <a:rPr lang="en" sz="2800" dirty="0" smtClean="0"/>
              <a:t>             Return </a:t>
            </a:r>
            <a:r>
              <a:rPr lang="en" sz="2800" dirty="0"/>
              <a:t>(R);</a:t>
            </a:r>
          </a:p>
          <a:p>
            <a:pPr marL="0" indent="0">
              <a:buNone/>
            </a:pPr>
            <a:r>
              <a:rPr lang="en" sz="2800" b="1" dirty="0" smtClean="0"/>
              <a:t>End</a:t>
            </a:r>
            <a:endParaRPr lang="en" sz="2800" b="1" dirty="0" smtClean="0">
              <a:solidFill>
                <a:srgbClr val="FF0000"/>
              </a:solidFill>
            </a:endParaRPr>
          </a:p>
        </p:txBody>
      </p:sp>
      <p:sp>
        <p:nvSpPr>
          <p:cNvPr id="4" name="Espace réservé du contenu 2"/>
          <p:cNvSpPr txBox="1">
            <a:spLocks/>
          </p:cNvSpPr>
          <p:nvPr/>
        </p:nvSpPr>
        <p:spPr>
          <a:xfrm>
            <a:off x="4786314" y="785794"/>
            <a:ext cx="3929090" cy="4857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fr-F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85794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" sz="3200" b="1" dirty="0" smtClean="0">
                <a:solidFill>
                  <a:schemeClr val="accent1">
                    <a:lumMod val="50000"/>
                  </a:schemeClr>
                </a:solidFill>
              </a:rPr>
              <a:t>Recursion</a:t>
            </a:r>
            <a:endParaRPr lang="fr-FR" sz="32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65BF-4369-4B21-B7D3-3C1B1F8F5F58}" type="slidenum">
              <a:rPr lang="fr-FR" smtClean="0"/>
              <a:pPr/>
              <a:t>2</a:t>
            </a:fld>
            <a:endParaRPr lang="fr-FR" dirty="0"/>
          </a:p>
        </p:txBody>
      </p:sp>
      <p:sp>
        <p:nvSpPr>
          <p:cNvPr id="8" name="Pensées 7"/>
          <p:cNvSpPr/>
          <p:nvPr/>
        </p:nvSpPr>
        <p:spPr>
          <a:xfrm>
            <a:off x="4776046" y="2852936"/>
            <a:ext cx="3495332" cy="1150418"/>
          </a:xfrm>
          <a:prstGeom prst="cloudCallout">
            <a:avLst>
              <a:gd name="adj1" fmla="val -59815"/>
              <a:gd name="adj2" fmla="val 50166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" sz="2800" dirty="0" smtClean="0">
                <a:solidFill>
                  <a:schemeClr val="tx1"/>
                </a:solidFill>
              </a:rPr>
              <a:t>Recursive call</a:t>
            </a:r>
            <a:endParaRPr lang="fr-FR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4335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4282" y="785794"/>
            <a:ext cx="8572560" cy="5572164"/>
          </a:xfrm>
          <a:ln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" sz="2800" b="1" dirty="0" smtClean="0">
                <a:solidFill>
                  <a:srgbClr val="FF0000"/>
                </a:solidFill>
              </a:rPr>
              <a:t>Example 2:</a:t>
            </a:r>
          </a:p>
          <a:p>
            <a:pPr marL="0" indent="0">
              <a:buNone/>
            </a:pPr>
            <a:r>
              <a:rPr lang="en" sz="2800" b="1" dirty="0" smtClean="0"/>
              <a:t>Procedure display</a:t>
            </a:r>
            <a:r>
              <a:rPr lang="en" sz="2800" dirty="0" smtClean="0"/>
              <a:t> </a:t>
            </a:r>
            <a:r>
              <a:rPr lang="en" sz="2800" dirty="0"/>
              <a:t>(N: integer </a:t>
            </a:r>
            <a:r>
              <a:rPr lang="en" sz="2800" dirty="0" smtClean="0"/>
              <a:t>)</a:t>
            </a:r>
          </a:p>
          <a:p>
            <a:pPr marL="0" indent="0">
              <a:buNone/>
            </a:pPr>
            <a:r>
              <a:rPr lang="en" sz="2800" b="1" dirty="0" smtClean="0"/>
              <a:t>Begin</a:t>
            </a:r>
            <a:endParaRPr lang="fr-FR" sz="2800" dirty="0"/>
          </a:p>
          <a:p>
            <a:pPr marL="0" indent="0">
              <a:buNone/>
            </a:pPr>
            <a:r>
              <a:rPr lang="en" sz="2800" b="1" dirty="0" smtClean="0"/>
              <a:t>    If </a:t>
            </a:r>
            <a:r>
              <a:rPr lang="en" sz="2800" b="1" dirty="0"/>
              <a:t>( </a:t>
            </a:r>
            <a:r>
              <a:rPr lang="en" sz="2800" dirty="0"/>
              <a:t>N = 0) then</a:t>
            </a:r>
            <a:endParaRPr lang="pt-BR" sz="2800" dirty="0" smtClean="0"/>
          </a:p>
          <a:p>
            <a:pPr marL="0" indent="0">
              <a:buNone/>
            </a:pPr>
            <a:r>
              <a:rPr lang="en" sz="2800" dirty="0" smtClean="0"/>
              <a:t>          Write (0);</a:t>
            </a:r>
            <a:endParaRPr lang="pt-BR" sz="2800" dirty="0"/>
          </a:p>
          <a:p>
            <a:pPr marL="0" indent="0">
              <a:buNone/>
            </a:pPr>
            <a:r>
              <a:rPr lang="fr-FR" sz="2800" b="1" dirty="0" smtClean="0"/>
              <a:t>    </a:t>
            </a:r>
            <a:r>
              <a:rPr lang="fr-FR" sz="2800" b="1" dirty="0" err="1" smtClean="0"/>
              <a:t>Else</a:t>
            </a:r>
            <a:endParaRPr lang="fr-FR" sz="2800" dirty="0"/>
          </a:p>
          <a:p>
            <a:pPr marL="0" indent="0">
              <a:buNone/>
            </a:pPr>
            <a:r>
              <a:rPr lang="en" sz="2800" dirty="0" smtClean="0"/>
              <a:t>           Write (N);</a:t>
            </a:r>
          </a:p>
          <a:p>
            <a:pPr marL="0" indent="0">
              <a:buNone/>
            </a:pPr>
            <a:r>
              <a:rPr lang="en" sz="2800" dirty="0"/>
              <a:t> </a:t>
            </a:r>
            <a:r>
              <a:rPr lang="en" sz="2800" dirty="0" smtClean="0"/>
              <a:t>          </a:t>
            </a:r>
            <a:r>
              <a:rPr lang="en" sz="2800" dirty="0" smtClean="0"/>
              <a:t>disp</a:t>
            </a:r>
            <a:r>
              <a:rPr lang="fr-FR" sz="2800" dirty="0" smtClean="0"/>
              <a:t>la</a:t>
            </a:r>
            <a:r>
              <a:rPr lang="en" sz="2800" dirty="0" smtClean="0"/>
              <a:t>y (N-1);</a:t>
            </a:r>
            <a:endParaRPr lang="pt-BR" sz="2800" dirty="0"/>
          </a:p>
          <a:p>
            <a:pPr marL="0" indent="0">
              <a:buNone/>
            </a:pPr>
            <a:r>
              <a:rPr lang="en" sz="2800" b="1" dirty="0" smtClean="0"/>
              <a:t>     End if</a:t>
            </a:r>
            <a:endParaRPr lang="fr-FR" sz="2800" dirty="0"/>
          </a:p>
          <a:p>
            <a:pPr marL="0" indent="0">
              <a:buNone/>
            </a:pPr>
            <a:r>
              <a:rPr lang="en" sz="2800" b="1" dirty="0" smtClean="0"/>
              <a:t>End</a:t>
            </a:r>
            <a:r>
              <a:rPr lang="en" sz="2800" b="1" dirty="0" smtClean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4" name="Espace réservé du contenu 2"/>
          <p:cNvSpPr txBox="1">
            <a:spLocks/>
          </p:cNvSpPr>
          <p:nvPr/>
        </p:nvSpPr>
        <p:spPr>
          <a:xfrm>
            <a:off x="4786314" y="785794"/>
            <a:ext cx="3929090" cy="4857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fr-F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85794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" sz="3200" b="1" dirty="0" smtClean="0">
                <a:solidFill>
                  <a:schemeClr val="accent1">
                    <a:lumMod val="50000"/>
                  </a:schemeClr>
                </a:solidFill>
              </a:rPr>
              <a:t>Recursion</a:t>
            </a:r>
            <a:endParaRPr lang="fr-FR" sz="32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65BF-4369-4B21-B7D3-3C1B1F8F5F58}" type="slidenum">
              <a:rPr lang="fr-FR" smtClean="0"/>
              <a:pPr/>
              <a:t>3</a:t>
            </a:fld>
            <a:endParaRPr lang="fr-FR" dirty="0"/>
          </a:p>
        </p:txBody>
      </p:sp>
      <p:sp>
        <p:nvSpPr>
          <p:cNvPr id="8" name="Pensées 7"/>
          <p:cNvSpPr/>
          <p:nvPr/>
        </p:nvSpPr>
        <p:spPr>
          <a:xfrm>
            <a:off x="3491880" y="3501008"/>
            <a:ext cx="3495332" cy="1150418"/>
          </a:xfrm>
          <a:prstGeom prst="cloudCallout">
            <a:avLst>
              <a:gd name="adj1" fmla="val -59815"/>
              <a:gd name="adj2" fmla="val 50166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" sz="2800" dirty="0" smtClean="0">
                <a:solidFill>
                  <a:schemeClr val="tx1"/>
                </a:solidFill>
              </a:rPr>
              <a:t>Recursive call</a:t>
            </a:r>
            <a:endParaRPr lang="fr-FR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9944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4282" y="785794"/>
            <a:ext cx="8572560" cy="5572164"/>
          </a:xfrm>
          <a:ln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fr-FR" sz="2800" b="1" dirty="0" smtClean="0">
              <a:solidFill>
                <a:srgbClr val="C00000"/>
              </a:solidFill>
            </a:endParaRPr>
          </a:p>
        </p:txBody>
      </p:sp>
      <p:sp>
        <p:nvSpPr>
          <p:cNvPr id="4" name="Espace réservé du contenu 2"/>
          <p:cNvSpPr txBox="1">
            <a:spLocks/>
          </p:cNvSpPr>
          <p:nvPr/>
        </p:nvSpPr>
        <p:spPr>
          <a:xfrm>
            <a:off x="4786314" y="785794"/>
            <a:ext cx="3929090" cy="4857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fr-F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85794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" sz="3600" b="1" dirty="0" smtClean="0">
                <a:solidFill>
                  <a:schemeClr val="accent1">
                    <a:lumMod val="50000"/>
                  </a:schemeClr>
                </a:solidFill>
              </a:rPr>
              <a:t>Principle of recursion</a:t>
            </a:r>
            <a:endParaRPr lang="fr-FR" sz="36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65BF-4369-4B21-B7D3-3C1B1F8F5F58}" type="slidenum">
              <a:rPr lang="fr-FR" smtClean="0"/>
              <a:pPr/>
              <a:t>4</a:t>
            </a:fld>
            <a:endParaRPr lang="fr-FR" dirty="0"/>
          </a:p>
        </p:txBody>
      </p:sp>
      <p:sp>
        <p:nvSpPr>
          <p:cNvPr id="2" name="Rectangle 1"/>
          <p:cNvSpPr/>
          <p:nvPr/>
        </p:nvSpPr>
        <p:spPr>
          <a:xfrm>
            <a:off x="395536" y="1962418"/>
            <a:ext cx="8064896" cy="52322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457200" indent="-457200">
              <a:buFont typeface="Wingdings"/>
              <a:buChar char="è"/>
            </a:pPr>
            <a:r>
              <a:rPr lang="en" sz="2800" dirty="0" smtClean="0"/>
              <a:t>Reduce </a:t>
            </a:r>
            <a:r>
              <a:rPr lang="en" sz="2800" dirty="0"/>
              <a:t>the size of the problem </a:t>
            </a:r>
            <a:r>
              <a:rPr lang="en" sz="2800" dirty="0" smtClean="0"/>
              <a:t>considered.</a:t>
            </a:r>
          </a:p>
        </p:txBody>
      </p:sp>
      <p:sp>
        <p:nvSpPr>
          <p:cNvPr id="9" name="Rectangle 8"/>
          <p:cNvSpPr/>
          <p:nvPr/>
        </p:nvSpPr>
        <p:spPr>
          <a:xfrm>
            <a:off x="395536" y="3214686"/>
            <a:ext cx="8064896" cy="954107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457200" indent="-457200" algn="just">
              <a:buFont typeface="Wingdings"/>
              <a:buChar char="è"/>
            </a:pPr>
            <a:r>
              <a:rPr lang="en" sz="2800" dirty="0" smtClean="0"/>
              <a:t>In each recursive call we must reduce one of the values of the effective parameters.</a:t>
            </a:r>
          </a:p>
        </p:txBody>
      </p:sp>
      <p:sp>
        <p:nvSpPr>
          <p:cNvPr id="5" name="Rectangle 4"/>
          <p:cNvSpPr/>
          <p:nvPr/>
        </p:nvSpPr>
        <p:spPr>
          <a:xfrm>
            <a:off x="251520" y="908720"/>
            <a:ext cx="8496944" cy="67185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600"/>
              </a:spcAft>
            </a:pPr>
            <a:r>
              <a:rPr lang="en" sz="2800" b="1" dirty="0" smtClean="0">
                <a:solidFill>
                  <a:srgbClr val="C00000"/>
                </a:solidFill>
              </a:rPr>
              <a:t>Decompose </a:t>
            </a:r>
            <a:r>
              <a:rPr lang="en" sz="2800" b="1" dirty="0">
                <a:solidFill>
                  <a:srgbClr val="C00000"/>
                </a:solidFill>
              </a:rPr>
              <a:t>the </a:t>
            </a:r>
            <a:r>
              <a:rPr lang="en" sz="2800" b="1">
                <a:solidFill>
                  <a:srgbClr val="C00000"/>
                </a:solidFill>
              </a:rPr>
              <a:t>problem </a:t>
            </a:r>
            <a:r>
              <a:rPr lang="en" sz="2800" b="1" smtClean="0">
                <a:solidFill>
                  <a:srgbClr val="C00000"/>
                </a:solidFill>
              </a:rPr>
              <a:t>into </a:t>
            </a:r>
            <a:r>
              <a:rPr lang="en" sz="2800" b="1" dirty="0">
                <a:solidFill>
                  <a:srgbClr val="C00000"/>
                </a:solidFill>
              </a:rPr>
              <a:t>a simpler problem</a:t>
            </a:r>
          </a:p>
        </p:txBody>
      </p:sp>
    </p:spTree>
    <p:extLst>
      <p:ext uri="{BB962C8B-B14F-4D97-AF65-F5344CB8AC3E}">
        <p14:creationId xmlns:p14="http://schemas.microsoft.com/office/powerpoint/2010/main" val="3177610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ntr" presetSubtype="1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9" grpId="0" animBg="1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4282" y="953180"/>
            <a:ext cx="8572560" cy="5572164"/>
          </a:xfrm>
          <a:ln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just">
              <a:buNone/>
            </a:pPr>
            <a:r>
              <a:rPr lang="en" sz="2800" b="1" dirty="0" smtClean="0">
                <a:solidFill>
                  <a:srgbClr val="7030A0"/>
                </a:solidFill>
              </a:rPr>
              <a:t>For </a:t>
            </a:r>
            <a:r>
              <a:rPr lang="en" sz="2800" b="1" dirty="0">
                <a:solidFill>
                  <a:srgbClr val="7030A0"/>
                </a:solidFill>
              </a:rPr>
              <a:t>recursion </a:t>
            </a:r>
            <a:r>
              <a:rPr lang="en" sz="2800" b="1" dirty="0" smtClean="0">
                <a:solidFill>
                  <a:srgbClr val="7030A0"/>
                </a:solidFill>
              </a:rPr>
              <a:t>on </a:t>
            </a:r>
            <a:r>
              <a:rPr lang="en" sz="2800" b="1" dirty="0">
                <a:solidFill>
                  <a:srgbClr val="7030A0"/>
                </a:solidFill>
              </a:rPr>
              <a:t>integers: </a:t>
            </a:r>
            <a:r>
              <a:rPr lang="en" sz="2800" dirty="0" smtClean="0"/>
              <a:t>the </a:t>
            </a:r>
            <a:r>
              <a:rPr lang="en" sz="2800" dirty="0"/>
              <a:t>size of the problem </a:t>
            </a:r>
            <a:r>
              <a:rPr lang="en" sz="2800" dirty="0" smtClean="0"/>
              <a:t>is defined </a:t>
            </a:r>
            <a:r>
              <a:rPr lang="en" sz="2800" dirty="0"/>
              <a:t>by an integer, we reduce the value of this integer with each recursive </a:t>
            </a:r>
            <a:r>
              <a:rPr lang="en" sz="2800" dirty="0" smtClean="0"/>
              <a:t>call .</a:t>
            </a:r>
          </a:p>
          <a:p>
            <a:pPr marL="0" indent="0" algn="just">
              <a:buNone/>
            </a:pPr>
            <a:r>
              <a:rPr lang="en" sz="2800" b="1" dirty="0" smtClean="0">
                <a:solidFill>
                  <a:srgbClr val="C00000"/>
                </a:solidFill>
              </a:rPr>
              <a:t>     </a:t>
            </a:r>
          </a:p>
          <a:p>
            <a:pPr marL="0" indent="0" algn="just">
              <a:buNone/>
            </a:pPr>
            <a:r>
              <a:rPr lang="en" sz="2800" b="1" dirty="0" smtClean="0">
                <a:solidFill>
                  <a:srgbClr val="C00000"/>
                </a:solidFill>
              </a:rPr>
              <a:t>Example 1:</a:t>
            </a:r>
          </a:p>
          <a:p>
            <a:pPr marL="0" indent="0" algn="just">
              <a:buNone/>
            </a:pPr>
            <a:r>
              <a:rPr lang="en" sz="2800" b="1" dirty="0">
                <a:solidFill>
                  <a:srgbClr val="C00000"/>
                </a:solidFill>
              </a:rPr>
              <a:t> </a:t>
            </a:r>
            <a:r>
              <a:rPr lang="en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Return n * </a:t>
            </a:r>
            <a:r>
              <a:rPr lang="en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fact </a:t>
            </a:r>
            <a:r>
              <a:rPr lang="en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(n-1);</a:t>
            </a:r>
          </a:p>
          <a:p>
            <a:pPr marL="0" indent="0" algn="just">
              <a:buNone/>
            </a:pPr>
            <a:endParaRPr lang="fr-FR" sz="2800" b="1" dirty="0">
              <a:solidFill>
                <a:srgbClr val="C00000"/>
              </a:solidFill>
            </a:endParaRPr>
          </a:p>
          <a:p>
            <a:pPr marL="0" indent="0" algn="just">
              <a:buNone/>
            </a:pPr>
            <a:r>
              <a:rPr lang="en" sz="2800" b="1" dirty="0" smtClean="0">
                <a:solidFill>
                  <a:srgbClr val="C00000"/>
                </a:solidFill>
              </a:rPr>
              <a:t>Example 2:</a:t>
            </a:r>
          </a:p>
          <a:p>
            <a:pPr marL="0" indent="0" algn="just">
              <a:buNone/>
            </a:pPr>
            <a:r>
              <a:rPr lang="en" sz="2800" b="1" dirty="0" smtClean="0">
                <a:solidFill>
                  <a:srgbClr val="C00000"/>
                </a:solidFill>
              </a:rPr>
              <a:t> </a:t>
            </a:r>
            <a:r>
              <a:rPr lang="en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Returns N + Sum (N-2)</a:t>
            </a:r>
          </a:p>
          <a:p>
            <a:pPr marL="0" indent="0" algn="just">
              <a:buNone/>
            </a:pPr>
            <a:endParaRPr lang="fr-FR" sz="2800" b="1" dirty="0">
              <a:solidFill>
                <a:srgbClr val="C00000"/>
              </a:solidFill>
            </a:endParaRPr>
          </a:p>
        </p:txBody>
      </p:sp>
      <p:sp>
        <p:nvSpPr>
          <p:cNvPr id="4" name="Espace réservé du contenu 2"/>
          <p:cNvSpPr txBox="1">
            <a:spLocks/>
          </p:cNvSpPr>
          <p:nvPr/>
        </p:nvSpPr>
        <p:spPr>
          <a:xfrm>
            <a:off x="4786314" y="785794"/>
            <a:ext cx="3929090" cy="4857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fr-F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85794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" sz="3600" b="1" dirty="0" smtClean="0">
                <a:solidFill>
                  <a:schemeClr val="accent1">
                    <a:lumMod val="50000"/>
                  </a:schemeClr>
                </a:solidFill>
              </a:rPr>
              <a:t>Principle of recursion</a:t>
            </a:r>
            <a:endParaRPr lang="fr-FR" sz="36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65BF-4369-4B21-B7D3-3C1B1F8F5F58}" type="slidenum">
              <a:rPr lang="fr-FR" smtClean="0"/>
              <a:pPr/>
              <a:t>5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8340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4282" y="953180"/>
            <a:ext cx="8572560" cy="5904820"/>
          </a:xfrm>
          <a:ln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n" sz="3000" b="1" u="sng" dirty="0">
                <a:solidFill>
                  <a:srgbClr val="7030A0"/>
                </a:solidFill>
              </a:rPr>
              <a:t>For </a:t>
            </a:r>
            <a:r>
              <a:rPr lang="en" sz="3000" b="1" u="sng" dirty="0" err="1">
                <a:solidFill>
                  <a:srgbClr val="7030A0"/>
                </a:solidFill>
              </a:rPr>
              <a:t>recursion </a:t>
            </a:r>
            <a:r>
              <a:rPr lang="en" sz="3000" b="1" u="sng" dirty="0">
                <a:solidFill>
                  <a:srgbClr val="7030A0"/>
                </a:solidFill>
              </a:rPr>
              <a:t>on </a:t>
            </a:r>
            <a:r>
              <a:rPr lang="en" sz="3000" b="1" u="sng" dirty="0" smtClean="0">
                <a:solidFill>
                  <a:srgbClr val="7030A0"/>
                </a:solidFill>
              </a:rPr>
              <a:t>arrays:</a:t>
            </a:r>
            <a:endParaRPr lang="fr-FR" sz="2800" b="1" u="sng" dirty="0" smtClean="0">
              <a:solidFill>
                <a:srgbClr val="7030A0"/>
              </a:solidFill>
            </a:endParaRPr>
          </a:p>
          <a:p>
            <a:r>
              <a:rPr lang="en" sz="2800" dirty="0" smtClean="0"/>
              <a:t>We can consider </a:t>
            </a:r>
            <a:r>
              <a:rPr lang="en" sz="2800" dirty="0"/>
              <a:t>the size of the </a:t>
            </a:r>
            <a:r>
              <a:rPr lang="en" sz="2800" dirty="0" smtClean="0"/>
              <a:t>array (N), </a:t>
            </a:r>
            <a:r>
              <a:rPr lang="en" sz="2800" dirty="0"/>
              <a:t>we reduce the size </a:t>
            </a:r>
            <a:r>
              <a:rPr lang="en" sz="2800" dirty="0" smtClean="0"/>
              <a:t>of the array </a:t>
            </a:r>
            <a:r>
              <a:rPr lang="en" sz="2800" dirty="0"/>
              <a:t>considered with each recursive call </a:t>
            </a:r>
            <a:r>
              <a:rPr lang="en" sz="2800" dirty="0" smtClean="0"/>
              <a:t>.</a:t>
            </a:r>
            <a:endParaRPr lang="fr-FR" sz="2600" b="1" dirty="0" smtClean="0">
              <a:solidFill>
                <a:srgbClr val="C00000"/>
              </a:solidFill>
            </a:endParaRPr>
          </a:p>
          <a:p>
            <a:pPr marL="0" indent="0" algn="just">
              <a:buNone/>
            </a:pPr>
            <a:r>
              <a:rPr lang="en" sz="2600" b="1" dirty="0" smtClean="0">
                <a:solidFill>
                  <a:srgbClr val="C00000"/>
                </a:solidFill>
              </a:rPr>
              <a:t>      </a:t>
            </a:r>
          </a:p>
          <a:p>
            <a:pPr marL="0" indent="0" algn="just">
              <a:buNone/>
            </a:pPr>
            <a:r>
              <a:rPr lang="en" sz="2600" b="1" dirty="0" smtClean="0">
                <a:solidFill>
                  <a:srgbClr val="C00000"/>
                </a:solidFill>
              </a:rPr>
              <a:t>     </a:t>
            </a:r>
            <a:r>
              <a:rPr lang="en" sz="2600" b="1" u="sng" dirty="0" smtClean="0">
                <a:solidFill>
                  <a:srgbClr val="C00000"/>
                </a:solidFill>
              </a:rPr>
              <a:t>Example 1:</a:t>
            </a:r>
          </a:p>
          <a:p>
            <a:pPr marL="0" indent="0" algn="just">
              <a:buNone/>
            </a:pPr>
            <a:r>
              <a:rPr lang="en" sz="27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Function </a:t>
            </a:r>
            <a:r>
              <a:rPr lang="en" sz="27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Sum (</a:t>
            </a:r>
            <a:r>
              <a:rPr lang="en" sz="27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T: Array, N: int): int</a:t>
            </a:r>
          </a:p>
          <a:p>
            <a:pPr marL="0" indent="0" algn="just">
              <a:buNone/>
            </a:pPr>
            <a:r>
              <a:rPr lang="en" sz="27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Begin</a:t>
            </a:r>
          </a:p>
          <a:p>
            <a:pPr marL="0" indent="0" algn="just">
              <a:buNone/>
            </a:pPr>
            <a:r>
              <a:rPr lang="en" sz="27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If </a:t>
            </a:r>
            <a:r>
              <a:rPr lang="en" sz="2700" b="1" dirty="0" smtClean="0">
                <a:solidFill>
                  <a:srgbClr val="C00000"/>
                </a:solidFill>
              </a:rPr>
              <a:t>N=1 </a:t>
            </a:r>
            <a:r>
              <a:rPr lang="en" sz="27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then</a:t>
            </a:r>
          </a:p>
          <a:p>
            <a:pPr marL="0" indent="0" algn="just">
              <a:buNone/>
            </a:pPr>
            <a:r>
              <a:rPr lang="en" sz="27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	</a:t>
            </a:r>
            <a:r>
              <a:rPr lang="en" sz="27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Return T[1];</a:t>
            </a:r>
          </a:p>
          <a:p>
            <a:pPr marL="0" indent="0" algn="just">
              <a:buNone/>
            </a:pPr>
            <a:r>
              <a:rPr lang="en" sz="27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" sz="27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Else </a:t>
            </a:r>
            <a:endParaRPr lang="fr-FR" sz="27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indent="0" algn="just">
              <a:buNone/>
            </a:pPr>
            <a:r>
              <a:rPr lang="en" sz="27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         </a:t>
            </a:r>
            <a:r>
              <a:rPr lang="en" sz="27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Returns T[N] + Sum(T, N-1);</a:t>
            </a:r>
          </a:p>
          <a:p>
            <a:pPr marL="0" indent="0" algn="just">
              <a:buNone/>
            </a:pPr>
            <a:r>
              <a:rPr lang="en" sz="27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" sz="27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End if</a:t>
            </a:r>
          </a:p>
          <a:p>
            <a:pPr marL="0" indent="0" algn="just">
              <a:buNone/>
            </a:pPr>
            <a:r>
              <a:rPr lang="en" sz="27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" sz="27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END</a:t>
            </a:r>
            <a:endParaRPr lang="fr-FR" sz="2700" b="1" dirty="0">
              <a:solidFill>
                <a:srgbClr val="C00000"/>
              </a:solidFill>
            </a:endParaRPr>
          </a:p>
        </p:txBody>
      </p:sp>
      <p:sp>
        <p:nvSpPr>
          <p:cNvPr id="4" name="Espace réservé du contenu 2"/>
          <p:cNvSpPr txBox="1">
            <a:spLocks/>
          </p:cNvSpPr>
          <p:nvPr/>
        </p:nvSpPr>
        <p:spPr>
          <a:xfrm>
            <a:off x="4786314" y="785794"/>
            <a:ext cx="3929090" cy="4857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fr-F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85794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" sz="3600" b="1" dirty="0" smtClean="0">
                <a:solidFill>
                  <a:schemeClr val="accent1">
                    <a:lumMod val="50000"/>
                  </a:schemeClr>
                </a:solidFill>
              </a:rPr>
              <a:t>Principle of recursion</a:t>
            </a:r>
            <a:endParaRPr lang="fr-FR" sz="36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65BF-4369-4B21-B7D3-3C1B1F8F5F58}" type="slidenum">
              <a:rPr lang="fr-FR" smtClean="0"/>
              <a:pPr/>
              <a:t>6</a:t>
            </a:fld>
            <a:endParaRPr lang="fr-FR" dirty="0"/>
          </a:p>
        </p:txBody>
      </p:sp>
      <p:sp>
        <p:nvSpPr>
          <p:cNvPr id="2" name="Pensées 1"/>
          <p:cNvSpPr/>
          <p:nvPr/>
        </p:nvSpPr>
        <p:spPr>
          <a:xfrm>
            <a:off x="2195736" y="2636912"/>
            <a:ext cx="6264696" cy="1224136"/>
          </a:xfrm>
          <a:prstGeom prst="cloudCallout">
            <a:avLst>
              <a:gd name="adj1" fmla="val -51787"/>
              <a:gd name="adj2" fmla="val 5219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" sz="2800" b="1" dirty="0">
                <a:solidFill>
                  <a:srgbClr val="C00000"/>
                </a:solidFill>
              </a:rPr>
              <a:t>stopping </a:t>
            </a:r>
            <a:r>
              <a:rPr lang="en" sz="2800" b="1" dirty="0" smtClean="0">
                <a:solidFill>
                  <a:srgbClr val="C00000"/>
                </a:solidFill>
              </a:rPr>
              <a:t>condition depends on the value of N</a:t>
            </a:r>
            <a:endParaRPr lang="fr-FR" sz="28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1189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4282" y="953180"/>
            <a:ext cx="8572560" cy="5904820"/>
          </a:xfrm>
          <a:ln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/>
            <a:r>
              <a:rPr lang="en" sz="2800" dirty="0" smtClean="0"/>
              <a:t>Or </a:t>
            </a:r>
            <a:r>
              <a:rPr lang="en" sz="2800" dirty="0"/>
              <a:t>we use indices which vary with each call to tend towards the </a:t>
            </a:r>
            <a:r>
              <a:rPr lang="en" sz="2800" dirty="0" smtClean="0"/>
              <a:t>stopping condition.</a:t>
            </a:r>
            <a:endParaRPr lang="fr-FR" sz="2600" b="1" dirty="0" smtClean="0">
              <a:solidFill>
                <a:srgbClr val="C00000"/>
              </a:solidFill>
            </a:endParaRPr>
          </a:p>
          <a:p>
            <a:pPr marL="0" indent="0" algn="just">
              <a:buNone/>
            </a:pPr>
            <a:r>
              <a:rPr lang="en" sz="2600" b="1" dirty="0" smtClean="0">
                <a:solidFill>
                  <a:srgbClr val="C00000"/>
                </a:solidFill>
              </a:rPr>
              <a:t>      </a:t>
            </a:r>
          </a:p>
          <a:p>
            <a:pPr marL="0" indent="0" algn="just">
              <a:buNone/>
            </a:pPr>
            <a:r>
              <a:rPr lang="en" sz="2600" b="1" dirty="0" smtClean="0">
                <a:solidFill>
                  <a:srgbClr val="C00000"/>
                </a:solidFill>
              </a:rPr>
              <a:t>     </a:t>
            </a:r>
            <a:r>
              <a:rPr lang="en" sz="2600" b="1" u="sng" dirty="0" smtClean="0">
                <a:solidFill>
                  <a:srgbClr val="C00000"/>
                </a:solidFill>
              </a:rPr>
              <a:t>Example 2:</a:t>
            </a:r>
          </a:p>
          <a:p>
            <a:pPr marL="0" indent="0" algn="just">
              <a:buNone/>
            </a:pPr>
            <a:r>
              <a:rPr lang="en" sz="27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Sum function (T: Array, i, N: int): int</a:t>
            </a:r>
          </a:p>
          <a:p>
            <a:pPr marL="0" indent="0" algn="just">
              <a:buNone/>
            </a:pPr>
            <a:r>
              <a:rPr lang="en" sz="270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Begin</a:t>
            </a:r>
            <a:endParaRPr lang="en" sz="27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indent="0" algn="just">
              <a:buNone/>
            </a:pPr>
            <a:r>
              <a:rPr lang="en" sz="27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	 If </a:t>
            </a:r>
            <a:r>
              <a:rPr lang="en" sz="2700" b="1" dirty="0" smtClean="0">
                <a:solidFill>
                  <a:srgbClr val="C00000"/>
                </a:solidFill>
              </a:rPr>
              <a:t>i =</a:t>
            </a:r>
            <a:r>
              <a:rPr lang="en" sz="27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" sz="2700" b="1" dirty="0" smtClean="0">
                <a:solidFill>
                  <a:srgbClr val="C00000"/>
                </a:solidFill>
              </a:rPr>
              <a:t>N </a:t>
            </a:r>
            <a:r>
              <a:rPr lang="en" sz="27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then</a:t>
            </a:r>
          </a:p>
          <a:p>
            <a:pPr marL="0" indent="0" algn="just">
              <a:buNone/>
            </a:pPr>
            <a:r>
              <a:rPr lang="en" sz="27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	</a:t>
            </a:r>
            <a:r>
              <a:rPr lang="en" sz="27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	Return T[i];</a:t>
            </a:r>
          </a:p>
          <a:p>
            <a:pPr marL="0" indent="0" algn="just">
              <a:buNone/>
            </a:pPr>
            <a:r>
              <a:rPr lang="en" sz="27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" sz="27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	Else </a:t>
            </a:r>
            <a:endParaRPr lang="fr-FR" sz="27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indent="0" algn="just">
              <a:buNone/>
            </a:pPr>
            <a:r>
              <a:rPr lang="en" sz="27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      	</a:t>
            </a:r>
            <a:r>
              <a:rPr lang="en" sz="27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Return  T[i] + Sum (T, i+1, </a:t>
            </a:r>
            <a:r>
              <a:rPr lang="en" sz="27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N </a:t>
            </a:r>
            <a:r>
              <a:rPr lang="en" sz="27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);</a:t>
            </a:r>
          </a:p>
          <a:p>
            <a:pPr marL="0" indent="0" algn="just">
              <a:buNone/>
            </a:pPr>
            <a:r>
              <a:rPr lang="en" sz="27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" sz="27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	End if</a:t>
            </a:r>
          </a:p>
          <a:p>
            <a:pPr marL="0" indent="0" algn="just">
              <a:buNone/>
            </a:pPr>
            <a:r>
              <a:rPr lang="en" sz="27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" sz="27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END</a:t>
            </a:r>
            <a:endParaRPr lang="fr-FR" sz="2700" b="1" dirty="0">
              <a:solidFill>
                <a:srgbClr val="C00000"/>
              </a:solidFill>
            </a:endParaRPr>
          </a:p>
        </p:txBody>
      </p:sp>
      <p:sp>
        <p:nvSpPr>
          <p:cNvPr id="4" name="Espace réservé du contenu 2"/>
          <p:cNvSpPr txBox="1">
            <a:spLocks/>
          </p:cNvSpPr>
          <p:nvPr/>
        </p:nvSpPr>
        <p:spPr>
          <a:xfrm>
            <a:off x="4786314" y="785794"/>
            <a:ext cx="3929090" cy="4857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fr-F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85794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" sz="3600" b="1" dirty="0" smtClean="0">
                <a:solidFill>
                  <a:schemeClr val="accent1">
                    <a:lumMod val="50000"/>
                  </a:schemeClr>
                </a:solidFill>
              </a:rPr>
              <a:t>Principle of recursion</a:t>
            </a:r>
            <a:endParaRPr lang="fr-FR" sz="36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65BF-4369-4B21-B7D3-3C1B1F8F5F58}" type="slidenum">
              <a:rPr lang="fr-FR" smtClean="0"/>
              <a:pPr/>
              <a:t>7</a:t>
            </a:fld>
            <a:endParaRPr lang="fr-FR" dirty="0"/>
          </a:p>
        </p:txBody>
      </p:sp>
      <p:sp>
        <p:nvSpPr>
          <p:cNvPr id="2" name="Pensées 1"/>
          <p:cNvSpPr/>
          <p:nvPr/>
        </p:nvSpPr>
        <p:spPr>
          <a:xfrm>
            <a:off x="2699792" y="2602618"/>
            <a:ext cx="6264696" cy="1224136"/>
          </a:xfrm>
          <a:prstGeom prst="cloudCallout">
            <a:avLst>
              <a:gd name="adj1" fmla="val -51787"/>
              <a:gd name="adj2" fmla="val 5219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" sz="2800" b="1" dirty="0">
                <a:solidFill>
                  <a:srgbClr val="C00000"/>
                </a:solidFill>
              </a:rPr>
              <a:t>stopping </a:t>
            </a:r>
            <a:r>
              <a:rPr lang="en" sz="2800" b="1" dirty="0" smtClean="0">
                <a:solidFill>
                  <a:srgbClr val="C00000"/>
                </a:solidFill>
              </a:rPr>
              <a:t>condition depends on the value of index i</a:t>
            </a:r>
            <a:endParaRPr lang="fr-FR" sz="28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8668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1928" y="953180"/>
            <a:ext cx="8323476" cy="5356140"/>
          </a:xfrm>
          <a:ln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514350" indent="-514350" algn="just">
              <a:spcBef>
                <a:spcPts val="1200"/>
              </a:spcBef>
              <a:spcAft>
                <a:spcPts val="1200"/>
              </a:spcAft>
              <a:buAutoNum type="arabicPeriod"/>
            </a:pPr>
            <a:r>
              <a:rPr lang="en" sz="2800" dirty="0" smtClean="0"/>
              <a:t>Try </a:t>
            </a:r>
            <a:r>
              <a:rPr lang="en" sz="2800" dirty="0"/>
              <a:t>to break down the problem into several sub-problems of the same type but of smaller size </a:t>
            </a:r>
            <a:r>
              <a:rPr lang="en" sz="2800" dirty="0" smtClean="0"/>
              <a:t>.</a:t>
            </a:r>
          </a:p>
          <a:p>
            <a:pPr marL="0" indent="0" algn="just">
              <a:spcBef>
                <a:spcPts val="1200"/>
              </a:spcBef>
              <a:spcAft>
                <a:spcPts val="1200"/>
              </a:spcAft>
              <a:buNone/>
            </a:pPr>
            <a:r>
              <a:rPr lang="en" sz="2800" smtClean="0"/>
              <a:t> 	</a:t>
            </a:r>
            <a:r>
              <a:rPr lang="en" sz="2800" b="1" smtClean="0">
                <a:solidFill>
                  <a:srgbClr val="00B050"/>
                </a:solidFill>
              </a:rPr>
              <a:t>N! </a:t>
            </a:r>
            <a:r>
              <a:rPr lang="en" sz="2800" dirty="0" smtClean="0"/>
              <a:t>= N* </a:t>
            </a:r>
            <a:r>
              <a:rPr lang="en" sz="2800" b="1" dirty="0" smtClean="0">
                <a:solidFill>
                  <a:srgbClr val="FF0000"/>
                </a:solidFill>
              </a:rPr>
              <a:t>(N-1)!</a:t>
            </a:r>
            <a:endParaRPr lang="fr-FR" sz="2800" b="1" dirty="0">
              <a:solidFill>
                <a:srgbClr val="FF0000"/>
              </a:solidFill>
            </a:endParaRPr>
          </a:p>
          <a:p>
            <a:pPr marL="514350" indent="-514350" algn="just">
              <a:spcBef>
                <a:spcPts val="1200"/>
              </a:spcBef>
              <a:spcAft>
                <a:spcPts val="1200"/>
              </a:spcAft>
              <a:buAutoNum type="arabicPeriod" startAt="2"/>
            </a:pPr>
            <a:r>
              <a:rPr lang="en" sz="2800" dirty="0" smtClean="0"/>
              <a:t>Specify the base cases and general cases:</a:t>
            </a:r>
            <a:endParaRPr lang="fr-FR" sz="2800" dirty="0"/>
          </a:p>
          <a:p>
            <a:pPr marL="800100" indent="-263525">
              <a:spcBef>
                <a:spcPts val="1200"/>
              </a:spcBef>
              <a:spcAft>
                <a:spcPts val="1200"/>
              </a:spcAft>
            </a:pPr>
            <a:r>
              <a:rPr lang="en" sz="2800" dirty="0" smtClean="0"/>
              <a:t>At </a:t>
            </a:r>
            <a:r>
              <a:rPr lang="en" sz="2800" dirty="0"/>
              <a:t>least one base case </a:t>
            </a:r>
            <a:r>
              <a:rPr lang="en" sz="2800" dirty="0" smtClean="0"/>
              <a:t>(no recursive call)</a:t>
            </a:r>
          </a:p>
          <a:p>
            <a:pPr marL="800100" indent="-263525">
              <a:spcBef>
                <a:spcPts val="1200"/>
              </a:spcBef>
              <a:spcAft>
                <a:spcPts val="1200"/>
              </a:spcAft>
            </a:pPr>
            <a:r>
              <a:rPr lang="en" sz="2800" dirty="0" smtClean="0"/>
              <a:t>At </a:t>
            </a:r>
            <a:r>
              <a:rPr lang="en" sz="2800" dirty="0"/>
              <a:t>least one </a:t>
            </a:r>
            <a:r>
              <a:rPr lang="en" sz="2800" dirty="0" smtClean="0"/>
              <a:t>general case (recursive call).</a:t>
            </a:r>
            <a:endParaRPr lang="fr-FR" sz="2800" dirty="0"/>
          </a:p>
          <a:p>
            <a:pPr marL="0" indent="0" algn="just">
              <a:buNone/>
            </a:pPr>
            <a:endParaRPr lang="fr-FR" sz="2800" b="1" dirty="0">
              <a:solidFill>
                <a:srgbClr val="C00000"/>
              </a:solidFill>
            </a:endParaRPr>
          </a:p>
        </p:txBody>
      </p:sp>
      <p:sp>
        <p:nvSpPr>
          <p:cNvPr id="4" name="Espace réservé du contenu 2"/>
          <p:cNvSpPr txBox="1">
            <a:spLocks/>
          </p:cNvSpPr>
          <p:nvPr/>
        </p:nvSpPr>
        <p:spPr>
          <a:xfrm>
            <a:off x="4786314" y="785794"/>
            <a:ext cx="3929090" cy="4857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fr-F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85794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" sz="3600" b="1" dirty="0" smtClean="0"/>
              <a:t>Rules for designing recursive functions</a:t>
            </a:r>
            <a:endParaRPr lang="fr-FR" sz="36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65BF-4369-4B21-B7D3-3C1B1F8F5F58}" type="slidenum">
              <a:rPr lang="fr-FR" smtClean="0"/>
              <a:pPr/>
              <a:t>8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03418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1928" y="953180"/>
            <a:ext cx="8500552" cy="5788188"/>
          </a:xfrm>
          <a:ln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" sz="2800" b="1" dirty="0" smtClean="0">
                <a:solidFill>
                  <a:srgbClr val="C00000"/>
                </a:solidFill>
              </a:rPr>
              <a:t>Base case: </a:t>
            </a:r>
            <a:r>
              <a:rPr lang="en" sz="2800" dirty="0"/>
              <a:t>we describe the cases for which the result of </a:t>
            </a:r>
            <a:r>
              <a:rPr lang="en" sz="2800" dirty="0" smtClean="0"/>
              <a:t>the function </a:t>
            </a:r>
            <a:r>
              <a:rPr lang="en" sz="2800" dirty="0"/>
              <a:t>is simple to </a:t>
            </a:r>
            <a:r>
              <a:rPr lang="en" sz="2800" dirty="0" smtClean="0"/>
              <a:t>calculate.</a:t>
            </a:r>
          </a:p>
          <a:p>
            <a:pPr lvl="1" algn="just"/>
            <a:r>
              <a:rPr lang="en" dirty="0" smtClean="0"/>
              <a:t>The value returned </a:t>
            </a:r>
            <a:r>
              <a:rPr lang="en" dirty="0"/>
              <a:t>by </a:t>
            </a:r>
            <a:r>
              <a:rPr lang="en" dirty="0" smtClean="0"/>
              <a:t>the function </a:t>
            </a:r>
            <a:r>
              <a:rPr lang="en" dirty="0"/>
              <a:t>is directly </a:t>
            </a:r>
            <a:r>
              <a:rPr lang="en" dirty="0" smtClean="0"/>
              <a:t>defined.</a:t>
            </a:r>
          </a:p>
          <a:p>
            <a:pPr lvl="1" algn="just"/>
            <a:r>
              <a:rPr lang="en" dirty="0" smtClean="0"/>
              <a:t>Contain the algorithm stopping conditions</a:t>
            </a:r>
          </a:p>
          <a:p>
            <a:pPr>
              <a:spcBef>
                <a:spcPts val="2400"/>
              </a:spcBef>
            </a:pPr>
            <a:r>
              <a:rPr lang="en" sz="2800" b="1" dirty="0" smtClean="0">
                <a:solidFill>
                  <a:srgbClr val="C00000"/>
                </a:solidFill>
              </a:rPr>
              <a:t>General case: </a:t>
            </a:r>
            <a:r>
              <a:rPr lang="en" sz="2800" dirty="0" smtClean="0"/>
              <a:t>the function is called recursively</a:t>
            </a:r>
          </a:p>
          <a:p>
            <a:pPr lvl="1">
              <a:spcBef>
                <a:spcPts val="2400"/>
              </a:spcBef>
            </a:pPr>
            <a:r>
              <a:rPr lang="en" dirty="0" smtClean="0"/>
              <a:t>the returned result is calculated using the result of the recursive call.</a:t>
            </a:r>
          </a:p>
          <a:p>
            <a:pPr lvl="1"/>
            <a:r>
              <a:rPr lang="en" dirty="0" smtClean="0"/>
              <a:t>At each recursive call, the value of at least one of the (effective) parameters of the function must change.</a:t>
            </a:r>
            <a:endParaRPr lang="fr-FR" b="1" dirty="0" smtClean="0">
              <a:solidFill>
                <a:srgbClr val="C00000"/>
              </a:solidFill>
            </a:endParaRPr>
          </a:p>
          <a:p>
            <a:pPr marL="0" indent="0" algn="just">
              <a:buNone/>
            </a:pPr>
            <a:endParaRPr lang="fr-FR" sz="2800" b="1" dirty="0">
              <a:solidFill>
                <a:srgbClr val="C00000"/>
              </a:solidFill>
            </a:endParaRPr>
          </a:p>
        </p:txBody>
      </p:sp>
      <p:sp>
        <p:nvSpPr>
          <p:cNvPr id="4" name="Espace réservé du contenu 2"/>
          <p:cNvSpPr txBox="1">
            <a:spLocks/>
          </p:cNvSpPr>
          <p:nvPr/>
        </p:nvSpPr>
        <p:spPr>
          <a:xfrm>
            <a:off x="4786314" y="785794"/>
            <a:ext cx="3929090" cy="4857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fr-F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85794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" sz="3600" b="1" dirty="0" smtClean="0"/>
              <a:t>Rules for designing recursive functions</a:t>
            </a:r>
            <a:endParaRPr lang="fr-FR" sz="36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65BF-4369-4B21-B7D3-3C1B1F8F5F58}" type="slidenum">
              <a:rPr lang="fr-FR" smtClean="0"/>
              <a:pPr/>
              <a:t>9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30091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4379</TotalTime>
  <Words>891</Words>
  <Application>Microsoft Office PowerPoint</Application>
  <PresentationFormat>Affichage à l'écran (4:3)</PresentationFormat>
  <Paragraphs>170</Paragraphs>
  <Slides>18</Slides>
  <Notes>18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18</vt:i4>
      </vt:variant>
    </vt:vector>
  </HeadingPairs>
  <TitlesOfParts>
    <vt:vector size="19" baseType="lpstr">
      <vt:lpstr>Thème Office</vt:lpstr>
      <vt:lpstr>Recursion</vt:lpstr>
      <vt:lpstr>Recursion</vt:lpstr>
      <vt:lpstr>Recursion</vt:lpstr>
      <vt:lpstr>Principle of recursion</vt:lpstr>
      <vt:lpstr>Principle of recursion</vt:lpstr>
      <vt:lpstr>Principle of recursion</vt:lpstr>
      <vt:lpstr>Principle of recursion</vt:lpstr>
      <vt:lpstr>Rules for designing recursive functions</vt:lpstr>
      <vt:lpstr>Rules for designing recursive functions</vt:lpstr>
      <vt:lpstr>Rules for designing recursive functions</vt:lpstr>
      <vt:lpstr>Rules for designing recursive functions</vt:lpstr>
      <vt:lpstr>Types of recursion</vt:lpstr>
      <vt:lpstr>Types of recursion</vt:lpstr>
      <vt:lpstr>Types of recursion</vt:lpstr>
      <vt:lpstr>Types of recursion</vt:lpstr>
      <vt:lpstr>Types of recursion</vt:lpstr>
      <vt:lpstr>Remarks</vt:lpstr>
      <vt:lpstr>Advantages of recursion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Salim</dc:creator>
  <cp:lastModifiedBy>ali</cp:lastModifiedBy>
  <cp:revision>1588</cp:revision>
  <dcterms:created xsi:type="dcterms:W3CDTF">2012-10-16T09:31:24Z</dcterms:created>
  <dcterms:modified xsi:type="dcterms:W3CDTF">2024-02-19T06:35:50Z</dcterms:modified>
</cp:coreProperties>
</file>