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12"/>
  </p:notesMasterIdLst>
  <p:sldIdLst>
    <p:sldId id="419" r:id="rId2"/>
    <p:sldId id="420" r:id="rId3"/>
    <p:sldId id="422" r:id="rId4"/>
    <p:sldId id="421" r:id="rId5"/>
    <p:sldId id="423" r:id="rId6"/>
    <p:sldId id="425" r:id="rId7"/>
    <p:sldId id="426" r:id="rId8"/>
    <p:sldId id="427" r:id="rId9"/>
    <p:sldId id="428" r:id="rId10"/>
    <p:sldId id="429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66"/>
    <a:srgbClr val="339933"/>
    <a:srgbClr val="CC0000"/>
    <a:srgbClr val="993300"/>
    <a:srgbClr val="FFCC00"/>
    <a:srgbClr val="A50021"/>
    <a:srgbClr val="FF0000"/>
    <a:srgbClr val="FFCC99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000" autoAdjust="0"/>
    <p:restoredTop sz="83425" autoAdjust="0"/>
  </p:normalViewPr>
  <p:slideViewPr>
    <p:cSldViewPr snapToGrid="0" showGuides="1">
      <p:cViewPr varScale="1">
        <p:scale>
          <a:sx n="54" d="100"/>
          <a:sy n="54" d="100"/>
        </p:scale>
        <p:origin x="-1464" y="-8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A0632-E480-48B5-B931-A36A1A6C60DC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9DEAE-846F-4343-A1E3-56725A21F7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66544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594867-E5C2-4EAD-9613-D3D464AAAC64}" type="datetimeFigureOut">
              <a:rPr lang="fr-FR" smtClean="0"/>
              <a:pPr/>
              <a:t>29/11/2022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E7087AC-F73A-4C62-8BA6-A2A10B68B1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1524000" y="668210"/>
            <a:ext cx="10134600" cy="4800600"/>
          </a:xfrm>
        </p:spPr>
        <p:txBody>
          <a:bodyPr>
            <a:normAutofit/>
          </a:bodyPr>
          <a:lstStyle/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sz="40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sz="3600" dirty="0" smtClean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marL="365760" indent="-283464" algn="ctr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fr-FR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CHAPITRE 07 :</a:t>
            </a:r>
          </a:p>
          <a:p>
            <a:pPr algn="ctr">
              <a:buNone/>
            </a:pPr>
            <a:r>
              <a:rPr lang="fr-FR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EXPOSÉ ORAL ET SOUTENANCE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(PARTIE 02: CONCEPTION DU MÉMOIRE)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r-FR" b="1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13"/>
          <p:cNvSpPr>
            <a:spLocks noGrp="1"/>
          </p:cNvSpPr>
          <p:nvPr>
            <p:ph idx="1"/>
          </p:nvPr>
        </p:nvSpPr>
        <p:spPr>
          <a:xfrm>
            <a:off x="386862" y="650625"/>
            <a:ext cx="11805139" cy="6137035"/>
          </a:xfrm>
        </p:spPr>
        <p:txBody>
          <a:bodyPr>
            <a:normAutofit lnSpcReduction="10000"/>
          </a:bodyPr>
          <a:lstStyle/>
          <a:p>
            <a:pPr marL="263525" lvl="1" indent="0" algn="just">
              <a:lnSpc>
                <a:spcPct val="150000"/>
              </a:lnSpc>
              <a:buNone/>
            </a:pPr>
            <a:r>
              <a:rPr lang="fr-FR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9. Les principales </a:t>
            </a:r>
            <a:r>
              <a:rPr lang="fr-FR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axes de questions</a:t>
            </a:r>
            <a:endParaRPr lang="fr-FR" b="1" dirty="0" smtClean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Votre </a:t>
            </a:r>
            <a:r>
              <a:rPr lang="fr-FR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démarche et les étapes suivies </a:t>
            </a:r>
            <a:r>
              <a:rPr lang="fr-FR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fr-FR" sz="20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quelles premières questions vous êtes-vous posées ? Quelle est votre problématique ?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Le travail de recherche </a:t>
            </a:r>
            <a:r>
              <a:rPr lang="fr-FR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fr-FR" sz="20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quelles investigations avez-vous menées ? (Questionnaires, </a:t>
            </a:r>
            <a:r>
              <a:rPr lang="fr-FR" sz="2100" dirty="0" smtClean="0">
                <a:latin typeface="Verdana" panose="020B0604030504040204" pitchFamily="34" charset="0"/>
                <a:ea typeface="Verdana" panose="020B0604030504040204" pitchFamily="34" charset="0"/>
              </a:rPr>
              <a:t>entretiens, observations, lectures…).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Techniques et méthodes considéré…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1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Les </a:t>
            </a:r>
            <a:r>
              <a:rPr lang="fr-FR" sz="21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résultats </a:t>
            </a:r>
            <a:r>
              <a:rPr lang="fr-FR" sz="2100" dirty="0" smtClean="0">
                <a:latin typeface="Verdana" panose="020B0604030504040204" pitchFamily="34" charset="0"/>
                <a:ea typeface="Verdana" panose="020B0604030504040204" pitchFamily="34" charset="0"/>
              </a:rPr>
              <a:t>: quelles réponses avez-vous apportées à votre question de départ ?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100" dirty="0" smtClean="0">
                <a:latin typeface="Verdana" panose="020B0604030504040204" pitchFamily="34" charset="0"/>
                <a:ea typeface="Verdana" panose="020B0604030504040204" pitchFamily="34" charset="0"/>
              </a:rPr>
              <a:t>Des questionnements qui persistent : quelles questions restent encore en suspens et mériteraient une nouvelle investigation ?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1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L’apport de la recherche </a:t>
            </a:r>
            <a:r>
              <a:rPr lang="fr-FR" sz="2100" dirty="0" smtClean="0">
                <a:latin typeface="Verdana" panose="020B0604030504040204" pitchFamily="34" charset="0"/>
                <a:ea typeface="Verdana" panose="020B0604030504040204" pitchFamily="34" charset="0"/>
              </a:rPr>
              <a:t>:  qu’avez-vous appris sur votre sujet avec votre mémoire ?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21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Fiabilité et la justesse.…</a:t>
            </a: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endParaRPr lang="fr-FR" sz="3100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None/>
            </a:pPr>
            <a:endParaRPr lang="fr-FR" sz="7200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560070" lvl="1" indent="-285750" algn="just">
              <a:lnSpc>
                <a:spcPct val="150000"/>
              </a:lnSpc>
              <a:buNone/>
            </a:pPr>
            <a:endParaRPr lang="fr-FR" sz="7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None/>
            </a:pPr>
            <a:endParaRPr lang="fr-FR" sz="7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fr-FR" sz="7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328865" y="1"/>
            <a:ext cx="8819781" cy="685800"/>
          </a:xfrm>
        </p:spPr>
        <p:txBody>
          <a:bodyPr>
            <a:normAutofit fontScale="90000"/>
          </a:bodyPr>
          <a:lstStyle/>
          <a:p>
            <a:pPr lvl="2" algn="l">
              <a:defRPr/>
            </a:pP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31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CHAPITRE 7. </a:t>
            </a:r>
            <a: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EXPOSÉ ORAL ET SOUTENANCE</a:t>
            </a:r>
            <a:b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8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13"/>
          <p:cNvSpPr>
            <a:spLocks noGrp="1"/>
          </p:cNvSpPr>
          <p:nvPr>
            <p:ph idx="1"/>
          </p:nvPr>
        </p:nvSpPr>
        <p:spPr>
          <a:xfrm>
            <a:off x="1614487" y="1178169"/>
            <a:ext cx="10184790" cy="516988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fr-FR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Généralité sur un poster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 smtClean="0">
                <a:latin typeface="Verdana" panose="020B0604030504040204" pitchFamily="34" charset="0"/>
                <a:ea typeface="Verdana" panose="020B0604030504040204" pitchFamily="34" charset="0"/>
              </a:rPr>
              <a:t>Le poster est un </a:t>
            </a:r>
            <a:r>
              <a:rPr lang="fr-FR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support de communication visuelle</a:t>
            </a:r>
            <a:r>
              <a:rPr lang="fr-FR" dirty="0" smtClean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None/>
            </a:pPr>
            <a:r>
              <a:rPr lang="fr-FR" dirty="0" smtClean="0">
                <a:latin typeface="Verdana" panose="020B0604030504040204" pitchFamily="34" charset="0"/>
                <a:ea typeface="Verdana" panose="020B0604030504040204" pitchFamily="34" charset="0"/>
              </a:rPr>
              <a:t>	Souvent utilisé afin de présenté des travaux de Master et de Doctorat, comme exemples.</a:t>
            </a:r>
          </a:p>
          <a:p>
            <a:pPr algn="just">
              <a:buFont typeface="Wingdings" pitchFamily="2" charset="2"/>
              <a:buChar char="q"/>
            </a:pPr>
            <a:endParaRPr lang="fr-FR" dirty="0" smtClean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328865" y="52755"/>
            <a:ext cx="8819781" cy="1143001"/>
          </a:xfrm>
        </p:spPr>
        <p:txBody>
          <a:bodyPr>
            <a:normAutofit fontScale="90000"/>
          </a:bodyPr>
          <a:lstStyle/>
          <a:p>
            <a:pPr lvl="2" algn="l">
              <a:defRPr/>
            </a:pP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31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CHAPITRE 7. </a:t>
            </a:r>
            <a: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EXPOSÉ ORAL ET SOUTENANCE</a:t>
            </a:r>
            <a:b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8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13"/>
          <p:cNvSpPr>
            <a:spLocks noGrp="1"/>
          </p:cNvSpPr>
          <p:nvPr>
            <p:ph idx="1"/>
          </p:nvPr>
        </p:nvSpPr>
        <p:spPr>
          <a:xfrm>
            <a:off x="1614487" y="949564"/>
            <a:ext cx="10184790" cy="516988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fr-FR" sz="128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Caractéristiques d’une présentation </a:t>
            </a:r>
          </a:p>
          <a:p>
            <a:pPr marL="285750" indent="-285750" algn="just">
              <a:lnSpc>
                <a:spcPct val="150000"/>
              </a:lnSpc>
              <a:buNone/>
            </a:pPr>
            <a:r>
              <a:rPr lang="fr-FR" sz="7200" dirty="0" smtClean="0">
                <a:latin typeface="Verdana" panose="020B0604030504040204" pitchFamily="34" charset="0"/>
                <a:ea typeface="Verdana" panose="020B0604030504040204" pitchFamily="34" charset="0"/>
              </a:rPr>
              <a:t>Un présentation poster doit être,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9600" b="1" i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2.1 Attractif</a:t>
            </a:r>
            <a:r>
              <a:rPr lang="fr-FR" sz="9600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7200" b="1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pour capturer l’attention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sz="7200" dirty="0" smtClean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</a:rPr>
              <a:t>On </a:t>
            </a:r>
            <a:r>
              <a:rPr lang="fr-FR" sz="8000" b="1" dirty="0" smtClean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doit </a:t>
            </a:r>
            <a:r>
              <a:rPr lang="fr-FR" sz="8000" b="1" dirty="0" smtClean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attirer le lecteur</a:t>
            </a: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</a:rPr>
              <a:t>, les informations doivent être le plus possible graphiques.</a:t>
            </a:r>
            <a:endParaRPr lang="fr-FR" sz="72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9600" b="1" i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2.2 Structuré </a:t>
            </a:r>
            <a:r>
              <a:rPr lang="fr-FR" sz="7200" b="1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pour favoriser la lecture </a:t>
            </a:r>
            <a:r>
              <a:rPr lang="fr-FR" sz="7200" dirty="0" smtClean="0">
                <a:latin typeface="Verdana" panose="020B0604030504040204" pitchFamily="34" charset="0"/>
                <a:ea typeface="Verdana" panose="020B0604030504040204" pitchFamily="34" charset="0"/>
              </a:rPr>
              <a:t>: Le lecteur </a:t>
            </a:r>
            <a:r>
              <a:rPr lang="fr-FR" sz="7200" b="1" dirty="0" smtClean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doit être guidé </a:t>
            </a:r>
            <a:r>
              <a:rPr lang="fr-FR" sz="7200" dirty="0" smtClean="0">
                <a:latin typeface="Verdana" panose="020B0604030504040204" pitchFamily="34" charset="0"/>
                <a:ea typeface="Verdana" panose="020B0604030504040204" pitchFamily="34" charset="0"/>
              </a:rPr>
              <a:t>dans sa lecture. Pour cela :	Identifier les différentes parties du poster (par des titres, des numéros de section, des couleurs …). Adopter un sens de parcours du poster qui soit naturel ou explicite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9600" b="1" i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2.3 Concis </a:t>
            </a:r>
            <a:r>
              <a:rPr lang="fr-FR" sz="7200" b="1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pour axer la communication sur le message 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sz="7200" dirty="0" smtClean="0"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fr-FR" sz="7200" b="1" dirty="0" smtClean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On doit </a:t>
            </a:r>
            <a:r>
              <a:rPr lang="fr-FR" sz="7200" b="1" dirty="0" smtClean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être </a:t>
            </a:r>
            <a:r>
              <a:rPr lang="fr-FR" sz="7200" b="1" dirty="0" smtClean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clair, explicite et précis</a:t>
            </a:r>
            <a:r>
              <a:rPr lang="fr-FR" sz="7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fr-FR" sz="7200" dirty="0" smtClean="0">
                <a:latin typeface="Verdana" panose="020B0604030504040204" pitchFamily="34" charset="0"/>
                <a:ea typeface="Verdana" panose="020B0604030504040204" pitchFamily="34" charset="0"/>
              </a:rPr>
              <a:t>les phrases courtes, la police adaptée (pas en majuscule…).</a:t>
            </a:r>
          </a:p>
          <a:p>
            <a:pPr algn="just">
              <a:lnSpc>
                <a:spcPct val="150000"/>
              </a:lnSpc>
            </a:pPr>
            <a:endParaRPr lang="fr-FR" sz="72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7200" b="1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N.B : </a:t>
            </a:r>
            <a:r>
              <a:rPr lang="fr-FR" sz="72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Les « plages » blanches sont importantes. L’idéal est de mélanger 30 % de texte, 40 % d’illustrations et 30 % de vide. N’abusez pas des couleurs qui affaiblissent la lisibilité</a:t>
            </a:r>
            <a:r>
              <a:rPr lang="fr-FR" sz="7200" dirty="0" smtClean="0">
                <a:latin typeface="Verdana" panose="020B0604030504040204" pitchFamily="34" charset="0"/>
                <a:ea typeface="Verdana" panose="020B0604030504040204" pitchFamily="34" charset="0"/>
              </a:rPr>
              <a:t>…</a:t>
            </a:r>
          </a:p>
          <a:p>
            <a:pPr algn="just">
              <a:buFont typeface="Wingdings" pitchFamily="2" charset="2"/>
              <a:buChar char="q"/>
            </a:pPr>
            <a:endParaRPr lang="fr-FR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328865" y="17585"/>
            <a:ext cx="8819781" cy="1143001"/>
          </a:xfrm>
        </p:spPr>
        <p:txBody>
          <a:bodyPr>
            <a:normAutofit fontScale="90000"/>
          </a:bodyPr>
          <a:lstStyle/>
          <a:p>
            <a:pPr lvl="2" algn="l">
              <a:defRPr/>
            </a:pP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31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CHAPITRE 7. </a:t>
            </a:r>
            <a: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EXPOSÉ ORAL ET SOUTENANCE</a:t>
            </a:r>
            <a:b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8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13"/>
          <p:cNvSpPr>
            <a:spLocks noGrp="1"/>
          </p:cNvSpPr>
          <p:nvPr>
            <p:ph idx="1"/>
          </p:nvPr>
        </p:nvSpPr>
        <p:spPr>
          <a:xfrm>
            <a:off x="1614487" y="949564"/>
            <a:ext cx="10184790" cy="5169886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fr-FR" sz="46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Concevoir un Poster</a:t>
            </a:r>
          </a:p>
          <a:p>
            <a:pPr marL="87313" indent="-4763" algn="just">
              <a:lnSpc>
                <a:spcPct val="150000"/>
              </a:lnSpc>
              <a:buNone/>
            </a:pPr>
            <a:r>
              <a:rPr lang="fr-FR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Afin de concevoir le poster, on doit préparer : 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fr-FR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Un </a:t>
            </a:r>
            <a:r>
              <a:rPr lang="fr-FR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résumé</a:t>
            </a:r>
            <a:r>
              <a:rPr lang="fr-FR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 des recherches réalisées.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fr-FR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Des images </a:t>
            </a:r>
            <a:r>
              <a:rPr lang="fr-FR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et </a:t>
            </a:r>
            <a:r>
              <a:rPr lang="fr-FR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illustration graphiques </a:t>
            </a:r>
            <a:r>
              <a:rPr lang="fr-FR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donnent </a:t>
            </a:r>
            <a:r>
              <a:rPr lang="fr-FR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envies de s’approcher.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fr-FR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Des </a:t>
            </a:r>
            <a:r>
              <a:rPr lang="en-US" sz="4000" b="1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Speech</a:t>
            </a:r>
            <a:r>
              <a:rPr lang="fr-FR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fr-FR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spectacle</a:t>
            </a:r>
            <a:r>
              <a:rPr lang="fr-FR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 pour le lecteur qui s’y arrête 5 minutes maximum.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fr-FR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Des </a:t>
            </a:r>
            <a:r>
              <a:rPr lang="fr-FR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messages</a:t>
            </a:r>
            <a:r>
              <a:rPr lang="fr-FR" sz="4000" dirty="0" smtClean="0">
                <a:latin typeface="Verdana" panose="020B0604030504040204" pitchFamily="34" charset="0"/>
                <a:ea typeface="Verdana" panose="020B0604030504040204" pitchFamily="34" charset="0"/>
              </a:rPr>
              <a:t> qui cherchent de convaincre le lecteur.</a:t>
            </a:r>
          </a:p>
          <a:p>
            <a:pPr algn="just">
              <a:lnSpc>
                <a:spcPct val="150000"/>
              </a:lnSpc>
            </a:pPr>
            <a:endParaRPr lang="fr-FR" sz="72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fr-FR" dirty="0" smtClean="0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2328865" y="17585"/>
            <a:ext cx="8819781" cy="1143001"/>
          </a:xfrm>
        </p:spPr>
        <p:txBody>
          <a:bodyPr>
            <a:normAutofit fontScale="90000"/>
          </a:bodyPr>
          <a:lstStyle/>
          <a:p>
            <a:pPr lvl="2" algn="l">
              <a:defRPr/>
            </a:pP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31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CHAPITRE 7. </a:t>
            </a:r>
            <a: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EXPOSÉ ORAL ET SOUTENANCE</a:t>
            </a:r>
            <a:b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8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13"/>
          <p:cNvSpPr>
            <a:spLocks noGrp="1"/>
          </p:cNvSpPr>
          <p:nvPr>
            <p:ph idx="1"/>
          </p:nvPr>
        </p:nvSpPr>
        <p:spPr>
          <a:xfrm>
            <a:off x="1614487" y="949564"/>
            <a:ext cx="10184790" cy="516988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fr-FR" sz="128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 Les étapes pour réaliser le poster </a:t>
            </a:r>
            <a:endParaRPr lang="fr-FR" sz="7200" b="1" u="sng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fr-FR" sz="112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</a:t>
            </a:r>
            <a:r>
              <a:rPr lang="fr-FR" sz="11200" b="1" u="sng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 scénario :</a:t>
            </a:r>
            <a:r>
              <a:rPr lang="fr-FR" sz="112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128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fr-FR" sz="9600" dirty="0" smtClean="0">
                <a:latin typeface="Verdana" panose="020B0604030504040204" pitchFamily="34" charset="0"/>
                <a:ea typeface="Verdana" panose="020B0604030504040204" pitchFamily="34" charset="0"/>
              </a:rPr>
              <a:t>Définir : le contenu, la problématique, les grandes parties de l’argumentation.</a:t>
            </a:r>
            <a:endParaRPr lang="fr-FR" sz="8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fr-FR" sz="11200" b="1" u="sng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Le story-board </a:t>
            </a:r>
            <a:r>
              <a:rPr lang="fr-FR" sz="112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fr-FR" sz="9600" dirty="0" smtClean="0">
                <a:latin typeface="Verdana" panose="020B0604030504040204" pitchFamily="34" charset="0"/>
                <a:ea typeface="Verdana" panose="020B0604030504040204" pitchFamily="34" charset="0"/>
              </a:rPr>
              <a:t>Définir : </a:t>
            </a:r>
            <a:r>
              <a:rPr lang="fr-FR" sz="9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la mise en page du poster</a:t>
            </a:r>
            <a:r>
              <a:rPr lang="fr-FR" sz="9600" dirty="0" smtClean="0">
                <a:latin typeface="Verdana" panose="020B0604030504040204" pitchFamily="34" charset="0"/>
                <a:ea typeface="Verdana" panose="020B0604030504040204" pitchFamily="34" charset="0"/>
              </a:rPr>
              <a:t>. définir les pavés de textes, les documents graphiques, la trame graphique.</a:t>
            </a:r>
            <a:endParaRPr lang="fr-FR" sz="80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fr-FR" sz="11200" b="1" u="sng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La réalisation</a:t>
            </a:r>
          </a:p>
          <a:p>
            <a:pPr algn="just">
              <a:lnSpc>
                <a:spcPct val="150000"/>
              </a:lnSpc>
              <a:buNone/>
            </a:pPr>
            <a:endParaRPr lang="fr-FR" sz="72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fr-FR" dirty="0" smtClean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328865" y="17585"/>
            <a:ext cx="8819781" cy="967153"/>
          </a:xfrm>
        </p:spPr>
        <p:txBody>
          <a:bodyPr>
            <a:normAutofit fontScale="90000"/>
          </a:bodyPr>
          <a:lstStyle/>
          <a:p>
            <a:pPr lvl="2" algn="l">
              <a:defRPr/>
            </a:pP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31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CHAPITRE 7. </a:t>
            </a:r>
            <a: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EXPOSÉ ORAL ET SOUTENANCE</a:t>
            </a:r>
            <a:b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8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13"/>
          <p:cNvSpPr>
            <a:spLocks noGrp="1"/>
          </p:cNvSpPr>
          <p:nvPr>
            <p:ph idx="1"/>
          </p:nvPr>
        </p:nvSpPr>
        <p:spPr>
          <a:xfrm>
            <a:off x="1125414" y="1266094"/>
            <a:ext cx="11013831" cy="5468816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fr-FR" sz="4200" b="1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b. Formuler les objectifs 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4200" dirty="0" smtClean="0">
                <a:latin typeface="Verdana" panose="020B0604030504040204" pitchFamily="34" charset="0"/>
                <a:ea typeface="Verdana" panose="020B0604030504040204" pitchFamily="34" charset="0"/>
              </a:rPr>
              <a:t>Les objectifs résument l’idée force ou le message essentiel que l’on veut faire passer.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4200" dirty="0" smtClean="0">
                <a:latin typeface="Verdana" panose="020B0604030504040204" pitchFamily="34" charset="0"/>
                <a:ea typeface="Verdana" panose="020B0604030504040204" pitchFamily="34" charset="0"/>
              </a:rPr>
              <a:t>On parle souvent de “</a:t>
            </a:r>
            <a:r>
              <a:rPr lang="fr-FR" sz="42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take</a:t>
            </a:r>
            <a:r>
              <a:rPr lang="fr-FR" sz="4200" dirty="0" smtClean="0">
                <a:latin typeface="Verdana" panose="020B0604030504040204" pitchFamily="34" charset="0"/>
                <a:ea typeface="Verdana" panose="020B0604030504040204" pitchFamily="34" charset="0"/>
              </a:rPr>
              <a:t>-home message” : votre public retiendra 2 à 3 idées de votre exposé. Vous devez savoir sur quoi insister !</a:t>
            </a:r>
          </a:p>
          <a:p>
            <a:pPr marL="285750" indent="-285750" algn="just">
              <a:lnSpc>
                <a:spcPct val="150000"/>
              </a:lnSpc>
              <a:buNone/>
            </a:pPr>
            <a:r>
              <a:rPr lang="fr-FR" sz="4200" b="1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d. Délimiter le contenu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4200" dirty="0" smtClean="0">
                <a:latin typeface="Verdana" panose="020B0604030504040204" pitchFamily="34" charset="0"/>
                <a:ea typeface="Verdana" panose="020B0604030504040204" pitchFamily="34" charset="0"/>
              </a:rPr>
              <a:t>Le contexte général, le “background” nécessaire pour comprendre votre présentation.</a:t>
            </a:r>
          </a:p>
          <a:p>
            <a:pPr marL="285750" indent="-285750" algn="just">
              <a:lnSpc>
                <a:spcPct val="150000"/>
              </a:lnSpc>
              <a:buNone/>
            </a:pPr>
            <a:r>
              <a:rPr lang="fr-FR" sz="4200" b="1" u="sng" dirty="0" smtClean="0">
                <a:latin typeface="Verdana" panose="020B0604030504040204" pitchFamily="34" charset="0"/>
                <a:ea typeface="Verdana" panose="020B0604030504040204" pitchFamily="34" charset="0"/>
              </a:rPr>
              <a:t>e. Les résultats à présenter.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4200" dirty="0" smtClean="0">
                <a:latin typeface="Verdana" panose="020B0604030504040204" pitchFamily="34" charset="0"/>
                <a:ea typeface="Verdana" panose="020B0604030504040204" pitchFamily="34" charset="0"/>
              </a:rPr>
              <a:t>Ne pas chercher à être historique ou exhaustif ; être logique.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4200" dirty="0" smtClean="0">
                <a:latin typeface="Verdana" panose="020B0604030504040204" pitchFamily="34" charset="0"/>
                <a:ea typeface="Verdana" panose="020B0604030504040204" pitchFamily="34" charset="0"/>
              </a:rPr>
              <a:t>Privilégier : la mise en valeur d’un point de vue personnel, d’un résultat pertinent, d’une conviction forte, d’une contribution originale.</a:t>
            </a:r>
          </a:p>
          <a:p>
            <a:pPr marL="560070" lvl="1" indent="-285750" algn="just">
              <a:lnSpc>
                <a:spcPct val="150000"/>
              </a:lnSpc>
              <a:buNone/>
            </a:pPr>
            <a:endParaRPr lang="fr-FR" sz="7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None/>
            </a:pPr>
            <a:endParaRPr lang="fr-FR" sz="7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fr-FR" sz="7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328865" y="0"/>
            <a:ext cx="8819781" cy="967153"/>
          </a:xfrm>
        </p:spPr>
        <p:txBody>
          <a:bodyPr>
            <a:normAutofit fontScale="90000"/>
          </a:bodyPr>
          <a:lstStyle/>
          <a:p>
            <a:pPr lvl="2" algn="l">
              <a:defRPr/>
            </a:pP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31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CHAPITRE 7. </a:t>
            </a:r>
            <a: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EXPOSÉ ORAL ET SOUTENANCE</a:t>
            </a:r>
            <a:b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8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ce réservé du contenu 13"/>
          <p:cNvSpPr txBox="1">
            <a:spLocks/>
          </p:cNvSpPr>
          <p:nvPr/>
        </p:nvSpPr>
        <p:spPr>
          <a:xfrm>
            <a:off x="1139692" y="650619"/>
            <a:ext cx="8830775" cy="738559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87313" marR="0" lvl="1" indent="0" algn="just" defTabSz="914400" rtl="0" eaLnBrk="1" fontAlgn="auto" latinLnBrk="0" hangingPunct="1">
              <a:lnSpc>
                <a:spcPct val="15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5.</a:t>
            </a:r>
            <a:r>
              <a:rPr kumimoji="0" lang="fr-FR" sz="4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Comment présenter une communication orale</a:t>
            </a:r>
          </a:p>
          <a:p>
            <a:pPr marL="560070" marR="0" lvl="1" indent="-285750" algn="just" defTabSz="914400" rtl="0" eaLnBrk="1" fontAlgn="auto" latinLnBrk="0" hangingPunct="1">
              <a:lnSpc>
                <a:spcPct val="15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fr-FR" sz="7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fr-FR" sz="7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q"/>
              <a:tabLst/>
              <a:defRPr/>
            </a:pPr>
            <a:endParaRPr kumimoji="0" lang="fr-FR" sz="7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13"/>
          <p:cNvSpPr>
            <a:spLocks noGrp="1"/>
          </p:cNvSpPr>
          <p:nvPr>
            <p:ph idx="1"/>
          </p:nvPr>
        </p:nvSpPr>
        <p:spPr>
          <a:xfrm>
            <a:off x="1178169" y="720965"/>
            <a:ext cx="11013831" cy="5697420"/>
          </a:xfrm>
        </p:spPr>
        <p:txBody>
          <a:bodyPr>
            <a:normAutofit fontScale="25000" lnSpcReduction="20000"/>
          </a:bodyPr>
          <a:lstStyle/>
          <a:p>
            <a:pPr marL="342900" lvl="0" indent="-342900" algn="just">
              <a:lnSpc>
                <a:spcPct val="150000"/>
              </a:lnSpc>
              <a:buNone/>
            </a:pPr>
            <a:r>
              <a:rPr lang="fr-FR" sz="96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7. Construction globale</a:t>
            </a:r>
            <a:endParaRPr lang="fr-FR" sz="9600" dirty="0" smtClean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50000"/>
              </a:lnSpc>
              <a:spcAft>
                <a:spcPts val="0"/>
              </a:spcAft>
              <a:buNone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Une présentation (Poster) est souvent formé de:</a:t>
            </a:r>
          </a:p>
          <a:p>
            <a:pPr marL="285750" lvl="0" indent="-2857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fr-FR" sz="8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Introduction /Problématique: </a:t>
            </a: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pour présenter le contexte. Elle doit être brève, mais est nécessaire. Elle est censée délimiter le sujet.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Indiquer les objectifs de l’exposé : résultats (attention à l’envie de faire “durer le suspense”)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Annoncer le plan de la présentation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Énoncer les idées clés qui  seront développées, ainsi que les perspectives éventuelles.</a:t>
            </a:r>
          </a:p>
          <a:p>
            <a:pPr marL="285750" lvl="0" indent="-2857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fr-FR" sz="8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Systèmes, techniques, méthodes, etc. :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Indiquer le système, étudier, modéliser, etc.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Exposé les techniques et/ou les méthodes considérés avec justification</a:t>
            </a:r>
          </a:p>
          <a:p>
            <a:pPr marL="560070" lvl="1" indent="-285750" algn="just">
              <a:lnSpc>
                <a:spcPct val="150000"/>
              </a:lnSpc>
              <a:buNone/>
            </a:pPr>
            <a:endParaRPr lang="fr-FR" sz="7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None/>
            </a:pPr>
            <a:endParaRPr lang="fr-FR" sz="7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fr-FR" sz="7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328865" y="0"/>
            <a:ext cx="8819781" cy="967153"/>
          </a:xfrm>
        </p:spPr>
        <p:txBody>
          <a:bodyPr>
            <a:normAutofit fontScale="90000"/>
          </a:bodyPr>
          <a:lstStyle/>
          <a:p>
            <a:pPr lvl="2" algn="l">
              <a:defRPr/>
            </a:pP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31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CHAPITRE 7. </a:t>
            </a:r>
            <a: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EXPOSÉ ORAL ET SOUTENANCE</a:t>
            </a:r>
            <a:b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8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13"/>
          <p:cNvSpPr>
            <a:spLocks noGrp="1"/>
          </p:cNvSpPr>
          <p:nvPr>
            <p:ph idx="1"/>
          </p:nvPr>
        </p:nvSpPr>
        <p:spPr>
          <a:xfrm>
            <a:off x="1178169" y="720966"/>
            <a:ext cx="11013831" cy="4273060"/>
          </a:xfrm>
        </p:spPr>
        <p:txBody>
          <a:bodyPr>
            <a:normAutofit fontScale="25000" lnSpcReduction="20000"/>
          </a:bodyPr>
          <a:lstStyle/>
          <a:p>
            <a:pPr marL="285750" lvl="0" indent="-2857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fr-FR" sz="8000" b="1" i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Résultats </a:t>
            </a:r>
            <a:r>
              <a:rPr lang="fr-FR" sz="80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Organiser une chronologie ou une structure entre les notions abordées : du plus simple au plus compliqué, des généralités vers les détails, des modèles aux vérifications expérimentales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Mettre en avant les notions essentielles, les principaux résultats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Mettre l’accent sur son apport personnel, et citer vos collaborateurs quand vous mentionnez leurs travaux.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8000" b="1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Conclusion :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</a:rPr>
              <a:t>Pour finir, faire une synthèse des idées forces, des arguments clés.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</a:rPr>
              <a:t>Indiquer les éléments de réponse aux questions posées en introduction.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</a:rPr>
              <a:t>Énoncer de nouvelles pistes de réflexion.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</a:rPr>
              <a:t>Remerciements.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fr-FR" sz="7200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560070" lvl="1" indent="-285750" algn="just">
              <a:lnSpc>
                <a:spcPct val="150000"/>
              </a:lnSpc>
              <a:buNone/>
            </a:pPr>
            <a:endParaRPr lang="fr-FR" sz="7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None/>
            </a:pPr>
            <a:endParaRPr lang="fr-FR" sz="7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fr-FR" sz="7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328865" y="0"/>
            <a:ext cx="8819781" cy="967153"/>
          </a:xfrm>
        </p:spPr>
        <p:txBody>
          <a:bodyPr>
            <a:normAutofit fontScale="90000"/>
          </a:bodyPr>
          <a:lstStyle/>
          <a:p>
            <a:pPr lvl="2" algn="l">
              <a:defRPr/>
            </a:pP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31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CHAPITRE 7. </a:t>
            </a:r>
            <a: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EXPOSÉ ORAL ET SOUTENANCE</a:t>
            </a:r>
            <a:b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8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13"/>
          <p:cNvSpPr>
            <a:spLocks noGrp="1"/>
          </p:cNvSpPr>
          <p:nvPr>
            <p:ph idx="1"/>
          </p:nvPr>
        </p:nvSpPr>
        <p:spPr>
          <a:xfrm>
            <a:off x="386862" y="650625"/>
            <a:ext cx="11805139" cy="6137035"/>
          </a:xfrm>
        </p:spPr>
        <p:txBody>
          <a:bodyPr>
            <a:normAutofit fontScale="25000" lnSpcReduction="20000"/>
          </a:bodyPr>
          <a:lstStyle/>
          <a:p>
            <a:pPr marL="263525" lvl="1" indent="0" algn="just">
              <a:lnSpc>
                <a:spcPct val="150000"/>
              </a:lnSpc>
            </a:pPr>
            <a:r>
              <a:rPr lang="fr-FR" sz="80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8. Soutenance d’un mémoire </a:t>
            </a:r>
          </a:p>
          <a:p>
            <a:pPr marL="263525" lvl="1" indent="0" algn="just">
              <a:lnSpc>
                <a:spcPct val="150000"/>
              </a:lnSpc>
              <a:buNone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C’est un </a:t>
            </a:r>
            <a:r>
              <a:rPr lang="fr-FR" sz="80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exposé décrivant le travail réalisé</a:t>
            </a: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 Durant la soutenance, vous devrez aider le jury à comprendre votre travail et ses implications.</a:t>
            </a: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Doit </a:t>
            </a:r>
            <a:r>
              <a:rPr lang="fr-FR" sz="8000" dirty="0" err="1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étre</a:t>
            </a: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fr-FR" sz="80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synthétique</a:t>
            </a: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: Il est nécessaire de faire preuve d’esprit de synthèse, afin de d’expliquer votre raisonnement. Il faudra donc </a:t>
            </a:r>
            <a:r>
              <a:rPr lang="fr-FR" sz="80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s’attacher à l’essentiel</a:t>
            </a: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alors que dans votre mémoire, il faudra être méticuleux sur les détails.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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La soutenance est composée d’une partie </a:t>
            </a:r>
            <a:r>
              <a:rPr lang="fr-FR" sz="80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question-réponse</a:t>
            </a: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à laquelle vous devez également vous préparer.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La soutenance </a:t>
            </a:r>
            <a:r>
              <a:rPr lang="fr-FR" sz="8000" b="1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doit aussi être animée et vivante</a:t>
            </a: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 C’est plus agréable pour votre jury si vous présentez vos recherches de manière dynamique plutôt qu’avec un ton monotone.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La première question à se poser est : sur quels critères allez-vous être jugé ? (Vous allez avoir les attentes du jury).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fr-FR" sz="80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Vous devez vous renseigner sur la grille d’évaluation.</a:t>
            </a: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endParaRPr lang="fr-FR" sz="3100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None/>
            </a:pPr>
            <a:endParaRPr lang="fr-FR" sz="7200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560070" lvl="1" indent="-285750" algn="just">
              <a:lnSpc>
                <a:spcPct val="150000"/>
              </a:lnSpc>
              <a:buNone/>
            </a:pPr>
            <a:endParaRPr lang="fr-FR" sz="7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None/>
            </a:pPr>
            <a:endParaRPr lang="fr-FR" sz="7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buFont typeface="Wingdings" pitchFamily="2" charset="2"/>
              <a:buChar char="q"/>
            </a:pPr>
            <a:endParaRPr lang="fr-FR" sz="76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2328865" y="0"/>
            <a:ext cx="8819781" cy="967153"/>
          </a:xfrm>
        </p:spPr>
        <p:txBody>
          <a:bodyPr>
            <a:normAutofit fontScale="90000"/>
          </a:bodyPr>
          <a:lstStyle/>
          <a:p>
            <a:pPr lvl="2" algn="l">
              <a:defRPr/>
            </a:pP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/>
              <a:t/>
            </a:r>
            <a:br>
              <a:rPr lang="fr-FR" sz="2400" b="1" dirty="0"/>
            </a:br>
            <a:r>
              <a:rPr lang="fr-FR" sz="31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CHAPITRE 7. </a:t>
            </a:r>
            <a: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EXPOSÉ ORAL ET SOUTENANCE</a:t>
            </a:r>
            <a:br>
              <a:rPr lang="fr-FR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fr-FR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fr-FR" sz="4400" dirty="0" smtClean="0"/>
              <a:t/>
            </a:r>
            <a:br>
              <a:rPr lang="fr-FR" sz="4400" dirty="0" smtClean="0"/>
            </a:br>
            <a:endParaRPr lang="fr-FR" sz="8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2336</TotalTime>
  <Words>651</Words>
  <Application>Microsoft Office PowerPoint</Application>
  <PresentationFormat>Personnalisé</PresentationFormat>
  <Paragraphs>89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Solstice</vt:lpstr>
      <vt:lpstr>Diapositive 1</vt:lpstr>
      <vt:lpstr>      CHAPITRE 7. EXPOSÉ ORAL ET SOUTENANCE   </vt:lpstr>
      <vt:lpstr>      CHAPITRE 7. EXPOSÉ ORAL ET SOUTENANCE   </vt:lpstr>
      <vt:lpstr>      CHAPITRE 7. EXPOSÉ ORAL ET SOUTENANCE   </vt:lpstr>
      <vt:lpstr>      CHAPITRE 7. EXPOSÉ ORAL ET SOUTENANCE   </vt:lpstr>
      <vt:lpstr>      CHAPITRE 7. EXPOSÉ ORAL ET SOUTENANCE   </vt:lpstr>
      <vt:lpstr>      CHAPITRE 7. EXPOSÉ ORAL ET SOUTENANCE   </vt:lpstr>
      <vt:lpstr>      CHAPITRE 7. EXPOSÉ ORAL ET SOUTENANCE   </vt:lpstr>
      <vt:lpstr>      CHAPITRE 7. EXPOSÉ ORAL ET SOUTENANCE   </vt:lpstr>
      <vt:lpstr>      CHAPITRE 7. EXPOSÉ ORAL ET SOUTENANCE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Sarah</dc:creator>
  <cp:lastModifiedBy>User</cp:lastModifiedBy>
  <cp:revision>260</cp:revision>
  <dcterms:created xsi:type="dcterms:W3CDTF">2018-10-25T16:10:57Z</dcterms:created>
  <dcterms:modified xsi:type="dcterms:W3CDTF">2022-11-29T08:30:04Z</dcterms:modified>
</cp:coreProperties>
</file>