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66" r:id="rId3"/>
    <p:sldId id="267" r:id="rId4"/>
    <p:sldId id="268" r:id="rId5"/>
    <p:sldId id="269" r:id="rId6"/>
    <p:sldId id="270" r:id="rId7"/>
    <p:sldId id="271" r:id="rId8"/>
    <p:sldId id="272" r:id="rId9"/>
    <p:sldId id="273" r:id="rId10"/>
    <p:sldId id="274" r:id="rId11"/>
    <p:sldId id="275" r:id="rId12"/>
    <p:sldId id="256" r:id="rId13"/>
    <p:sldId id="257" r:id="rId14"/>
    <p:sldId id="258" r:id="rId15"/>
    <p:sldId id="259" r:id="rId16"/>
    <p:sldId id="260" r:id="rId17"/>
    <p:sldId id="261" r:id="rId18"/>
    <p:sldId id="262" r:id="rId19"/>
    <p:sldId id="263" r:id="rId20"/>
    <p:sldId id="264" r:id="rId21"/>
    <p:sldId id="265"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260" autoAdjust="0"/>
  </p:normalViewPr>
  <p:slideViewPr>
    <p:cSldViewPr snapToGrid="0">
      <p:cViewPr varScale="1">
        <p:scale>
          <a:sx n="68" d="100"/>
          <a:sy n="68" d="100"/>
        </p:scale>
        <p:origin x="123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F21B3-C3BB-4A99-9C26-8D21D1C27A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3E05F52-A9DE-4804-8572-4AC8759908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1E9EDD6-9C54-4ACA-9F5F-90F5CCE4581A}"/>
              </a:ext>
            </a:extLst>
          </p:cNvPr>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a:extLst>
              <a:ext uri="{FF2B5EF4-FFF2-40B4-BE49-F238E27FC236}">
                <a16:creationId xmlns:a16="http://schemas.microsoft.com/office/drawing/2014/main" id="{53CAB004-94B3-4C37-97E4-D6DB49B8F7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EC18DC-B024-4F6E-90DB-3B9C755BD953}"/>
              </a:ext>
            </a:extLst>
          </p:cNvPr>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1665838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07ED0-F965-4FBA-A806-C1986B5B004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A72FA93-111A-4757-94E5-DDE0A5CEEB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74E6E4-0923-4569-AAA6-643CDC8B8F08}"/>
              </a:ext>
            </a:extLst>
          </p:cNvPr>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a:extLst>
              <a:ext uri="{FF2B5EF4-FFF2-40B4-BE49-F238E27FC236}">
                <a16:creationId xmlns:a16="http://schemas.microsoft.com/office/drawing/2014/main" id="{B6160D50-D672-4475-B03E-CBBA418ECC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E21AC7-00E9-4B70-ACC9-3852C3EF79F5}"/>
              </a:ext>
            </a:extLst>
          </p:cNvPr>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1988537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42E684-0B15-4397-9927-A17358E7D9B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33E1C4-A3ED-4E7C-9B90-1E606A697A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A88613-A052-468E-A257-2E0032223981}"/>
              </a:ext>
            </a:extLst>
          </p:cNvPr>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a:extLst>
              <a:ext uri="{FF2B5EF4-FFF2-40B4-BE49-F238E27FC236}">
                <a16:creationId xmlns:a16="http://schemas.microsoft.com/office/drawing/2014/main" id="{9DDF01E2-3EF6-4634-B10A-EF8F106F29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A4D682-AD14-4BB0-9981-02EBE3A46E78}"/>
              </a:ext>
            </a:extLst>
          </p:cNvPr>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1342193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BF4D6-F03A-42E8-BB60-A8CDE277619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CC4A4CD-B512-4409-A4AF-FC5C71001A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D92C54-AB11-4220-AF43-5FB85EA8A0A2}"/>
              </a:ext>
            </a:extLst>
          </p:cNvPr>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a:extLst>
              <a:ext uri="{FF2B5EF4-FFF2-40B4-BE49-F238E27FC236}">
                <a16:creationId xmlns:a16="http://schemas.microsoft.com/office/drawing/2014/main" id="{BEB946DF-97BC-4273-B752-41A943B612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F77C3B-85C5-4139-B9D1-53B7769C45EA}"/>
              </a:ext>
            </a:extLst>
          </p:cNvPr>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2292944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E1E4A-C0B2-46FE-BC0A-726EBE33CC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082875F-EFA6-42E1-B3E4-C454284E1B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CCABCF-A891-4C71-85FB-1781C6B756B1}"/>
              </a:ext>
            </a:extLst>
          </p:cNvPr>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a:extLst>
              <a:ext uri="{FF2B5EF4-FFF2-40B4-BE49-F238E27FC236}">
                <a16:creationId xmlns:a16="http://schemas.microsoft.com/office/drawing/2014/main" id="{1CA55AA6-0D98-45FF-8516-BB418E8C0A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23BF37-0732-497C-8E9E-5852A0DAF3BE}"/>
              </a:ext>
            </a:extLst>
          </p:cNvPr>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1751393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1F8CE-9171-4DA5-975E-239DCE7161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C49AC0A-2AB8-4CE5-A8F7-2F12A8BF4F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02AE4F0-52D9-44E6-BC74-5038D29318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C867E93-221C-4AA9-97F9-6CB18CB9C9C5}"/>
              </a:ext>
            </a:extLst>
          </p:cNvPr>
          <p:cNvSpPr>
            <a:spLocks noGrp="1"/>
          </p:cNvSpPr>
          <p:nvPr>
            <p:ph type="dt" sz="half" idx="10"/>
          </p:nvPr>
        </p:nvSpPr>
        <p:spPr/>
        <p:txBody>
          <a:bodyPr/>
          <a:lstStyle/>
          <a:p>
            <a:fld id="{4E03DF46-51C5-4B77-923A-C1368AD00460}" type="datetimeFigureOut">
              <a:rPr lang="en-GB" smtClean="0"/>
              <a:t>27/02/2024</a:t>
            </a:fld>
            <a:endParaRPr lang="en-GB"/>
          </a:p>
        </p:txBody>
      </p:sp>
      <p:sp>
        <p:nvSpPr>
          <p:cNvPr id="6" name="Footer Placeholder 5">
            <a:extLst>
              <a:ext uri="{FF2B5EF4-FFF2-40B4-BE49-F238E27FC236}">
                <a16:creationId xmlns:a16="http://schemas.microsoft.com/office/drawing/2014/main" id="{6BF5BB70-E41F-4D65-9DA2-CB99E2B555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8FC717-D69C-4CC8-97E8-AA989AF20FFE}"/>
              </a:ext>
            </a:extLst>
          </p:cNvPr>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900422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5DF84-FFA7-482F-AF50-ADA7AE81835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869EBAC-67E6-4E0D-8AC1-3BE49248D2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137E70-1BCA-4C6E-99E7-F5AA0CC747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E163768-D92C-4420-9A59-4EC278578A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121827-41D8-4BBD-A8FD-12F51ABC99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AEFD01C-D4D9-43F9-A00F-E0BE94CBE712}"/>
              </a:ext>
            </a:extLst>
          </p:cNvPr>
          <p:cNvSpPr>
            <a:spLocks noGrp="1"/>
          </p:cNvSpPr>
          <p:nvPr>
            <p:ph type="dt" sz="half" idx="10"/>
          </p:nvPr>
        </p:nvSpPr>
        <p:spPr/>
        <p:txBody>
          <a:bodyPr/>
          <a:lstStyle/>
          <a:p>
            <a:fld id="{4E03DF46-51C5-4B77-923A-C1368AD00460}" type="datetimeFigureOut">
              <a:rPr lang="en-GB" smtClean="0"/>
              <a:t>27/02/2024</a:t>
            </a:fld>
            <a:endParaRPr lang="en-GB"/>
          </a:p>
        </p:txBody>
      </p:sp>
      <p:sp>
        <p:nvSpPr>
          <p:cNvPr id="8" name="Footer Placeholder 7">
            <a:extLst>
              <a:ext uri="{FF2B5EF4-FFF2-40B4-BE49-F238E27FC236}">
                <a16:creationId xmlns:a16="http://schemas.microsoft.com/office/drawing/2014/main" id="{CBD42EFF-B9D5-46ED-8756-87519A6434F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FD60221-28D4-428A-A6A7-49F0C3B1C1FE}"/>
              </a:ext>
            </a:extLst>
          </p:cNvPr>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3528004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11F53-7855-4DEE-BE3F-01D17D0B116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A1C99FA-912A-42DB-B3D9-15A583D0BF2B}"/>
              </a:ext>
            </a:extLst>
          </p:cNvPr>
          <p:cNvSpPr>
            <a:spLocks noGrp="1"/>
          </p:cNvSpPr>
          <p:nvPr>
            <p:ph type="dt" sz="half" idx="10"/>
          </p:nvPr>
        </p:nvSpPr>
        <p:spPr/>
        <p:txBody>
          <a:bodyPr/>
          <a:lstStyle/>
          <a:p>
            <a:fld id="{4E03DF46-51C5-4B77-923A-C1368AD00460}" type="datetimeFigureOut">
              <a:rPr lang="en-GB" smtClean="0"/>
              <a:t>27/02/2024</a:t>
            </a:fld>
            <a:endParaRPr lang="en-GB"/>
          </a:p>
        </p:txBody>
      </p:sp>
      <p:sp>
        <p:nvSpPr>
          <p:cNvPr id="4" name="Footer Placeholder 3">
            <a:extLst>
              <a:ext uri="{FF2B5EF4-FFF2-40B4-BE49-F238E27FC236}">
                <a16:creationId xmlns:a16="http://schemas.microsoft.com/office/drawing/2014/main" id="{E71B90CF-8F55-4AAA-8E89-7B05B0CE42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1C93ACE-CA84-421E-AB49-20B8C98DEE88}"/>
              </a:ext>
            </a:extLst>
          </p:cNvPr>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945047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628747-6F1C-4C3E-BFB3-B5B3E59996A0}"/>
              </a:ext>
            </a:extLst>
          </p:cNvPr>
          <p:cNvSpPr>
            <a:spLocks noGrp="1"/>
          </p:cNvSpPr>
          <p:nvPr>
            <p:ph type="dt" sz="half" idx="10"/>
          </p:nvPr>
        </p:nvSpPr>
        <p:spPr/>
        <p:txBody>
          <a:bodyPr/>
          <a:lstStyle/>
          <a:p>
            <a:fld id="{4E03DF46-51C5-4B77-923A-C1368AD00460}" type="datetimeFigureOut">
              <a:rPr lang="en-GB" smtClean="0"/>
              <a:t>27/02/2024</a:t>
            </a:fld>
            <a:endParaRPr lang="en-GB"/>
          </a:p>
        </p:txBody>
      </p:sp>
      <p:sp>
        <p:nvSpPr>
          <p:cNvPr id="3" name="Footer Placeholder 2">
            <a:extLst>
              <a:ext uri="{FF2B5EF4-FFF2-40B4-BE49-F238E27FC236}">
                <a16:creationId xmlns:a16="http://schemas.microsoft.com/office/drawing/2014/main" id="{5C69BF8B-3533-430E-81DB-70BABF952AE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F8895D9-F919-4FA4-BE59-1A9541708520}"/>
              </a:ext>
            </a:extLst>
          </p:cNvPr>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441257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FFE9E-19BF-4BEB-B740-7C1631EFA6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C14AB8A-D1E2-4547-B4ED-D4A0F42E04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CE7948B-ED33-44FB-82EF-445D9F7EAE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405A61-43E5-43C2-A89C-AB90ADE78F63}"/>
              </a:ext>
            </a:extLst>
          </p:cNvPr>
          <p:cNvSpPr>
            <a:spLocks noGrp="1"/>
          </p:cNvSpPr>
          <p:nvPr>
            <p:ph type="dt" sz="half" idx="10"/>
          </p:nvPr>
        </p:nvSpPr>
        <p:spPr/>
        <p:txBody>
          <a:bodyPr/>
          <a:lstStyle/>
          <a:p>
            <a:fld id="{4E03DF46-51C5-4B77-923A-C1368AD00460}" type="datetimeFigureOut">
              <a:rPr lang="en-GB" smtClean="0"/>
              <a:t>27/02/2024</a:t>
            </a:fld>
            <a:endParaRPr lang="en-GB"/>
          </a:p>
        </p:txBody>
      </p:sp>
      <p:sp>
        <p:nvSpPr>
          <p:cNvPr id="6" name="Footer Placeholder 5">
            <a:extLst>
              <a:ext uri="{FF2B5EF4-FFF2-40B4-BE49-F238E27FC236}">
                <a16:creationId xmlns:a16="http://schemas.microsoft.com/office/drawing/2014/main" id="{BF82CFA4-7F4C-4F51-B30E-A1F531D89BC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F58A720-639D-46ED-BE47-FDE7AACC5DA0}"/>
              </a:ext>
            </a:extLst>
          </p:cNvPr>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3058788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60F7F-044F-4CCE-A64C-7DF085A669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ED5D51C-E300-41E9-9E72-60718EE608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324B300-E93A-4CD5-B547-9B402685E5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1C988B-2C9B-4FBF-A3F1-8AA5C615CF42}"/>
              </a:ext>
            </a:extLst>
          </p:cNvPr>
          <p:cNvSpPr>
            <a:spLocks noGrp="1"/>
          </p:cNvSpPr>
          <p:nvPr>
            <p:ph type="dt" sz="half" idx="10"/>
          </p:nvPr>
        </p:nvSpPr>
        <p:spPr/>
        <p:txBody>
          <a:bodyPr/>
          <a:lstStyle/>
          <a:p>
            <a:fld id="{4E03DF46-51C5-4B77-923A-C1368AD00460}" type="datetimeFigureOut">
              <a:rPr lang="en-GB" smtClean="0"/>
              <a:t>27/02/2024</a:t>
            </a:fld>
            <a:endParaRPr lang="en-GB"/>
          </a:p>
        </p:txBody>
      </p:sp>
      <p:sp>
        <p:nvSpPr>
          <p:cNvPr id="6" name="Footer Placeholder 5">
            <a:extLst>
              <a:ext uri="{FF2B5EF4-FFF2-40B4-BE49-F238E27FC236}">
                <a16:creationId xmlns:a16="http://schemas.microsoft.com/office/drawing/2014/main" id="{9988D994-53C1-4868-98A5-9B1D3EFCC6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86365B5-1165-425A-B1AA-1EFC62789751}"/>
              </a:ext>
            </a:extLst>
          </p:cNvPr>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1210783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0AD446-86C3-4E0D-BF66-49A2CB163D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515B8F-0FE7-499E-A973-FF9A3A1D13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7A2072-9C52-4346-AE49-596018F373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03DF46-51C5-4B77-923A-C1368AD00460}" type="datetimeFigureOut">
              <a:rPr lang="en-GB" smtClean="0"/>
              <a:t>27/02/2024</a:t>
            </a:fld>
            <a:endParaRPr lang="en-GB"/>
          </a:p>
        </p:txBody>
      </p:sp>
      <p:sp>
        <p:nvSpPr>
          <p:cNvPr id="5" name="Footer Placeholder 4">
            <a:extLst>
              <a:ext uri="{FF2B5EF4-FFF2-40B4-BE49-F238E27FC236}">
                <a16:creationId xmlns:a16="http://schemas.microsoft.com/office/drawing/2014/main" id="{71BB8D79-5239-49E9-9F75-B09D8E7923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B6A8CCC-B15B-4969-BF72-32FA896C1D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4133F-9CB8-499E-9EB8-9885C486DC6E}" type="slidenum">
              <a:rPr lang="en-GB" smtClean="0"/>
              <a:t>‹#›</a:t>
            </a:fld>
            <a:endParaRPr lang="en-GB"/>
          </a:p>
        </p:txBody>
      </p:sp>
    </p:spTree>
    <p:extLst>
      <p:ext uri="{BB962C8B-B14F-4D97-AF65-F5344CB8AC3E}">
        <p14:creationId xmlns:p14="http://schemas.microsoft.com/office/powerpoint/2010/main" val="2715060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ED420-722E-49AE-893C-E69E19E63D89}"/>
              </a:ext>
            </a:extLst>
          </p:cNvPr>
          <p:cNvSpPr>
            <a:spLocks noGrp="1"/>
          </p:cNvSpPr>
          <p:nvPr>
            <p:ph type="title"/>
          </p:nvPr>
        </p:nvSpPr>
        <p:spPr/>
        <p:txBody>
          <a:bodyPr/>
          <a:lstStyle/>
          <a:p>
            <a:r>
              <a:rPr lang="en-GB" sz="4400" dirty="0"/>
              <a:t>Linguistics: Lecture FIVE</a:t>
            </a:r>
            <a:br>
              <a:rPr lang="en-GB" sz="4400" dirty="0"/>
            </a:br>
            <a:endParaRPr lang="en-GB" dirty="0"/>
          </a:p>
        </p:txBody>
      </p:sp>
      <p:sp>
        <p:nvSpPr>
          <p:cNvPr id="3" name="Content Placeholder 2">
            <a:extLst>
              <a:ext uri="{FF2B5EF4-FFF2-40B4-BE49-F238E27FC236}">
                <a16:creationId xmlns:a16="http://schemas.microsoft.com/office/drawing/2014/main" id="{81C342D6-B381-440B-B559-BDD82936F604}"/>
              </a:ext>
            </a:extLst>
          </p:cNvPr>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a:bodyPr>
          <a:lstStyle/>
          <a:p>
            <a:endParaRPr lang="en-GB" dirty="0"/>
          </a:p>
          <a:p>
            <a:r>
              <a:rPr lang="en-GB" sz="3600" b="1" dirty="0"/>
              <a:t>CHALLENGES FOR DIALECTOLOGISTS</a:t>
            </a:r>
          </a:p>
          <a:p>
            <a:endParaRPr lang="en-GB" sz="3600" b="1" dirty="0"/>
          </a:p>
          <a:p>
            <a:r>
              <a:rPr lang="en-GB" sz="3600" b="1" dirty="0"/>
              <a:t>Social  Dialectology</a:t>
            </a:r>
            <a:endParaRPr lang="en-GB" sz="3600" dirty="0"/>
          </a:p>
          <a:p>
            <a:r>
              <a:rPr lang="en-GB" dirty="0"/>
              <a:t>Dr Djalal Mansour</a:t>
            </a:r>
          </a:p>
          <a:p>
            <a:endParaRPr lang="en-GB" dirty="0"/>
          </a:p>
          <a:p>
            <a:r>
              <a:rPr lang="en-GB" dirty="0"/>
              <a:t>Thursday May 09</a:t>
            </a:r>
            <a:r>
              <a:rPr lang="en-GB" baseline="30000" dirty="0"/>
              <a:t>th</a:t>
            </a:r>
            <a:r>
              <a:rPr lang="en-GB" dirty="0"/>
              <a:t>, 2019</a:t>
            </a:r>
          </a:p>
        </p:txBody>
      </p:sp>
    </p:spTree>
    <p:extLst>
      <p:ext uri="{BB962C8B-B14F-4D97-AF65-F5344CB8AC3E}">
        <p14:creationId xmlns:p14="http://schemas.microsoft.com/office/powerpoint/2010/main" val="1587785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0B362-E308-47C5-8C76-2DB23C722C51}"/>
              </a:ext>
            </a:extLst>
          </p:cNvPr>
          <p:cNvSpPr>
            <a:spLocks noGrp="1"/>
          </p:cNvSpPr>
          <p:nvPr>
            <p:ph type="title"/>
          </p:nvPr>
        </p:nvSpPr>
        <p:spPr>
          <a:xfrm flipV="1">
            <a:off x="914400" y="319406"/>
            <a:ext cx="10439400" cy="45719"/>
          </a:xfrm>
        </p:spPr>
        <p:txBody>
          <a:bodyPr>
            <a:normAutofit fontScale="90000"/>
          </a:bodyPr>
          <a:lstStyle/>
          <a:p>
            <a:endParaRPr lang="en-GB" dirty="0"/>
          </a:p>
        </p:txBody>
      </p:sp>
      <p:sp>
        <p:nvSpPr>
          <p:cNvPr id="3" name="Content Placeholder 2">
            <a:extLst>
              <a:ext uri="{FF2B5EF4-FFF2-40B4-BE49-F238E27FC236}">
                <a16:creationId xmlns:a16="http://schemas.microsoft.com/office/drawing/2014/main" id="{A54C9D2B-58ED-4A48-A3E3-26B8C5292A7A}"/>
              </a:ext>
            </a:extLst>
          </p:cNvPr>
          <p:cNvSpPr>
            <a:spLocks noGrp="1"/>
          </p:cNvSpPr>
          <p:nvPr>
            <p:ph idx="1"/>
          </p:nvPr>
        </p:nvSpPr>
        <p:spPr>
          <a:xfrm>
            <a:off x="-1" y="1235242"/>
            <a:ext cx="12400547" cy="5622758"/>
          </a:xfrm>
        </p:spPr>
        <p:txBody>
          <a:bodyPr>
            <a:normAutofit/>
          </a:bodyPr>
          <a:lstStyle/>
          <a:p>
            <a:r>
              <a:rPr lang="en-US" sz="3600" dirty="0"/>
              <a:t>Every time we insist on a letter which starts ‘Dear Sir’ ending with ‘Yours faithfully’, rather than ‘Yours affectionately’, every time we tell a child not to use slang in an essay; every time we hesitate as to ‘how best to put it’ to the boss; every time we decide to telephone rather than to write, we are making decisions on the basis of the selection of the appropriate register for our purpose.</a:t>
            </a:r>
            <a:endParaRPr lang="en-GB" sz="3600" dirty="0"/>
          </a:p>
        </p:txBody>
      </p:sp>
    </p:spTree>
    <p:extLst>
      <p:ext uri="{BB962C8B-B14F-4D97-AF65-F5344CB8AC3E}">
        <p14:creationId xmlns:p14="http://schemas.microsoft.com/office/powerpoint/2010/main" val="985840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EB440-00BD-488A-B923-54392DAE9880}"/>
              </a:ext>
            </a:extLst>
          </p:cNvPr>
          <p:cNvSpPr>
            <a:spLocks noGrp="1"/>
          </p:cNvSpPr>
          <p:nvPr>
            <p:ph type="title"/>
          </p:nvPr>
        </p:nvSpPr>
        <p:spPr>
          <a:xfrm flipV="1">
            <a:off x="838200" y="272716"/>
            <a:ext cx="10515600" cy="92409"/>
          </a:xfrm>
        </p:spPr>
        <p:txBody>
          <a:bodyPr>
            <a:normAutofit fontScale="90000"/>
          </a:bodyPr>
          <a:lstStyle/>
          <a:p>
            <a:endParaRPr lang="en-GB" dirty="0"/>
          </a:p>
        </p:txBody>
      </p:sp>
      <p:sp>
        <p:nvSpPr>
          <p:cNvPr id="3" name="Content Placeholder 2">
            <a:extLst>
              <a:ext uri="{FF2B5EF4-FFF2-40B4-BE49-F238E27FC236}">
                <a16:creationId xmlns:a16="http://schemas.microsoft.com/office/drawing/2014/main" id="{26C31CA1-6A92-4E16-9CF0-2D06DA82F83E}"/>
              </a:ext>
            </a:extLst>
          </p:cNvPr>
          <p:cNvSpPr>
            <a:spLocks noGrp="1"/>
          </p:cNvSpPr>
          <p:nvPr>
            <p:ph idx="1"/>
          </p:nvPr>
        </p:nvSpPr>
        <p:spPr>
          <a:xfrm>
            <a:off x="-1" y="782219"/>
            <a:ext cx="12047621" cy="6075781"/>
          </a:xfrm>
        </p:spPr>
        <p:txBody>
          <a:bodyPr>
            <a:normAutofit/>
          </a:bodyPr>
          <a:lstStyle/>
          <a:p>
            <a:r>
              <a:rPr lang="en-US" dirty="0"/>
              <a:t>The </a:t>
            </a:r>
            <a:r>
              <a:rPr lang="en-US" dirty="0" err="1"/>
              <a:t>signifi</a:t>
            </a:r>
            <a:r>
              <a:rPr lang="en-US" dirty="0"/>
              <a:t> cant point is that a register acquires its characteristics by convention which people are then more or less obliged to use. Variation b person becomes minimal (except perhaps for accent). That is, the study of dialect without attention to contexts of language use makes traditional dialectology one-dimensional. Halliday et al. (1964) stressed three dimension along which register may vary: fi </a:t>
            </a:r>
            <a:r>
              <a:rPr lang="en-US" dirty="0" err="1"/>
              <a:t>eld</a:t>
            </a:r>
            <a:r>
              <a:rPr lang="en-US" dirty="0"/>
              <a:t>, tenor and mode.</a:t>
            </a:r>
          </a:p>
          <a:p>
            <a:r>
              <a:rPr lang="en-US" b="1" dirty="0"/>
              <a:t>Field: </a:t>
            </a:r>
            <a:r>
              <a:rPr lang="en-US" dirty="0"/>
              <a:t>nature of the topic around which the language activity is </a:t>
            </a:r>
            <a:r>
              <a:rPr lang="en-US" dirty="0" err="1"/>
              <a:t>centred</a:t>
            </a:r>
            <a:r>
              <a:rPr lang="en-US" dirty="0"/>
              <a:t> (‘what </a:t>
            </a:r>
            <a:r>
              <a:rPr lang="en-GB" dirty="0"/>
              <a:t>Is happening’).</a:t>
            </a:r>
          </a:p>
          <a:p>
            <a:r>
              <a:rPr lang="en-US" b="1" dirty="0"/>
              <a:t>Tenor: </a:t>
            </a:r>
            <a:r>
              <a:rPr lang="en-US" dirty="0"/>
              <a:t>relations between people communicating (‘who is taking part, and on </a:t>
            </a:r>
            <a:r>
              <a:rPr lang="en-GB" dirty="0"/>
              <a:t>what terms’)</a:t>
            </a:r>
          </a:p>
          <a:p>
            <a:r>
              <a:rPr lang="en-US" b="1" dirty="0"/>
              <a:t>Mode: </a:t>
            </a:r>
            <a:r>
              <a:rPr lang="en-US" dirty="0"/>
              <a:t>medium employed (‘is the language form spoken, written, signed </a:t>
            </a:r>
            <a:r>
              <a:rPr lang="en-GB" dirty="0"/>
              <a:t>etc.?’)</a:t>
            </a:r>
          </a:p>
        </p:txBody>
      </p:sp>
    </p:spTree>
    <p:extLst>
      <p:ext uri="{BB962C8B-B14F-4D97-AF65-F5344CB8AC3E}">
        <p14:creationId xmlns:p14="http://schemas.microsoft.com/office/powerpoint/2010/main" val="463127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91A82-01CD-4535-9B0D-E34B581D02F7}"/>
              </a:ext>
            </a:extLst>
          </p:cNvPr>
          <p:cNvSpPr>
            <a:spLocks noGrp="1"/>
          </p:cNvSpPr>
          <p:nvPr>
            <p:ph type="title"/>
          </p:nvPr>
        </p:nvSpPr>
        <p:spPr>
          <a:xfrm>
            <a:off x="0" y="1"/>
            <a:ext cx="11353800" cy="1024757"/>
          </a:xfrm>
        </p:spPr>
        <p:txBody>
          <a:bodyPr>
            <a:normAutofit fontScale="90000"/>
          </a:bodyPr>
          <a:lstStyle/>
          <a:p>
            <a:r>
              <a:rPr lang="en-GB" b="1" dirty="0"/>
              <a:t>Social Dialectology: INTRODUCTION</a:t>
            </a:r>
            <a:br>
              <a:rPr lang="en-GB" b="1" dirty="0"/>
            </a:br>
            <a:endParaRPr lang="en-GB" dirty="0"/>
          </a:p>
        </p:txBody>
      </p:sp>
      <p:sp>
        <p:nvSpPr>
          <p:cNvPr id="3" name="Content Placeholder 2">
            <a:extLst>
              <a:ext uri="{FF2B5EF4-FFF2-40B4-BE49-F238E27FC236}">
                <a16:creationId xmlns:a16="http://schemas.microsoft.com/office/drawing/2014/main" id="{96EC93A2-345A-4EA1-8B56-7A7959B1FC94}"/>
              </a:ext>
            </a:extLst>
          </p:cNvPr>
          <p:cNvSpPr>
            <a:spLocks noGrp="1"/>
          </p:cNvSpPr>
          <p:nvPr>
            <p:ph idx="1"/>
          </p:nvPr>
        </p:nvSpPr>
        <p:spPr>
          <a:xfrm>
            <a:off x="0" y="1024758"/>
            <a:ext cx="12192000" cy="5833242"/>
          </a:xfrm>
        </p:spPr>
        <p:txBody>
          <a:bodyPr>
            <a:normAutofit/>
          </a:bodyPr>
          <a:lstStyle/>
          <a:p>
            <a:r>
              <a:rPr lang="en-US" sz="3600" dirty="0"/>
              <a:t>Prior to the early 1960s, dialectology had scored its main successes in studies of regional differentiation. Researchers had certainly been aware of linguistic  distinctions of a social nature within a region, but had not developed systematic ways of describing them. This chapter, by contrast, takes as its central concern why different accents and ways of saying things should arise within the same community. Moreover, as the excerpt from the short story by George </a:t>
            </a:r>
            <a:r>
              <a:rPr lang="en-US" sz="3600" dirty="0" err="1"/>
              <a:t>Rew</a:t>
            </a:r>
            <a:r>
              <a:rPr lang="en-US" sz="3600" dirty="0"/>
              <a:t> shows, such differences can carry great social value. Speech can serve to mark the distinctiveness of people not just in terms of their region, but also in terms of their sex and social </a:t>
            </a:r>
            <a:r>
              <a:rPr lang="en-GB" sz="3600" dirty="0"/>
              <a:t>standing.</a:t>
            </a:r>
          </a:p>
        </p:txBody>
      </p:sp>
    </p:spTree>
    <p:extLst>
      <p:ext uri="{BB962C8B-B14F-4D97-AF65-F5344CB8AC3E}">
        <p14:creationId xmlns:p14="http://schemas.microsoft.com/office/powerpoint/2010/main" val="1405154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5E7A5-A277-4395-80F2-E18A9E95F71D}"/>
              </a:ext>
            </a:extLst>
          </p:cNvPr>
          <p:cNvSpPr>
            <a:spLocks noGrp="1"/>
          </p:cNvSpPr>
          <p:nvPr>
            <p:ph type="title"/>
          </p:nvPr>
        </p:nvSpPr>
        <p:spPr>
          <a:xfrm>
            <a:off x="157654" y="0"/>
            <a:ext cx="11196145" cy="1340070"/>
          </a:xfrm>
        </p:spPr>
        <p:txBody>
          <a:bodyPr>
            <a:normAutofit/>
          </a:bodyPr>
          <a:lstStyle/>
          <a:p>
            <a:r>
              <a:rPr lang="en-US" i="1" dirty="0"/>
              <a:t>Class and divisions over accent</a:t>
            </a:r>
            <a:br>
              <a:rPr lang="en-US" i="1" dirty="0"/>
            </a:br>
            <a:endParaRPr lang="en-GB" dirty="0"/>
          </a:p>
        </p:txBody>
      </p:sp>
      <p:sp>
        <p:nvSpPr>
          <p:cNvPr id="3" name="Content Placeholder 2">
            <a:extLst>
              <a:ext uri="{FF2B5EF4-FFF2-40B4-BE49-F238E27FC236}">
                <a16:creationId xmlns:a16="http://schemas.microsoft.com/office/drawing/2014/main" id="{70BB67FA-8303-42B5-A08E-8EDB2CE64F91}"/>
              </a:ext>
            </a:extLst>
          </p:cNvPr>
          <p:cNvSpPr>
            <a:spLocks noGrp="1"/>
          </p:cNvSpPr>
          <p:nvPr>
            <p:ph idx="1"/>
          </p:nvPr>
        </p:nvSpPr>
        <p:spPr>
          <a:xfrm>
            <a:off x="0" y="1198178"/>
            <a:ext cx="12192000" cy="5659822"/>
          </a:xfrm>
        </p:spPr>
        <p:txBody>
          <a:bodyPr>
            <a:normAutofit/>
          </a:bodyPr>
          <a:lstStyle/>
          <a:p>
            <a:r>
              <a:rPr lang="en-US" sz="4000" dirty="0"/>
              <a:t>A prominent regional feature of many British varieties of English is the glottal stop, when certain sounds, notably /t/, are pronounced with a momentary closure of the glottis, producing words like </a:t>
            </a:r>
            <a:r>
              <a:rPr lang="en-US" sz="4000" i="1" dirty="0" err="1"/>
              <a:t>foo’ball</a:t>
            </a:r>
            <a:r>
              <a:rPr lang="en-US" sz="4000" dirty="0"/>
              <a:t>. Although heavily </a:t>
            </a:r>
            <a:r>
              <a:rPr lang="en-US" sz="4000" dirty="0" err="1"/>
              <a:t>stigmatised</a:t>
            </a:r>
            <a:r>
              <a:rPr lang="en-US" sz="4000" dirty="0"/>
              <a:t> in educational contexts, the sound is a stable one, if not on the increase. The opening excerpt from George </a:t>
            </a:r>
            <a:r>
              <a:rPr lang="en-US" sz="4000" dirty="0" err="1"/>
              <a:t>Rew’s</a:t>
            </a:r>
            <a:r>
              <a:rPr lang="en-US" sz="4000" dirty="0"/>
              <a:t> short story ‘</a:t>
            </a:r>
            <a:r>
              <a:rPr lang="en-US" sz="4000" dirty="0" err="1"/>
              <a:t>Wa’er</a:t>
            </a:r>
            <a:r>
              <a:rPr lang="en-US" sz="4000" dirty="0"/>
              <a:t>’ (1990) vividly portrays class and regional </a:t>
            </a:r>
            <a:r>
              <a:rPr lang="en-GB" sz="4000" dirty="0"/>
              <a:t>divisions over accent:</a:t>
            </a:r>
          </a:p>
        </p:txBody>
      </p:sp>
    </p:spTree>
    <p:extLst>
      <p:ext uri="{BB962C8B-B14F-4D97-AF65-F5344CB8AC3E}">
        <p14:creationId xmlns:p14="http://schemas.microsoft.com/office/powerpoint/2010/main" val="2600466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1438B-3C19-4697-AFBE-E5D6FAA9572E}"/>
              </a:ext>
            </a:extLst>
          </p:cNvPr>
          <p:cNvSpPr>
            <a:spLocks noGrp="1"/>
          </p:cNvSpPr>
          <p:nvPr>
            <p:ph type="title"/>
          </p:nvPr>
        </p:nvSpPr>
        <p:spPr/>
        <p:txBody>
          <a:bodyPr/>
          <a:lstStyle/>
          <a:p>
            <a:r>
              <a:rPr lang="en-GB" dirty="0"/>
              <a:t>H20 STORY and the Glottal Plosive </a:t>
            </a:r>
          </a:p>
        </p:txBody>
      </p:sp>
      <p:sp>
        <p:nvSpPr>
          <p:cNvPr id="3" name="Content Placeholder 2">
            <a:extLst>
              <a:ext uri="{FF2B5EF4-FFF2-40B4-BE49-F238E27FC236}">
                <a16:creationId xmlns:a16="http://schemas.microsoft.com/office/drawing/2014/main" id="{6B73E1E1-16A9-42D4-8D4F-02D6386A49FA}"/>
              </a:ext>
            </a:extLst>
          </p:cNvPr>
          <p:cNvSpPr>
            <a:spLocks noGrp="1"/>
          </p:cNvSpPr>
          <p:nvPr>
            <p:ph idx="1"/>
          </p:nvPr>
        </p:nvSpPr>
        <p:spPr>
          <a:xfrm>
            <a:off x="0" y="1387366"/>
            <a:ext cx="12328634" cy="5470634"/>
          </a:xfrm>
        </p:spPr>
        <p:txBody>
          <a:bodyPr>
            <a:normAutofit/>
          </a:bodyPr>
          <a:lstStyle/>
          <a:p>
            <a:r>
              <a:rPr lang="en-US" sz="3200" dirty="0"/>
              <a:t>What is the more usual name for H2O Ballantyne?’ I </a:t>
            </a:r>
            <a:r>
              <a:rPr lang="en-US" sz="3200" dirty="0" err="1"/>
              <a:t>realise</a:t>
            </a:r>
            <a:r>
              <a:rPr lang="en-US" sz="3200" dirty="0"/>
              <a:t> that the teacher has spoken my name. I look up to see </a:t>
            </a:r>
            <a:r>
              <a:rPr lang="en-US" sz="3200" dirty="0" err="1"/>
              <a:t>Mr</a:t>
            </a:r>
            <a:r>
              <a:rPr lang="en-US" sz="3200" dirty="0"/>
              <a:t> Houston’s thin face peering expectantly at me through his thick round glasses. He is almost smirking with anticipation. Does he think I don’t know the answer? Surely not! What has he planned for me, I wonder </a:t>
            </a:r>
            <a:r>
              <a:rPr lang="en-GB" sz="3200" dirty="0"/>
              <a:t>frantically. </a:t>
            </a:r>
            <a:r>
              <a:rPr lang="en-US" sz="3200" dirty="0"/>
              <a:t>‘</a:t>
            </a:r>
            <a:r>
              <a:rPr lang="en-US" sz="3200" dirty="0" err="1"/>
              <a:t>Wa’er</a:t>
            </a:r>
            <a:r>
              <a:rPr lang="en-US" sz="3200" dirty="0"/>
              <a:t>’ I answer confidently, in my distinctive Dundee accent.</a:t>
            </a:r>
          </a:p>
          <a:p>
            <a:r>
              <a:rPr lang="en-US" sz="3200" dirty="0"/>
              <a:t>Houston’s smile grows slightly wider. </a:t>
            </a:r>
            <a:r>
              <a:rPr lang="en-GB" sz="3200" dirty="0"/>
              <a:t>Pardon?’</a:t>
            </a:r>
          </a:p>
        </p:txBody>
      </p:sp>
    </p:spTree>
    <p:extLst>
      <p:ext uri="{BB962C8B-B14F-4D97-AF65-F5344CB8AC3E}">
        <p14:creationId xmlns:p14="http://schemas.microsoft.com/office/powerpoint/2010/main" val="3297660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B28B9-933E-498E-8B04-10B0C9B86113}"/>
              </a:ext>
            </a:extLst>
          </p:cNvPr>
          <p:cNvSpPr>
            <a:spLocks noGrp="1"/>
          </p:cNvSpPr>
          <p:nvPr>
            <p:ph type="title"/>
          </p:nvPr>
        </p:nvSpPr>
        <p:spPr/>
        <p:txBody>
          <a:bodyPr/>
          <a:lstStyle/>
          <a:p>
            <a:r>
              <a:rPr lang="en-GB" dirty="0"/>
              <a:t>H20 Story Part TWO</a:t>
            </a:r>
          </a:p>
        </p:txBody>
      </p:sp>
      <p:sp>
        <p:nvSpPr>
          <p:cNvPr id="3" name="Content Placeholder 2">
            <a:extLst>
              <a:ext uri="{FF2B5EF4-FFF2-40B4-BE49-F238E27FC236}">
                <a16:creationId xmlns:a16="http://schemas.microsoft.com/office/drawing/2014/main" id="{E0CCBEBC-E1F8-4F73-9DD8-AE021BA2FD91}"/>
              </a:ext>
            </a:extLst>
          </p:cNvPr>
          <p:cNvSpPr>
            <a:spLocks noGrp="1"/>
          </p:cNvSpPr>
          <p:nvPr>
            <p:ph idx="1"/>
          </p:nvPr>
        </p:nvSpPr>
        <p:spPr>
          <a:xfrm>
            <a:off x="0" y="1355834"/>
            <a:ext cx="12192000" cy="5502166"/>
          </a:xfrm>
        </p:spPr>
        <p:txBody>
          <a:bodyPr>
            <a:normAutofit/>
          </a:bodyPr>
          <a:lstStyle/>
          <a:p>
            <a:r>
              <a:rPr lang="en-US" sz="3600" dirty="0"/>
              <a:t>He puts a hand behind his ear and cocks his head. ‘</a:t>
            </a:r>
            <a:r>
              <a:rPr lang="en-US" sz="3600" dirty="0" err="1"/>
              <a:t>Wa’er</a:t>
            </a:r>
            <a:r>
              <a:rPr lang="en-US" sz="3600" dirty="0"/>
              <a:t>’ I say again, thinking perhaps I had mumbled the first time . . .[After several repetitions and growing confusion] I look over and see Caroline Paterson leaning toward me . . .‘James, it’s water!’ she whispers, and suddenly I understand I am not speaking correctly, at least not in the opinion of Mr. Houston. He is </a:t>
            </a:r>
            <a:r>
              <a:rPr lang="en-GB" sz="3600" dirty="0"/>
              <a:t>mocking my Dundee accent.</a:t>
            </a:r>
          </a:p>
        </p:txBody>
      </p:sp>
    </p:spTree>
    <p:extLst>
      <p:ext uri="{BB962C8B-B14F-4D97-AF65-F5344CB8AC3E}">
        <p14:creationId xmlns:p14="http://schemas.microsoft.com/office/powerpoint/2010/main" val="485257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1E929-7CE8-4A0B-A400-5A939A2E04A6}"/>
              </a:ext>
            </a:extLst>
          </p:cNvPr>
          <p:cNvSpPr>
            <a:spLocks noGrp="1"/>
          </p:cNvSpPr>
          <p:nvPr>
            <p:ph type="title"/>
          </p:nvPr>
        </p:nvSpPr>
        <p:spPr>
          <a:xfrm>
            <a:off x="1040524" y="0"/>
            <a:ext cx="10313275" cy="1403132"/>
          </a:xfrm>
        </p:spPr>
        <p:txBody>
          <a:bodyPr/>
          <a:lstStyle/>
          <a:p>
            <a:r>
              <a:rPr lang="en-GB" b="1" dirty="0"/>
              <a:t>Explanations of Language Variation</a:t>
            </a:r>
          </a:p>
        </p:txBody>
      </p:sp>
      <p:sp>
        <p:nvSpPr>
          <p:cNvPr id="3" name="Content Placeholder 2">
            <a:extLst>
              <a:ext uri="{FF2B5EF4-FFF2-40B4-BE49-F238E27FC236}">
                <a16:creationId xmlns:a16="http://schemas.microsoft.com/office/drawing/2014/main" id="{139C73E0-4A57-409E-911C-1CFE971AE33E}"/>
              </a:ext>
            </a:extLst>
          </p:cNvPr>
          <p:cNvSpPr>
            <a:spLocks noGrp="1"/>
          </p:cNvSpPr>
          <p:nvPr>
            <p:ph idx="1"/>
          </p:nvPr>
        </p:nvSpPr>
        <p:spPr>
          <a:xfrm>
            <a:off x="110358" y="1403131"/>
            <a:ext cx="11966028" cy="5454869"/>
          </a:xfrm>
        </p:spPr>
        <p:txBody>
          <a:bodyPr>
            <a:normAutofit/>
          </a:bodyPr>
          <a:lstStyle/>
          <a:p>
            <a:r>
              <a:rPr lang="en-US" sz="3600" dirty="0"/>
              <a:t>Earlier explanations of language variation within a dialect area fell into one of two categories: dialect mixture and free variation. ‘Dialect mixture’ implies the coexistence in one locality of two or more dialects, which enables a speaker to draw on one dialect at one time, and on the other dialect(s) on other occasions. ‘Free variation’ refers to the random use of alternate forms within a particular dialect (for example, two pronunciations of </a:t>
            </a:r>
            <a:r>
              <a:rPr lang="en-US" sz="3600" i="1" dirty="0"/>
              <a:t>often</a:t>
            </a:r>
            <a:r>
              <a:rPr lang="en-US" sz="3600" dirty="0"/>
              <a:t>, with or without the /t/ sounded). </a:t>
            </a:r>
          </a:p>
        </p:txBody>
      </p:sp>
    </p:spTree>
    <p:extLst>
      <p:ext uri="{BB962C8B-B14F-4D97-AF65-F5344CB8AC3E}">
        <p14:creationId xmlns:p14="http://schemas.microsoft.com/office/powerpoint/2010/main" val="1936743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A1060-E9B2-4567-8F9D-33D168265D31}"/>
              </a:ext>
            </a:extLst>
          </p:cNvPr>
          <p:cNvSpPr>
            <a:spLocks noGrp="1"/>
          </p:cNvSpPr>
          <p:nvPr>
            <p:ph type="title"/>
          </p:nvPr>
        </p:nvSpPr>
        <p:spPr>
          <a:xfrm>
            <a:off x="583324" y="1"/>
            <a:ext cx="10770476" cy="1103586"/>
          </a:xfrm>
        </p:spPr>
        <p:txBody>
          <a:bodyPr/>
          <a:lstStyle/>
          <a:p>
            <a:r>
              <a:rPr lang="en-GB" i="1" dirty="0"/>
              <a:t>Explanations of Language Variation (02)</a:t>
            </a:r>
          </a:p>
        </p:txBody>
      </p:sp>
      <p:sp>
        <p:nvSpPr>
          <p:cNvPr id="3" name="Content Placeholder 2">
            <a:extLst>
              <a:ext uri="{FF2B5EF4-FFF2-40B4-BE49-F238E27FC236}">
                <a16:creationId xmlns:a16="http://schemas.microsoft.com/office/drawing/2014/main" id="{2E3C2E98-FE92-481D-924E-0C8D8EDE5A66}"/>
              </a:ext>
            </a:extLst>
          </p:cNvPr>
          <p:cNvSpPr>
            <a:spLocks noGrp="1"/>
          </p:cNvSpPr>
          <p:nvPr>
            <p:ph idx="1"/>
          </p:nvPr>
        </p:nvSpPr>
        <p:spPr>
          <a:xfrm>
            <a:off x="0" y="1340068"/>
            <a:ext cx="12192000" cy="5517932"/>
          </a:xfrm>
        </p:spPr>
        <p:txBody>
          <a:bodyPr>
            <a:normAutofit lnSpcReduction="10000"/>
          </a:bodyPr>
          <a:lstStyle/>
          <a:p>
            <a:r>
              <a:rPr lang="en-US" sz="3600" dirty="0"/>
              <a:t>The proponents of these two views assumed that language is an abstract structure, and further that the study of language excludes the choices that speakers make. William </a:t>
            </a:r>
            <a:r>
              <a:rPr lang="en-US" sz="3600" dirty="0" err="1"/>
              <a:t>Labov</a:t>
            </a:r>
            <a:r>
              <a:rPr lang="en-US" sz="3600" dirty="0"/>
              <a:t>, a US linguist, argued, instead, that language involved ‘structured heterogeneity’. By this he meant the opposite: that language contained systematic variation which could be </a:t>
            </a:r>
            <a:r>
              <a:rPr lang="en-US" sz="3600" dirty="0" err="1"/>
              <a:t>characterised</a:t>
            </a:r>
            <a:r>
              <a:rPr lang="en-US" sz="3600" dirty="0"/>
              <a:t> and explained by patterns of social differentiation within speech communities. This body of work has come to be known by various names: variationist theory, the quantitative paradigm, urban dialectology, the Labovian school and secular </a:t>
            </a:r>
            <a:r>
              <a:rPr lang="en-GB" sz="3600" dirty="0"/>
              <a:t>linguistics.</a:t>
            </a:r>
          </a:p>
          <a:p>
            <a:endParaRPr lang="en-GB" dirty="0"/>
          </a:p>
        </p:txBody>
      </p:sp>
    </p:spTree>
    <p:extLst>
      <p:ext uri="{BB962C8B-B14F-4D97-AF65-F5344CB8AC3E}">
        <p14:creationId xmlns:p14="http://schemas.microsoft.com/office/powerpoint/2010/main" val="2775635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4DF75-4FB8-42A0-B74E-8501F3557136}"/>
              </a:ext>
            </a:extLst>
          </p:cNvPr>
          <p:cNvSpPr>
            <a:spLocks noGrp="1"/>
          </p:cNvSpPr>
          <p:nvPr>
            <p:ph type="title"/>
          </p:nvPr>
        </p:nvSpPr>
        <p:spPr>
          <a:xfrm>
            <a:off x="1119352" y="1"/>
            <a:ext cx="10234447" cy="1166648"/>
          </a:xfrm>
        </p:spPr>
        <p:txBody>
          <a:bodyPr>
            <a:normAutofit fontScale="90000"/>
          </a:bodyPr>
          <a:lstStyle/>
          <a:p>
            <a:r>
              <a:rPr lang="en-US" b="1" dirty="0"/>
              <a:t>PRINCIPLES AND METHODS IN VARIATIONIST</a:t>
            </a:r>
            <a:br>
              <a:rPr lang="en-US" b="1" dirty="0"/>
            </a:br>
            <a:r>
              <a:rPr lang="en-GB" b="1" dirty="0"/>
              <a:t>SOCIOLINGUISTICS: THREE CASES STUDIES</a:t>
            </a:r>
            <a:endParaRPr lang="en-GB" dirty="0"/>
          </a:p>
        </p:txBody>
      </p:sp>
      <p:sp>
        <p:nvSpPr>
          <p:cNvPr id="3" name="Content Placeholder 2">
            <a:extLst>
              <a:ext uri="{FF2B5EF4-FFF2-40B4-BE49-F238E27FC236}">
                <a16:creationId xmlns:a16="http://schemas.microsoft.com/office/drawing/2014/main" id="{A07F92F4-F564-4812-A403-5DBE23521D33}"/>
              </a:ext>
            </a:extLst>
          </p:cNvPr>
          <p:cNvSpPr>
            <a:spLocks noGrp="1"/>
          </p:cNvSpPr>
          <p:nvPr>
            <p:ph idx="1"/>
          </p:nvPr>
        </p:nvSpPr>
        <p:spPr>
          <a:xfrm>
            <a:off x="110359" y="1166648"/>
            <a:ext cx="12081641" cy="5691352"/>
          </a:xfrm>
        </p:spPr>
        <p:txBody>
          <a:bodyPr>
            <a:normAutofit/>
          </a:bodyPr>
          <a:lstStyle/>
          <a:p>
            <a:r>
              <a:rPr lang="en-US" dirty="0" err="1"/>
              <a:t>Labov</a:t>
            </a:r>
            <a:r>
              <a:rPr lang="en-US" dirty="0"/>
              <a:t> was not the fi </a:t>
            </a:r>
            <a:r>
              <a:rPr lang="en-US" dirty="0" err="1"/>
              <a:t>rst</a:t>
            </a:r>
            <a:r>
              <a:rPr lang="en-US" dirty="0"/>
              <a:t> to point to the interplay between social and linguistic determinants of certain linguistic alternations: John Fischer had discussed the social implications of the use of </a:t>
            </a:r>
            <a:r>
              <a:rPr lang="en-US" i="1" dirty="0"/>
              <a:t>-in </a:t>
            </a:r>
            <a:r>
              <a:rPr lang="en-US" dirty="0"/>
              <a:t>versus </a:t>
            </a:r>
            <a:r>
              <a:rPr lang="en-US" i="1" dirty="0"/>
              <a:t>-</a:t>
            </a:r>
            <a:r>
              <a:rPr lang="en-US" i="1" dirty="0" err="1"/>
              <a:t>ing</a:t>
            </a:r>
            <a:r>
              <a:rPr lang="en-US" i="1" dirty="0"/>
              <a:t> </a:t>
            </a:r>
            <a:r>
              <a:rPr lang="en-US" dirty="0"/>
              <a:t>(e.g. whether one said </a:t>
            </a:r>
            <a:r>
              <a:rPr lang="en-US" i="1" dirty="0" err="1"/>
              <a:t>fishin</a:t>
            </a:r>
            <a:r>
              <a:rPr lang="en-US" i="1" dirty="0"/>
              <a:t>’ </a:t>
            </a:r>
            <a:r>
              <a:rPr lang="en-US" dirty="0"/>
              <a:t>or </a:t>
            </a:r>
            <a:r>
              <a:rPr lang="en-US" i="1" dirty="0"/>
              <a:t>fishing</a:t>
            </a:r>
            <a:r>
              <a:rPr lang="en-US" dirty="0"/>
              <a:t>) in a village in New England in 1958. Fischer noted that both forms of the present participle, </a:t>
            </a:r>
            <a:r>
              <a:rPr lang="en-US" i="1" dirty="0"/>
              <a:t>-in </a:t>
            </a:r>
            <a:r>
              <a:rPr lang="en-US" dirty="0"/>
              <a:t>and -</a:t>
            </a:r>
            <a:r>
              <a:rPr lang="en-US" i="1" dirty="0" err="1"/>
              <a:t>ing</a:t>
            </a:r>
            <a:r>
              <a:rPr lang="en-US" dirty="0"/>
              <a:t>, were being used by twenty-one of the twenty-four children he observed. Rather than dismissing it as random or free variation of little interest to linguists, Fischer tried to correlate the use of the one form over the other with specific characteristics of the children or of the speech situation. Girls,</a:t>
            </a:r>
            <a:endParaRPr lang="en-GB" dirty="0"/>
          </a:p>
        </p:txBody>
      </p:sp>
    </p:spTree>
    <p:extLst>
      <p:ext uri="{BB962C8B-B14F-4D97-AF65-F5344CB8AC3E}">
        <p14:creationId xmlns:p14="http://schemas.microsoft.com/office/powerpoint/2010/main" val="1909065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6A226-8A10-491E-BA43-C2990D3698D8}"/>
              </a:ext>
            </a:extLst>
          </p:cNvPr>
          <p:cNvSpPr>
            <a:spLocks noGrp="1"/>
          </p:cNvSpPr>
          <p:nvPr>
            <p:ph type="title"/>
          </p:nvPr>
        </p:nvSpPr>
        <p:spPr>
          <a:xfrm>
            <a:off x="1277006" y="1"/>
            <a:ext cx="10076793" cy="1103586"/>
          </a:xfrm>
        </p:spPr>
        <p:txBody>
          <a:bodyPr>
            <a:normAutofit fontScale="90000"/>
          </a:bodyPr>
          <a:lstStyle/>
          <a:p>
            <a:r>
              <a:rPr lang="en-US" b="1" dirty="0"/>
              <a:t>PRINCIPLES AND METHODS IN VARIATIONIST</a:t>
            </a:r>
            <a:br>
              <a:rPr lang="en-US" b="1" dirty="0"/>
            </a:br>
            <a:r>
              <a:rPr lang="en-GB" b="1" dirty="0"/>
              <a:t>SOCIOLINGUISTICS: THREE CASES STUDIES (02)</a:t>
            </a:r>
            <a:endParaRPr lang="en-GB" dirty="0"/>
          </a:p>
        </p:txBody>
      </p:sp>
      <p:sp>
        <p:nvSpPr>
          <p:cNvPr id="3" name="Content Placeholder 2">
            <a:extLst>
              <a:ext uri="{FF2B5EF4-FFF2-40B4-BE49-F238E27FC236}">
                <a16:creationId xmlns:a16="http://schemas.microsoft.com/office/drawing/2014/main" id="{9C8F96FC-3FE4-4C60-8FFD-FAB0C244D639}"/>
              </a:ext>
            </a:extLst>
          </p:cNvPr>
          <p:cNvSpPr>
            <a:spLocks noGrp="1"/>
          </p:cNvSpPr>
          <p:nvPr>
            <p:ph idx="1"/>
          </p:nvPr>
        </p:nvSpPr>
        <p:spPr>
          <a:xfrm>
            <a:off x="110359" y="1466192"/>
            <a:ext cx="12081641" cy="5391807"/>
          </a:xfrm>
        </p:spPr>
        <p:txBody>
          <a:bodyPr>
            <a:normAutofit/>
          </a:bodyPr>
          <a:lstStyle/>
          <a:p>
            <a:r>
              <a:rPr lang="en-US" sz="3200" dirty="0"/>
              <a:t>Girls, for example, used more -</a:t>
            </a:r>
            <a:r>
              <a:rPr lang="en-US" sz="3200" i="1" dirty="0" err="1"/>
              <a:t>ing</a:t>
            </a:r>
            <a:r>
              <a:rPr lang="en-US" sz="3200" i="1" dirty="0"/>
              <a:t> </a:t>
            </a:r>
            <a:r>
              <a:rPr lang="en-US" sz="3200" dirty="0"/>
              <a:t>than boys. ‘Model’ boys (i.e. ones whose habits were approved of by their teachers) used more -</a:t>
            </a:r>
            <a:r>
              <a:rPr lang="en-US" sz="3200" i="1" dirty="0" err="1"/>
              <a:t>ing</a:t>
            </a:r>
            <a:r>
              <a:rPr lang="en-US" sz="3200" i="1" dirty="0"/>
              <a:t> </a:t>
            </a:r>
            <a:r>
              <a:rPr lang="en-US" sz="3200" dirty="0"/>
              <a:t>than ‘typical’ boys (those whose habits make them less </a:t>
            </a:r>
            <a:r>
              <a:rPr lang="en-US" sz="3200" dirty="0" err="1"/>
              <a:t>favoured</a:t>
            </a:r>
            <a:r>
              <a:rPr lang="en-US" sz="3200" dirty="0"/>
              <a:t> by their teachers). Fischer interviewed the children briefly in settings which ranged from relatively informal, to relatively formal, to the most formal involving classroom story recitation. One ten-year-old boy who was interviewed in all three situations showed more -</a:t>
            </a:r>
            <a:r>
              <a:rPr lang="en-US" sz="3200" i="1" dirty="0"/>
              <a:t>in </a:t>
            </a:r>
            <a:r>
              <a:rPr lang="en-US" sz="3200" dirty="0"/>
              <a:t>than -</a:t>
            </a:r>
            <a:r>
              <a:rPr lang="en-US" sz="3200" i="1" dirty="0" err="1"/>
              <a:t>ing</a:t>
            </a:r>
            <a:r>
              <a:rPr lang="en-US" sz="3200" i="1" dirty="0"/>
              <a:t> </a:t>
            </a:r>
            <a:r>
              <a:rPr lang="en-US" sz="3200" dirty="0"/>
              <a:t>in the informal style, about the same number of occurrences of -</a:t>
            </a:r>
            <a:r>
              <a:rPr lang="en-US" sz="3200" i="1" dirty="0"/>
              <a:t>in </a:t>
            </a:r>
            <a:r>
              <a:rPr lang="en-US" sz="3200" dirty="0"/>
              <a:t>and -</a:t>
            </a:r>
            <a:r>
              <a:rPr lang="en-US" sz="3200" i="1" dirty="0" err="1"/>
              <a:t>ing</a:t>
            </a:r>
            <a:r>
              <a:rPr lang="en-US" sz="3200" i="1" dirty="0"/>
              <a:t> </a:t>
            </a:r>
            <a:r>
              <a:rPr lang="en-US" sz="3200" dirty="0"/>
              <a:t>in the formal style, and almost no -</a:t>
            </a:r>
            <a:r>
              <a:rPr lang="en-US" sz="3200" i="1" dirty="0"/>
              <a:t>in </a:t>
            </a:r>
            <a:r>
              <a:rPr lang="en-US" sz="3200" dirty="0"/>
              <a:t>in the classroom story recital.</a:t>
            </a:r>
            <a:endParaRPr lang="en-GB" sz="3200" dirty="0"/>
          </a:p>
        </p:txBody>
      </p:sp>
    </p:spTree>
    <p:extLst>
      <p:ext uri="{BB962C8B-B14F-4D97-AF65-F5344CB8AC3E}">
        <p14:creationId xmlns:p14="http://schemas.microsoft.com/office/powerpoint/2010/main" val="3300671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D5B12-C093-4D62-8F1A-B2094BD7DA3A}"/>
              </a:ext>
            </a:extLst>
          </p:cNvPr>
          <p:cNvSpPr>
            <a:spLocks noGrp="1"/>
          </p:cNvSpPr>
          <p:nvPr>
            <p:ph type="title"/>
          </p:nvPr>
        </p:nvSpPr>
        <p:spPr>
          <a:xfrm>
            <a:off x="1271337" y="0"/>
            <a:ext cx="10515600" cy="1155032"/>
          </a:xfrm>
        </p:spPr>
        <p:txBody>
          <a:bodyPr>
            <a:normAutofit fontScale="90000"/>
          </a:bodyPr>
          <a:lstStyle/>
          <a:p>
            <a:r>
              <a:rPr lang="en-GB" b="1" dirty="0"/>
              <a:t>MORE CHALLENGES FOR DIALECTOLOGISTS</a:t>
            </a:r>
            <a:br>
              <a:rPr lang="en-GB" b="1" dirty="0"/>
            </a:br>
            <a:endParaRPr lang="en-GB" dirty="0"/>
          </a:p>
        </p:txBody>
      </p:sp>
      <p:sp>
        <p:nvSpPr>
          <p:cNvPr id="3" name="Content Placeholder 2">
            <a:extLst>
              <a:ext uri="{FF2B5EF4-FFF2-40B4-BE49-F238E27FC236}">
                <a16:creationId xmlns:a16="http://schemas.microsoft.com/office/drawing/2014/main" id="{828C23D0-F864-4E65-A4CB-2598846B41E0}"/>
              </a:ext>
            </a:extLst>
          </p:cNvPr>
          <p:cNvSpPr>
            <a:spLocks noGrp="1"/>
          </p:cNvSpPr>
          <p:nvPr>
            <p:ph idx="1"/>
          </p:nvPr>
        </p:nvSpPr>
        <p:spPr>
          <a:xfrm>
            <a:off x="112295" y="930442"/>
            <a:ext cx="12079705" cy="5927558"/>
          </a:xfrm>
        </p:spPr>
        <p:txBody>
          <a:bodyPr/>
          <a:lstStyle/>
          <a:p>
            <a:r>
              <a:rPr lang="en-US" dirty="0"/>
              <a:t>Some prominent aspects of dialect </a:t>
            </a:r>
            <a:r>
              <a:rPr lang="en-US" dirty="0" err="1"/>
              <a:t>identifi</a:t>
            </a:r>
            <a:r>
              <a:rPr lang="en-US" dirty="0"/>
              <a:t> cation either have not received sufficient attention within dialectology or have proved elusive when </a:t>
            </a:r>
            <a:r>
              <a:rPr lang="en-GB" dirty="0"/>
              <a:t>studied.</a:t>
            </a:r>
          </a:p>
        </p:txBody>
      </p:sp>
    </p:spTree>
    <p:extLst>
      <p:ext uri="{BB962C8B-B14F-4D97-AF65-F5344CB8AC3E}">
        <p14:creationId xmlns:p14="http://schemas.microsoft.com/office/powerpoint/2010/main" val="1613020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FA708-1CBB-45CF-927B-911B5C8326B7}"/>
              </a:ext>
            </a:extLst>
          </p:cNvPr>
          <p:cNvSpPr>
            <a:spLocks noGrp="1"/>
          </p:cNvSpPr>
          <p:nvPr>
            <p:ph type="title"/>
          </p:nvPr>
        </p:nvSpPr>
        <p:spPr>
          <a:xfrm>
            <a:off x="838200" y="1"/>
            <a:ext cx="10515600" cy="1166648"/>
          </a:xfrm>
        </p:spPr>
        <p:txBody>
          <a:bodyPr/>
          <a:lstStyle/>
          <a:p>
            <a:r>
              <a:rPr lang="en-GB" dirty="0"/>
              <a:t>Inferences Drawn</a:t>
            </a:r>
          </a:p>
        </p:txBody>
      </p:sp>
      <p:sp>
        <p:nvSpPr>
          <p:cNvPr id="3" name="Content Placeholder 2">
            <a:extLst>
              <a:ext uri="{FF2B5EF4-FFF2-40B4-BE49-F238E27FC236}">
                <a16:creationId xmlns:a16="http://schemas.microsoft.com/office/drawing/2014/main" id="{4DC57E9D-6E8E-4ACD-BEBD-30B3BEB03460}"/>
              </a:ext>
            </a:extLst>
          </p:cNvPr>
          <p:cNvSpPr>
            <a:spLocks noGrp="1"/>
          </p:cNvSpPr>
          <p:nvPr>
            <p:ph idx="1"/>
          </p:nvPr>
        </p:nvSpPr>
        <p:spPr>
          <a:xfrm>
            <a:off x="0" y="1403130"/>
            <a:ext cx="12192000" cy="5454870"/>
          </a:xfrm>
        </p:spPr>
        <p:txBody>
          <a:bodyPr>
            <a:noAutofit/>
          </a:bodyPr>
          <a:lstStyle/>
          <a:p>
            <a:r>
              <a:rPr lang="en-GB" sz="3400" dirty="0"/>
              <a:t>Fischer (1958: 51) concluded: </a:t>
            </a:r>
            <a:r>
              <a:rPr lang="en-US" sz="3400" dirty="0"/>
              <a:t>‘the choice between the </a:t>
            </a:r>
            <a:r>
              <a:rPr lang="en-US" sz="3400" i="1" dirty="0"/>
              <a:t>-</a:t>
            </a:r>
            <a:r>
              <a:rPr lang="en-US" sz="3400" i="1" dirty="0" err="1"/>
              <a:t>ing</a:t>
            </a:r>
            <a:r>
              <a:rPr lang="en-US" sz="3400" i="1" dirty="0"/>
              <a:t> </a:t>
            </a:r>
            <a:r>
              <a:rPr lang="en-US" sz="3400" dirty="0"/>
              <a:t>and the </a:t>
            </a:r>
            <a:r>
              <a:rPr lang="en-US" sz="3400" i="1" dirty="0"/>
              <a:t>-in </a:t>
            </a:r>
            <a:r>
              <a:rPr lang="en-US" sz="3400" dirty="0"/>
              <a:t>variants appear to be related to sex, class, personality (aggressive/cooperative), and mood (tense/relaxed) of the speaker, to the formality of the conversation and to the specific verb spoken’. Fischer thus approached the topic of variation in fairly sophisticated ways that foreshadowed much of the concerns of urban dialectology. In particular, his observation (1958: 52) that ‘people adopt a variant not because it is easier to pronounce (which it most frequently is, but not always), but because it expresses how they feel about their relative status versus other </a:t>
            </a:r>
            <a:r>
              <a:rPr lang="en-US" sz="3400" dirty="0" err="1"/>
              <a:t>conversants</a:t>
            </a:r>
            <a:r>
              <a:rPr lang="en-US" sz="3400" dirty="0"/>
              <a:t>’ remains a central tenet of variationist </a:t>
            </a:r>
            <a:r>
              <a:rPr lang="en-GB" sz="3400" dirty="0"/>
              <a:t>sociolinguistics.</a:t>
            </a:r>
          </a:p>
        </p:txBody>
      </p:sp>
    </p:spTree>
    <p:extLst>
      <p:ext uri="{BB962C8B-B14F-4D97-AF65-F5344CB8AC3E}">
        <p14:creationId xmlns:p14="http://schemas.microsoft.com/office/powerpoint/2010/main" val="3854966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A6AE-EBE8-4C4A-BB51-2DC8BB874A1D}"/>
              </a:ext>
            </a:extLst>
          </p:cNvPr>
          <p:cNvSpPr>
            <a:spLocks noGrp="1"/>
          </p:cNvSpPr>
          <p:nvPr>
            <p:ph type="title"/>
          </p:nvPr>
        </p:nvSpPr>
        <p:spPr>
          <a:xfrm>
            <a:off x="838200" y="1"/>
            <a:ext cx="10515600" cy="993228"/>
          </a:xfrm>
        </p:spPr>
        <p:txBody>
          <a:bodyPr>
            <a:normAutofit fontScale="90000"/>
          </a:bodyPr>
          <a:lstStyle/>
          <a:p>
            <a:br>
              <a:rPr lang="en-US" i="1" dirty="0"/>
            </a:br>
            <a:r>
              <a:rPr lang="en-US" i="1" dirty="0"/>
              <a:t>Basic methods in variationist studies</a:t>
            </a:r>
            <a:br>
              <a:rPr lang="en-US" i="1" dirty="0"/>
            </a:br>
            <a:endParaRPr lang="en-GB" dirty="0"/>
          </a:p>
        </p:txBody>
      </p:sp>
      <p:sp>
        <p:nvSpPr>
          <p:cNvPr id="3" name="Content Placeholder 2">
            <a:extLst>
              <a:ext uri="{FF2B5EF4-FFF2-40B4-BE49-F238E27FC236}">
                <a16:creationId xmlns:a16="http://schemas.microsoft.com/office/drawing/2014/main" id="{D1B9AB66-66C8-4D99-AE8A-6D93A8A805DB}"/>
              </a:ext>
            </a:extLst>
          </p:cNvPr>
          <p:cNvSpPr>
            <a:spLocks noGrp="1"/>
          </p:cNvSpPr>
          <p:nvPr>
            <p:ph idx="1"/>
          </p:nvPr>
        </p:nvSpPr>
        <p:spPr>
          <a:xfrm>
            <a:off x="0" y="1166648"/>
            <a:ext cx="12192000" cy="5691351"/>
          </a:xfrm>
        </p:spPr>
        <p:txBody>
          <a:bodyPr>
            <a:noAutofit/>
          </a:bodyPr>
          <a:lstStyle/>
          <a:p>
            <a:r>
              <a:rPr lang="en-US" sz="3100" dirty="0"/>
              <a:t>1. Identify linguistic features that vary in a community (e.g. -</a:t>
            </a:r>
            <a:r>
              <a:rPr lang="en-US" sz="3100" i="1" dirty="0"/>
              <a:t>in </a:t>
            </a:r>
            <a:r>
              <a:rPr lang="en-US" sz="3100" dirty="0"/>
              <a:t>and </a:t>
            </a:r>
            <a:r>
              <a:rPr lang="en-GB" sz="3100" dirty="0"/>
              <a:t>-</a:t>
            </a:r>
            <a:r>
              <a:rPr lang="en-GB" sz="3100" i="1" dirty="0" err="1"/>
              <a:t>ing</a:t>
            </a:r>
            <a:r>
              <a:rPr lang="en-GB" sz="3100" dirty="0"/>
              <a:t>).</a:t>
            </a:r>
          </a:p>
          <a:p>
            <a:r>
              <a:rPr lang="en-US" sz="3100" dirty="0"/>
              <a:t>2. Gather data from the community by selecting a suitable sample of </a:t>
            </a:r>
            <a:r>
              <a:rPr lang="en-GB" sz="3100" dirty="0"/>
              <a:t>people.</a:t>
            </a:r>
          </a:p>
          <a:p>
            <a:r>
              <a:rPr lang="en-US" sz="3100" dirty="0"/>
              <a:t>3. Conduct an interview involving informal continuous speech as well as more formal dimensions of language use like reading out a </a:t>
            </a:r>
            <a:r>
              <a:rPr lang="en-GB" sz="3100" dirty="0"/>
              <a:t>passage aloud.</a:t>
            </a:r>
          </a:p>
          <a:p>
            <a:r>
              <a:rPr lang="en-US" sz="3100" dirty="0"/>
              <a:t>4. </a:t>
            </a:r>
            <a:r>
              <a:rPr lang="en-US" sz="3100" dirty="0" err="1"/>
              <a:t>Analyse</a:t>
            </a:r>
            <a:r>
              <a:rPr lang="en-US" sz="3100" dirty="0"/>
              <a:t> the data, noting the frequency of each relevant linguistic </a:t>
            </a:r>
            <a:r>
              <a:rPr lang="en-GB" sz="3100" dirty="0"/>
              <a:t>feature.</a:t>
            </a:r>
          </a:p>
          <a:p>
            <a:r>
              <a:rPr lang="en-US" sz="3100" dirty="0"/>
              <a:t>5. Select relevant social units like age groups, sex, social class.</a:t>
            </a:r>
          </a:p>
          <a:p>
            <a:r>
              <a:rPr lang="en-US" sz="3100" dirty="0"/>
              <a:t>6. Ascertain significant correlations between the social groups and </a:t>
            </a:r>
            <a:r>
              <a:rPr lang="en-GB" sz="3100" dirty="0"/>
              <a:t>particular speech.</a:t>
            </a:r>
          </a:p>
        </p:txBody>
      </p:sp>
    </p:spTree>
    <p:extLst>
      <p:ext uri="{BB962C8B-B14F-4D97-AF65-F5344CB8AC3E}">
        <p14:creationId xmlns:p14="http://schemas.microsoft.com/office/powerpoint/2010/main" val="3938770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53359-98A6-478B-A1C3-782D29E3D750}"/>
              </a:ext>
            </a:extLst>
          </p:cNvPr>
          <p:cNvSpPr>
            <a:spLocks noGrp="1"/>
          </p:cNvSpPr>
          <p:nvPr>
            <p:ph type="title"/>
          </p:nvPr>
        </p:nvSpPr>
        <p:spPr>
          <a:xfrm>
            <a:off x="838200" y="0"/>
            <a:ext cx="10515600" cy="1058780"/>
          </a:xfrm>
        </p:spPr>
        <p:txBody>
          <a:bodyPr>
            <a:normAutofit fontScale="90000"/>
          </a:bodyPr>
          <a:lstStyle/>
          <a:p>
            <a:r>
              <a:rPr lang="en-GB" b="1" dirty="0"/>
              <a:t>Prosody</a:t>
            </a:r>
            <a:br>
              <a:rPr lang="en-GB" b="1" dirty="0"/>
            </a:br>
            <a:endParaRPr lang="en-GB" dirty="0"/>
          </a:p>
        </p:txBody>
      </p:sp>
      <p:sp>
        <p:nvSpPr>
          <p:cNvPr id="3" name="Content Placeholder 2">
            <a:extLst>
              <a:ext uri="{FF2B5EF4-FFF2-40B4-BE49-F238E27FC236}">
                <a16:creationId xmlns:a16="http://schemas.microsoft.com/office/drawing/2014/main" id="{1C9AB23C-96FB-426B-9C45-FC5FAFF4616A}"/>
              </a:ext>
            </a:extLst>
          </p:cNvPr>
          <p:cNvSpPr>
            <a:spLocks noGrp="1"/>
          </p:cNvSpPr>
          <p:nvPr>
            <p:ph idx="1"/>
          </p:nvPr>
        </p:nvSpPr>
        <p:spPr>
          <a:xfrm>
            <a:off x="0" y="1058780"/>
            <a:ext cx="12192000" cy="5799220"/>
          </a:xfrm>
        </p:spPr>
        <p:txBody>
          <a:bodyPr>
            <a:normAutofit/>
          </a:bodyPr>
          <a:lstStyle/>
          <a:p>
            <a:pPr marL="0" indent="0">
              <a:buNone/>
            </a:pPr>
            <a:r>
              <a:rPr lang="en-US" sz="3000" dirty="0"/>
              <a:t>Traditional dialectology has mostly concentrated on segmental units of sound (e.g. individual vowels and consonants) rather than continuous prosodic characteristics like rhythm, pitch, intonation and voice quality. The linguist Wolfgang Klein (1988: 147) claims that he can </a:t>
            </a:r>
            <a:r>
              <a:rPr lang="en-US" sz="3000" dirty="0" err="1"/>
              <a:t>recognise</a:t>
            </a:r>
            <a:r>
              <a:rPr lang="en-US" sz="3000" dirty="0"/>
              <a:t> a </a:t>
            </a:r>
            <a:r>
              <a:rPr lang="en-US" sz="3000" dirty="0" err="1"/>
              <a:t>speake</a:t>
            </a:r>
            <a:r>
              <a:rPr lang="en-US" sz="3000" dirty="0"/>
              <a:t> of Berlin dialect ‘after a few words’, but finds it difficult even as a practicing linguist to identify what it is that creates this perception of the ‘</a:t>
            </a:r>
            <a:r>
              <a:rPr lang="en-US" sz="3000" dirty="0" err="1"/>
              <a:t>flavour</a:t>
            </a:r>
            <a:r>
              <a:rPr lang="en-US" sz="3000" dirty="0"/>
              <a:t>’ of the dialect. He speculates that the specific ‘</a:t>
            </a:r>
            <a:r>
              <a:rPr lang="en-US" sz="3000" dirty="0" err="1"/>
              <a:t>flavour</a:t>
            </a:r>
            <a:r>
              <a:rPr lang="en-US" sz="3000" dirty="0"/>
              <a:t>’ may be a composite of features seldom studied by dialectologists: speech rate, pause structure and </a:t>
            </a:r>
            <a:r>
              <a:rPr lang="en-GB" sz="3000" dirty="0"/>
              <a:t>pitch range. </a:t>
            </a:r>
            <a:r>
              <a:rPr lang="en-US" sz="3000" dirty="0"/>
              <a:t>Yet prosodic features are acquired fi </a:t>
            </a:r>
            <a:r>
              <a:rPr lang="en-US" sz="3000" dirty="0" err="1"/>
              <a:t>rst</a:t>
            </a:r>
            <a:r>
              <a:rPr lang="en-US" sz="3000" dirty="0"/>
              <a:t> in childhood and are hence more deeply imprinted. For this reason, they are often retained when adults acquire a new language or a new dialect (for one such case study involving a change from the </a:t>
            </a:r>
            <a:r>
              <a:rPr lang="en-US" sz="3000" dirty="0" err="1"/>
              <a:t>Tsuruoka</a:t>
            </a:r>
            <a:r>
              <a:rPr lang="en-US" sz="3000" dirty="0"/>
              <a:t> dialect of Japanese to the Tokyo standard with regard to prosody, see Chambers 2003: 213–16).</a:t>
            </a:r>
            <a:endParaRPr lang="en-GB" sz="3000" dirty="0"/>
          </a:p>
        </p:txBody>
      </p:sp>
    </p:spTree>
    <p:extLst>
      <p:ext uri="{BB962C8B-B14F-4D97-AF65-F5344CB8AC3E}">
        <p14:creationId xmlns:p14="http://schemas.microsoft.com/office/powerpoint/2010/main" val="2552270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EE37E-D20B-466F-9303-49A013BC589B}"/>
              </a:ext>
            </a:extLst>
          </p:cNvPr>
          <p:cNvSpPr>
            <a:spLocks noGrp="1"/>
          </p:cNvSpPr>
          <p:nvPr>
            <p:ph type="title"/>
          </p:nvPr>
        </p:nvSpPr>
        <p:spPr>
          <a:xfrm>
            <a:off x="838200" y="1"/>
            <a:ext cx="10515600" cy="882316"/>
          </a:xfrm>
        </p:spPr>
        <p:txBody>
          <a:bodyPr>
            <a:normAutofit/>
          </a:bodyPr>
          <a:lstStyle/>
          <a:p>
            <a:pPr algn="ctr"/>
            <a:r>
              <a:rPr lang="en-GB" b="1" dirty="0"/>
              <a:t>PROSODY</a:t>
            </a:r>
          </a:p>
        </p:txBody>
      </p:sp>
      <p:sp>
        <p:nvSpPr>
          <p:cNvPr id="3" name="Content Placeholder 2">
            <a:extLst>
              <a:ext uri="{FF2B5EF4-FFF2-40B4-BE49-F238E27FC236}">
                <a16:creationId xmlns:a16="http://schemas.microsoft.com/office/drawing/2014/main" id="{6A3974AE-272C-425D-BDF5-564CDE6E06F8}"/>
              </a:ext>
            </a:extLst>
          </p:cNvPr>
          <p:cNvSpPr>
            <a:spLocks noGrp="1"/>
          </p:cNvSpPr>
          <p:nvPr>
            <p:ph idx="1"/>
          </p:nvPr>
        </p:nvSpPr>
        <p:spPr>
          <a:xfrm>
            <a:off x="1" y="1058778"/>
            <a:ext cx="12416588" cy="5799222"/>
          </a:xfrm>
        </p:spPr>
        <p:txBody>
          <a:bodyPr>
            <a:normAutofit/>
          </a:bodyPr>
          <a:lstStyle/>
          <a:p>
            <a:r>
              <a:rPr lang="en-US" sz="3400" dirty="0"/>
              <a:t>In many dialects of English, questions are formed by a change in the word order and by a high rising intonation contour (as in </a:t>
            </a:r>
            <a:r>
              <a:rPr lang="en-US" sz="3400" i="1" dirty="0"/>
              <a:t>Is Harriet coming over to dinner tonight</a:t>
            </a:r>
            <a:r>
              <a:rPr lang="en-US" sz="3400" dirty="0"/>
              <a:t>? or even </a:t>
            </a:r>
            <a:r>
              <a:rPr lang="en-US" sz="3400" i="1" dirty="0"/>
              <a:t>Harriet’s coming over to dinner tonight?</a:t>
            </a:r>
            <a:r>
              <a:rPr lang="en-US" sz="3400" dirty="0"/>
              <a:t>). On the other hand, the statement </a:t>
            </a:r>
            <a:r>
              <a:rPr lang="en-US" sz="3400" i="1" dirty="0"/>
              <a:t>Harriet’s coming over to dinner tonight </a:t>
            </a:r>
            <a:r>
              <a:rPr lang="en-US" sz="3400" dirty="0"/>
              <a:t>ends with a falling intonation. Gregory Guy et al. (1986) studied a phenomenon known as High Rise Terminals (HRT) or Australian Questioning Intonation (AQI).  This involves a new pattern of intonation for ordinary statements, with a rising intonation at the end of the statement, rather than the falling intonation expected of statements in many dialects of English.</a:t>
            </a:r>
            <a:endParaRPr lang="en-GB" sz="3400" dirty="0"/>
          </a:p>
        </p:txBody>
      </p:sp>
    </p:spTree>
    <p:extLst>
      <p:ext uri="{BB962C8B-B14F-4D97-AF65-F5344CB8AC3E}">
        <p14:creationId xmlns:p14="http://schemas.microsoft.com/office/powerpoint/2010/main" val="3455937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DCCCE-FA4B-480D-8F7A-41B1F01801F5}"/>
              </a:ext>
            </a:extLst>
          </p:cNvPr>
          <p:cNvSpPr>
            <a:spLocks noGrp="1"/>
          </p:cNvSpPr>
          <p:nvPr>
            <p:ph type="title"/>
          </p:nvPr>
        </p:nvSpPr>
        <p:spPr>
          <a:xfrm>
            <a:off x="898358" y="0"/>
            <a:ext cx="10455442" cy="994612"/>
          </a:xfrm>
        </p:spPr>
        <p:txBody>
          <a:bodyPr>
            <a:normAutofit/>
          </a:bodyPr>
          <a:lstStyle/>
          <a:p>
            <a:r>
              <a:rPr lang="en-GB" dirty="0"/>
              <a:t>PROSODY</a:t>
            </a:r>
          </a:p>
        </p:txBody>
      </p:sp>
      <p:sp>
        <p:nvSpPr>
          <p:cNvPr id="3" name="Content Placeholder 2">
            <a:extLst>
              <a:ext uri="{FF2B5EF4-FFF2-40B4-BE49-F238E27FC236}">
                <a16:creationId xmlns:a16="http://schemas.microsoft.com/office/drawing/2014/main" id="{F926DBAE-EC31-453D-8DED-3543EE488EF0}"/>
              </a:ext>
            </a:extLst>
          </p:cNvPr>
          <p:cNvSpPr>
            <a:spLocks noGrp="1"/>
          </p:cNvSpPr>
          <p:nvPr>
            <p:ph idx="1"/>
          </p:nvPr>
        </p:nvSpPr>
        <p:spPr>
          <a:xfrm>
            <a:off x="128336" y="1267326"/>
            <a:ext cx="12063664" cy="5590674"/>
          </a:xfrm>
        </p:spPr>
        <p:txBody>
          <a:bodyPr>
            <a:normAutofit/>
          </a:bodyPr>
          <a:lstStyle/>
          <a:p>
            <a:r>
              <a:rPr lang="en-GB" sz="3600" dirty="0"/>
              <a:t>Guy et al. </a:t>
            </a:r>
            <a:r>
              <a:rPr lang="en-US" sz="3600" dirty="0"/>
              <a:t>found that this pattern was a recent development, most common among teenagers, </a:t>
            </a:r>
            <a:r>
              <a:rPr lang="en-US" sz="3600" dirty="0" err="1"/>
              <a:t>fulfiling</a:t>
            </a:r>
            <a:r>
              <a:rPr lang="en-US" sz="3600" dirty="0"/>
              <a:t> the interactive function of enabling the speaker to check or </a:t>
            </a:r>
            <a:r>
              <a:rPr lang="en-US" sz="3600" dirty="0" err="1"/>
              <a:t>confi</a:t>
            </a:r>
            <a:r>
              <a:rPr lang="en-US" sz="3600" dirty="0"/>
              <a:t> rm that the addressee is following the conversation. This type of variation in intonation pattern is only a small part of the prosodic characteristics of dialects that Klein had referred to. Phoneticians and sociolinguists have some way to go in </a:t>
            </a:r>
            <a:r>
              <a:rPr lang="en-US" sz="3600" dirty="0" err="1"/>
              <a:t>characterising</a:t>
            </a:r>
            <a:r>
              <a:rPr lang="en-US" sz="3600" dirty="0"/>
              <a:t> prosodic variation systematically, though new computer-based techniques make this more and more feasible.</a:t>
            </a:r>
            <a:endParaRPr lang="en-GB" sz="3600" dirty="0"/>
          </a:p>
        </p:txBody>
      </p:sp>
    </p:spTree>
    <p:extLst>
      <p:ext uri="{BB962C8B-B14F-4D97-AF65-F5344CB8AC3E}">
        <p14:creationId xmlns:p14="http://schemas.microsoft.com/office/powerpoint/2010/main" val="2127097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8A066-3671-4759-AE05-4345C8EACBE1}"/>
              </a:ext>
            </a:extLst>
          </p:cNvPr>
          <p:cNvSpPr>
            <a:spLocks noGrp="1"/>
          </p:cNvSpPr>
          <p:nvPr>
            <p:ph type="title"/>
          </p:nvPr>
        </p:nvSpPr>
        <p:spPr>
          <a:xfrm>
            <a:off x="838200" y="224589"/>
            <a:ext cx="10515600" cy="657727"/>
          </a:xfrm>
        </p:spPr>
        <p:txBody>
          <a:bodyPr>
            <a:normAutofit fontScale="90000"/>
          </a:bodyPr>
          <a:lstStyle/>
          <a:p>
            <a:r>
              <a:rPr lang="en-GB" b="1" dirty="0"/>
              <a:t>Articulatory Setting</a:t>
            </a:r>
            <a:br>
              <a:rPr lang="en-GB" b="1" dirty="0"/>
            </a:br>
            <a:endParaRPr lang="en-GB" dirty="0"/>
          </a:p>
        </p:txBody>
      </p:sp>
      <p:sp>
        <p:nvSpPr>
          <p:cNvPr id="3" name="Content Placeholder 2">
            <a:extLst>
              <a:ext uri="{FF2B5EF4-FFF2-40B4-BE49-F238E27FC236}">
                <a16:creationId xmlns:a16="http://schemas.microsoft.com/office/drawing/2014/main" id="{D11047B5-AFA4-4CBE-A4C8-7A5B2B1FB030}"/>
              </a:ext>
            </a:extLst>
          </p:cNvPr>
          <p:cNvSpPr>
            <a:spLocks noGrp="1"/>
          </p:cNvSpPr>
          <p:nvPr>
            <p:ph idx="1"/>
          </p:nvPr>
        </p:nvSpPr>
        <p:spPr>
          <a:xfrm>
            <a:off x="0" y="1187116"/>
            <a:ext cx="12192000" cy="5670884"/>
          </a:xfrm>
        </p:spPr>
        <p:txBody>
          <a:bodyPr>
            <a:normAutofit/>
          </a:bodyPr>
          <a:lstStyle/>
          <a:p>
            <a:r>
              <a:rPr lang="en-US" sz="3200" dirty="0"/>
              <a:t>In addition to the movements of speech organs associated with the articulation of particular vowels or consonants, the organs of the vocal tract have certain preferred positions, which differ from those they have in a state of rest. The preferred shape (or general setting) of the vocal tract is known as the ‘articulatory setting’. It may give a speech variety its characteristic ‘</a:t>
            </a:r>
            <a:r>
              <a:rPr lang="en-US" sz="3200" dirty="0" err="1"/>
              <a:t>colour</a:t>
            </a:r>
            <a:r>
              <a:rPr lang="en-US" sz="3200" dirty="0"/>
              <a:t>’ and is one of the ways in which dialects tend to be </a:t>
            </a:r>
            <a:r>
              <a:rPr lang="en-US" sz="3200" dirty="0" err="1"/>
              <a:t>identifi</a:t>
            </a:r>
            <a:r>
              <a:rPr lang="en-US" sz="3200" dirty="0"/>
              <a:t> ed by la people (for example, identifying a particular dialect as ‘nasal’). Speaking of Scouse, the dialect spoken in Liverpool, the phonetician David Abercrombie (1967: 94–5) suggests that</a:t>
            </a:r>
            <a:endParaRPr lang="en-GB" sz="3200" dirty="0"/>
          </a:p>
        </p:txBody>
      </p:sp>
    </p:spTree>
    <p:extLst>
      <p:ext uri="{BB962C8B-B14F-4D97-AF65-F5344CB8AC3E}">
        <p14:creationId xmlns:p14="http://schemas.microsoft.com/office/powerpoint/2010/main" val="3995488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8537A-60C6-48C6-AFAB-560590C240C0}"/>
              </a:ext>
            </a:extLst>
          </p:cNvPr>
          <p:cNvSpPr>
            <a:spLocks noGrp="1"/>
          </p:cNvSpPr>
          <p:nvPr>
            <p:ph type="title"/>
          </p:nvPr>
        </p:nvSpPr>
        <p:spPr>
          <a:xfrm>
            <a:off x="1042737" y="0"/>
            <a:ext cx="10311063" cy="1042738"/>
          </a:xfrm>
        </p:spPr>
        <p:txBody>
          <a:bodyPr>
            <a:normAutofit/>
          </a:bodyPr>
          <a:lstStyle/>
          <a:p>
            <a:r>
              <a:rPr lang="en-US" dirty="0"/>
              <a:t>David Abercrombie</a:t>
            </a:r>
            <a:endParaRPr lang="en-GB" dirty="0"/>
          </a:p>
        </p:txBody>
      </p:sp>
      <p:sp>
        <p:nvSpPr>
          <p:cNvPr id="3" name="Content Placeholder 2">
            <a:extLst>
              <a:ext uri="{FF2B5EF4-FFF2-40B4-BE49-F238E27FC236}">
                <a16:creationId xmlns:a16="http://schemas.microsoft.com/office/drawing/2014/main" id="{BDE3487A-8B00-42E7-8B61-05C2DA26182A}"/>
              </a:ext>
            </a:extLst>
          </p:cNvPr>
          <p:cNvSpPr>
            <a:spLocks noGrp="1"/>
          </p:cNvSpPr>
          <p:nvPr>
            <p:ph idx="1"/>
          </p:nvPr>
        </p:nvSpPr>
        <p:spPr>
          <a:xfrm>
            <a:off x="0" y="1042738"/>
            <a:ext cx="12015537" cy="5815262"/>
          </a:xfrm>
        </p:spPr>
        <p:txBody>
          <a:bodyPr>
            <a:normAutofit/>
          </a:bodyPr>
          <a:lstStyle/>
          <a:p>
            <a:r>
              <a:rPr lang="en-US" sz="3000" dirty="0"/>
              <a:t>people can be found with adenoidal voice quality who do not have adenoids – they have learnt the quality from the large number of people who do have them, so that they conform to what, for that community, has become the norm. (Continuing </a:t>
            </a:r>
            <a:r>
              <a:rPr lang="en-US" sz="3000" dirty="0" err="1"/>
              <a:t>velic</a:t>
            </a:r>
            <a:r>
              <a:rPr lang="en-US" sz="3000" dirty="0"/>
              <a:t> closure, together with velarization, are the principal components needed for counterfeiting adenoidal voice quality.)</a:t>
            </a:r>
          </a:p>
          <a:p>
            <a:r>
              <a:rPr lang="en-US" sz="3000" dirty="0"/>
              <a:t>G. Knowles (1978: 89) attributes the Scouse voice quality to the following: In Scouse, the </a:t>
            </a:r>
            <a:r>
              <a:rPr lang="en-US" sz="3000" dirty="0" err="1"/>
              <a:t>centre</a:t>
            </a:r>
            <a:r>
              <a:rPr lang="en-US" sz="3000" dirty="0"/>
              <a:t> of gravity of the tongue is brought backwards and upwards, the pillars of the </a:t>
            </a:r>
            <a:r>
              <a:rPr lang="en-US" sz="3000" dirty="0" err="1"/>
              <a:t>fauces</a:t>
            </a:r>
            <a:r>
              <a:rPr lang="en-US" sz="3000" dirty="0"/>
              <a:t> are narrowed, the pharynx is tightened and the larynx is displaced downwards. The lower jaw is typically held close to the upper jaw, and this position is maintained even for ‘open’ vowels.</a:t>
            </a:r>
            <a:endParaRPr lang="en-GB" sz="3000" dirty="0"/>
          </a:p>
        </p:txBody>
      </p:sp>
    </p:spTree>
    <p:extLst>
      <p:ext uri="{BB962C8B-B14F-4D97-AF65-F5344CB8AC3E}">
        <p14:creationId xmlns:p14="http://schemas.microsoft.com/office/powerpoint/2010/main" val="3179477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C05B8-7855-4785-90F0-0F60CEC219AF}"/>
              </a:ext>
            </a:extLst>
          </p:cNvPr>
          <p:cNvSpPr>
            <a:spLocks noGrp="1"/>
          </p:cNvSpPr>
          <p:nvPr>
            <p:ph type="title"/>
          </p:nvPr>
        </p:nvSpPr>
        <p:spPr>
          <a:xfrm>
            <a:off x="818147" y="365125"/>
            <a:ext cx="10535653" cy="533233"/>
          </a:xfrm>
        </p:spPr>
        <p:txBody>
          <a:bodyPr>
            <a:normAutofit fontScale="90000"/>
          </a:bodyPr>
          <a:lstStyle/>
          <a:p>
            <a:r>
              <a:rPr lang="en-GB" b="1" dirty="0"/>
              <a:t>Discourse and Dialect</a:t>
            </a:r>
            <a:br>
              <a:rPr lang="en-GB" b="1" dirty="0"/>
            </a:br>
            <a:endParaRPr lang="en-GB" dirty="0"/>
          </a:p>
        </p:txBody>
      </p:sp>
      <p:sp>
        <p:nvSpPr>
          <p:cNvPr id="3" name="Content Placeholder 2">
            <a:extLst>
              <a:ext uri="{FF2B5EF4-FFF2-40B4-BE49-F238E27FC236}">
                <a16:creationId xmlns:a16="http://schemas.microsoft.com/office/drawing/2014/main" id="{20B83F19-75EF-44AB-8018-F1F8526DA105}"/>
              </a:ext>
            </a:extLst>
          </p:cNvPr>
          <p:cNvSpPr>
            <a:spLocks noGrp="1"/>
          </p:cNvSpPr>
          <p:nvPr>
            <p:ph idx="1"/>
          </p:nvPr>
        </p:nvSpPr>
        <p:spPr>
          <a:xfrm>
            <a:off x="0" y="1315452"/>
            <a:ext cx="12192000" cy="5542548"/>
          </a:xfrm>
        </p:spPr>
        <p:txBody>
          <a:bodyPr>
            <a:normAutofit/>
          </a:bodyPr>
          <a:lstStyle/>
          <a:p>
            <a:pPr marL="0" indent="0">
              <a:buNone/>
            </a:pPr>
            <a:r>
              <a:rPr lang="en-US" sz="3000" dirty="0"/>
              <a:t>Ronald Macaulay (1991) has suggested that yet another area awaiting systematic exploration by sociolinguists is the possibility of locating dialects in everyday discourse. That is, dialectologists should pay attention to how the characteristic ‘</a:t>
            </a:r>
            <a:r>
              <a:rPr lang="en-US" sz="3000" dirty="0" err="1"/>
              <a:t>flavour</a:t>
            </a:r>
            <a:r>
              <a:rPr lang="en-US" sz="3000" dirty="0"/>
              <a:t>’ of a dialect may also reside in the special norms for interaction, special types of speech events that may be embedded within a conversation, and the use of elements whose function is to smoothen interaction and conversation. Macaulay attempted to characterize the dialect of English in </a:t>
            </a:r>
            <a:r>
              <a:rPr lang="en-US" sz="3000" dirty="0" err="1"/>
              <a:t>Ayr</a:t>
            </a:r>
            <a:r>
              <a:rPr lang="en-US" sz="3000" dirty="0"/>
              <a:t>, Scotland, by quantifying the use of </a:t>
            </a:r>
            <a:r>
              <a:rPr lang="en-US" sz="3000" b="1" dirty="0"/>
              <a:t>discourse particles </a:t>
            </a:r>
            <a:r>
              <a:rPr lang="en-US" sz="3000" dirty="0"/>
              <a:t>like </a:t>
            </a:r>
            <a:r>
              <a:rPr lang="en-US" sz="3000" i="1" dirty="0"/>
              <a:t>I mean, y’ know, you ken, oh, </a:t>
            </a:r>
            <a:r>
              <a:rPr lang="en-US" sz="3000" dirty="0"/>
              <a:t>and so on. These particles serve to keep conversation </a:t>
            </a:r>
            <a:r>
              <a:rPr lang="en-US" sz="3000" dirty="0" err="1"/>
              <a:t>fl</a:t>
            </a:r>
            <a:r>
              <a:rPr lang="en-US" sz="3000" dirty="0"/>
              <a:t> owing, and simultaneously give it a local and personal (‘you and me’) </a:t>
            </a:r>
            <a:r>
              <a:rPr lang="en-US" sz="3000" dirty="0" err="1"/>
              <a:t>flavour</a:t>
            </a:r>
            <a:r>
              <a:rPr lang="en-US" sz="3000" dirty="0"/>
              <a:t>. Perhaps more </a:t>
            </a:r>
            <a:r>
              <a:rPr lang="en-US" sz="3000" dirty="0" err="1"/>
              <a:t>signifi</a:t>
            </a:r>
            <a:r>
              <a:rPr lang="en-US" sz="3000" dirty="0"/>
              <a:t> cant from the viewpoint of relating dialect and discourse are other norms of organizing </a:t>
            </a:r>
            <a:r>
              <a:rPr lang="en-GB" sz="3000" dirty="0"/>
              <a:t>conversation and interaction.</a:t>
            </a:r>
          </a:p>
        </p:txBody>
      </p:sp>
    </p:spTree>
    <p:extLst>
      <p:ext uri="{BB962C8B-B14F-4D97-AF65-F5344CB8AC3E}">
        <p14:creationId xmlns:p14="http://schemas.microsoft.com/office/powerpoint/2010/main" val="2951344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7D3A5-E744-42A7-AAFA-2C03F4EA4DC9}"/>
              </a:ext>
            </a:extLst>
          </p:cNvPr>
          <p:cNvSpPr>
            <a:spLocks noGrp="1"/>
          </p:cNvSpPr>
          <p:nvPr>
            <p:ph type="title"/>
          </p:nvPr>
        </p:nvSpPr>
        <p:spPr>
          <a:xfrm>
            <a:off x="838200" y="1"/>
            <a:ext cx="10515600" cy="1106904"/>
          </a:xfrm>
        </p:spPr>
        <p:txBody>
          <a:bodyPr>
            <a:normAutofit fontScale="90000"/>
          </a:bodyPr>
          <a:lstStyle/>
          <a:p>
            <a:r>
              <a:rPr lang="en-GB" b="1" dirty="0"/>
              <a:t>Register and Dialect</a:t>
            </a:r>
            <a:br>
              <a:rPr lang="en-GB" b="1" dirty="0"/>
            </a:br>
            <a:endParaRPr lang="en-GB" dirty="0"/>
          </a:p>
        </p:txBody>
      </p:sp>
      <p:sp>
        <p:nvSpPr>
          <p:cNvPr id="3" name="Content Placeholder 2">
            <a:extLst>
              <a:ext uri="{FF2B5EF4-FFF2-40B4-BE49-F238E27FC236}">
                <a16:creationId xmlns:a16="http://schemas.microsoft.com/office/drawing/2014/main" id="{ED60483D-6695-4ABF-907A-35BB657C2C96}"/>
              </a:ext>
            </a:extLst>
          </p:cNvPr>
          <p:cNvSpPr>
            <a:spLocks noGrp="1"/>
          </p:cNvSpPr>
          <p:nvPr>
            <p:ph idx="1"/>
          </p:nvPr>
        </p:nvSpPr>
        <p:spPr>
          <a:xfrm>
            <a:off x="0" y="1283368"/>
            <a:ext cx="12192000" cy="5574632"/>
          </a:xfrm>
        </p:spPr>
        <p:txBody>
          <a:bodyPr>
            <a:normAutofit/>
          </a:bodyPr>
          <a:lstStyle/>
          <a:p>
            <a:r>
              <a:rPr lang="en-US" sz="3000" dirty="0"/>
              <a:t>The term ‘register’ denotes variation in language according to the context in which it is being used. Different situations call for adjustments to the type of language used: for example, the type of language that an individual </a:t>
            </a:r>
            <a:r>
              <a:rPr lang="en-US" sz="3000" b="1" dirty="0"/>
              <a:t>uses </a:t>
            </a:r>
            <a:r>
              <a:rPr lang="en-US" sz="3000" dirty="0"/>
              <a:t>varies according to whether s/he is speaking to family members, addressing a public gathering, or discussing science with professional colleagues. Such variation contrasts with variation according to the </a:t>
            </a:r>
            <a:r>
              <a:rPr lang="en-US" sz="3000" b="1" dirty="0"/>
              <a:t>user</a:t>
            </a:r>
            <a:r>
              <a:rPr lang="en-US" sz="3000" dirty="0"/>
              <a:t>, that Is, the regional background described in the fi </a:t>
            </a:r>
            <a:r>
              <a:rPr lang="en-US" sz="3000" dirty="0" err="1"/>
              <a:t>rst</a:t>
            </a:r>
            <a:r>
              <a:rPr lang="en-US" sz="3000" dirty="0"/>
              <a:t> part of this chapter, and the social background of the user described in Chapter; </a:t>
            </a:r>
          </a:p>
          <a:p>
            <a:r>
              <a:rPr lang="en-US" sz="3000" dirty="0"/>
              <a:t>Clear-cut registers involve the law (sometimes called ‘legalese’), sports broadcasting and </a:t>
            </a:r>
            <a:r>
              <a:rPr lang="en-US" sz="3000" dirty="0" err="1"/>
              <a:t>scientifi</a:t>
            </a:r>
            <a:r>
              <a:rPr lang="en-US" sz="3000" dirty="0"/>
              <a:t> c discourse. However, the concept of register need not apply to </a:t>
            </a:r>
            <a:r>
              <a:rPr lang="en-US" sz="3000" dirty="0" err="1"/>
              <a:t>specialised</a:t>
            </a:r>
            <a:r>
              <a:rPr lang="en-US" sz="3000" dirty="0"/>
              <a:t> professions only, as </a:t>
            </a:r>
            <a:r>
              <a:rPr lang="en-US" sz="3000" dirty="0" err="1"/>
              <a:t>Wallwork</a:t>
            </a:r>
            <a:r>
              <a:rPr lang="en-US" sz="3000" dirty="0"/>
              <a:t> (1969: 110) </a:t>
            </a:r>
            <a:r>
              <a:rPr lang="en-GB" sz="3000" dirty="0"/>
              <a:t>makes clear:</a:t>
            </a:r>
          </a:p>
        </p:txBody>
      </p:sp>
    </p:spTree>
    <p:extLst>
      <p:ext uri="{BB962C8B-B14F-4D97-AF65-F5344CB8AC3E}">
        <p14:creationId xmlns:p14="http://schemas.microsoft.com/office/powerpoint/2010/main" val="7922940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749</TotalTime>
  <Words>2380</Words>
  <Application>Microsoft Office PowerPoint</Application>
  <PresentationFormat>Widescreen</PresentationFormat>
  <Paragraphs>57</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Linguistics: Lecture FIVE </vt:lpstr>
      <vt:lpstr>MORE CHALLENGES FOR DIALECTOLOGISTS </vt:lpstr>
      <vt:lpstr>Prosody </vt:lpstr>
      <vt:lpstr>PROSODY</vt:lpstr>
      <vt:lpstr>PROSODY</vt:lpstr>
      <vt:lpstr>Articulatory Setting </vt:lpstr>
      <vt:lpstr>David Abercrombie</vt:lpstr>
      <vt:lpstr>Discourse and Dialect </vt:lpstr>
      <vt:lpstr>Register and Dialect </vt:lpstr>
      <vt:lpstr>PowerPoint Presentation</vt:lpstr>
      <vt:lpstr>PowerPoint Presentation</vt:lpstr>
      <vt:lpstr>Social Dialectology: INTRODUCTION </vt:lpstr>
      <vt:lpstr>Class and divisions over accent </vt:lpstr>
      <vt:lpstr>H20 STORY and the Glottal Plosive </vt:lpstr>
      <vt:lpstr>H20 Story Part TWO</vt:lpstr>
      <vt:lpstr>Explanations of Language Variation</vt:lpstr>
      <vt:lpstr>Explanations of Language Variation (02)</vt:lpstr>
      <vt:lpstr>PRINCIPLES AND METHODS IN VARIATIONIST SOCIOLINGUISTICS: THREE CASES STUDIES</vt:lpstr>
      <vt:lpstr>PRINCIPLES AND METHODS IN VARIATIONIST SOCIOLINGUISTICS: THREE CASES STUDIES (02)</vt:lpstr>
      <vt:lpstr>Inferences Drawn</vt:lpstr>
      <vt:lpstr> Basic methods in variationist studies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Dialectology: INTRODUCTION</dc:title>
  <dc:creator>Dr.Djalal</dc:creator>
  <cp:lastModifiedBy>Dr_Djalal Mansour</cp:lastModifiedBy>
  <cp:revision>10</cp:revision>
  <dcterms:created xsi:type="dcterms:W3CDTF">2019-05-08T22:13:57Z</dcterms:created>
  <dcterms:modified xsi:type="dcterms:W3CDTF">2024-02-27T06:12:16Z</dcterms:modified>
</cp:coreProperties>
</file>