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258" r:id="rId2"/>
    <p:sldId id="389" r:id="rId3"/>
    <p:sldId id="411" r:id="rId4"/>
    <p:sldId id="390" r:id="rId5"/>
    <p:sldId id="492" r:id="rId6"/>
    <p:sldId id="391" r:id="rId7"/>
    <p:sldId id="393" r:id="rId8"/>
    <p:sldId id="392" r:id="rId9"/>
    <p:sldId id="394" r:id="rId10"/>
    <p:sldId id="395" r:id="rId11"/>
    <p:sldId id="397" r:id="rId12"/>
    <p:sldId id="493" r:id="rId13"/>
    <p:sldId id="396" r:id="rId14"/>
    <p:sldId id="398" r:id="rId15"/>
    <p:sldId id="399" r:id="rId16"/>
    <p:sldId id="400" r:id="rId17"/>
    <p:sldId id="401" r:id="rId18"/>
    <p:sldId id="261" r:id="rId19"/>
    <p:sldId id="402" r:id="rId20"/>
    <p:sldId id="263" r:id="rId21"/>
    <p:sldId id="403" r:id="rId22"/>
    <p:sldId id="404" r:id="rId23"/>
    <p:sldId id="406" r:id="rId24"/>
    <p:sldId id="409" r:id="rId25"/>
    <p:sldId id="407" r:id="rId26"/>
    <p:sldId id="494" r:id="rId27"/>
    <p:sldId id="495" r:id="rId28"/>
    <p:sldId id="408" r:id="rId29"/>
    <p:sldId id="264" r:id="rId30"/>
    <p:sldId id="265" r:id="rId31"/>
    <p:sldId id="413" r:id="rId32"/>
    <p:sldId id="414" r:id="rId33"/>
    <p:sldId id="270" r:id="rId34"/>
    <p:sldId id="266" r:id="rId35"/>
    <p:sldId id="267" r:id="rId36"/>
    <p:sldId id="419" r:id="rId37"/>
    <p:sldId id="273" r:id="rId3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76" autoAdjust="0"/>
    <p:restoredTop sz="94624" autoAdjust="0"/>
  </p:normalViewPr>
  <p:slideViewPr>
    <p:cSldViewPr>
      <p:cViewPr varScale="1">
        <p:scale>
          <a:sx n="78" d="100"/>
          <a:sy n="78" d="100"/>
        </p:scale>
        <p:origin x="161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8ABE58-2DD0-495E-976D-EC32B7D9B054}" type="datetimeFigureOut">
              <a:rPr lang="fr-FR" smtClean="0"/>
              <a:pPr/>
              <a:t>06/12/2023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4B5C9-A95F-43DA-9625-270BFBDAF45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6208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4B5C9-A95F-43DA-9625-270BFBDAF45C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0FE-9259-4863-8432-791825C657AB}" type="datetimeFigureOut">
              <a:rPr lang="fr-FR" smtClean="0"/>
              <a:pPr/>
              <a:t>06/12/2023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0730-82C4-4626-9610-3EDFCD773C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0FE-9259-4863-8432-791825C657AB}" type="datetimeFigureOut">
              <a:rPr lang="fr-FR" smtClean="0"/>
              <a:pPr/>
              <a:t>06/12/2023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0730-82C4-4626-9610-3EDFCD773C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0FE-9259-4863-8432-791825C657AB}" type="datetimeFigureOut">
              <a:rPr lang="fr-FR" smtClean="0"/>
              <a:pPr/>
              <a:t>06/12/2023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0730-82C4-4626-9610-3EDFCD773C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0FE-9259-4863-8432-791825C657AB}" type="datetimeFigureOut">
              <a:rPr lang="fr-FR" smtClean="0"/>
              <a:pPr/>
              <a:t>06/12/2023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0730-82C4-4626-9610-3EDFCD773C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0FE-9259-4863-8432-791825C657AB}" type="datetimeFigureOut">
              <a:rPr lang="fr-FR" smtClean="0"/>
              <a:pPr/>
              <a:t>06/12/2023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0730-82C4-4626-9610-3EDFCD773C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0FE-9259-4863-8432-791825C657AB}" type="datetimeFigureOut">
              <a:rPr lang="fr-FR" smtClean="0"/>
              <a:pPr/>
              <a:t>06/12/2023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0730-82C4-4626-9610-3EDFCD773C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0FE-9259-4863-8432-791825C657AB}" type="datetimeFigureOut">
              <a:rPr lang="fr-FR" smtClean="0"/>
              <a:pPr/>
              <a:t>06/12/2023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0730-82C4-4626-9610-3EDFCD773C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0FE-9259-4863-8432-791825C657AB}" type="datetimeFigureOut">
              <a:rPr lang="fr-FR" smtClean="0"/>
              <a:pPr/>
              <a:t>06/12/2023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0730-82C4-4626-9610-3EDFCD773C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0FE-9259-4863-8432-791825C657AB}" type="datetimeFigureOut">
              <a:rPr lang="fr-FR" smtClean="0"/>
              <a:pPr/>
              <a:t>06/12/2023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0730-82C4-4626-9610-3EDFCD773C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0FE-9259-4863-8432-791825C657AB}" type="datetimeFigureOut">
              <a:rPr lang="fr-FR" smtClean="0"/>
              <a:pPr/>
              <a:t>06/12/2023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0730-82C4-4626-9610-3EDFCD773C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0FE-9259-4863-8432-791825C657AB}" type="datetimeFigureOut">
              <a:rPr lang="fr-FR" smtClean="0"/>
              <a:pPr/>
              <a:t>06/12/2023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9400730-82C4-4626-9610-3EDFCD773CD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2DF0FE-9259-4863-8432-791825C657AB}" type="datetimeFigureOut">
              <a:rPr lang="fr-FR" smtClean="0"/>
              <a:pPr/>
              <a:t>06/12/2023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400730-82C4-4626-9610-3EDFCD773CDB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fr.wikipedia.org/wiki/TeX" TargetMode="External"/><Relationship Id="rId2" Type="http://schemas.openxmlformats.org/officeDocument/2006/relationships/hyperlink" Target="https://maxime-auvy.developpez.com/tutoriels/latex/preferer-latex-word/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57224" y="2214554"/>
            <a:ext cx="792961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400" b="1" dirty="0"/>
              <a:t>Éléments de mise en œuvre d’un mémoire en informatique</a:t>
            </a:r>
            <a:endParaRPr lang="fr-FR" sz="4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fr-FR" sz="4800" b="1" dirty="0">
              <a:solidFill>
                <a:schemeClr val="accent6"/>
              </a:solidFill>
            </a:endParaRPr>
          </a:p>
          <a:p>
            <a:pPr algn="ctr"/>
            <a:r>
              <a:rPr lang="fr-FR" sz="4800" b="1" dirty="0">
                <a:solidFill>
                  <a:schemeClr val="accent6"/>
                </a:solidFill>
              </a:rPr>
              <a:t>Après Validation et Affectation tu commence votre travail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500042"/>
            <a:ext cx="9144000" cy="6072230"/>
          </a:xfrm>
        </p:spPr>
        <p:txBody>
          <a:bodyPr>
            <a:normAutofit/>
          </a:bodyPr>
          <a:lstStyle/>
          <a:p>
            <a:r>
              <a:rPr lang="fr-FR" sz="3600" b="1" u="sng" dirty="0"/>
              <a:t>Les premières questions à posées:</a:t>
            </a:r>
          </a:p>
          <a:p>
            <a:r>
              <a:rPr lang="fr-FR" b="1" dirty="0">
                <a:solidFill>
                  <a:srgbClr val="FF0000"/>
                </a:solidFill>
              </a:rPr>
              <a:t>Les grandes fonctionnalités à programmer </a:t>
            </a:r>
            <a:r>
              <a:rPr lang="fr-FR" dirty="0"/>
              <a:t>? </a:t>
            </a:r>
            <a:r>
              <a:rPr lang="fr-FR" dirty="0">
                <a:sym typeface="Wingdings" pitchFamily="2" charset="2"/>
              </a:rPr>
              <a:t> pour bien orienter votre modélisation le titre d’un thème ne donne pas généralement une idée sur le travail à réaliser.</a:t>
            </a:r>
          </a:p>
          <a:p>
            <a:r>
              <a:rPr lang="fr-FR" b="1" dirty="0">
                <a:solidFill>
                  <a:srgbClr val="FF0000"/>
                </a:solidFill>
                <a:sym typeface="Wingdings" pitchFamily="2" charset="2"/>
              </a:rPr>
              <a:t>Le point de difficulté du thème.</a:t>
            </a:r>
            <a:r>
              <a:rPr lang="fr-FR" b="1" dirty="0">
                <a:sym typeface="Wingdings" pitchFamily="2" charset="2"/>
              </a:rPr>
              <a:t> centre du travail</a:t>
            </a:r>
            <a:r>
              <a:rPr lang="fr-FR" dirty="0">
                <a:sym typeface="Wingdings" pitchFamily="2" charset="2"/>
              </a:rPr>
              <a:t>.</a:t>
            </a:r>
          </a:p>
          <a:p>
            <a:r>
              <a:rPr lang="fr-FR" b="1" u="sng" dirty="0">
                <a:sym typeface="Wingdings" pitchFamily="2" charset="2"/>
              </a:rPr>
              <a:t>Exemple: </a:t>
            </a:r>
          </a:p>
          <a:p>
            <a:r>
              <a:rPr lang="fr-FR" dirty="0">
                <a:sym typeface="Wingdings" pitchFamily="2" charset="2"/>
              </a:rPr>
              <a:t>intégration d’un logiciel externe ( ex </a:t>
            </a:r>
            <a:r>
              <a:rPr lang="fr-FR" dirty="0" err="1">
                <a:sym typeface="Wingdings" pitchFamily="2" charset="2"/>
              </a:rPr>
              <a:t>google</a:t>
            </a:r>
            <a:r>
              <a:rPr lang="fr-FR" dirty="0">
                <a:sym typeface="Wingdings" pitchFamily="2" charset="2"/>
              </a:rPr>
              <a:t> </a:t>
            </a:r>
            <a:r>
              <a:rPr lang="fr-FR" dirty="0" err="1">
                <a:sym typeface="Wingdings" pitchFamily="2" charset="2"/>
              </a:rPr>
              <a:t>map</a:t>
            </a:r>
            <a:r>
              <a:rPr lang="fr-FR" dirty="0">
                <a:sym typeface="Wingdings" pitchFamily="2" charset="2"/>
              </a:rPr>
              <a:t> )</a:t>
            </a:r>
          </a:p>
          <a:p>
            <a:r>
              <a:rPr lang="fr-FR" dirty="0">
                <a:sym typeface="Wingdings" pitchFamily="2" charset="2"/>
              </a:rPr>
              <a:t>Programmer un algorithme et avoir des résultats améliorés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 </a:t>
            </a:r>
            <a:r>
              <a:rPr lang="fr-FR" b="1" dirty="0">
                <a:solidFill>
                  <a:srgbClr val="FF0000"/>
                </a:solidFill>
              </a:rPr>
              <a:t>langage et outil de programmation?</a:t>
            </a:r>
            <a:r>
              <a:rPr lang="fr-FR" b="1" dirty="0">
                <a:solidFill>
                  <a:srgbClr val="FF0000"/>
                </a:solidFill>
                <a:sym typeface="Wingdings" pitchFamily="2" charset="2"/>
              </a:rPr>
              <a:t></a:t>
            </a:r>
            <a:r>
              <a:rPr lang="fr-FR" b="1" dirty="0">
                <a:solidFill>
                  <a:srgbClr val="FF0000"/>
                </a:solidFill>
              </a:rPr>
              <a:t> </a:t>
            </a:r>
          </a:p>
          <a:p>
            <a:r>
              <a:rPr lang="fr-FR" dirty="0"/>
              <a:t>Pour commencer la révision du langage</a:t>
            </a:r>
          </a:p>
          <a:p>
            <a:r>
              <a:rPr lang="fr-FR" dirty="0"/>
              <a:t> et pour installer les outils de développement,  afin d’éviter les problèmes d’installation et pour assurer la compatibilité de votre machine avec les outils avant le début du travail.</a:t>
            </a:r>
            <a:endParaRPr lang="fr-FR" b="1" dirty="0">
              <a:solidFill>
                <a:srgbClr val="FF0000"/>
              </a:solidFill>
            </a:endParaRP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5405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Si  thème système d’information ou application WEB</a:t>
            </a:r>
          </a:p>
          <a:p>
            <a:endParaRPr lang="fr-FR" dirty="0"/>
          </a:p>
        </p:txBody>
      </p:sp>
      <p:sp>
        <p:nvSpPr>
          <p:cNvPr id="4" name="Flèche vers le bas 3"/>
          <p:cNvSpPr/>
          <p:nvPr/>
        </p:nvSpPr>
        <p:spPr>
          <a:xfrm>
            <a:off x="4357686" y="2357430"/>
            <a:ext cx="28575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642910" y="2714620"/>
            <a:ext cx="8001056" cy="7143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Une modélisation avec UML  est envisageable</a:t>
            </a:r>
          </a:p>
        </p:txBody>
      </p:sp>
      <p:sp>
        <p:nvSpPr>
          <p:cNvPr id="6" name="Flèche vers le bas 5"/>
          <p:cNvSpPr/>
          <p:nvPr/>
        </p:nvSpPr>
        <p:spPr>
          <a:xfrm>
            <a:off x="4357686" y="3429000"/>
            <a:ext cx="285752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714348" y="3857628"/>
            <a:ext cx="7929618" cy="92869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Avant de commencer le travail une bonne révision des différents diagrammes d’UML  est obligatoires</a:t>
            </a:r>
          </a:p>
        </p:txBody>
      </p:sp>
      <p:sp>
        <p:nvSpPr>
          <p:cNvPr id="8" name="Flèche vers le bas 7"/>
          <p:cNvSpPr/>
          <p:nvPr/>
        </p:nvSpPr>
        <p:spPr>
          <a:xfrm>
            <a:off x="4500562" y="4786322"/>
            <a:ext cx="285752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785786" y="5286388"/>
            <a:ext cx="7858180" cy="100013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Eviter (copier coller) des diagrammes car les systèmes et les logiciels développés sont différents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Bien comprendre les caractéristiques du processus (méthode )de développement utilisé ex: processus en Y (2TUP).</a:t>
            </a:r>
          </a:p>
          <a:p>
            <a:r>
              <a:rPr lang="fr-FR" dirty="0"/>
              <a:t>Bien comprendre le rôle et la relation entre les différents diagrammes d’UML;</a:t>
            </a:r>
          </a:p>
          <a:p>
            <a:r>
              <a:rPr lang="fr-FR" dirty="0"/>
              <a:t>Respecter l’ordre de construction des modèles;</a:t>
            </a:r>
          </a:p>
          <a:p>
            <a:r>
              <a:rPr lang="fr-FR" dirty="0"/>
              <a:t>Ne commencer jamais la programmation avant de fixer vos scénarios pour éviter l’incompatibilité entre la conception et la programmation.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i="1" u="sng" dirty="0">
                <a:solidFill>
                  <a:srgbClr val="FF0000"/>
                </a:solidFill>
              </a:rPr>
              <a:t>STAGE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935480"/>
            <a:ext cx="9252520" cy="4389120"/>
          </a:xfrm>
        </p:spPr>
        <p:txBody>
          <a:bodyPr/>
          <a:lstStyle/>
          <a:p>
            <a:r>
              <a:rPr lang="fr-FR" dirty="0"/>
              <a:t>Chercher  vous même l’information</a:t>
            </a:r>
            <a:endParaRPr lang="fr-FR" dirty="0">
              <a:sym typeface="Wingdings" pitchFamily="2" charset="2"/>
            </a:endParaRPr>
          </a:p>
          <a:p>
            <a:r>
              <a:rPr lang="fr-FR" dirty="0"/>
              <a:t>n’attendez pas que les employés dans l’entreprise d’accueil vont consacrer du temps pour vous expliquer le déroulement du travail.</a:t>
            </a:r>
          </a:p>
          <a:p>
            <a:pPr marL="0" indent="0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Si Thème de recherche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Essayer de bien comprendre avec le prof les objectifs de votre travail</a:t>
            </a:r>
          </a:p>
          <a:p>
            <a:r>
              <a:rPr lang="fr-FR" dirty="0"/>
              <a:t>Essayer de bien comprendre le domaine (pour éviter des questions sans réponses pendant la soutenance).</a:t>
            </a:r>
          </a:p>
          <a:p>
            <a:r>
              <a:rPr lang="fr-FR" dirty="0"/>
              <a:t>Contribuer dans les choix des méthodes et des outils de travail même si c’est un thème de recherche</a:t>
            </a:r>
            <a:r>
              <a:rPr lang="fr-FR" dirty="0">
                <a:sym typeface="Wingdings" pitchFamily="2" charset="2"/>
              </a:rPr>
              <a:t> éviter  de suivre d’une manière aveugle le prof.</a:t>
            </a:r>
          </a:p>
          <a:p>
            <a:r>
              <a:rPr lang="fr-FR" dirty="0">
                <a:sym typeface="Wingdings" pitchFamily="2" charset="2"/>
              </a:rPr>
              <a:t>La difficulté d’un thème de recherche réside dans la programmation .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071546"/>
            <a:ext cx="8143932" cy="2357454"/>
          </a:xfrm>
        </p:spPr>
        <p:txBody>
          <a:bodyPr/>
          <a:lstStyle/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r>
              <a:rPr lang="fr-FR" sz="6600" b="1" i="1" u="sng" dirty="0">
                <a:solidFill>
                  <a:srgbClr val="FF0000"/>
                </a:solidFill>
              </a:rPr>
              <a:t>Terminologie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643734"/>
          </a:xfrm>
        </p:spPr>
        <p:txBody>
          <a:bodyPr>
            <a:normAutofit/>
          </a:bodyPr>
          <a:lstStyle/>
          <a:p>
            <a:r>
              <a:rPr lang="fr-FR" sz="3000" b="1" u="sng" dirty="0"/>
              <a:t>1. Définitions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fr-FR" b="1" u="sng" dirty="0"/>
              <a:t>Projet de Fin d'Etudes:</a:t>
            </a:r>
          </a:p>
          <a:p>
            <a:r>
              <a:rPr lang="fr-FR" sz="2400" dirty="0"/>
              <a:t>Le PFE est un </a:t>
            </a:r>
            <a:r>
              <a:rPr lang="fr-FR" sz="2400" dirty="0">
                <a:solidFill>
                  <a:srgbClr val="FF0000"/>
                </a:solidFill>
              </a:rPr>
              <a:t>travail individuel </a:t>
            </a:r>
            <a:r>
              <a:rPr lang="fr-FR" sz="2400" dirty="0"/>
              <a:t>effectué sous la responsabilité d'un </a:t>
            </a:r>
            <a:r>
              <a:rPr lang="fr-FR" sz="2400" dirty="0">
                <a:solidFill>
                  <a:srgbClr val="FF0000"/>
                </a:solidFill>
              </a:rPr>
              <a:t>directeur</a:t>
            </a:r>
            <a:r>
              <a:rPr lang="fr-FR" sz="2400" dirty="0"/>
              <a:t> et qui débouche sur un </a:t>
            </a:r>
            <a:r>
              <a:rPr lang="fr-FR" sz="2400" dirty="0">
                <a:solidFill>
                  <a:srgbClr val="FF0000"/>
                </a:solidFill>
              </a:rPr>
              <a:t>rapport </a:t>
            </a:r>
            <a:r>
              <a:rPr lang="fr-FR" sz="2400" dirty="0"/>
              <a:t>écrit  et évalué lors d'une </a:t>
            </a:r>
            <a:r>
              <a:rPr lang="fr-FR" sz="2400" dirty="0">
                <a:solidFill>
                  <a:srgbClr val="FF0000"/>
                </a:solidFill>
              </a:rPr>
              <a:t>défense orale  (soutenance) </a:t>
            </a:r>
            <a:r>
              <a:rPr lang="fr-FR" sz="2400" dirty="0"/>
              <a:t>publique. </a:t>
            </a:r>
          </a:p>
          <a:p>
            <a:r>
              <a:rPr lang="fr-FR" sz="2400" dirty="0"/>
              <a:t>La défense a lieu en présence du </a:t>
            </a:r>
            <a:r>
              <a:rPr lang="fr-FR" sz="2400" dirty="0">
                <a:solidFill>
                  <a:srgbClr val="FF0000"/>
                </a:solidFill>
              </a:rPr>
              <a:t>directeur</a:t>
            </a:r>
            <a:r>
              <a:rPr lang="fr-FR" sz="2400" dirty="0"/>
              <a:t> et d'un </a:t>
            </a:r>
            <a:r>
              <a:rPr lang="fr-FR" sz="2400" dirty="0">
                <a:solidFill>
                  <a:srgbClr val="FF0000"/>
                </a:solidFill>
              </a:rPr>
              <a:t>expert et</a:t>
            </a:r>
            <a:r>
              <a:rPr lang="fr-FR" sz="2400" dirty="0"/>
              <a:t> éventuellement d'un </a:t>
            </a:r>
            <a:r>
              <a:rPr lang="fr-FR" sz="2400" dirty="0">
                <a:solidFill>
                  <a:srgbClr val="FF0000"/>
                </a:solidFill>
              </a:rPr>
              <a:t>rapporteur</a:t>
            </a:r>
            <a:r>
              <a:rPr lang="fr-FR" sz="2400" dirty="0"/>
              <a:t>. </a:t>
            </a:r>
          </a:p>
          <a:p>
            <a:r>
              <a:rPr lang="fr-FR" sz="2400" b="1" u="sng" dirty="0"/>
              <a:t>mémoire:</a:t>
            </a:r>
          </a:p>
          <a:p>
            <a:r>
              <a:rPr lang="fr-FR" sz="2400" dirty="0"/>
              <a:t>Un </a:t>
            </a:r>
            <a:r>
              <a:rPr lang="fr-FR" sz="2400" b="1" dirty="0"/>
              <a:t>mémoire</a:t>
            </a:r>
            <a:r>
              <a:rPr lang="fr-FR" sz="2400" dirty="0"/>
              <a:t> est un </a:t>
            </a:r>
            <a:r>
              <a:rPr lang="fr-FR" sz="2400" dirty="0">
                <a:solidFill>
                  <a:srgbClr val="FF0000"/>
                </a:solidFill>
              </a:rPr>
              <a:t>document</a:t>
            </a:r>
            <a:r>
              <a:rPr lang="fr-FR" sz="2400" dirty="0"/>
              <a:t> permettant d'exposer son opinion(ou les résultats des recherches) concernant un sujet donné.</a:t>
            </a:r>
          </a:p>
          <a:p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28596" y="2786058"/>
            <a:ext cx="830849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800" b="1" i="1" u="sng" dirty="0">
                <a:solidFill>
                  <a:srgbClr val="FF0000"/>
                </a:solidFill>
              </a:rPr>
              <a:t>Planification et préparation</a:t>
            </a:r>
            <a:endParaRPr lang="fr-FR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312" y="41379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br>
              <a:rPr lang="fr-FR" sz="4800" b="1" u="sng" dirty="0">
                <a:solidFill>
                  <a:srgbClr val="FF0000"/>
                </a:solidFill>
              </a:rPr>
            </a:br>
            <a:r>
              <a:rPr lang="fr-FR" sz="4800" b="1" u="sng" dirty="0">
                <a:solidFill>
                  <a:srgbClr val="FF0000"/>
                </a:solidFill>
              </a:rPr>
              <a:t>Contenu de la matière </a:t>
            </a:r>
            <a:r>
              <a:rPr lang="fr-FR" b="1" u="sng" dirty="0">
                <a:solidFill>
                  <a:srgbClr val="FF0000"/>
                </a:solidFill>
              </a:rPr>
              <a:t>:</a:t>
            </a:r>
            <a:br>
              <a:rPr lang="fr-FR" b="1" u="sng" dirty="0">
                <a:solidFill>
                  <a:srgbClr val="FF0000"/>
                </a:solidFill>
              </a:rPr>
            </a:b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467544" y="1556792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1. </a:t>
            </a:r>
            <a:r>
              <a:rPr lang="fr-FR" b="1" i="1" u="sng" dirty="0"/>
              <a:t>Choix du thème et la  préparation préalable</a:t>
            </a:r>
            <a:br>
              <a:rPr lang="fr-FR" dirty="0"/>
            </a:b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72512" y="2060848"/>
            <a:ext cx="8059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</a:t>
            </a:r>
            <a:r>
              <a:rPr lang="fr-FR" b="1" i="1" u="sng" dirty="0"/>
              <a:t>. Planification et préparation des outils</a:t>
            </a:r>
            <a:br>
              <a:rPr lang="fr-FR" dirty="0"/>
            </a:br>
            <a:r>
              <a:rPr lang="fr-FR" dirty="0"/>
              <a:t>- Mettre en œuvre un plan de travail</a:t>
            </a:r>
            <a:br>
              <a:rPr lang="fr-FR" dirty="0"/>
            </a:br>
            <a:r>
              <a:rPr lang="fr-FR" dirty="0"/>
              <a:t>- Choisir les outils de mise en page (MS Word, Latex)</a:t>
            </a:r>
            <a:br>
              <a:rPr lang="fr-FR" dirty="0"/>
            </a:br>
            <a:r>
              <a:rPr lang="fr-FR" dirty="0"/>
              <a:t>- Utiliser un système de contrôle des versions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67544" y="3356992"/>
            <a:ext cx="55446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3. </a:t>
            </a:r>
            <a:r>
              <a:rPr lang="fr-FR" b="1" i="1" u="sng" dirty="0"/>
              <a:t>Rédaction scientifique</a:t>
            </a:r>
            <a:br>
              <a:rPr lang="fr-FR" dirty="0"/>
            </a:br>
            <a:r>
              <a:rPr lang="fr-FR" dirty="0"/>
              <a:t>- Grammaire et vocabulaire scientifique</a:t>
            </a:r>
            <a:br>
              <a:rPr lang="fr-FR" dirty="0"/>
            </a:br>
            <a:r>
              <a:rPr lang="fr-FR" dirty="0"/>
              <a:t>- Éviter le plagiat</a:t>
            </a:r>
            <a:br>
              <a:rPr lang="fr-FR" dirty="0">
                <a:solidFill>
                  <a:srgbClr val="00B050"/>
                </a:solidFill>
              </a:rPr>
            </a:br>
            <a:endParaRPr lang="fr-FR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857232"/>
            <a:ext cx="8229600" cy="4389120"/>
          </a:xfrm>
        </p:spPr>
        <p:txBody>
          <a:bodyPr>
            <a:normAutofit fontScale="32500" lnSpcReduction="20000"/>
          </a:bodyPr>
          <a:lstStyle/>
          <a:p>
            <a:r>
              <a:rPr lang="fr-FR" sz="11200" b="1" u="sng" dirty="0">
                <a:latin typeface="Times New Roman" pitchFamily="18" charset="0"/>
                <a:cs typeface="Times New Roman" pitchFamily="18" charset="0"/>
              </a:rPr>
              <a:t>1. Définitions </a:t>
            </a:r>
            <a:r>
              <a:rPr lang="fr-FR" altLang="zh-CN" sz="11200" b="1" u="sng" dirty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plan de travail.</a:t>
            </a:r>
          </a:p>
          <a:p>
            <a:pPr algn="just" fontAlgn="base"/>
            <a:endParaRPr lang="fr-FR" sz="9600" dirty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fr-FR" sz="9600" dirty="0">
                <a:latin typeface="Times New Roman" pitchFamily="18" charset="0"/>
                <a:cs typeface="Times New Roman" pitchFamily="18" charset="0"/>
              </a:rPr>
              <a:t>Un plan de travail est un ensemble </a:t>
            </a:r>
            <a:r>
              <a:rPr lang="fr-FR" sz="9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systématique d’activités </a:t>
            </a:r>
            <a:r>
              <a:rPr lang="fr-FR" sz="9600" dirty="0">
                <a:latin typeface="Times New Roman" pitchFamily="18" charset="0"/>
                <a:cs typeface="Times New Roman" pitchFamily="18" charset="0"/>
              </a:rPr>
              <a:t>mises en œuvre pour concrétiser un but. </a:t>
            </a:r>
          </a:p>
          <a:p>
            <a:pPr algn="just" fontAlgn="base">
              <a:buNone/>
            </a:pPr>
            <a:endParaRPr lang="fr-FR" sz="9600" dirty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endParaRPr lang="fr-FR" sz="9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br>
              <a:rPr lang="fr-FR" sz="9600" dirty="0">
                <a:latin typeface="Times New Roman" pitchFamily="18" charset="0"/>
                <a:cs typeface="Times New Roman" pitchFamily="18" charset="0"/>
              </a:rPr>
            </a:br>
            <a:br>
              <a:rPr lang="fr-FR" sz="3800" dirty="0">
                <a:latin typeface="Times New Roman" pitchFamily="18" charset="0"/>
                <a:cs typeface="Times New Roman" pitchFamily="18" charset="0"/>
              </a:rPr>
            </a:br>
            <a:endParaRPr lang="fr-FR" sz="38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4895864"/>
          </a:xfrm>
        </p:spPr>
        <p:txBody>
          <a:bodyPr>
            <a:normAutofit/>
          </a:bodyPr>
          <a:lstStyle/>
          <a:p>
            <a:pPr algn="just"/>
            <a:r>
              <a:rPr lang="fr-FR" dirty="0"/>
              <a:t>la réalisation du mémoire repose sur plusieurs étapes essentielles qu’il faut parfois mener de front ou en parallèle.</a:t>
            </a:r>
          </a:p>
          <a:p>
            <a:pPr algn="just"/>
            <a:endParaRPr lang="fr-FR" dirty="0"/>
          </a:p>
          <a:p>
            <a:pPr algn="just"/>
            <a:r>
              <a:rPr lang="fr-FR" dirty="0"/>
              <a:t>Il est alors primordial de s’accorder pour chaque étape un délai raisonnable. </a:t>
            </a:r>
          </a:p>
          <a:p>
            <a:pPr algn="just"/>
            <a:r>
              <a:rPr lang="fr-FR" dirty="0"/>
              <a:t>Si vous voulez rendre votre mémoire à temps, il faut vous en tenir à un planning rigoureux. Votre capacité à respecter les délais est une des conditions de réussite de votre mémoire.</a:t>
            </a:r>
          </a:p>
          <a:p>
            <a:pPr algn="just"/>
            <a:endParaRPr lang="fr-FR" dirty="0"/>
          </a:p>
          <a:p>
            <a:pPr algn="just"/>
            <a:r>
              <a:rPr lang="fr-FR" dirty="0"/>
              <a:t>Ce planning peut être représenté sous différentes formes (tableau, diagramme…).</a:t>
            </a:r>
          </a:p>
          <a:p>
            <a:pPr algn="just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>
            <a:normAutofit/>
          </a:bodyPr>
          <a:lstStyle/>
          <a:p>
            <a:r>
              <a:rPr lang="fr-FR" sz="2400" dirty="0"/>
              <a:t>Nous vous proposons ici une matérialisation du planning de mémoire sous la forme du diagramme de Gantt : </a:t>
            </a:r>
          </a:p>
        </p:txBody>
      </p:sp>
      <p:pic>
        <p:nvPicPr>
          <p:cNvPr id="4" name="Picture 2" descr="http://www.scriptor.fr/sites/scriptor.fr/files/upload/gantt-planning_memoi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117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fr-FR" dirty="0"/>
              <a:t>Aucune étape n’est à sous-estimer, la rédaction des chapitres, la relecture et les validations par les enseignants prennent parfois plus de temps que prévu.</a:t>
            </a:r>
          </a:p>
          <a:p>
            <a:pPr algn="just"/>
            <a:r>
              <a:rPr lang="fr-FR" dirty="0"/>
              <a:t>Nous vous conseillons :</a:t>
            </a:r>
          </a:p>
          <a:p>
            <a:pPr algn="just"/>
            <a:r>
              <a:rPr lang="fr-FR" dirty="0"/>
              <a:t>de dresser votre propre planning de réalisation suivant les délais qui vous sont impartis en listant l’ensemble des étapes de votre projet,</a:t>
            </a:r>
          </a:p>
          <a:p>
            <a:pPr algn="just"/>
            <a:r>
              <a:rPr lang="fr-FR" dirty="0"/>
              <a:t>d’estimer le temps nécessaire pour la réalisation de chacune des étapes,</a:t>
            </a:r>
          </a:p>
          <a:p>
            <a:pPr algn="just"/>
            <a:r>
              <a:rPr lang="fr-FR" dirty="0"/>
              <a:t>de prévoir des périodes de sécurité pour vous laisser des temps de repos et au cas où vous auriez pris du retard lors d’une des phases,</a:t>
            </a:r>
          </a:p>
          <a:p>
            <a:pPr algn="just"/>
            <a:r>
              <a:rPr lang="fr-FR" dirty="0"/>
              <a:t>de respecter au maximum votre planning en l’actualisant régulièrement.</a:t>
            </a:r>
          </a:p>
          <a:p>
            <a:pPr algn="just"/>
            <a:endParaRPr lang="fr-F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dirty="0"/>
              <a:t>Fixez vous par jour des petits buts.</a:t>
            </a:r>
          </a:p>
          <a:p>
            <a:pPr algn="just"/>
            <a:r>
              <a:rPr lang="fr-FR" dirty="0"/>
              <a:t> Assignez-vous de petites tâches réalisables par jour et soyez patients. Un mémoire ne se fait pas en un jour.</a:t>
            </a:r>
          </a:p>
          <a:p>
            <a:pPr algn="just"/>
            <a:r>
              <a:rPr lang="fr-FR" dirty="0"/>
              <a:t>Commencez par les tâches qui vous paraissent les plus pénibles. Le plus dur sera fait, le reste sera donc toujours plus facile et agréable.</a:t>
            </a:r>
          </a:p>
          <a:p>
            <a:pPr algn="just"/>
            <a:r>
              <a:rPr lang="fr-FR" dirty="0"/>
              <a:t>Rassemblez les tâches de même nature, vous aurez le sentiment d’avoir accompli une partie importante de votre travail et vous pourrez passer tranquillement à autre chose.</a:t>
            </a:r>
          </a:p>
          <a:p>
            <a:pPr algn="just"/>
            <a:endParaRPr lang="fr-F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La gestion de l’information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935480"/>
            <a:ext cx="9144000" cy="4389120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fr-FR" b="1" i="1" u="sng" dirty="0">
                <a:solidFill>
                  <a:srgbClr val="FF0000"/>
                </a:solidFill>
              </a:rPr>
              <a:t> </a:t>
            </a:r>
            <a:r>
              <a:rPr lang="fr-FR" dirty="0"/>
              <a:t>Triez l’ensemble des informations collectées sous forme de fichiers informatiques et classez les par thèmes. </a:t>
            </a:r>
          </a:p>
          <a:p>
            <a:pPr algn="just">
              <a:buFont typeface="Wingdings" pitchFamily="2" charset="2"/>
              <a:buChar char="§"/>
            </a:pPr>
            <a:endParaRPr lang="fr-FR" dirty="0"/>
          </a:p>
          <a:p>
            <a:pPr>
              <a:buNone/>
            </a:pPr>
            <a:r>
              <a:rPr lang="fr-FR" b="1" u="sng" dirty="0">
                <a:solidFill>
                  <a:srgbClr val="FF0000"/>
                </a:solidFill>
              </a:rPr>
              <a:t>Exemple: </a:t>
            </a:r>
            <a:r>
              <a:rPr lang="fr-FR" b="1" u="sng" dirty="0"/>
              <a:t> </a:t>
            </a:r>
            <a:r>
              <a:rPr lang="fr-FR" dirty="0"/>
              <a:t>thème sur </a:t>
            </a:r>
            <a:r>
              <a:rPr lang="fr-FR" dirty="0">
                <a:solidFill>
                  <a:srgbClr val="C00000"/>
                </a:solidFill>
              </a:rPr>
              <a:t>l’optimisation </a:t>
            </a:r>
            <a:r>
              <a:rPr lang="fr-FR" dirty="0"/>
              <a:t>et le </a:t>
            </a:r>
            <a:r>
              <a:rPr lang="fr-FR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deep</a:t>
            </a:r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fr-FR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leaning</a:t>
            </a:r>
            <a:r>
              <a:rPr lang="fr-FR" dirty="0"/>
              <a:t> dans les système </a:t>
            </a:r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multi agents,</a:t>
            </a:r>
          </a:p>
          <a:p>
            <a:pPr>
              <a:buNone/>
            </a:pPr>
            <a:endParaRPr lang="fr-FR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File"/>
          <p:cNvSpPr>
            <a:spLocks noEditPoints="1" noChangeArrowheads="1"/>
          </p:cNvSpPr>
          <p:nvPr/>
        </p:nvSpPr>
        <p:spPr bwMode="auto">
          <a:xfrm>
            <a:off x="395536" y="4221088"/>
            <a:ext cx="943744" cy="544835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File"/>
          <p:cNvSpPr>
            <a:spLocks noEditPoints="1" noChangeArrowheads="1"/>
          </p:cNvSpPr>
          <p:nvPr/>
        </p:nvSpPr>
        <p:spPr bwMode="auto">
          <a:xfrm>
            <a:off x="395536" y="4941169"/>
            <a:ext cx="943744" cy="504056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File"/>
          <p:cNvSpPr>
            <a:spLocks noEditPoints="1" noChangeArrowheads="1"/>
          </p:cNvSpPr>
          <p:nvPr/>
        </p:nvSpPr>
        <p:spPr bwMode="auto">
          <a:xfrm>
            <a:off x="395536" y="5661248"/>
            <a:ext cx="943744" cy="544835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763688" y="4221088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optimisation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763688" y="5008531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Deep</a:t>
            </a:r>
            <a:r>
              <a:rPr lang="fr-FR" dirty="0"/>
              <a:t> </a:t>
            </a:r>
            <a:r>
              <a:rPr lang="fr-FR" dirty="0" err="1"/>
              <a:t>learning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1763688" y="5748999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multiagents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/>
      <p:bldP spid="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552" y="980728"/>
            <a:ext cx="80648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fr-FR" sz="2800" dirty="0"/>
              <a:t>Nommez vos fichiers suffisamment explicitement pour comprendre ce que vous y rangez.</a:t>
            </a:r>
          </a:p>
        </p:txBody>
      </p:sp>
      <p:sp>
        <p:nvSpPr>
          <p:cNvPr id="5" name="File"/>
          <p:cNvSpPr>
            <a:spLocks noEditPoints="1" noChangeArrowheads="1"/>
          </p:cNvSpPr>
          <p:nvPr/>
        </p:nvSpPr>
        <p:spPr bwMode="auto">
          <a:xfrm>
            <a:off x="539552" y="1952363"/>
            <a:ext cx="1296144" cy="612541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File"/>
          <p:cNvSpPr>
            <a:spLocks noEditPoints="1" noChangeArrowheads="1"/>
          </p:cNvSpPr>
          <p:nvPr/>
        </p:nvSpPr>
        <p:spPr bwMode="auto">
          <a:xfrm>
            <a:off x="531912" y="2780929"/>
            <a:ext cx="1303784" cy="648072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2123728" y="2132856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Glrkglk,hle,hyr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123728" y="2996952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hhhhhhhhhhhhhhhhhhhhhhhhhhhhhhhh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69336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992225"/>
            <a:ext cx="8229600" cy="4389120"/>
          </a:xfrm>
        </p:spPr>
        <p:txBody>
          <a:bodyPr/>
          <a:lstStyle/>
          <a:p>
            <a:r>
              <a:rPr lang="fr-FR" dirty="0"/>
              <a:t>Ne multipliez pas les dossiers qui vous permettent de classer vos documents sinon vous ne saurez plus où sont rangés vos documents.</a:t>
            </a: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88600" y="2420888"/>
            <a:ext cx="49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Mémoire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58168" y="2996952"/>
            <a:ext cx="49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Mémoire 1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692456" y="3573016"/>
            <a:ext cx="49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Mémoire 2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716744" y="4092091"/>
            <a:ext cx="49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Mémoire </a:t>
            </a:r>
            <a:r>
              <a:rPr lang="fr-FR" sz="2400" b="1" dirty="0" err="1"/>
              <a:t>ahmed</a:t>
            </a:r>
            <a:endParaRPr lang="fr-FR" sz="24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713312" y="4710543"/>
            <a:ext cx="49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Mémoire </a:t>
            </a:r>
            <a:r>
              <a:rPr lang="fr-FR" sz="2400" b="1" dirty="0" err="1"/>
              <a:t>ali</a:t>
            </a:r>
            <a:endParaRPr lang="fr-FR" sz="2400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692456" y="5210891"/>
            <a:ext cx="49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Mémoire finale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688600" y="5678800"/>
            <a:ext cx="49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Mémoire finale final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716744" y="6035792"/>
            <a:ext cx="6591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Mémoire </a:t>
            </a:r>
            <a:r>
              <a:rPr lang="fr-FR" sz="2400" b="1" dirty="0" err="1"/>
              <a:t>finallllllllllllllllllllllllllllllllllllllllllllllllllllll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1299874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/>
              <a:t>Sur un document à part notez au fur et à mesure l’ensemble des références bibliographiques selon les normes attendues. La rédaction de la bibliographie est un travail fastidieux qui sera facilité en le réalisant progressivement.</a:t>
            </a:r>
          </a:p>
          <a:p>
            <a:pPr algn="just"/>
            <a:r>
              <a:rPr lang="fr-FR" dirty="0"/>
              <a:t>Effectuez des sauvegardes régulières sur une clé USB ou envoyez-vous par mail votre avancement. Les pannes d’ordinateur sont parfois dramatiques…</a:t>
            </a:r>
          </a:p>
          <a:p>
            <a:pPr algn="just"/>
            <a:r>
              <a:rPr lang="fr-FR" dirty="0"/>
              <a:t>Imprimez régulièrement tout ce que vous rédigez pour avoir une trace écrite de votre avancée.</a:t>
            </a:r>
          </a:p>
          <a:p>
            <a:pPr algn="just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4282" y="357166"/>
            <a:ext cx="8286808" cy="2460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altLang="zh-CN" sz="2800" b="1" dirty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2. </a:t>
            </a:r>
            <a:r>
              <a:rPr lang="fr-FR" altLang="zh-CN" sz="2800" b="1" u="sng" dirty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Outils de mise en page (MS Word, Latex)</a:t>
            </a: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fr-FR" altLang="zh-CN" sz="3200" b="1" u="sng" dirty="0"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endParaRPr lang="fr-FR" altLang="zh-CN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4. </a:t>
            </a:r>
            <a:r>
              <a:rPr lang="fr-FR" b="1" i="1" u="sng" dirty="0"/>
              <a:t>Structure d'un mémoire</a:t>
            </a:r>
            <a:br>
              <a:rPr lang="fr-FR" dirty="0"/>
            </a:br>
            <a:r>
              <a:rPr lang="fr-FR" dirty="0"/>
              <a:t>- Résumé</a:t>
            </a:r>
            <a:br>
              <a:rPr lang="fr-FR" dirty="0"/>
            </a:br>
            <a:r>
              <a:rPr lang="fr-FR" dirty="0"/>
              <a:t>- Introduction</a:t>
            </a:r>
            <a:br>
              <a:rPr lang="fr-FR" dirty="0"/>
            </a:br>
            <a:r>
              <a:rPr lang="fr-FR" dirty="0"/>
              <a:t>- Etat de l'art</a:t>
            </a:r>
            <a:br>
              <a:rPr lang="fr-FR" dirty="0"/>
            </a:br>
            <a:r>
              <a:rPr lang="fr-FR" dirty="0"/>
              <a:t>- Matériels et méthodes</a:t>
            </a:r>
            <a:br>
              <a:rPr lang="fr-FR" dirty="0"/>
            </a:br>
            <a:r>
              <a:rPr lang="fr-FR" dirty="0"/>
              <a:t>- Résultats</a:t>
            </a:r>
            <a:br>
              <a:rPr lang="fr-FR" dirty="0"/>
            </a:br>
            <a:r>
              <a:rPr lang="fr-FR" dirty="0"/>
              <a:t>- Discussion</a:t>
            </a:r>
            <a:br>
              <a:rPr lang="fr-FR" dirty="0"/>
            </a:br>
            <a:r>
              <a:rPr lang="fr-FR" dirty="0"/>
              <a:t>- Conclusion</a:t>
            </a:r>
            <a:br>
              <a:rPr lang="fr-FR" dirty="0"/>
            </a:br>
            <a:r>
              <a:rPr lang="fr-FR" dirty="0"/>
              <a:t>- Référence bibliographiques</a:t>
            </a:r>
          </a:p>
          <a:p>
            <a:endParaRPr lang="fr-FR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286544"/>
          </a:xfrm>
        </p:spPr>
        <p:txBody>
          <a:bodyPr>
            <a:normAutofit/>
          </a:bodyPr>
          <a:lstStyle/>
          <a:p>
            <a:pPr algn="just"/>
            <a:r>
              <a:rPr lang="fr-FR" sz="3600" u="sng" dirty="0" err="1">
                <a:latin typeface="Times New Roman" pitchFamily="18" charset="0"/>
                <a:cs typeface="Times New Roman" pitchFamily="18" charset="0"/>
              </a:rPr>
              <a:t>LaTeX</a:t>
            </a:r>
            <a:endParaRPr lang="fr-FR" sz="3600" u="sng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LaTeX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est un </a:t>
            </a:r>
            <a:r>
              <a:rPr lang="fr-FR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langage informatique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permettant de mettre en page des documents de la manière la plus professionnelle qui soit. </a:t>
            </a:r>
          </a:p>
          <a:p>
            <a:pPr algn="just"/>
            <a:r>
              <a:rPr lang="fr-FR" sz="2800" dirty="0"/>
              <a:t>Le nom est l'abréviation de </a:t>
            </a:r>
            <a:r>
              <a:rPr lang="fr-FR" sz="2800" i="1" dirty="0" err="1"/>
              <a:t>Lamport</a:t>
            </a:r>
            <a:r>
              <a:rPr lang="fr-FR" sz="2800" i="1" dirty="0"/>
              <a:t> </a:t>
            </a:r>
            <a:r>
              <a:rPr lang="fr-FR" sz="2800" i="1" dirty="0" err="1"/>
              <a:t>TeX</a:t>
            </a:r>
            <a:r>
              <a:rPr lang="fr-FR" sz="2800" dirty="0"/>
              <a:t>.(art)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Ce langage a été conçu pour rendre la création de document facile pour l'auteur d'un coté, et produire des documents lisibles et clairs du côté des lecteurs. </a:t>
            </a:r>
          </a:p>
          <a:p>
            <a:pPr algn="just" fontAlgn="ctr">
              <a:buNone/>
            </a:pPr>
            <a:r>
              <a:rPr lang="fr-FR" sz="2800" b="1" dirty="0"/>
              <a:t> Tex, puis </a:t>
            </a:r>
            <a:r>
              <a:rPr lang="fr-FR" sz="2800" b="1" dirty="0" err="1"/>
              <a:t>LaTeX</a:t>
            </a:r>
            <a:r>
              <a:rPr lang="fr-FR" sz="2800" b="1" dirty="0">
                <a:hlinkClick r:id="rId2" tooltip="Haut de page"/>
              </a:rPr>
              <a:t>▲</a:t>
            </a:r>
            <a:endParaRPr lang="fr-FR" sz="2800" b="1" dirty="0"/>
          </a:p>
          <a:p>
            <a:pPr algn="just"/>
            <a:r>
              <a:rPr lang="fr-FR" sz="2800" b="1" dirty="0" err="1">
                <a:hlinkClick r:id="rId3"/>
              </a:rPr>
              <a:t>TeX</a:t>
            </a:r>
            <a:r>
              <a:rPr lang="fr-FR" sz="2800" dirty="0"/>
              <a:t>, c'est un logiciel écrit par Donald </a:t>
            </a:r>
            <a:r>
              <a:rPr lang="fr-FR" sz="2800" dirty="0" err="1"/>
              <a:t>Knuth</a:t>
            </a:r>
            <a:r>
              <a:rPr lang="fr-FR" sz="2800" dirty="0"/>
              <a:t> à partir de 1977. C'est un ensemble d' « algorithmes </a:t>
            </a:r>
            <a:r>
              <a:rPr lang="fr-FR" sz="2800" dirty="0">
                <a:solidFill>
                  <a:srgbClr val="FF0000"/>
                </a:solidFill>
              </a:rPr>
              <a:t>» Il est  plus tout particulièrement adapté pour l'édition de formules mathématiques, de formules chimiques…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314" name="Picture 2" descr="Image associÃ©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71462"/>
            <a:ext cx="9286908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338" name="Picture 2" descr="https://upload.wikimedia.org/wikipedia/commons/5/53/TexmakerView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858280" cy="66231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s://i.stack.imgur.com/5w0z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714544" y="-214338"/>
            <a:ext cx="11930146" cy="74485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37197" y="785794"/>
            <a:ext cx="8592521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785795"/>
            <a:ext cx="6805767" cy="5216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Fonctions mathématiques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928802"/>
            <a:ext cx="382905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3143248"/>
            <a:ext cx="7715304" cy="1315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4572008"/>
            <a:ext cx="1857375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43174" y="5000636"/>
            <a:ext cx="5609661" cy="895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400" b="1" dirty="0"/>
              <a:t>LATEX </a:t>
            </a:r>
          </a:p>
          <a:p>
            <a:pPr algn="ctr">
              <a:buNone/>
            </a:pPr>
            <a:r>
              <a:rPr lang="fr-FR" sz="4400" b="1" dirty="0"/>
              <a:t>VS</a:t>
            </a:r>
          </a:p>
          <a:p>
            <a:pPr algn="ctr"/>
            <a:r>
              <a:rPr lang="fr-FR" sz="4400" b="1" dirty="0"/>
              <a:t>MS </a:t>
            </a:r>
            <a:r>
              <a:rPr lang="fr-FR" sz="4400" b="1" dirty="0" err="1"/>
              <a:t>word</a:t>
            </a:r>
            <a:endParaRPr lang="fr-FR" sz="4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781552"/>
          </a:xfrm>
        </p:spPr>
        <p:txBody>
          <a:bodyPr>
            <a:normAutofit fontScale="92500" lnSpcReduction="10000"/>
          </a:bodyPr>
          <a:lstStyle/>
          <a:p>
            <a:r>
              <a:rPr lang="fr-FR" b="1" i="1" u="sng" dirty="0"/>
              <a:t>5. Présentation orale.</a:t>
            </a:r>
            <a:br>
              <a:rPr lang="fr-FR" b="1" i="1" u="sng" dirty="0"/>
            </a:br>
            <a:r>
              <a:rPr lang="fr-FR" dirty="0"/>
              <a:t>- Préparer les slides</a:t>
            </a:r>
            <a:br>
              <a:rPr lang="fr-FR" dirty="0"/>
            </a:br>
            <a:r>
              <a:rPr lang="fr-FR" dirty="0"/>
              <a:t>- Préparer le speech</a:t>
            </a:r>
            <a:br>
              <a:rPr lang="fr-FR" dirty="0"/>
            </a:br>
            <a:r>
              <a:rPr lang="fr-FR" dirty="0"/>
              <a:t>- Présenter le mémoire</a:t>
            </a:r>
            <a:br>
              <a:rPr lang="fr-FR" dirty="0">
                <a:solidFill>
                  <a:srgbClr val="00B050"/>
                </a:solidFill>
              </a:rPr>
            </a:br>
            <a:endParaRPr lang="fr-FR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contenu 3"/>
          <p:cNvSpPr txBox="1">
            <a:spLocks noGrp="1"/>
          </p:cNvSpPr>
          <p:nvPr>
            <p:ph idx="1"/>
          </p:nvPr>
        </p:nvSpPr>
        <p:spPr>
          <a:xfrm>
            <a:off x="457200" y="1935480"/>
            <a:ext cx="82296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6. </a:t>
            </a:r>
            <a:r>
              <a:rPr lang="fr-FR" b="1" i="1" u="sng" dirty="0"/>
              <a:t>Etude de cas pratique (mini-projet</a:t>
            </a:r>
            <a:r>
              <a:rPr lang="fr-FR" dirty="0"/>
              <a:t>)</a:t>
            </a:r>
            <a:br>
              <a:rPr lang="fr-FR" dirty="0"/>
            </a:br>
            <a:r>
              <a:rPr lang="fr-FR" dirty="0"/>
              <a:t>Afin d'assimiler les compétences requises pendant les séances théoriques, une étude de cas pratique doit être effectuée tout au long de ce semestre, comportant essentiellement:</a:t>
            </a:r>
            <a:br>
              <a:rPr lang="fr-FR" dirty="0"/>
            </a:br>
            <a:r>
              <a:rPr lang="fr-FR" dirty="0"/>
              <a:t>- La rédaction d'un rapport scientifique.</a:t>
            </a:r>
            <a:br>
              <a:rPr lang="fr-FR" dirty="0"/>
            </a:br>
            <a:r>
              <a:rPr lang="fr-FR" dirty="0"/>
              <a:t>- La présentation orale de travail effectué. </a:t>
            </a:r>
            <a:br>
              <a:rPr lang="fr-FR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endParaRPr lang="fr-FR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67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fr-FR" sz="5400" u="sng" dirty="0">
              <a:solidFill>
                <a:srgbClr val="FF0000"/>
              </a:solidFill>
              <a:latin typeface="Britannic Bold" pitchFamily="34" charset="0"/>
            </a:endParaRPr>
          </a:p>
          <a:p>
            <a:pPr algn="ctr">
              <a:buNone/>
            </a:pPr>
            <a:r>
              <a:rPr lang="fr-FR" sz="5400" u="sng" dirty="0">
                <a:solidFill>
                  <a:srgbClr val="FF0000"/>
                </a:solidFill>
                <a:latin typeface="Britannic Bold" pitchFamily="34" charset="0"/>
              </a:rPr>
              <a:t>Choix du thème </a:t>
            </a:r>
          </a:p>
          <a:p>
            <a:pPr algn="ctr">
              <a:buNone/>
            </a:pPr>
            <a:endParaRPr lang="fr-FR" sz="5400" b="1" u="sng" dirty="0">
              <a:solidFill>
                <a:srgbClr val="FF0000"/>
              </a:solidFill>
              <a:latin typeface="Britannic Bold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b="1" u="sng" dirty="0">
                <a:solidFill>
                  <a:srgbClr val="FF0000"/>
                </a:solidFill>
              </a:rPr>
              <a:t>Sur quelle base je vais faire mon choix?</a:t>
            </a:r>
          </a:p>
          <a:p>
            <a:pPr>
              <a:buNone/>
            </a:pPr>
            <a:r>
              <a:rPr lang="fr-FR" dirty="0"/>
              <a:t>Généralement le choix du thème est orienté par les points suivants:</a:t>
            </a:r>
          </a:p>
          <a:p>
            <a:pPr>
              <a:buNone/>
            </a:pPr>
            <a:r>
              <a:rPr lang="fr-FR" dirty="0"/>
              <a:t>   1. Le choix de l’enseignant;</a:t>
            </a:r>
          </a:p>
          <a:p>
            <a:pPr>
              <a:buNone/>
            </a:pPr>
            <a:r>
              <a:rPr lang="fr-FR" dirty="0"/>
              <a:t>  2. Le choix selon un domaine d’ intérêt</a:t>
            </a:r>
            <a:r>
              <a:rPr lang="fr-FR" dirty="0">
                <a:sym typeface="Wingdings" pitchFamily="2" charset="2"/>
              </a:rPr>
              <a:t></a:t>
            </a:r>
            <a:r>
              <a:rPr lang="fr-FR" dirty="0"/>
              <a:t>(selon les compétences).</a:t>
            </a:r>
          </a:p>
          <a:p>
            <a:pPr>
              <a:buNone/>
            </a:pPr>
            <a:r>
              <a:rPr lang="fr-FR" dirty="0"/>
              <a:t>  3. Le choix aléatoire ????????</a:t>
            </a:r>
          </a:p>
          <a:p>
            <a:pPr>
              <a:buNone/>
            </a:pPr>
            <a:r>
              <a:rPr lang="fr-FR" dirty="0"/>
              <a:t>  4. thème proposé par l’étudiants.</a:t>
            </a:r>
          </a:p>
          <a:p>
            <a:pPr>
              <a:buNone/>
            </a:pPr>
            <a:endParaRPr lang="fr-FR" dirty="0"/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dirty="0"/>
              <a:t> 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571472" y="428604"/>
            <a:ext cx="7786742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Liste  des thèmes  </a:t>
            </a:r>
          </a:p>
        </p:txBody>
      </p:sp>
      <p:sp>
        <p:nvSpPr>
          <p:cNvPr id="5" name="Flèche vers le bas 4"/>
          <p:cNvSpPr/>
          <p:nvPr/>
        </p:nvSpPr>
        <p:spPr>
          <a:xfrm rot="1321657">
            <a:off x="2016674" y="1363702"/>
            <a:ext cx="284424" cy="12858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500034" y="2786058"/>
            <a:ext cx="3214710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Enseignants</a:t>
            </a:r>
          </a:p>
          <a:p>
            <a:pPr algn="ctr"/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5214942" y="2643182"/>
            <a:ext cx="3643338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étudiants</a:t>
            </a:r>
          </a:p>
        </p:txBody>
      </p:sp>
      <p:sp>
        <p:nvSpPr>
          <p:cNvPr id="8" name="Flèche vers le bas 7"/>
          <p:cNvSpPr/>
          <p:nvPr/>
        </p:nvSpPr>
        <p:spPr>
          <a:xfrm rot="19533917">
            <a:off x="6812573" y="1328129"/>
            <a:ext cx="288839" cy="12650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/>
          <p:cNvSpPr/>
          <p:nvPr/>
        </p:nvSpPr>
        <p:spPr>
          <a:xfrm>
            <a:off x="0" y="4929198"/>
            <a:ext cx="3571868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Systèmes d’information et applications web  /mobile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3857620" y="5000636"/>
            <a:ext cx="2357454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Thème de recherche</a:t>
            </a:r>
          </a:p>
        </p:txBody>
      </p:sp>
      <p:sp>
        <p:nvSpPr>
          <p:cNvPr id="12" name="Flèche vers le bas 11"/>
          <p:cNvSpPr/>
          <p:nvPr/>
        </p:nvSpPr>
        <p:spPr>
          <a:xfrm>
            <a:off x="7500958" y="3714752"/>
            <a:ext cx="214314" cy="11430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à coins arrondis 12"/>
          <p:cNvSpPr/>
          <p:nvPr/>
        </p:nvSpPr>
        <p:spPr>
          <a:xfrm>
            <a:off x="6500826" y="5000636"/>
            <a:ext cx="2643174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Généralement :systèmes d’information ou applications web/mobile</a:t>
            </a:r>
          </a:p>
        </p:txBody>
      </p:sp>
      <p:sp>
        <p:nvSpPr>
          <p:cNvPr id="15" name="Flèche vers le bas 14"/>
          <p:cNvSpPr/>
          <p:nvPr/>
        </p:nvSpPr>
        <p:spPr>
          <a:xfrm rot="1850604">
            <a:off x="1337796" y="3611242"/>
            <a:ext cx="257908" cy="13884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vers le bas 15"/>
          <p:cNvSpPr/>
          <p:nvPr/>
        </p:nvSpPr>
        <p:spPr>
          <a:xfrm rot="19187139">
            <a:off x="3428635" y="3537191"/>
            <a:ext cx="274768" cy="16485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571480"/>
            <a:ext cx="9144000" cy="575312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fr-FR" b="1" i="1" u="sng" dirty="0">
                <a:solidFill>
                  <a:srgbClr val="FF0000"/>
                </a:solidFill>
              </a:rPr>
              <a:t>Thème proposé par les étudiants:</a:t>
            </a:r>
            <a:br>
              <a:rPr lang="fr-FR" dirty="0"/>
            </a:br>
            <a:endParaRPr lang="fr-FR" dirty="0"/>
          </a:p>
          <a:p>
            <a:pPr>
              <a:buNone/>
            </a:pPr>
            <a:r>
              <a:rPr lang="fr-FR" dirty="0"/>
              <a:t>Généralement les thèmes proposés par les étudiants sont des thèmes de gestion (systèmes d’information ,application web /mobile):</a:t>
            </a:r>
          </a:p>
          <a:p>
            <a:r>
              <a:rPr lang="fr-FR" dirty="0"/>
              <a:t>Prouver que votre future application n’existe pas déjà (si votre thème est lié à un stage). Dans le cas contraire (si l’application existe déjà )</a:t>
            </a:r>
            <a:r>
              <a:rPr lang="fr-FR" dirty="0">
                <a:sym typeface="Wingdings" pitchFamily="2" charset="2"/>
              </a:rPr>
              <a:t> citer les améliorations envisagées dans votre future application.</a:t>
            </a:r>
            <a:endParaRPr lang="fr-FR" dirty="0"/>
          </a:p>
          <a:p>
            <a:r>
              <a:rPr lang="fr-FR" dirty="0"/>
              <a:t> Il faut bien cerner les fonctionnalités de votre future application.</a:t>
            </a:r>
          </a:p>
          <a:p>
            <a:r>
              <a:rPr lang="fr-FR" dirty="0"/>
              <a:t>Il ne suffit pas de proposer un titre seulement.</a:t>
            </a:r>
          </a:p>
          <a:p>
            <a:r>
              <a:rPr lang="fr-FR" dirty="0"/>
              <a:t>Il faut bien confirmer avec les enseignants que votre thèmes est  digne d’ être un thème de master </a:t>
            </a:r>
            <a:r>
              <a:rPr lang="fr-FR" dirty="0">
                <a:sym typeface="Wingdings" pitchFamily="2" charset="2"/>
              </a:rPr>
              <a:t>proposer d’autres fonctionnalités pour adapter le thème éviter les petites thèmes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11238</TotalTime>
  <Words>1412</Words>
  <Application>Microsoft Office PowerPoint</Application>
  <PresentationFormat>Affichage à l'écran (4:3)</PresentationFormat>
  <Paragraphs>125</Paragraphs>
  <Slides>37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37</vt:i4>
      </vt:variant>
    </vt:vector>
  </HeadingPairs>
  <TitlesOfParts>
    <vt:vector size="45" baseType="lpstr">
      <vt:lpstr>Arial</vt:lpstr>
      <vt:lpstr>Britannic Bold</vt:lpstr>
      <vt:lpstr>Calibri</vt:lpstr>
      <vt:lpstr>Constantia</vt:lpstr>
      <vt:lpstr>Times New Roman</vt:lpstr>
      <vt:lpstr>Wingdings</vt:lpstr>
      <vt:lpstr>Wingdings 2</vt:lpstr>
      <vt:lpstr>Débit</vt:lpstr>
      <vt:lpstr>Présentation PowerPoint</vt:lpstr>
      <vt:lpstr> Contenu de la matière :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STAGE</vt:lpstr>
      <vt:lpstr>Si Thème de recherche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Nous vous proposons ici une matérialisation du planning de mémoire sous la forme du diagramme de Gantt : </vt:lpstr>
      <vt:lpstr>Présentation PowerPoint</vt:lpstr>
      <vt:lpstr>Présentation PowerPoint</vt:lpstr>
      <vt:lpstr>La gestion de l’information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Fonctions mathématiques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ANTAR Z</cp:lastModifiedBy>
  <cp:revision>806</cp:revision>
  <dcterms:created xsi:type="dcterms:W3CDTF">2017-10-09T19:26:42Z</dcterms:created>
  <dcterms:modified xsi:type="dcterms:W3CDTF">2023-12-06T20:04:45Z</dcterms:modified>
</cp:coreProperties>
</file>