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31"/>
  </p:notesMasterIdLst>
  <p:sldIdLst>
    <p:sldId id="286" r:id="rId2"/>
    <p:sldId id="283" r:id="rId3"/>
    <p:sldId id="287" r:id="rId4"/>
    <p:sldId id="288" r:id="rId5"/>
    <p:sldId id="289" r:id="rId6"/>
    <p:sldId id="290" r:id="rId7"/>
    <p:sldId id="291" r:id="rId8"/>
    <p:sldId id="292" r:id="rId9"/>
    <p:sldId id="303" r:id="rId10"/>
    <p:sldId id="304" r:id="rId11"/>
    <p:sldId id="305" r:id="rId12"/>
    <p:sldId id="306" r:id="rId13"/>
    <p:sldId id="307" r:id="rId14"/>
    <p:sldId id="308" r:id="rId15"/>
    <p:sldId id="309" r:id="rId16"/>
    <p:sldId id="310" r:id="rId17"/>
    <p:sldId id="311" r:id="rId18"/>
    <p:sldId id="312" r:id="rId19"/>
    <p:sldId id="313" r:id="rId20"/>
    <p:sldId id="315" r:id="rId21"/>
    <p:sldId id="316" r:id="rId22"/>
    <p:sldId id="317" r:id="rId23"/>
    <p:sldId id="320" r:id="rId24"/>
    <p:sldId id="321" r:id="rId25"/>
    <p:sldId id="323" r:id="rId26"/>
    <p:sldId id="324" r:id="rId27"/>
    <p:sldId id="325" r:id="rId28"/>
    <p:sldId id="328" r:id="rId29"/>
    <p:sldId id="329" r:id="rId30"/>
  </p:sldIdLst>
  <p:sldSz cx="9144000" cy="6858000" type="screen4x3"/>
  <p:notesSz cx="6742113" cy="9872663"/>
  <p:defaultTextStyle>
    <a:defPPr>
      <a:defRPr lang="fr-FR"/>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3300"/>
    <a:srgbClr val="FF6600"/>
    <a:srgbClr val="969696"/>
    <a:srgbClr val="FFCC00"/>
    <a:srgbClr val="00CC66"/>
    <a:srgbClr val="CCFF66"/>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57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en-US" dirty="0"/>
          </a:p>
        </p:txBody>
      </p:sp>
      <p:sp>
        <p:nvSpPr>
          <p:cNvPr id="8195" name="Rectangle 1027"/>
          <p:cNvSpPr>
            <a:spLocks noGrp="1" noChangeArrowheads="1"/>
          </p:cNvSpPr>
          <p:nvPr>
            <p:ph type="dt" idx="1"/>
          </p:nvPr>
        </p:nvSpPr>
        <p:spPr bwMode="auto">
          <a:xfrm>
            <a:off x="3820531" y="0"/>
            <a:ext cx="2921582"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en-US" dirty="0"/>
          </a:p>
        </p:txBody>
      </p:sp>
      <p:sp>
        <p:nvSpPr>
          <p:cNvPr id="24580" name="Rectangle 1028"/>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8197" name="Rectangle 1029"/>
          <p:cNvSpPr>
            <a:spLocks noGrp="1" noChangeArrowheads="1"/>
          </p:cNvSpPr>
          <p:nvPr>
            <p:ph type="body" sz="quarter" idx="3"/>
          </p:nvPr>
        </p:nvSpPr>
        <p:spPr bwMode="auto">
          <a:xfrm>
            <a:off x="898949" y="4689515"/>
            <a:ext cx="4944216" cy="4442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smtClean="0"/>
              <a:t>Cliquez pour modifier les styles du texte du masque</a:t>
            </a:r>
          </a:p>
          <a:p>
            <a:pPr lvl="1"/>
            <a:r>
              <a:rPr lang="fr-FR" altLang="en-US" noProof="0" smtClean="0"/>
              <a:t>Deuxième niveau</a:t>
            </a:r>
          </a:p>
          <a:p>
            <a:pPr lvl="2"/>
            <a:r>
              <a:rPr lang="fr-FR" altLang="en-US" noProof="0" smtClean="0"/>
              <a:t>Troisième niveau</a:t>
            </a:r>
          </a:p>
          <a:p>
            <a:pPr lvl="3"/>
            <a:r>
              <a:rPr lang="fr-FR" altLang="en-US" noProof="0" smtClean="0"/>
              <a:t>Quatrième niveau</a:t>
            </a:r>
          </a:p>
          <a:p>
            <a:pPr lvl="4"/>
            <a:r>
              <a:rPr lang="fr-FR" altLang="en-US" noProof="0" smtClean="0"/>
              <a:t>Cinquième niveau</a:t>
            </a:r>
          </a:p>
        </p:txBody>
      </p:sp>
      <p:sp>
        <p:nvSpPr>
          <p:cNvPr id="8198" name="Rectangle 1030"/>
          <p:cNvSpPr>
            <a:spLocks noGrp="1" noChangeArrowheads="1"/>
          </p:cNvSpPr>
          <p:nvPr>
            <p:ph type="ftr" sz="quarter" idx="4"/>
          </p:nvPr>
        </p:nvSpPr>
        <p:spPr bwMode="auto">
          <a:xfrm>
            <a:off x="0" y="9379030"/>
            <a:ext cx="2921582"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en-US" dirty="0"/>
          </a:p>
        </p:txBody>
      </p:sp>
      <p:sp>
        <p:nvSpPr>
          <p:cNvPr id="8199" name="Rectangle 1031"/>
          <p:cNvSpPr>
            <a:spLocks noGrp="1" noChangeArrowheads="1"/>
          </p:cNvSpPr>
          <p:nvPr>
            <p:ph type="sldNum" sz="quarter" idx="5"/>
          </p:nvPr>
        </p:nvSpPr>
        <p:spPr bwMode="auto">
          <a:xfrm>
            <a:off x="3820531" y="9379030"/>
            <a:ext cx="2921582" cy="493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1003600-0EDB-4F17-96C5-0877A2945425}" type="slidenum">
              <a:rPr lang="fr-FR" altLang="en-US"/>
              <a:pPr>
                <a:defRPr/>
              </a:pPr>
              <a:t>‹N°›</a:t>
            </a:fld>
            <a:endParaRPr lang="fr-FR" altLang="en-US" dirty="0"/>
          </a:p>
        </p:txBody>
      </p:sp>
    </p:spTree>
    <p:extLst>
      <p:ext uri="{BB962C8B-B14F-4D97-AF65-F5344CB8AC3E}">
        <p14:creationId xmlns:p14="http://schemas.microsoft.com/office/powerpoint/2010/main" xmlns="" val="162109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xmlns="" val="354613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10</a:t>
            </a:fld>
            <a:endParaRPr lang="fr-FR">
              <a:solidFill>
                <a:prstClr val="black"/>
              </a:solidFill>
            </a:endParaRPr>
          </a:p>
        </p:txBody>
      </p:sp>
    </p:spTree>
    <p:extLst>
      <p:ext uri="{BB962C8B-B14F-4D97-AF65-F5344CB8AC3E}">
        <p14:creationId xmlns:p14="http://schemas.microsoft.com/office/powerpoint/2010/main" xmlns="" val="239912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xmlns="" val="93617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12</a:t>
            </a:fld>
            <a:endParaRPr lang="fr-FR" dirty="0">
              <a:solidFill>
                <a:prstClr val="black"/>
              </a:solidFill>
            </a:endParaRPr>
          </a:p>
        </p:txBody>
      </p:sp>
    </p:spTree>
    <p:extLst>
      <p:ext uri="{BB962C8B-B14F-4D97-AF65-F5344CB8AC3E}">
        <p14:creationId xmlns:p14="http://schemas.microsoft.com/office/powerpoint/2010/main" xmlns="" val="252301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13</a:t>
            </a:fld>
            <a:endParaRPr lang="fr-FR" dirty="0">
              <a:solidFill>
                <a:prstClr val="black"/>
              </a:solidFill>
            </a:endParaRPr>
          </a:p>
        </p:txBody>
      </p:sp>
    </p:spTree>
    <p:extLst>
      <p:ext uri="{BB962C8B-B14F-4D97-AF65-F5344CB8AC3E}">
        <p14:creationId xmlns:p14="http://schemas.microsoft.com/office/powerpoint/2010/main" xmlns="" val="425847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14</a:t>
            </a:fld>
            <a:endParaRPr lang="fr-FR" dirty="0">
              <a:solidFill>
                <a:prstClr val="black"/>
              </a:solidFill>
            </a:endParaRPr>
          </a:p>
        </p:txBody>
      </p:sp>
    </p:spTree>
    <p:extLst>
      <p:ext uri="{BB962C8B-B14F-4D97-AF65-F5344CB8AC3E}">
        <p14:creationId xmlns:p14="http://schemas.microsoft.com/office/powerpoint/2010/main" xmlns="" val="197045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15</a:t>
            </a:fld>
            <a:endParaRPr lang="fr-FR" dirty="0">
              <a:solidFill>
                <a:prstClr val="black"/>
              </a:solidFill>
            </a:endParaRPr>
          </a:p>
        </p:txBody>
      </p:sp>
    </p:spTree>
    <p:extLst>
      <p:ext uri="{BB962C8B-B14F-4D97-AF65-F5344CB8AC3E}">
        <p14:creationId xmlns:p14="http://schemas.microsoft.com/office/powerpoint/2010/main" xmlns="" val="3681633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16</a:t>
            </a:fld>
            <a:endParaRPr lang="fr-FR" dirty="0">
              <a:solidFill>
                <a:prstClr val="black"/>
              </a:solidFill>
            </a:endParaRPr>
          </a:p>
        </p:txBody>
      </p:sp>
    </p:spTree>
    <p:extLst>
      <p:ext uri="{BB962C8B-B14F-4D97-AF65-F5344CB8AC3E}">
        <p14:creationId xmlns:p14="http://schemas.microsoft.com/office/powerpoint/2010/main" xmlns="" val="3791524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17</a:t>
            </a:fld>
            <a:endParaRPr lang="fr-FR" dirty="0">
              <a:solidFill>
                <a:prstClr val="black"/>
              </a:solidFill>
            </a:endParaRPr>
          </a:p>
        </p:txBody>
      </p:sp>
    </p:spTree>
    <p:extLst>
      <p:ext uri="{BB962C8B-B14F-4D97-AF65-F5344CB8AC3E}">
        <p14:creationId xmlns:p14="http://schemas.microsoft.com/office/powerpoint/2010/main" xmlns="" val="286362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18</a:t>
            </a:fld>
            <a:endParaRPr lang="fr-FR" dirty="0">
              <a:solidFill>
                <a:prstClr val="black"/>
              </a:solidFill>
            </a:endParaRPr>
          </a:p>
        </p:txBody>
      </p:sp>
    </p:spTree>
    <p:extLst>
      <p:ext uri="{BB962C8B-B14F-4D97-AF65-F5344CB8AC3E}">
        <p14:creationId xmlns:p14="http://schemas.microsoft.com/office/powerpoint/2010/main" xmlns="" val="1561538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19</a:t>
            </a:fld>
            <a:endParaRPr lang="fr-FR" dirty="0">
              <a:solidFill>
                <a:prstClr val="black"/>
              </a:solidFill>
            </a:endParaRPr>
          </a:p>
        </p:txBody>
      </p:sp>
    </p:spTree>
    <p:extLst>
      <p:ext uri="{BB962C8B-B14F-4D97-AF65-F5344CB8AC3E}">
        <p14:creationId xmlns:p14="http://schemas.microsoft.com/office/powerpoint/2010/main" xmlns="" val="289367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a:t>
            </a:fld>
            <a:endParaRPr lang="fr-FR">
              <a:solidFill>
                <a:prstClr val="black"/>
              </a:solidFill>
            </a:endParaRPr>
          </a:p>
        </p:txBody>
      </p:sp>
    </p:spTree>
    <p:extLst>
      <p:ext uri="{BB962C8B-B14F-4D97-AF65-F5344CB8AC3E}">
        <p14:creationId xmlns:p14="http://schemas.microsoft.com/office/powerpoint/2010/main" xmlns="" val="140518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20</a:t>
            </a:fld>
            <a:endParaRPr lang="fr-FR" dirty="0">
              <a:solidFill>
                <a:prstClr val="black"/>
              </a:solidFill>
            </a:endParaRPr>
          </a:p>
        </p:txBody>
      </p:sp>
    </p:spTree>
    <p:extLst>
      <p:ext uri="{BB962C8B-B14F-4D97-AF65-F5344CB8AC3E}">
        <p14:creationId xmlns:p14="http://schemas.microsoft.com/office/powerpoint/2010/main" xmlns="" val="156644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xmlns="" val="1576601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22</a:t>
            </a:fld>
            <a:endParaRPr lang="fr-FR" dirty="0">
              <a:solidFill>
                <a:prstClr val="black"/>
              </a:solidFill>
            </a:endParaRPr>
          </a:p>
        </p:txBody>
      </p:sp>
    </p:spTree>
    <p:extLst>
      <p:ext uri="{BB962C8B-B14F-4D97-AF65-F5344CB8AC3E}">
        <p14:creationId xmlns:p14="http://schemas.microsoft.com/office/powerpoint/2010/main" xmlns="" val="272853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23</a:t>
            </a:fld>
            <a:endParaRPr lang="fr-FR" dirty="0">
              <a:solidFill>
                <a:prstClr val="black"/>
              </a:solidFill>
            </a:endParaRPr>
          </a:p>
        </p:txBody>
      </p:sp>
    </p:spTree>
    <p:extLst>
      <p:ext uri="{BB962C8B-B14F-4D97-AF65-F5344CB8AC3E}">
        <p14:creationId xmlns:p14="http://schemas.microsoft.com/office/powerpoint/2010/main" xmlns="" val="3564281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24</a:t>
            </a:fld>
            <a:endParaRPr lang="fr-FR" dirty="0">
              <a:solidFill>
                <a:prstClr val="black"/>
              </a:solidFill>
            </a:endParaRPr>
          </a:p>
        </p:txBody>
      </p:sp>
    </p:spTree>
    <p:extLst>
      <p:ext uri="{BB962C8B-B14F-4D97-AF65-F5344CB8AC3E}">
        <p14:creationId xmlns:p14="http://schemas.microsoft.com/office/powerpoint/2010/main" xmlns="" val="479905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25</a:t>
            </a:fld>
            <a:endParaRPr lang="fr-FR" dirty="0">
              <a:solidFill>
                <a:prstClr val="black"/>
              </a:solidFill>
            </a:endParaRPr>
          </a:p>
        </p:txBody>
      </p:sp>
    </p:spTree>
    <p:extLst>
      <p:ext uri="{BB962C8B-B14F-4D97-AF65-F5344CB8AC3E}">
        <p14:creationId xmlns:p14="http://schemas.microsoft.com/office/powerpoint/2010/main" xmlns="" val="2373364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26</a:t>
            </a:fld>
            <a:endParaRPr lang="fr-FR" dirty="0">
              <a:solidFill>
                <a:prstClr val="black"/>
              </a:solidFill>
            </a:endParaRPr>
          </a:p>
        </p:txBody>
      </p:sp>
    </p:spTree>
    <p:extLst>
      <p:ext uri="{BB962C8B-B14F-4D97-AF65-F5344CB8AC3E}">
        <p14:creationId xmlns:p14="http://schemas.microsoft.com/office/powerpoint/2010/main" xmlns="" val="321105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27</a:t>
            </a:fld>
            <a:endParaRPr lang="fr-FR" dirty="0">
              <a:solidFill>
                <a:prstClr val="black"/>
              </a:solidFill>
            </a:endParaRPr>
          </a:p>
        </p:txBody>
      </p:sp>
    </p:spTree>
    <p:extLst>
      <p:ext uri="{BB962C8B-B14F-4D97-AF65-F5344CB8AC3E}">
        <p14:creationId xmlns:p14="http://schemas.microsoft.com/office/powerpoint/2010/main" xmlns="" val="1899142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28</a:t>
            </a:fld>
            <a:endParaRPr lang="fr-FR" dirty="0">
              <a:solidFill>
                <a:prstClr val="black"/>
              </a:solidFill>
            </a:endParaRPr>
          </a:p>
        </p:txBody>
      </p:sp>
    </p:spTree>
    <p:extLst>
      <p:ext uri="{BB962C8B-B14F-4D97-AF65-F5344CB8AC3E}">
        <p14:creationId xmlns:p14="http://schemas.microsoft.com/office/powerpoint/2010/main" xmlns="" val="214429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29</a:t>
            </a:fld>
            <a:endParaRPr lang="fr-FR" dirty="0">
              <a:solidFill>
                <a:prstClr val="black"/>
              </a:solidFill>
            </a:endParaRPr>
          </a:p>
        </p:txBody>
      </p:sp>
    </p:spTree>
    <p:extLst>
      <p:ext uri="{BB962C8B-B14F-4D97-AF65-F5344CB8AC3E}">
        <p14:creationId xmlns:p14="http://schemas.microsoft.com/office/powerpoint/2010/main" xmlns="" val="3413314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a:t>
            </a:fld>
            <a:endParaRPr lang="fr-FR">
              <a:solidFill>
                <a:prstClr val="black"/>
              </a:solidFill>
            </a:endParaRPr>
          </a:p>
        </p:txBody>
      </p:sp>
    </p:spTree>
    <p:extLst>
      <p:ext uri="{BB962C8B-B14F-4D97-AF65-F5344CB8AC3E}">
        <p14:creationId xmlns:p14="http://schemas.microsoft.com/office/powerpoint/2010/main" xmlns="" val="45301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4</a:t>
            </a:fld>
            <a:endParaRPr lang="fr-FR">
              <a:solidFill>
                <a:prstClr val="black"/>
              </a:solidFill>
            </a:endParaRPr>
          </a:p>
        </p:txBody>
      </p:sp>
    </p:spTree>
    <p:extLst>
      <p:ext uri="{BB962C8B-B14F-4D97-AF65-F5344CB8AC3E}">
        <p14:creationId xmlns:p14="http://schemas.microsoft.com/office/powerpoint/2010/main" xmlns="" val="43495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5</a:t>
            </a:fld>
            <a:endParaRPr lang="fr-FR">
              <a:solidFill>
                <a:prstClr val="black"/>
              </a:solidFill>
            </a:endParaRPr>
          </a:p>
        </p:txBody>
      </p:sp>
    </p:spTree>
    <p:extLst>
      <p:ext uri="{BB962C8B-B14F-4D97-AF65-F5344CB8AC3E}">
        <p14:creationId xmlns:p14="http://schemas.microsoft.com/office/powerpoint/2010/main" xmlns="" val="1320925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6</a:t>
            </a:fld>
            <a:endParaRPr lang="fr-FR">
              <a:solidFill>
                <a:prstClr val="black"/>
              </a:solidFill>
            </a:endParaRPr>
          </a:p>
        </p:txBody>
      </p:sp>
    </p:spTree>
    <p:extLst>
      <p:ext uri="{BB962C8B-B14F-4D97-AF65-F5344CB8AC3E}">
        <p14:creationId xmlns:p14="http://schemas.microsoft.com/office/powerpoint/2010/main" xmlns="" val="299855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7</a:t>
            </a:fld>
            <a:endParaRPr lang="fr-FR">
              <a:solidFill>
                <a:prstClr val="black"/>
              </a:solidFill>
            </a:endParaRPr>
          </a:p>
        </p:txBody>
      </p:sp>
    </p:spTree>
    <p:extLst>
      <p:ext uri="{BB962C8B-B14F-4D97-AF65-F5344CB8AC3E}">
        <p14:creationId xmlns:p14="http://schemas.microsoft.com/office/powerpoint/2010/main" xmlns="" val="220926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8</a:t>
            </a:fld>
            <a:endParaRPr lang="fr-FR">
              <a:solidFill>
                <a:prstClr val="black"/>
              </a:solidFill>
            </a:endParaRPr>
          </a:p>
        </p:txBody>
      </p:sp>
    </p:spTree>
    <p:extLst>
      <p:ext uri="{BB962C8B-B14F-4D97-AF65-F5344CB8AC3E}">
        <p14:creationId xmlns:p14="http://schemas.microsoft.com/office/powerpoint/2010/main" xmlns="" val="319411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9</a:t>
            </a:fld>
            <a:endParaRPr lang="fr-FR">
              <a:solidFill>
                <a:prstClr val="black"/>
              </a:solidFill>
            </a:endParaRPr>
          </a:p>
        </p:txBody>
      </p:sp>
    </p:spTree>
    <p:extLst>
      <p:ext uri="{BB962C8B-B14F-4D97-AF65-F5344CB8AC3E}">
        <p14:creationId xmlns:p14="http://schemas.microsoft.com/office/powerpoint/2010/main" xmlns="" val="342035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E5F01E9-3892-4DE1-8F5F-4045D60B0C3A}" type="datetime1">
              <a:rPr lang="fr-FR" smtClean="0">
                <a:solidFill>
                  <a:srgbClr val="FFFFFF"/>
                </a:solidFill>
              </a:rPr>
              <a:pPr/>
              <a:t>20/08/2021</a:t>
            </a:fld>
            <a:endParaRPr lang="fr-BE" dirty="0">
              <a:solidFill>
                <a:srgbClr val="FFFFFF"/>
              </a:solidFill>
            </a:endParaRPr>
          </a:p>
        </p:txBody>
      </p:sp>
      <p:sp>
        <p:nvSpPr>
          <p:cNvPr id="19" name="Espace réservé du pied de page 18"/>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B14433C-D167-4C20-9AB9-A17C03ECD358}" type="datetime1">
              <a:rPr lang="fr-FR" smtClean="0">
                <a:solidFill>
                  <a:srgbClr val="FFFFFF"/>
                </a:solidFill>
              </a:rPr>
              <a:pPr/>
              <a:t>20/08/2021</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3AB0F86-8BC7-42DF-97AC-80B2895D7343}" type="datetime1">
              <a:rPr lang="fr-FR" smtClean="0">
                <a:solidFill>
                  <a:srgbClr val="FFFFFF"/>
                </a:solidFill>
              </a:rPr>
              <a:pPr/>
              <a:t>20/08/2021</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36A929-F170-484A-8372-F4C371ABB6B9}" type="datetime1">
              <a:rPr lang="fr-FR" smtClean="0">
                <a:solidFill>
                  <a:srgbClr val="FFFFFF"/>
                </a:solidFill>
              </a:rPr>
              <a:pPr/>
              <a:t>20/08/2021</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CA28087-1664-49BE-BC77-74865DE10023}" type="datetime1">
              <a:rPr lang="fr-FR" smtClean="0">
                <a:solidFill>
                  <a:srgbClr val="FFFFFF"/>
                </a:solidFill>
              </a:rPr>
              <a:pPr/>
              <a:t>20/08/2021</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0CC4E7F-A359-444E-9AB4-282C1CF37A44}" type="datetime1">
              <a:rPr lang="fr-FR" smtClean="0">
                <a:solidFill>
                  <a:srgbClr val="FFFFFF"/>
                </a:solidFill>
              </a:rPr>
              <a:pPr/>
              <a:t>20/08/2021</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B2763947-93A1-4DBD-BC94-3DF563FBF302}" type="datetime1">
              <a:rPr lang="fr-FR" smtClean="0">
                <a:solidFill>
                  <a:srgbClr val="FFFFFF"/>
                </a:solidFill>
              </a:rPr>
              <a:pPr/>
              <a:t>20/08/2021</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89C3AFAE-255C-4942-A4B0-D910AAD07ADA}" type="datetime1">
              <a:rPr lang="fr-FR" smtClean="0">
                <a:solidFill>
                  <a:srgbClr val="FFFFFF"/>
                </a:solidFill>
              </a:rPr>
              <a:pPr/>
              <a:t>20/08/2021</a:t>
            </a:fld>
            <a:endParaRPr lang="fr-BE" dirty="0">
              <a:solidFill>
                <a:srgbClr val="FFFFFF"/>
              </a:solidFill>
            </a:endParaRPr>
          </a:p>
        </p:txBody>
      </p:sp>
      <p:sp>
        <p:nvSpPr>
          <p:cNvPr id="8" name="Espace réservé du numéro de diapositive 7"/>
          <p:cNvSpPr>
            <a:spLocks noGrp="1"/>
          </p:cNvSpPr>
          <p:nvPr>
            <p:ph type="sldNum" sz="quarter" idx="11"/>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
        <p:nvSpPr>
          <p:cNvPr id="9" name="Espace réservé du pied de page 8"/>
          <p:cNvSpPr>
            <a:spLocks noGrp="1"/>
          </p:cNvSpPr>
          <p:nvPr>
            <p:ph type="ftr" sz="quarter" idx="12"/>
          </p:nvPr>
        </p:nvSpPr>
        <p:spPr/>
        <p:txBody>
          <a:bodyPr/>
          <a:lstStyle/>
          <a:p>
            <a:r>
              <a:rPr lang="fr-BE" smtClean="0">
                <a:solidFill>
                  <a:srgbClr val="FFFFFF"/>
                </a:solidFill>
              </a:rPr>
              <a:t>1</a:t>
            </a:r>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A07A8D-531D-4184-8C8D-0B66E14E7BF6}" type="datetime1">
              <a:rPr lang="fr-FR" smtClean="0">
                <a:solidFill>
                  <a:srgbClr val="FFFFFF"/>
                </a:solidFill>
              </a:rPr>
              <a:pPr/>
              <a:t>20/08/2021</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16D49BE-49A2-43A1-AE0F-0F0FE49810C8}" type="datetime1">
              <a:rPr lang="fr-FR" smtClean="0">
                <a:solidFill>
                  <a:srgbClr val="FFFFFF"/>
                </a:solidFill>
              </a:rPr>
              <a:pPr/>
              <a:t>20/08/2021</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674852F1-7BA6-4E79-AF83-CEA11F7ED6C9}" type="datetime1">
              <a:rPr lang="fr-FR" smtClean="0">
                <a:solidFill>
                  <a:srgbClr val="FFFFFF"/>
                </a:solidFill>
              </a:rPr>
              <a:pPr/>
              <a:t>20/08/2021</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p>
            <a:r>
              <a:rPr lang="fr-BE" smtClean="0">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srgbClr val="FFFFFF"/>
                </a:solidFill>
              </a:rPr>
              <a:pPr/>
              <a:t>‹N°›</a:t>
            </a:fld>
            <a:endParaRPr lang="fr-BE" dirty="0">
              <a:solidFill>
                <a:srgbClr val="FFFFFF"/>
              </a:solidFill>
            </a:endParaRPr>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auto">
              <a:spcBef>
                <a:spcPts val="0"/>
              </a:spcBef>
              <a:spcAft>
                <a:spcPts val="0"/>
              </a:spcAft>
            </a:pPr>
            <a:fld id="{CBECAD20-804E-413C-9517-FD724D698AA4}" type="datetime1">
              <a:rPr lang="fr-FR" smtClean="0">
                <a:solidFill>
                  <a:srgbClr val="FFFFFF"/>
                </a:solidFill>
              </a:rPr>
              <a:pPr fontAlgn="auto">
                <a:spcBef>
                  <a:spcPts val="0"/>
                </a:spcBef>
                <a:spcAft>
                  <a:spcPts val="0"/>
                </a:spcAft>
              </a:pPr>
              <a:t>20/08/2021</a:t>
            </a:fld>
            <a:endParaRPr lang="fr-BE" dirty="0">
              <a:solidFill>
                <a:srgbClr val="FFFFFF"/>
              </a:solidFill>
            </a:endParaRP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auto">
              <a:spcBef>
                <a:spcPts val="0"/>
              </a:spcBef>
              <a:spcAft>
                <a:spcPts val="0"/>
              </a:spcAft>
            </a:pPr>
            <a:r>
              <a:rPr lang="fr-BE" smtClean="0">
                <a:solidFill>
                  <a:srgbClr val="FFFFFF"/>
                </a:solidFill>
              </a:rPr>
              <a:t>1</a:t>
            </a:r>
            <a:endParaRPr lang="fr-BE" dirty="0">
              <a:solidFill>
                <a:srgbClr val="FFFFFF"/>
              </a:solidFill>
            </a:endParaRP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‹N°›</a:t>
            </a:fld>
            <a:endParaRPr lang="fr-BE"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zoom/>
  </p:transition>
  <p:timing>
    <p:tnLst>
      <p:par>
        <p:cTn id="1" dur="indefinite" restart="never" nodeType="tmRoot"/>
      </p:par>
    </p:tnLst>
  </p:timing>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 y="2714620"/>
            <a:ext cx="9144000" cy="2123658"/>
          </a:xfrm>
          <a:prstGeom prst="rect">
            <a:avLst/>
          </a:prstGeom>
          <a:solidFill>
            <a:srgbClr val="FFFF00"/>
          </a:solidFill>
          <a:ln w="12700" cap="sq">
            <a:noFill/>
            <a:miter lim="800000"/>
            <a:headEnd type="none" w="sm" len="sm"/>
            <a:tailEnd type="none" w="sm" len="sm"/>
          </a:ln>
          <a:effectLst/>
        </p:spPr>
        <p:txBody>
          <a:bodyPr wrap="square">
            <a:spAutoFit/>
          </a:bodyPr>
          <a:lstStyle/>
          <a:p>
            <a:pPr algn="ctr" fontAlgn="auto">
              <a:spcBef>
                <a:spcPts val="0"/>
              </a:spcBef>
              <a:spcAft>
                <a:spcPts val="0"/>
              </a:spcAft>
            </a:pPr>
            <a:r>
              <a:rPr lang="fr-FR" sz="6600" b="1" dirty="0" smtClean="0">
                <a:solidFill>
                  <a:srgbClr val="CC6600"/>
                </a:solidFill>
                <a:effectLst>
                  <a:outerShdw blurRad="38100" dist="38100" dir="2700000" algn="tl">
                    <a:srgbClr val="000000"/>
                  </a:outerShdw>
                </a:effectLst>
                <a:latin typeface="Arial Black" pitchFamily="34" charset="0"/>
                <a:ea typeface="Arial Unicode MS" pitchFamily="34" charset="-128"/>
                <a:cs typeface="Arial Unicode MS" pitchFamily="34" charset="-128"/>
              </a:rPr>
              <a:t>MATERIAUX  </a:t>
            </a:r>
            <a:r>
              <a:rPr lang="en-US" sz="6600" b="1" dirty="0">
                <a:solidFill>
                  <a:srgbClr val="CC6600"/>
                </a:solidFill>
                <a:effectLst>
                  <a:outerShdw blurRad="38100" dist="38100" dir="2700000" algn="tl">
                    <a:srgbClr val="000000"/>
                  </a:outerShdw>
                </a:effectLst>
                <a:latin typeface="Arial Black" pitchFamily="34" charset="0"/>
                <a:ea typeface="Arial Unicode MS" pitchFamily="34" charset="-128"/>
                <a:cs typeface="Arial Unicode MS" pitchFamily="34" charset="-128"/>
              </a:rPr>
              <a:t>DE </a:t>
            </a:r>
            <a:r>
              <a:rPr lang="en-US" sz="6600" b="1" dirty="0" smtClean="0">
                <a:solidFill>
                  <a:srgbClr val="CC6600"/>
                </a:solidFill>
                <a:effectLst>
                  <a:outerShdw blurRad="38100" dist="38100" dir="2700000" algn="tl">
                    <a:srgbClr val="000000"/>
                  </a:outerShdw>
                </a:effectLst>
                <a:latin typeface="Arial Black" pitchFamily="34" charset="0"/>
                <a:ea typeface="Arial Unicode MS" pitchFamily="34" charset="-128"/>
                <a:cs typeface="Arial Unicode MS" pitchFamily="34" charset="-128"/>
              </a:rPr>
              <a:t>CONSTRUCTION</a:t>
            </a:r>
            <a:endParaRPr lang="en-US" sz="6600" b="1" dirty="0">
              <a:solidFill>
                <a:srgbClr val="CC6600"/>
              </a:solidFill>
              <a:effectLst>
                <a:outerShdw blurRad="38100" dist="38100" dir="2700000" algn="tl">
                  <a:srgbClr val="000000"/>
                </a:outerShdw>
              </a:effectLst>
              <a:latin typeface="Arial Black" pitchFamily="34" charset="0"/>
              <a:ea typeface="Arial Unicode MS" pitchFamily="34" charset="-128"/>
              <a:cs typeface="Arial Unicode MS" pitchFamily="34" charset="-128"/>
            </a:endParaRPr>
          </a:p>
        </p:txBody>
      </p:sp>
      <p:sp>
        <p:nvSpPr>
          <p:cNvPr id="14" name="object 7"/>
          <p:cNvSpPr txBox="1"/>
          <p:nvPr/>
        </p:nvSpPr>
        <p:spPr>
          <a:xfrm>
            <a:off x="714348" y="214290"/>
            <a:ext cx="7572428" cy="1143008"/>
          </a:xfrm>
          <a:prstGeom prst="rect">
            <a:avLst/>
          </a:prstGeom>
          <a:solidFill>
            <a:srgbClr val="0070C0"/>
          </a:solidFill>
        </p:spPr>
        <p:txBody>
          <a:bodyPr wrap="square" lIns="0" tIns="0" rIns="0" bIns="0" rtlCol="0">
            <a:noAutofit/>
          </a:bodyPr>
          <a:lstStyle/>
          <a:p>
            <a:pPr marL="12700" marR="26730" algn="ctr">
              <a:lnSpc>
                <a:spcPts val="1939"/>
              </a:lnSpc>
              <a:spcBef>
                <a:spcPts val="97"/>
              </a:spcBef>
            </a:pPr>
            <a:r>
              <a:rPr lang="fr-FR" sz="1800" b="1" spc="0" dirty="0" smtClean="0">
                <a:solidFill>
                  <a:srgbClr val="FFFFFF"/>
                </a:solidFill>
                <a:latin typeface="+mj-lt"/>
                <a:cs typeface="Arial"/>
              </a:rPr>
              <a:t>CENTRE UNIVERSITAIRE  DE MILA</a:t>
            </a:r>
            <a:endParaRPr lang="fr-FR" sz="1800" b="1" dirty="0" smtClean="0">
              <a:latin typeface="+mj-lt"/>
              <a:cs typeface="Arial"/>
            </a:endParaRPr>
          </a:p>
          <a:p>
            <a:pPr marL="12700" indent="0" algn="ctr">
              <a:lnSpc>
                <a:spcPct val="150462"/>
              </a:lnSpc>
              <a:spcBef>
                <a:spcPts val="407"/>
              </a:spcBef>
            </a:pPr>
            <a:r>
              <a:rPr lang="fr-FR" sz="1800" b="1" spc="0" dirty="0" smtClean="0">
                <a:solidFill>
                  <a:srgbClr val="FFFFFF"/>
                </a:solidFill>
                <a:latin typeface="+mj-lt"/>
                <a:cs typeface="Arial"/>
              </a:rPr>
              <a:t>INSTITUT </a:t>
            </a:r>
            <a:r>
              <a:rPr sz="1800" b="1" spc="0" dirty="0" smtClean="0">
                <a:solidFill>
                  <a:srgbClr val="FFFFFF"/>
                </a:solidFill>
                <a:latin typeface="+mj-lt"/>
                <a:cs typeface="Arial"/>
              </a:rPr>
              <a:t>DES SCIENCES </a:t>
            </a:r>
            <a:r>
              <a:rPr lang="fr-FR" sz="1800" b="1" dirty="0" smtClean="0">
                <a:solidFill>
                  <a:srgbClr val="FFFFFF"/>
                </a:solidFill>
                <a:latin typeface="+mj-lt"/>
                <a:cs typeface="Arial"/>
              </a:rPr>
              <a:t>ET TECHNOLOGIE</a:t>
            </a:r>
            <a:r>
              <a:rPr sz="1800" b="1" spc="0" smtClean="0">
                <a:solidFill>
                  <a:srgbClr val="FFFFFF"/>
                </a:solidFill>
                <a:latin typeface="+mj-lt"/>
                <a:cs typeface="Arial"/>
              </a:rPr>
              <a:t> </a:t>
            </a:r>
            <a:endParaRPr lang="fr-FR" sz="1800" b="1" spc="0" dirty="0" smtClean="0">
              <a:solidFill>
                <a:srgbClr val="FFFFFF"/>
              </a:solidFill>
              <a:latin typeface="+mj-lt"/>
              <a:cs typeface="Arial"/>
            </a:endParaRPr>
          </a:p>
          <a:p>
            <a:pPr marL="12700" indent="0" algn="ctr">
              <a:lnSpc>
                <a:spcPct val="150462"/>
              </a:lnSpc>
              <a:spcBef>
                <a:spcPts val="407"/>
              </a:spcBef>
            </a:pPr>
            <a:r>
              <a:rPr sz="1800" b="1" spc="0" smtClean="0">
                <a:solidFill>
                  <a:srgbClr val="FFFFFF"/>
                </a:solidFill>
                <a:latin typeface="Arial"/>
                <a:cs typeface="Arial"/>
              </a:rPr>
              <a:t>DEPARTEMENT </a:t>
            </a:r>
            <a:r>
              <a:rPr lang="fr-FR" sz="1800" b="1" spc="0" dirty="0" smtClean="0">
                <a:solidFill>
                  <a:srgbClr val="FFFFFF"/>
                </a:solidFill>
                <a:latin typeface="Arial"/>
                <a:cs typeface="Arial"/>
              </a:rPr>
              <a:t> DES </a:t>
            </a:r>
            <a:r>
              <a:rPr lang="en-US" sz="1800" b="1" dirty="0" smtClean="0">
                <a:solidFill>
                  <a:srgbClr val="FFFFFF"/>
                </a:solidFill>
                <a:latin typeface="Arial"/>
                <a:cs typeface="Arial"/>
              </a:rPr>
              <a:t>SCIENCES ET TECHNOLOGIE</a:t>
            </a:r>
            <a:r>
              <a:rPr lang="en-US" sz="1800" b="1" dirty="0">
                <a:solidFill>
                  <a:srgbClr val="FFFFFF"/>
                </a:solidFill>
                <a:latin typeface="Arial"/>
                <a:cs typeface="Arial"/>
              </a:rPr>
              <a:t> </a:t>
            </a:r>
            <a:endParaRPr sz="1800" b="1" dirty="0">
              <a:latin typeface="Arial"/>
              <a:cs typeface="Arial"/>
            </a:endParaRPr>
          </a:p>
        </p:txBody>
      </p:sp>
      <p:sp>
        <p:nvSpPr>
          <p:cNvPr id="3" name="Espace réservé du numéro de diapositive 2"/>
          <p:cNvSpPr>
            <a:spLocks noGrp="1"/>
          </p:cNvSpPr>
          <p:nvPr>
            <p:ph type="sldNum" sz="quarter" idx="12"/>
          </p:nvPr>
        </p:nvSpPr>
        <p:spPr/>
        <p:txBody>
          <a:bodyPr>
            <a:normAutofit/>
          </a:bodyPr>
          <a:lstStyle/>
          <a:p>
            <a:fld id="{CF4668DC-857F-487D-BFFA-8C0CA5037977}" type="slidenum">
              <a:rPr lang="fr-BE" smtClean="0">
                <a:solidFill>
                  <a:srgbClr val="FFFFFF"/>
                </a:solidFill>
              </a:rPr>
              <a:pPr/>
              <a:t>1</a:t>
            </a:fld>
            <a:endParaRPr lang="fr-BE" dirty="0">
              <a:solidFill>
                <a:srgbClr val="FFFFFF"/>
              </a:solidFill>
            </a:endParaRPr>
          </a:p>
        </p:txBody>
      </p:sp>
      <p:sp>
        <p:nvSpPr>
          <p:cNvPr id="11" name="Rectangle 10"/>
          <p:cNvSpPr/>
          <p:nvPr/>
        </p:nvSpPr>
        <p:spPr>
          <a:xfrm>
            <a:off x="714348" y="1571612"/>
            <a:ext cx="8143932" cy="523220"/>
          </a:xfrm>
          <a:prstGeom prst="rect">
            <a:avLst/>
          </a:prstGeom>
          <a:solidFill>
            <a:schemeClr val="accent1">
              <a:lumMod val="40000"/>
              <a:lumOff val="60000"/>
            </a:schemeClr>
          </a:solidFill>
        </p:spPr>
        <p:txBody>
          <a:bodyPr wrap="square">
            <a:spAutoFit/>
          </a:bodyPr>
          <a:lstStyle/>
          <a:p>
            <a:pPr algn="ctr" fontAlgn="auto">
              <a:spcBef>
                <a:spcPts val="0"/>
              </a:spcBef>
              <a:spcAft>
                <a:spcPts val="0"/>
              </a:spcAft>
            </a:pPr>
            <a:r>
              <a:rPr lang="en-US" sz="2800" b="1" dirty="0" smtClean="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(3ème  </a:t>
            </a:r>
            <a:r>
              <a:rPr lang="en-US" sz="2800" b="1" dirty="0" err="1" smtClean="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Année</a:t>
            </a:r>
            <a:r>
              <a:rPr lang="en-US" sz="2800" b="1" dirty="0" smtClean="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HYDRAULIQUE)</a:t>
            </a:r>
            <a:endParaRPr lang="en-US" sz="28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xmlns="" val="133891945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623760"/>
            <a:ext cx="8715436" cy="6093296"/>
          </a:xfrm>
          <a:prstGeom prst="rect">
            <a:avLst/>
          </a:prstGeom>
          <a:ln>
            <a:solidFill>
              <a:schemeClr val="accent1"/>
            </a:solidFill>
          </a:ln>
        </p:spPr>
        <p:txBody>
          <a:bodyPr/>
          <a:lstStyle/>
          <a:p>
            <a:pPr algn="just">
              <a:lnSpc>
                <a:spcPct val="150000"/>
              </a:lnSpc>
              <a:defRPr/>
            </a:pPr>
            <a:r>
              <a:rPr lang="fr-FR" sz="2400" b="1" kern="0" dirty="0" smtClean="0">
                <a:solidFill>
                  <a:srgbClr val="FFFF00"/>
                </a:solidFill>
                <a:latin typeface="Times New Roman"/>
                <a:ea typeface="+mj-ea"/>
                <a:cs typeface="+mj-cs"/>
              </a:rPr>
              <a:t>III. 3. Constructions </a:t>
            </a:r>
            <a:r>
              <a:rPr lang="fr-FR" sz="2400" b="1" kern="0" dirty="0">
                <a:solidFill>
                  <a:srgbClr val="FFFF00"/>
                </a:solidFill>
                <a:latin typeface="Times New Roman"/>
                <a:ea typeface="+mj-ea"/>
                <a:cs typeface="+mj-cs"/>
              </a:rPr>
              <a:t>contemporaines :</a:t>
            </a:r>
          </a:p>
          <a:p>
            <a:pPr algn="just">
              <a:lnSpc>
                <a:spcPct val="150000"/>
              </a:lnSpc>
              <a:defRPr/>
            </a:pPr>
            <a:endParaRPr lang="fr-FR" sz="2400" b="1" kern="0" dirty="0">
              <a:solidFill>
                <a:srgbClr val="FFFF00"/>
              </a:solidFill>
              <a:latin typeface="Times New Roman"/>
              <a:ea typeface="+mj-ea"/>
              <a:cs typeface="+mj-cs"/>
            </a:endParaRPr>
          </a:p>
          <a:p>
            <a:pPr algn="just">
              <a:lnSpc>
                <a:spcPct val="150000"/>
              </a:lnSpc>
              <a:defRPr/>
            </a:pPr>
            <a:endParaRPr lang="fr-FR" sz="2400" b="1" kern="0" dirty="0" smtClean="0">
              <a:solidFill>
                <a:srgbClr val="FFFF00"/>
              </a:solidFill>
              <a:latin typeface="Times New Roman"/>
              <a:ea typeface="+mj-ea"/>
              <a:cs typeface="+mj-cs"/>
            </a:endParaRPr>
          </a:p>
          <a:p>
            <a:pPr algn="just">
              <a:lnSpc>
                <a:spcPct val="150000"/>
              </a:lnSpc>
              <a:defRPr/>
            </a:pPr>
            <a:endParaRPr lang="fr-FR" sz="2400" b="1" kern="0" dirty="0">
              <a:solidFill>
                <a:srgbClr val="FFFF00"/>
              </a:solidFill>
              <a:latin typeface="Times New Roman"/>
              <a:ea typeface="+mj-ea"/>
              <a:cs typeface="+mj-cs"/>
            </a:endParaRPr>
          </a:p>
          <a:p>
            <a:pPr algn="just">
              <a:lnSpc>
                <a:spcPct val="150000"/>
              </a:lnSpc>
              <a:defRPr/>
            </a:pPr>
            <a:endParaRPr lang="fr-FR" sz="2400" b="1" kern="0" dirty="0" smtClean="0">
              <a:solidFill>
                <a:srgbClr val="FFFF00"/>
              </a:solidFill>
              <a:latin typeface="Times New Roman"/>
              <a:ea typeface="+mj-ea"/>
              <a:cs typeface="+mj-cs"/>
            </a:endParaRPr>
          </a:p>
          <a:p>
            <a:pPr algn="just">
              <a:lnSpc>
                <a:spcPct val="150000"/>
              </a:lnSpc>
              <a:defRPr/>
            </a:pPr>
            <a:r>
              <a:rPr lang="fr-FR" sz="2400" dirty="0" smtClean="0">
                <a:solidFill>
                  <a:srgbClr val="FFC000"/>
                </a:solidFill>
              </a:rPr>
              <a:t>II. </a:t>
            </a:r>
            <a:r>
              <a:rPr lang="fr-FR" sz="2400" dirty="0">
                <a:solidFill>
                  <a:srgbClr val="FFC000"/>
                </a:solidFill>
              </a:rPr>
              <a:t>3. </a:t>
            </a:r>
            <a:r>
              <a:rPr lang="fr-FR" sz="2400" dirty="0" smtClean="0">
                <a:solidFill>
                  <a:srgbClr val="FFC000"/>
                </a:solidFill>
              </a:rPr>
              <a:t>1. Principe </a:t>
            </a:r>
            <a:r>
              <a:rPr lang="fr-FR" sz="2400" dirty="0">
                <a:solidFill>
                  <a:srgbClr val="FFC000"/>
                </a:solidFill>
              </a:rPr>
              <a:t>du béton armé :</a:t>
            </a:r>
            <a:r>
              <a:rPr lang="fr-FR" sz="2400" dirty="0"/>
              <a:t>Le béton résiste bien à la compression, mais il a une faible résistance à la traction</a:t>
            </a: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38985"/>
            <a:ext cx="7286676" cy="584775"/>
          </a:xfrm>
          <a:prstGeom prst="rect">
            <a:avLst/>
          </a:prstGeom>
        </p:spPr>
        <p:txBody>
          <a:bodyPr wrap="square">
            <a:spAutoFit/>
          </a:bodyPr>
          <a:lstStyle/>
          <a:p>
            <a:pPr algn="ctr" fontAlgn="auto">
              <a:spcBef>
                <a:spcPts val="0"/>
              </a:spcBef>
              <a:spcAft>
                <a:spcPts val="0"/>
              </a:spcAft>
            </a:pPr>
            <a:r>
              <a:rPr lang="fr-FR" sz="3200" dirty="0" err="1" smtClean="0">
                <a:solidFill>
                  <a:srgbClr val="FF9900">
                    <a:lumMod val="60000"/>
                    <a:lumOff val="40000"/>
                  </a:srgbClr>
                </a:solidFill>
              </a:rPr>
              <a:t>III.Historiques</a:t>
            </a:r>
            <a:r>
              <a:rPr lang="fr-FR" sz="3200" dirty="0" smtClean="0">
                <a:solidFill>
                  <a:srgbClr val="FF9900">
                    <a:lumMod val="60000"/>
                    <a:lumOff val="40000"/>
                  </a:srgbClr>
                </a:solidFill>
              </a:rPr>
              <a:t> </a:t>
            </a:r>
            <a:r>
              <a:rPr lang="fr-FR" sz="3200" dirty="0">
                <a:solidFill>
                  <a:srgbClr val="FF9900">
                    <a:lumMod val="60000"/>
                    <a:lumOff val="40000"/>
                  </a:srgbClr>
                </a:solidFill>
              </a:rPr>
              <a:t>et principes de construction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6616" y="1196752"/>
            <a:ext cx="6848656" cy="2051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9946"/>
          <a:stretch/>
        </p:blipFill>
        <p:spPr bwMode="auto">
          <a:xfrm>
            <a:off x="5168900" y="4623333"/>
            <a:ext cx="2889828" cy="8440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87243" y="4655787"/>
            <a:ext cx="2971487" cy="811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Flèche droite rayée 7"/>
          <p:cNvSpPr/>
          <p:nvPr/>
        </p:nvSpPr>
        <p:spPr>
          <a:xfrm rot="10800000">
            <a:off x="4102100" y="4932860"/>
            <a:ext cx="762000" cy="357395"/>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68899" y="5681843"/>
            <a:ext cx="2884055" cy="8523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88399" y="5638421"/>
            <a:ext cx="2970331" cy="8523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Flèche droite rayée 11"/>
          <p:cNvSpPr/>
          <p:nvPr/>
        </p:nvSpPr>
        <p:spPr>
          <a:xfrm rot="10800000">
            <a:off x="4161623" y="5929298"/>
            <a:ext cx="762000" cy="357395"/>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Flèche courbée vers la gauche 12"/>
          <p:cNvSpPr/>
          <p:nvPr/>
        </p:nvSpPr>
        <p:spPr>
          <a:xfrm>
            <a:off x="8178798" y="5068136"/>
            <a:ext cx="533401" cy="996438"/>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Espace réservé du numéro de diapositive 9"/>
          <p:cNvSpPr>
            <a:spLocks noGrp="1"/>
          </p:cNvSpPr>
          <p:nvPr>
            <p:ph type="sldNum" sz="quarter" idx="12"/>
          </p:nvPr>
        </p:nvSpPr>
        <p:spPr/>
        <p:txBody>
          <a:bodyPr>
            <a:normAutofit/>
          </a:bodyPr>
          <a:lstStyle/>
          <a:p>
            <a:fld id="{CF4668DC-857F-487D-BFFA-8C0CA5037977}" type="slidenum">
              <a:rPr lang="fr-BE" smtClean="0">
                <a:solidFill>
                  <a:srgbClr val="FFFFFF"/>
                </a:solidFill>
              </a:rPr>
              <a:pPr/>
              <a:t>10</a:t>
            </a:fld>
            <a:endParaRPr lang="fr-BE" dirty="0">
              <a:solidFill>
                <a:srgbClr val="FFFFFF"/>
              </a:solidFill>
            </a:endParaRPr>
          </a:p>
        </p:txBody>
      </p:sp>
    </p:spTree>
    <p:extLst>
      <p:ext uri="{BB962C8B-B14F-4D97-AF65-F5344CB8AC3E}">
        <p14:creationId xmlns:p14="http://schemas.microsoft.com/office/powerpoint/2010/main" xmlns="" val="1772844354"/>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623760"/>
            <a:ext cx="8715436" cy="6093296"/>
          </a:xfrm>
          <a:prstGeom prst="rect">
            <a:avLst/>
          </a:prstGeom>
          <a:ln>
            <a:solidFill>
              <a:schemeClr val="accent1"/>
            </a:solidFill>
          </a:ln>
        </p:spPr>
        <p:txBody>
          <a:bodyPr/>
          <a:lstStyle/>
          <a:p>
            <a:pPr algn="just">
              <a:lnSpc>
                <a:spcPct val="150000"/>
              </a:lnSpc>
              <a:defRPr/>
            </a:pPr>
            <a:r>
              <a:rPr lang="fr-FR" sz="2400" dirty="0" smtClean="0">
                <a:solidFill>
                  <a:srgbClr val="FFC000"/>
                </a:solidFill>
              </a:rPr>
              <a:t>III. </a:t>
            </a:r>
            <a:r>
              <a:rPr lang="fr-FR" sz="2400" dirty="0">
                <a:solidFill>
                  <a:srgbClr val="FFC000"/>
                </a:solidFill>
              </a:rPr>
              <a:t>3. </a:t>
            </a:r>
            <a:r>
              <a:rPr lang="fr-FR" sz="2400" dirty="0" smtClean="0">
                <a:solidFill>
                  <a:srgbClr val="FFC000"/>
                </a:solidFill>
              </a:rPr>
              <a:t>2. </a:t>
            </a:r>
            <a:r>
              <a:rPr lang="fr-FR" sz="2400" dirty="0">
                <a:solidFill>
                  <a:srgbClr val="FFC000"/>
                </a:solidFill>
              </a:rPr>
              <a:t>Principe du béton </a:t>
            </a:r>
            <a:r>
              <a:rPr lang="fr-FR" sz="2400" dirty="0" smtClean="0">
                <a:solidFill>
                  <a:srgbClr val="FFC000"/>
                </a:solidFill>
              </a:rPr>
              <a:t>précontrainte :</a:t>
            </a:r>
            <a:r>
              <a:rPr lang="fr-FR" sz="2400" dirty="0"/>
              <a:t>Armature tendue mise en place avant coulage du béton puis relâchée après durcissement  du béton </a:t>
            </a:r>
            <a:r>
              <a:rPr lang="fr-FR" sz="2400" dirty="0" smtClean="0"/>
              <a:t>.</a:t>
            </a: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a:p>
          <a:p>
            <a:r>
              <a:rPr lang="fr-FR" sz="2400" dirty="0" smtClean="0">
                <a:solidFill>
                  <a:srgbClr val="FFC000"/>
                </a:solidFill>
              </a:rPr>
              <a:t>III. </a:t>
            </a:r>
            <a:r>
              <a:rPr lang="fr-FR" sz="2400" dirty="0">
                <a:solidFill>
                  <a:srgbClr val="FFC000"/>
                </a:solidFill>
              </a:rPr>
              <a:t>3. </a:t>
            </a:r>
            <a:r>
              <a:rPr lang="fr-FR" sz="2400" dirty="0" smtClean="0">
                <a:solidFill>
                  <a:srgbClr val="FFC000"/>
                </a:solidFill>
              </a:rPr>
              <a:t>3. Constructions </a:t>
            </a:r>
            <a:r>
              <a:rPr lang="fr-FR" sz="2400" dirty="0">
                <a:solidFill>
                  <a:srgbClr val="FFC000"/>
                </a:solidFill>
              </a:rPr>
              <a:t>en béton armé ou précontraint :</a:t>
            </a:r>
          </a:p>
          <a:p>
            <a:pPr algn="just"/>
            <a:r>
              <a:rPr lang="fr-FR" sz="2400" dirty="0"/>
              <a:t>Permet la réalisation d’éléments de longues portées et de grandes structures monolithiques du fait que le béton se met en place à l’état </a:t>
            </a:r>
            <a:r>
              <a:rPr lang="en-US" sz="2400" dirty="0" err="1"/>
              <a:t>frais</a:t>
            </a:r>
            <a:r>
              <a:rPr lang="en-US" sz="2400" dirty="0"/>
              <a:t>.</a:t>
            </a:r>
            <a:endParaRPr lang="fr-FR" sz="2400" dirty="0"/>
          </a:p>
          <a:p>
            <a:pPr marL="285750" indent="-285750">
              <a:buFont typeface="Wingdings" pitchFamily="2" charset="2"/>
              <a:buChar char="ü"/>
            </a:pPr>
            <a:r>
              <a:rPr lang="fr-FR" sz="2400" dirty="0">
                <a:solidFill>
                  <a:srgbClr val="FFC000"/>
                </a:solidFill>
              </a:rPr>
              <a:t>Avantages : </a:t>
            </a:r>
            <a:endParaRPr lang="fr-FR" sz="2400" dirty="0" smtClean="0">
              <a:solidFill>
                <a:srgbClr val="FFC000"/>
              </a:solidFill>
            </a:endParaRPr>
          </a:p>
          <a:p>
            <a:r>
              <a:rPr lang="fr-FR" sz="2400" dirty="0" smtClean="0"/>
              <a:t>construction </a:t>
            </a:r>
            <a:r>
              <a:rPr lang="fr-FR" sz="2400" dirty="0"/>
              <a:t>monolithique, possibilité de construction de grands ouvrages, faible coût de maintenance.</a:t>
            </a:r>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38985"/>
            <a:ext cx="728667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III. Historiques </a:t>
            </a:r>
            <a:r>
              <a:rPr lang="fr-FR" sz="3200" dirty="0">
                <a:solidFill>
                  <a:srgbClr val="FF9900">
                    <a:lumMod val="60000"/>
                    <a:lumOff val="40000"/>
                  </a:srgbClr>
                </a:solidFill>
              </a:rPr>
              <a:t>et principes de construction </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2050073"/>
            <a:ext cx="5184576" cy="1734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11</a:t>
            </a:fld>
            <a:endParaRPr lang="fr-BE" dirty="0">
              <a:solidFill>
                <a:srgbClr val="FFFFFF"/>
              </a:solidFill>
            </a:endParaRPr>
          </a:p>
        </p:txBody>
      </p:sp>
    </p:spTree>
    <p:extLst>
      <p:ext uri="{BB962C8B-B14F-4D97-AF65-F5344CB8AC3E}">
        <p14:creationId xmlns:p14="http://schemas.microsoft.com/office/powerpoint/2010/main" xmlns="" val="2242748686"/>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623760"/>
            <a:ext cx="8715436" cy="6093296"/>
          </a:xfrm>
          <a:prstGeom prst="rect">
            <a:avLst/>
          </a:prstGeom>
          <a:ln>
            <a:solidFill>
              <a:schemeClr val="accent1"/>
            </a:solidFill>
          </a:ln>
        </p:spPr>
        <p:txBody>
          <a:bodyPr/>
          <a:lstStyle/>
          <a:p>
            <a:pPr algn="just"/>
            <a:r>
              <a:rPr lang="fr-FR" sz="2400" dirty="0" err="1">
                <a:solidFill>
                  <a:schemeClr val="accent1"/>
                </a:solidFill>
              </a:rPr>
              <a:t>Burj</a:t>
            </a:r>
            <a:r>
              <a:rPr lang="fr-FR" sz="2400" dirty="0">
                <a:solidFill>
                  <a:schemeClr val="accent1"/>
                </a:solidFill>
              </a:rPr>
              <a:t> </a:t>
            </a:r>
            <a:r>
              <a:rPr lang="fr-FR" sz="2400" dirty="0" err="1" smtClean="0">
                <a:solidFill>
                  <a:schemeClr val="accent1"/>
                </a:solidFill>
              </a:rPr>
              <a:t>Dubai</a:t>
            </a:r>
            <a:r>
              <a:rPr lang="fr-FR" sz="2400" dirty="0" smtClean="0">
                <a:solidFill>
                  <a:schemeClr val="accent1"/>
                </a:solidFill>
              </a:rPr>
              <a:t> : </a:t>
            </a:r>
            <a:r>
              <a:rPr lang="fr-FR" sz="2400" dirty="0" smtClean="0"/>
              <a:t>818m </a:t>
            </a:r>
            <a:r>
              <a:rPr lang="fr-FR" sz="2400" dirty="0"/>
              <a:t>de hauteur </a:t>
            </a:r>
            <a:r>
              <a:rPr lang="fr-FR" sz="2400" dirty="0" err="1" smtClean="0"/>
              <a:t>Constructuit</a:t>
            </a:r>
            <a:r>
              <a:rPr lang="fr-FR" sz="2400" dirty="0" smtClean="0"/>
              <a:t> </a:t>
            </a:r>
            <a:r>
              <a:rPr lang="fr-FR" sz="2400" dirty="0"/>
              <a:t>entre 2004 et 2010 par Samsung Engineering &amp; Construction</a:t>
            </a:r>
            <a:r>
              <a:rPr lang="fr-FR" sz="2400" dirty="0" smtClean="0"/>
              <a:t>.</a:t>
            </a:r>
            <a:endParaRPr lang="fr-FR" sz="2400" dirty="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defRPr/>
            </a:pPr>
            <a:r>
              <a:rPr lang="fr-FR" sz="2400" dirty="0" smtClean="0">
                <a:solidFill>
                  <a:schemeClr val="accent1"/>
                </a:solidFill>
              </a:rPr>
              <a:t>Inconvénients </a:t>
            </a:r>
            <a:r>
              <a:rPr lang="fr-FR" sz="2400" dirty="0">
                <a:solidFill>
                  <a:schemeClr val="accent1"/>
                </a:solidFill>
              </a:rPr>
              <a:t>: </a:t>
            </a:r>
            <a:r>
              <a:rPr lang="fr-FR" sz="2400" dirty="0"/>
              <a:t>construction </a:t>
            </a:r>
            <a:r>
              <a:rPr lang="fr-FR" sz="2400" dirty="0" smtClean="0"/>
              <a:t>lourde , possibilité </a:t>
            </a:r>
            <a:r>
              <a:rPr lang="fr-FR" sz="2400" dirty="0"/>
              <a:t>de tassement, vulnérable aux forces d’inertie (forces sismique par exemple</a:t>
            </a:r>
            <a:r>
              <a:rPr lang="fr-FR" sz="2400" dirty="0" smtClean="0"/>
              <a:t>).</a:t>
            </a: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38985"/>
            <a:ext cx="728667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III. Historiques </a:t>
            </a:r>
            <a:r>
              <a:rPr lang="fr-FR" sz="3200" dirty="0">
                <a:solidFill>
                  <a:srgbClr val="FF9900">
                    <a:lumMod val="60000"/>
                    <a:lumOff val="40000"/>
                  </a:srgbClr>
                </a:solidFill>
              </a:rPr>
              <a:t>et principes de construction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1772816"/>
            <a:ext cx="3970089" cy="33123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8886" y="1772816"/>
            <a:ext cx="4335024" cy="3312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Espace réservé du numéro de diapositive 6"/>
          <p:cNvSpPr>
            <a:spLocks noGrp="1"/>
          </p:cNvSpPr>
          <p:nvPr>
            <p:ph type="sldNum" sz="quarter" idx="12"/>
          </p:nvPr>
        </p:nvSpPr>
        <p:spPr/>
        <p:txBody>
          <a:bodyPr>
            <a:normAutofit/>
          </a:bodyPr>
          <a:lstStyle/>
          <a:p>
            <a:fld id="{CF4668DC-857F-487D-BFFA-8C0CA5037977}" type="slidenum">
              <a:rPr lang="fr-BE" smtClean="0">
                <a:solidFill>
                  <a:srgbClr val="FFFFFF"/>
                </a:solidFill>
              </a:rPr>
              <a:pPr/>
              <a:t>12</a:t>
            </a:fld>
            <a:endParaRPr lang="fr-BE" dirty="0">
              <a:solidFill>
                <a:srgbClr val="FFFFFF"/>
              </a:solidFill>
            </a:endParaRPr>
          </a:p>
        </p:txBody>
      </p:sp>
    </p:spTree>
    <p:extLst>
      <p:ext uri="{BB962C8B-B14F-4D97-AF65-F5344CB8AC3E}">
        <p14:creationId xmlns:p14="http://schemas.microsoft.com/office/powerpoint/2010/main" xmlns="" val="188419243"/>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264696"/>
          </a:xfrm>
          <a:prstGeom prst="rect">
            <a:avLst/>
          </a:prstGeom>
          <a:ln>
            <a:solidFill>
              <a:schemeClr val="accent1"/>
            </a:solidFill>
          </a:ln>
        </p:spPr>
        <p:txBody>
          <a:bodyPr/>
          <a:lstStyle/>
          <a:p>
            <a:pPr marL="12704" lvl="0" algn="just" fontAlgn="auto">
              <a:lnSpc>
                <a:spcPct val="150000"/>
              </a:lnSpc>
              <a:spcBef>
                <a:spcPts val="127"/>
              </a:spcBef>
              <a:spcAft>
                <a:spcPts val="0"/>
              </a:spcAft>
            </a:pPr>
            <a:r>
              <a:rPr lang="fr-FR" sz="2200" spc="4" dirty="0">
                <a:solidFill>
                  <a:srgbClr val="FFFFFF"/>
                </a:solidFill>
                <a:latin typeface="+mj-lt"/>
                <a:cs typeface="Arial"/>
              </a:rPr>
              <a:t>Les propriétés principales des matériaux peuvent être divisées en plusieurs groupes tels que:</a:t>
            </a:r>
          </a:p>
          <a:p>
            <a:pPr marL="12704" lvl="0" algn="just" fontAlgn="auto">
              <a:lnSpc>
                <a:spcPct val="150000"/>
              </a:lnSpc>
              <a:spcBef>
                <a:spcPts val="127"/>
              </a:spcBef>
              <a:spcAft>
                <a:spcPts val="0"/>
              </a:spcAft>
            </a:pPr>
            <a:r>
              <a:rPr lang="fr-FR" sz="2400" b="1" spc="4" dirty="0">
                <a:solidFill>
                  <a:srgbClr val="FFC000"/>
                </a:solidFill>
                <a:latin typeface="+mj-lt"/>
                <a:cs typeface="Arial"/>
              </a:rPr>
              <a:t>Propriétés physiques: </a:t>
            </a:r>
            <a:r>
              <a:rPr lang="fr-FR" sz="2400" spc="4" dirty="0">
                <a:solidFill>
                  <a:srgbClr val="FFFFFF"/>
                </a:solidFill>
                <a:latin typeface="+mj-lt"/>
                <a:cs typeface="Arial"/>
              </a:rPr>
              <a:t>(la dimension; la densité; la masse volumique de différentes conditions; la porosité; l'humidité etc</a:t>
            </a:r>
            <a:r>
              <a:rPr lang="fr-FR" sz="2400" spc="4" dirty="0" smtClean="0">
                <a:solidFill>
                  <a:srgbClr val="FFFFFF"/>
                </a:solidFill>
                <a:latin typeface="+mj-lt"/>
                <a:cs typeface="Arial"/>
              </a:rPr>
              <a:t>..).</a:t>
            </a:r>
            <a:endParaRPr lang="fr-FR" sz="2400" spc="4" dirty="0">
              <a:solidFill>
                <a:srgbClr val="FFFFFF"/>
              </a:solidFill>
              <a:latin typeface="+mj-lt"/>
              <a:cs typeface="Arial"/>
            </a:endParaRPr>
          </a:p>
          <a:p>
            <a:pPr marL="12704" lvl="0" algn="just" fontAlgn="auto">
              <a:lnSpc>
                <a:spcPts val="2555"/>
              </a:lnSpc>
              <a:spcBef>
                <a:spcPts val="127"/>
              </a:spcBef>
              <a:spcAft>
                <a:spcPts val="0"/>
              </a:spcAft>
            </a:pPr>
            <a:r>
              <a:rPr lang="fr-FR" sz="2400" b="1" spc="4" dirty="0">
                <a:solidFill>
                  <a:srgbClr val="FFC000"/>
                </a:solidFill>
                <a:latin typeface="+mj-lt"/>
                <a:cs typeface="Arial"/>
              </a:rPr>
              <a:t>Propriétés mécaniques: </a:t>
            </a:r>
            <a:r>
              <a:rPr lang="fr-FR" sz="2400" spc="4" dirty="0">
                <a:solidFill>
                  <a:srgbClr val="FFFFFF"/>
                </a:solidFill>
                <a:latin typeface="+mj-lt"/>
                <a:cs typeface="Arial"/>
              </a:rPr>
              <a:t>(la résistance en compression, en traction, en torsion etc</a:t>
            </a:r>
            <a:r>
              <a:rPr lang="fr-FR" sz="2400" spc="4" dirty="0" smtClean="0">
                <a:solidFill>
                  <a:srgbClr val="FFFFFF"/>
                </a:solidFill>
                <a:latin typeface="+mj-lt"/>
                <a:cs typeface="Arial"/>
              </a:rPr>
              <a:t>..).</a:t>
            </a:r>
            <a:endParaRPr lang="fr-FR" sz="2400" spc="4" dirty="0">
              <a:solidFill>
                <a:srgbClr val="FFFFFF"/>
              </a:solidFill>
              <a:latin typeface="+mj-lt"/>
              <a:cs typeface="Arial"/>
            </a:endParaRPr>
          </a:p>
          <a:p>
            <a:pPr marL="12704" lvl="0" algn="just" fontAlgn="auto">
              <a:lnSpc>
                <a:spcPct val="150000"/>
              </a:lnSpc>
              <a:spcBef>
                <a:spcPts val="127"/>
              </a:spcBef>
              <a:spcAft>
                <a:spcPts val="0"/>
              </a:spcAft>
            </a:pPr>
            <a:r>
              <a:rPr lang="fr-FR" sz="2400" b="1" spc="4" dirty="0">
                <a:solidFill>
                  <a:srgbClr val="FFC000"/>
                </a:solidFill>
                <a:latin typeface="+mj-lt"/>
                <a:cs typeface="Arial"/>
              </a:rPr>
              <a:t>Propriétés chimiques</a:t>
            </a:r>
            <a:r>
              <a:rPr lang="fr-FR" sz="2400" spc="4" dirty="0">
                <a:solidFill>
                  <a:srgbClr val="FFC000"/>
                </a:solidFill>
                <a:latin typeface="+mj-lt"/>
                <a:cs typeface="Arial"/>
              </a:rPr>
              <a:t>: </a:t>
            </a:r>
            <a:r>
              <a:rPr lang="fr-FR" sz="2400" spc="4" dirty="0">
                <a:solidFill>
                  <a:srgbClr val="FFFFFF"/>
                </a:solidFill>
                <a:latin typeface="+mj-lt"/>
                <a:cs typeface="Arial"/>
              </a:rPr>
              <a:t>(l’alcalinité, l’acide etc</a:t>
            </a:r>
            <a:r>
              <a:rPr lang="fr-FR" sz="2400" spc="4" dirty="0" smtClean="0">
                <a:solidFill>
                  <a:srgbClr val="FFFFFF"/>
                </a:solidFill>
                <a:latin typeface="+mj-lt"/>
                <a:cs typeface="Arial"/>
              </a:rPr>
              <a:t>..).</a:t>
            </a:r>
            <a:endParaRPr lang="fr-FR" sz="2400" spc="4" dirty="0">
              <a:solidFill>
                <a:srgbClr val="FFFFFF"/>
              </a:solidFill>
              <a:latin typeface="+mj-lt"/>
              <a:cs typeface="Arial"/>
            </a:endParaRPr>
          </a:p>
          <a:p>
            <a:pPr marL="12704" lvl="0" algn="just" fontAlgn="auto">
              <a:lnSpc>
                <a:spcPct val="150000"/>
              </a:lnSpc>
              <a:spcBef>
                <a:spcPts val="127"/>
              </a:spcBef>
              <a:spcAft>
                <a:spcPts val="0"/>
              </a:spcAft>
            </a:pPr>
            <a:r>
              <a:rPr lang="fr-FR" sz="2400" b="1" spc="4" dirty="0">
                <a:solidFill>
                  <a:srgbClr val="FFC000"/>
                </a:solidFill>
                <a:latin typeface="+mj-lt"/>
                <a:cs typeface="Arial"/>
              </a:rPr>
              <a:t>Propriétés physico-chimiques: </a:t>
            </a:r>
            <a:r>
              <a:rPr lang="fr-FR" sz="2400" spc="4" dirty="0">
                <a:solidFill>
                  <a:srgbClr val="FFFFFF"/>
                </a:solidFill>
                <a:latin typeface="+mj-lt"/>
                <a:cs typeface="Arial"/>
              </a:rPr>
              <a:t>(l'absorption, la perméabilité, le retrait et le gonflement etc</a:t>
            </a:r>
            <a:r>
              <a:rPr lang="fr-FR" sz="2400" spc="4" dirty="0" smtClean="0">
                <a:solidFill>
                  <a:srgbClr val="FFFFFF"/>
                </a:solidFill>
                <a:latin typeface="+mj-lt"/>
                <a:cs typeface="Arial"/>
              </a:rPr>
              <a:t>..).</a:t>
            </a:r>
            <a:endParaRPr lang="fr-FR" sz="2400" spc="4" dirty="0">
              <a:solidFill>
                <a:srgbClr val="FFFFFF"/>
              </a:solidFill>
              <a:latin typeface="+mj-lt"/>
              <a:cs typeface="Arial"/>
            </a:endParaRPr>
          </a:p>
          <a:p>
            <a:pPr marL="12704" lvl="0" algn="just" fontAlgn="auto">
              <a:lnSpc>
                <a:spcPts val="2555"/>
              </a:lnSpc>
              <a:spcBef>
                <a:spcPts val="127"/>
              </a:spcBef>
              <a:spcAft>
                <a:spcPts val="0"/>
              </a:spcAft>
            </a:pPr>
            <a:r>
              <a:rPr lang="fr-FR" sz="2400" b="1" spc="4" dirty="0">
                <a:solidFill>
                  <a:srgbClr val="FFC000"/>
                </a:solidFill>
                <a:latin typeface="+mj-lt"/>
                <a:cs typeface="Arial"/>
              </a:rPr>
              <a:t>Propriétés thermiques: </a:t>
            </a:r>
            <a:r>
              <a:rPr lang="fr-FR" sz="2400" spc="4" dirty="0">
                <a:solidFill>
                  <a:srgbClr val="FFFFFF"/>
                </a:solidFill>
                <a:latin typeface="+mj-lt"/>
                <a:cs typeface="Arial"/>
              </a:rPr>
              <a:t>(la dilatation, la résistance et comportement au feu, etc..).</a:t>
            </a:r>
          </a:p>
          <a:p>
            <a:pPr algn="just">
              <a:lnSpc>
                <a:spcPct val="150000"/>
              </a:lnSpc>
              <a:defRPr/>
            </a:pPr>
            <a:r>
              <a:rPr lang="fr-FR" sz="2400" dirty="0">
                <a:latin typeface="+mj-lt"/>
              </a:rPr>
              <a:t>Dans ce cours on va présenter quelques propriétés comme les propriétés physiques et les propriétés mécaniques.</a:t>
            </a:r>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8125682"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13</a:t>
            </a:fld>
            <a:endParaRPr lang="fr-BE" dirty="0">
              <a:solidFill>
                <a:srgbClr val="FFFFFF"/>
              </a:solidFill>
            </a:endParaRPr>
          </a:p>
        </p:txBody>
      </p:sp>
    </p:spTree>
    <p:extLst>
      <p:ext uri="{BB962C8B-B14F-4D97-AF65-F5344CB8AC3E}">
        <p14:creationId xmlns:p14="http://schemas.microsoft.com/office/powerpoint/2010/main" xmlns="" val="2356008057"/>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64794"/>
            <a:ext cx="8715436" cy="6381328"/>
          </a:xfrm>
          <a:prstGeom prst="rect">
            <a:avLst/>
          </a:prstGeom>
          <a:ln>
            <a:solidFill>
              <a:schemeClr val="accent1"/>
            </a:solidFill>
          </a:ln>
        </p:spPr>
        <p:txBody>
          <a:bodyPr/>
          <a:lstStyle/>
          <a:p>
            <a:r>
              <a:rPr lang="en-US" sz="2400" b="1" dirty="0" smtClean="0">
                <a:solidFill>
                  <a:srgbClr val="FFFF00"/>
                </a:solidFill>
              </a:rPr>
              <a:t>IV.1. Les </a:t>
            </a:r>
            <a:r>
              <a:rPr lang="en-US" sz="2400" b="1" dirty="0">
                <a:solidFill>
                  <a:srgbClr val="FFFF00"/>
                </a:solidFill>
              </a:rPr>
              <a:t>propriétés physiques</a:t>
            </a:r>
            <a:r>
              <a:rPr lang="fr-FR" sz="2400" b="1" dirty="0">
                <a:solidFill>
                  <a:srgbClr val="FFFF00"/>
                </a:solidFill>
              </a:rPr>
              <a:t>:</a:t>
            </a:r>
          </a:p>
          <a:p>
            <a:pPr marL="12704" algn="just" fontAlgn="auto">
              <a:lnSpc>
                <a:spcPct val="150000"/>
              </a:lnSpc>
              <a:spcBef>
                <a:spcPts val="127"/>
              </a:spcBef>
              <a:spcAft>
                <a:spcPts val="0"/>
              </a:spcAft>
            </a:pPr>
            <a:r>
              <a:rPr lang="en-US" sz="2400" b="1" dirty="0" smtClean="0">
                <a:solidFill>
                  <a:srgbClr val="FFC000"/>
                </a:solidFill>
              </a:rPr>
              <a:t>IV.1.1. </a:t>
            </a:r>
            <a:r>
              <a:rPr lang="en-US" sz="2400" b="1" dirty="0">
                <a:solidFill>
                  <a:srgbClr val="FFC000"/>
                </a:solidFill>
              </a:rPr>
              <a:t>La masse volumique </a:t>
            </a:r>
            <a:r>
              <a:rPr lang="en-US" sz="2400" b="1" dirty="0" smtClean="0">
                <a:solidFill>
                  <a:srgbClr val="FFC000"/>
                </a:solidFill>
              </a:rPr>
              <a:t>apparente:</a:t>
            </a:r>
            <a:r>
              <a:rPr lang="fr-FR" sz="2000" spc="4" dirty="0">
                <a:solidFill>
                  <a:srgbClr val="FFFFFF"/>
                </a:solidFill>
                <a:latin typeface="+mj-lt"/>
                <a:cs typeface="Arial"/>
              </a:rPr>
              <a:t>C’est la masse d’un corps par unité de volume apparent en état naturel, après passage à l’étuve à 105 ±5 °C, notée </a:t>
            </a:r>
            <a:r>
              <a:rPr lang="el-GR" sz="2000" spc="4" dirty="0">
                <a:solidFill>
                  <a:srgbClr val="FFFFFF"/>
                </a:solidFill>
                <a:latin typeface="+mj-lt"/>
                <a:cs typeface="Arial"/>
              </a:rPr>
              <a:t>γ</a:t>
            </a:r>
            <a:r>
              <a:rPr lang="fr-FR" sz="2000" spc="4" dirty="0" err="1">
                <a:solidFill>
                  <a:srgbClr val="FFFFFF"/>
                </a:solidFill>
                <a:latin typeface="+mj-lt"/>
                <a:cs typeface="Arial"/>
              </a:rPr>
              <a:t>app</a:t>
            </a:r>
            <a:r>
              <a:rPr lang="fr-FR" sz="2000" spc="4" dirty="0">
                <a:solidFill>
                  <a:srgbClr val="FFFFFF"/>
                </a:solidFill>
                <a:latin typeface="+mj-lt"/>
                <a:cs typeface="Arial"/>
              </a:rPr>
              <a:t> et exprimée en (gr/cm3 ; kg/m3; T/m3).</a:t>
            </a:r>
          </a:p>
          <a:p>
            <a:pPr algn="just" fontAlgn="auto">
              <a:lnSpc>
                <a:spcPct val="150000"/>
              </a:lnSpc>
              <a:spcBef>
                <a:spcPts val="0"/>
              </a:spcBef>
              <a:spcAft>
                <a:spcPts val="0"/>
              </a:spcAft>
            </a:pPr>
            <a:r>
              <a:rPr lang="fr-FR" sz="2000" spc="4" dirty="0" smtClean="0">
                <a:solidFill>
                  <a:srgbClr val="FFFFFF"/>
                </a:solidFill>
                <a:latin typeface="+mj-lt"/>
                <a:cs typeface="Arial"/>
              </a:rPr>
              <a:t>Il </a:t>
            </a:r>
            <a:r>
              <a:rPr lang="fr-FR" sz="2000" spc="4" dirty="0">
                <a:solidFill>
                  <a:srgbClr val="FFFFFF"/>
                </a:solidFill>
                <a:latin typeface="+mj-lt"/>
                <a:cs typeface="Arial"/>
              </a:rPr>
              <a:t>existe plusieurs méthodes pour déterminer </a:t>
            </a:r>
            <a:r>
              <a:rPr lang="fr-FR" sz="2000" spc="4" dirty="0" smtClean="0">
                <a:solidFill>
                  <a:srgbClr val="FFFFFF"/>
                </a:solidFill>
                <a:latin typeface="+mj-lt"/>
                <a:cs typeface="Arial"/>
              </a:rPr>
              <a:t>la </a:t>
            </a:r>
            <a:r>
              <a:rPr lang="fr-FR" sz="2000" spc="4" dirty="0">
                <a:solidFill>
                  <a:srgbClr val="FFFFFF"/>
                </a:solidFill>
                <a:latin typeface="+mj-lt"/>
                <a:cs typeface="Arial"/>
              </a:rPr>
              <a:t>masse volumique apparente des matériaux de construction selon leur dimension et leur dispersion:</a:t>
            </a:r>
          </a:p>
          <a:p>
            <a:pPr lvl="0" algn="just" fontAlgn="auto">
              <a:spcBef>
                <a:spcPts val="0"/>
              </a:spcBef>
              <a:spcAft>
                <a:spcPts val="0"/>
              </a:spcAft>
            </a:pPr>
            <a:r>
              <a:rPr lang="fr-FR" sz="2400" b="1" dirty="0" smtClean="0">
                <a:solidFill>
                  <a:srgbClr val="FFC000"/>
                </a:solidFill>
              </a:rPr>
              <a:t>a) Pour </a:t>
            </a:r>
            <a:r>
              <a:rPr lang="fr-FR" sz="2400" b="1" dirty="0">
                <a:solidFill>
                  <a:srgbClr val="FFC000"/>
                </a:solidFill>
              </a:rPr>
              <a:t>les matériaux solides </a:t>
            </a:r>
            <a:r>
              <a:rPr lang="fr-FR" sz="2400" b="1" dirty="0" smtClean="0">
                <a:solidFill>
                  <a:srgbClr val="FFC000"/>
                </a:solidFill>
              </a:rPr>
              <a:t>:</a:t>
            </a:r>
          </a:p>
          <a:p>
            <a:pPr lvl="0" algn="just" fontAlgn="auto">
              <a:spcBef>
                <a:spcPts val="0"/>
              </a:spcBef>
              <a:spcAft>
                <a:spcPts val="0"/>
              </a:spcAft>
            </a:pPr>
            <a:r>
              <a:rPr lang="fr-FR" sz="2400" dirty="0" smtClean="0">
                <a:solidFill>
                  <a:srgbClr val="FFC000"/>
                </a:solidFill>
              </a:rPr>
              <a:t> </a:t>
            </a:r>
            <a:r>
              <a:rPr lang="fr-FR" sz="2000" dirty="0"/>
              <a:t>les roches naturelles, le béton, le bois .., on peut faire des échantillons de forme géométrique (cubique, cylindrique, ..).</a:t>
            </a:r>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554178"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4" y="4286256"/>
            <a:ext cx="1755946" cy="1125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71736" y="4357694"/>
            <a:ext cx="1828800" cy="1125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7" name="ZoneTexte 6"/>
              <p:cNvSpPr txBox="1"/>
              <p:nvPr/>
            </p:nvSpPr>
            <p:spPr>
              <a:xfrm>
                <a:off x="1949522" y="5517232"/>
                <a:ext cx="4724399" cy="1266501"/>
              </a:xfrm>
              <a:prstGeom prst="rect">
                <a:avLst/>
              </a:prstGeom>
              <a:solidFill>
                <a:srgbClr val="FF33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400" i="1" smtClean="0">
                              <a:solidFill>
                                <a:srgbClr val="FFFF00"/>
                              </a:solidFill>
                              <a:latin typeface="Cambria Math" panose="02040503050406030204" pitchFamily="18" charset="0"/>
                            </a:rPr>
                          </m:ctrlPr>
                        </m:sSubPr>
                        <m:e>
                          <m:r>
                            <a:rPr lang="en-US" sz="2400">
                              <a:solidFill>
                                <a:srgbClr val="FFFF00"/>
                              </a:solidFill>
                              <a:latin typeface="Cambria Math"/>
                            </a:rPr>
                            <m:t>𝜸</m:t>
                          </m:r>
                        </m:e>
                        <m:sub>
                          <m:r>
                            <a:rPr lang="fr-FR" sz="2400">
                              <a:solidFill>
                                <a:srgbClr val="FFFF00"/>
                              </a:solidFill>
                              <a:latin typeface="Cambria Math"/>
                            </a:rPr>
                            <m:t>𝒂𝒑</m:t>
                          </m:r>
                        </m:sub>
                      </m:sSub>
                      <m:r>
                        <a:rPr lang="fr-FR" sz="2400" b="0" i="0" smtClean="0">
                          <a:solidFill>
                            <a:srgbClr val="FFFF00"/>
                          </a:solidFill>
                          <a:latin typeface="Cambria Math"/>
                        </a:rPr>
                        <m:t> </m:t>
                      </m:r>
                      <m:r>
                        <a:rPr lang="fr-FR" sz="2400">
                          <a:latin typeface="Cambria Math"/>
                        </a:rPr>
                        <m:t>:</m:t>
                      </m:r>
                      <m:r>
                        <m:rPr>
                          <m:sty m:val="p"/>
                        </m:rPr>
                        <a:rPr lang="fr-FR" sz="2400">
                          <a:latin typeface="Cambria Math"/>
                        </a:rPr>
                        <m:t>Masse</m:t>
                      </m:r>
                      <m:r>
                        <a:rPr lang="fr-FR" sz="2400">
                          <a:latin typeface="Cambria Math"/>
                        </a:rPr>
                        <m:t> </m:t>
                      </m:r>
                      <m:r>
                        <m:rPr>
                          <m:sty m:val="p"/>
                        </m:rPr>
                        <a:rPr lang="fr-FR" sz="2400">
                          <a:latin typeface="Cambria Math"/>
                        </a:rPr>
                        <m:t>volumique</m:t>
                      </m:r>
                      <m:r>
                        <a:rPr lang="fr-FR" sz="2400">
                          <a:latin typeface="Cambria Math"/>
                        </a:rPr>
                        <m:t> </m:t>
                      </m:r>
                      <m:r>
                        <m:rPr>
                          <m:sty m:val="p"/>
                        </m:rPr>
                        <a:rPr lang="fr-FR" sz="2400">
                          <a:latin typeface="Cambria Math"/>
                        </a:rPr>
                        <m:t>apparente</m:t>
                      </m:r>
                    </m:oMath>
                  </m:oMathPara>
                </a14:m>
                <a:endParaRPr lang="fr-FR" sz="2400" dirty="0">
                  <a:latin typeface="Cambria Math"/>
                </a:endParaRPr>
              </a:p>
              <a:p>
                <a14:m>
                  <m:oMath xmlns:m="http://schemas.openxmlformats.org/officeDocument/2006/math">
                    <m:sSub>
                      <m:sSubPr>
                        <m:ctrlPr>
                          <a:rPr lang="fr-FR" sz="2400" b="1" i="1">
                            <a:solidFill>
                              <a:srgbClr val="FFFF00"/>
                            </a:solidFill>
                            <a:latin typeface="Cambria Math" panose="02040503050406030204" pitchFamily="18" charset="0"/>
                          </a:rPr>
                        </m:ctrlPr>
                      </m:sSubPr>
                      <m:e>
                        <m:r>
                          <a:rPr lang="fr-FR" sz="2400" b="1" i="1">
                            <a:solidFill>
                              <a:srgbClr val="FFFF00"/>
                            </a:solidFill>
                            <a:latin typeface="Cambria Math"/>
                          </a:rPr>
                          <m:t>𝑀</m:t>
                        </m:r>
                      </m:e>
                      <m:sub>
                        <m:r>
                          <a:rPr lang="fr-FR" sz="2400" b="1" i="1">
                            <a:solidFill>
                              <a:srgbClr val="FFFF00"/>
                            </a:solidFill>
                            <a:latin typeface="Cambria Math"/>
                          </a:rPr>
                          <m:t>𝑠</m:t>
                        </m:r>
                      </m:sub>
                    </m:sSub>
                    <m:r>
                      <a:rPr lang="fr-FR" sz="2400" b="1" i="1">
                        <a:solidFill>
                          <a:srgbClr val="FFFF00"/>
                        </a:solidFill>
                        <a:latin typeface="Cambria Math"/>
                      </a:rPr>
                      <m:t> </m:t>
                    </m:r>
                  </m:oMath>
                </a14:m>
                <a:r>
                  <a:rPr lang="en-US" sz="2400" b="1" i="1" dirty="0" smtClean="0">
                    <a:solidFill>
                      <a:srgbClr val="FFFF00"/>
                    </a:solidFill>
                    <a:latin typeface="Cambria Math"/>
                  </a:rPr>
                  <a:t> :</a:t>
                </a:r>
                <a:r>
                  <a:rPr lang="en-US" sz="2400" dirty="0">
                    <a:latin typeface="Cambria Math"/>
                  </a:rPr>
                  <a:t>Masse d’un </a:t>
                </a:r>
                <a:r>
                  <a:rPr lang="en-US" sz="2400" dirty="0" err="1">
                    <a:latin typeface="Cambria Math"/>
                  </a:rPr>
                  <a:t>corp</a:t>
                </a:r>
                <a:r>
                  <a:rPr lang="en-US" sz="2400" dirty="0">
                    <a:latin typeface="Cambria Math"/>
                  </a:rPr>
                  <a:t> seche </a:t>
                </a:r>
                <a:endParaRPr lang="en-US" sz="2400" dirty="0" smtClean="0">
                  <a:latin typeface="Cambria Math"/>
                </a:endParaRPr>
              </a:p>
              <a:p>
                <a14:m>
                  <m:oMath xmlns:m="http://schemas.openxmlformats.org/officeDocument/2006/math">
                    <m:sSub>
                      <m:sSubPr>
                        <m:ctrlPr>
                          <a:rPr lang="en-US" sz="2400" b="1" i="1">
                            <a:solidFill>
                              <a:srgbClr val="FFFF00"/>
                            </a:solidFill>
                            <a:latin typeface="Cambria Math" panose="02040503050406030204" pitchFamily="18" charset="0"/>
                          </a:rPr>
                        </m:ctrlPr>
                      </m:sSubPr>
                      <m:e>
                        <m:r>
                          <a:rPr lang="fr-FR" sz="2400" b="1" i="1" smtClean="0">
                            <a:solidFill>
                              <a:srgbClr val="FFFF00"/>
                            </a:solidFill>
                            <a:latin typeface="Cambria Math"/>
                            <a:ea typeface="Cambria Math"/>
                          </a:rPr>
                          <m:t>𝑽</m:t>
                        </m:r>
                      </m:e>
                      <m:sub>
                        <m:r>
                          <a:rPr lang="fr-FR" sz="2400" b="1" i="1">
                            <a:solidFill>
                              <a:srgbClr val="FFFF00"/>
                            </a:solidFill>
                            <a:latin typeface="Cambria Math"/>
                          </a:rPr>
                          <m:t>𝒂𝒑</m:t>
                        </m:r>
                      </m:sub>
                    </m:sSub>
                    <m:r>
                      <a:rPr lang="fr-FR" sz="2400" b="0" i="0" smtClean="0">
                        <a:solidFill>
                          <a:srgbClr val="FFFF00"/>
                        </a:solidFill>
                        <a:latin typeface="Cambria Math"/>
                      </a:rPr>
                      <m:t>:</m:t>
                    </m:r>
                  </m:oMath>
                </a14:m>
                <a:r>
                  <a:rPr lang="en-US" sz="2400" dirty="0" smtClean="0">
                    <a:latin typeface="Cambria Math"/>
                  </a:rPr>
                  <a:t>Volume apparent</a:t>
                </a:r>
                <a:endParaRPr lang="en-US" sz="2400" dirty="0">
                  <a:latin typeface="Cambria Math"/>
                </a:endParaRPr>
              </a:p>
            </p:txBody>
          </p:sp>
        </mc:Choice>
        <mc:Fallback>
          <p:sp>
            <p:nvSpPr>
              <p:cNvPr id="7" name="ZoneTexte 6"/>
              <p:cNvSpPr txBox="1">
                <a:spLocks noRot="1" noChangeAspect="1" noMove="1" noResize="1" noEditPoints="1" noAdjustHandles="1" noChangeArrowheads="1" noChangeShapeType="1" noTextEdit="1"/>
              </p:cNvSpPr>
              <p:nvPr/>
            </p:nvSpPr>
            <p:spPr>
              <a:xfrm>
                <a:off x="1949522" y="5517232"/>
                <a:ext cx="4724399" cy="1266501"/>
              </a:xfrm>
              <a:prstGeom prst="rect">
                <a:avLst/>
              </a:prstGeom>
              <a:blipFill rotWithShape="1">
                <a:blip r:embed="rId5"/>
                <a:stretch>
                  <a:fillRect l="-128" b="-5660"/>
                </a:stretch>
              </a:blipFill>
            </p:spPr>
            <p:txBody>
              <a:bodyPr/>
              <a:lstStyle/>
              <a:p>
                <a:r>
                  <a:rPr lang="en-US">
                    <a:noFill/>
                  </a:rPr>
                  <a:t> </a:t>
                </a:r>
              </a:p>
            </p:txBody>
          </p:sp>
        </mc:Fallback>
      </mc:AlternateContent>
      <p:sp>
        <p:nvSpPr>
          <p:cNvPr id="8" name="Espace réservé du numéro de diapositive 7"/>
          <p:cNvSpPr>
            <a:spLocks noGrp="1"/>
          </p:cNvSpPr>
          <p:nvPr>
            <p:ph type="sldNum" sz="quarter" idx="12"/>
          </p:nvPr>
        </p:nvSpPr>
        <p:spPr/>
        <p:txBody>
          <a:bodyPr>
            <a:normAutofit/>
          </a:bodyPr>
          <a:lstStyle/>
          <a:p>
            <a:fld id="{CF4668DC-857F-487D-BFFA-8C0CA5037977}" type="slidenum">
              <a:rPr lang="fr-BE" smtClean="0">
                <a:solidFill>
                  <a:srgbClr val="FFFFFF"/>
                </a:solidFill>
              </a:rPr>
              <a:pPr/>
              <a:t>14</a:t>
            </a:fld>
            <a:endParaRPr lang="fr-BE" dirty="0">
              <a:solidFill>
                <a:srgbClr val="FFFFFF"/>
              </a:solidFill>
            </a:endParaRPr>
          </a:p>
        </p:txBody>
      </p:sp>
      <p:pic>
        <p:nvPicPr>
          <p:cNvPr id="9" name="Image 8" descr="https://upload.wikimedia.org/wikipedia/commons/thumb/c/c3/VolumesPourMassesVolumiques.png/200px-VolumesPourMassesVolumiques.png"/>
          <p:cNvPicPr/>
          <p:nvPr/>
        </p:nvPicPr>
        <p:blipFill>
          <a:blip r:embed="rId6">
            <a:extLst>
              <a:ext uri="{28A0092B-C50C-407E-A947-70E740481C1C}">
                <a14:useLocalDpi xmlns:a14="http://schemas.microsoft.com/office/drawing/2010/main" xmlns="" val="0"/>
              </a:ext>
            </a:extLst>
          </a:blip>
          <a:srcRect/>
          <a:stretch>
            <a:fillRect/>
          </a:stretch>
        </p:blipFill>
        <p:spPr bwMode="auto">
          <a:xfrm>
            <a:off x="3286116" y="714356"/>
            <a:ext cx="2962290" cy="3367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1005408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32048"/>
            <a:ext cx="8715436" cy="6381328"/>
          </a:xfrm>
          <a:prstGeom prst="rect">
            <a:avLst/>
          </a:prstGeom>
          <a:ln>
            <a:solidFill>
              <a:schemeClr val="accent1"/>
            </a:solidFill>
          </a:ln>
        </p:spPr>
        <p:txBody>
          <a:bodyPr/>
          <a:lstStyle/>
          <a:p>
            <a:pPr algn="just" fontAlgn="auto">
              <a:lnSpc>
                <a:spcPct val="150000"/>
              </a:lnSpc>
              <a:spcBef>
                <a:spcPts val="0"/>
              </a:spcBef>
              <a:spcAft>
                <a:spcPts val="0"/>
              </a:spcAft>
            </a:pPr>
            <a:r>
              <a:rPr lang="fr-FR" sz="2200" b="1" dirty="0" smtClean="0">
                <a:solidFill>
                  <a:srgbClr val="FFC000"/>
                </a:solidFill>
              </a:rPr>
              <a:t>b) Pour </a:t>
            </a:r>
            <a:r>
              <a:rPr lang="fr-FR" sz="2200" b="1" dirty="0">
                <a:solidFill>
                  <a:srgbClr val="FFC000"/>
                </a:solidFill>
              </a:rPr>
              <a:t>les matériaux incohérents : </a:t>
            </a:r>
            <a:r>
              <a:rPr lang="fr-FR" sz="2200" dirty="0"/>
              <a:t>(ensemble de grains – sable ou gravier). La détermination de la masse volumique apparente peut se faire en utilisant un récipient standard (de volume connu).</a:t>
            </a:r>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a:p>
          <a:p>
            <a:pPr algn="just">
              <a:lnSpc>
                <a:spcPct val="150000"/>
              </a:lnSpc>
              <a:defRPr/>
            </a:pPr>
            <a:r>
              <a:rPr lang="fr-FR" sz="2200" dirty="0"/>
              <a:t>La masse volumique d'un ensemble de grains est fortement influencée par la composition granulométrique, la forme des grains, le degré de tassement ainsi que la teneur en eau lorsque les grains sont petits. La masse volumique apparente des sables ou des graviers peuvent varier entre 1400 à 1650 kg/m3. </a:t>
            </a:r>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11302"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8"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160" b="14788"/>
          <a:stretch/>
        </p:blipFill>
        <p:spPr bwMode="auto">
          <a:xfrm>
            <a:off x="658479" y="2094069"/>
            <a:ext cx="7827041" cy="2088232"/>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15</a:t>
            </a:fld>
            <a:endParaRPr lang="fr-BE" dirty="0">
              <a:solidFill>
                <a:srgbClr val="FFFFFF"/>
              </a:solidFill>
            </a:endParaRPr>
          </a:p>
        </p:txBody>
      </p:sp>
    </p:spTree>
    <p:extLst>
      <p:ext uri="{BB962C8B-B14F-4D97-AF65-F5344CB8AC3E}">
        <p14:creationId xmlns:p14="http://schemas.microsoft.com/office/powerpoint/2010/main" xmlns="" val="4276229118"/>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Rectangle 2"/>
              <p:cNvSpPr txBox="1">
                <a:spLocks noChangeArrowheads="1"/>
              </p:cNvSpPr>
              <p:nvPr/>
            </p:nvSpPr>
            <p:spPr>
              <a:xfrm>
                <a:off x="214282" y="432048"/>
                <a:ext cx="8715436" cy="6381328"/>
              </a:xfrm>
              <a:prstGeom prst="rect">
                <a:avLst/>
              </a:prstGeom>
              <a:ln>
                <a:solidFill>
                  <a:schemeClr val="accent1"/>
                </a:solidFill>
              </a:ln>
            </p:spPr>
            <p:txBody>
              <a:bodyPr/>
              <a:lstStyle/>
              <a:p>
                <a:pPr algn="just" fontAlgn="auto">
                  <a:spcBef>
                    <a:spcPts val="0"/>
                  </a:spcBef>
                  <a:spcAft>
                    <a:spcPts val="0"/>
                  </a:spcAft>
                </a:pPr>
                <a:r>
                  <a:rPr lang="fr-FR" sz="2200" dirty="0">
                    <a:solidFill>
                      <a:srgbClr val="FFC000"/>
                    </a:solidFill>
                    <a:latin typeface="+mj-lt"/>
                    <a:cs typeface="+mn-cs"/>
                  </a:rPr>
                  <a:t>c)</a:t>
                </a:r>
                <a:r>
                  <a:rPr lang="fr-FR" sz="2200" b="1" dirty="0">
                    <a:solidFill>
                      <a:srgbClr val="FFC000"/>
                    </a:solidFill>
                    <a:latin typeface="+mj-lt"/>
                    <a:cs typeface="+mn-cs"/>
                  </a:rPr>
                  <a:t>Pour les matériaux </a:t>
                </a:r>
                <a:r>
                  <a:rPr lang="fr-FR" sz="2200" b="1" dirty="0" smtClean="0">
                    <a:solidFill>
                      <a:srgbClr val="FFC000"/>
                    </a:solidFill>
                    <a:latin typeface="+mj-lt"/>
                    <a:cs typeface="+mn-cs"/>
                  </a:rPr>
                  <a:t>qui </a:t>
                </a:r>
                <a:r>
                  <a:rPr lang="fr-FR" sz="2200" b="1" dirty="0">
                    <a:solidFill>
                      <a:srgbClr val="FFC000"/>
                    </a:solidFill>
                    <a:latin typeface="+mj-lt"/>
                    <a:cs typeface="+mn-cs"/>
                  </a:rPr>
                  <a:t>n’ont pas de forme géométrique </a:t>
                </a:r>
                <a:r>
                  <a:rPr lang="fr-FR" sz="2200" dirty="0">
                    <a:solidFill>
                      <a:prstClr val="white"/>
                    </a:solidFill>
                    <a:latin typeface="+mj-lt"/>
                    <a:cs typeface="+mn-cs"/>
                  </a:rPr>
                  <a:t>(forme de patate). La détermination de la masse volumique apparente des matériaux avec cette forme peut se faire de façon indirecte</a:t>
                </a:r>
                <a:r>
                  <a:rPr lang="fr-FR" sz="2200" dirty="0" smtClean="0">
                    <a:solidFill>
                      <a:prstClr val="white"/>
                    </a:solidFill>
                    <a:latin typeface="+mj-lt"/>
                    <a:cs typeface="+mn-cs"/>
                  </a:rPr>
                  <a:t>., </a:t>
                </a:r>
                <a:r>
                  <a:rPr lang="fr-FR" sz="2200" dirty="0">
                    <a:solidFill>
                      <a:prstClr val="white"/>
                    </a:solidFill>
                    <a:latin typeface="+mj-lt"/>
                    <a:cs typeface="+mn-cs"/>
                  </a:rPr>
                  <a:t>les échantillons étudiés doivent être enrobés de </a:t>
                </a:r>
                <a:r>
                  <a:rPr lang="fr-FR" sz="2200" dirty="0" err="1">
                    <a:solidFill>
                      <a:prstClr val="white"/>
                    </a:solidFill>
                    <a:latin typeface="+mj-lt"/>
                    <a:cs typeface="+mn-cs"/>
                  </a:rPr>
                  <a:t>parafine</a:t>
                </a:r>
                <a:r>
                  <a:rPr lang="fr-FR" sz="2200" dirty="0">
                    <a:solidFill>
                      <a:prstClr val="white"/>
                    </a:solidFill>
                    <a:latin typeface="+mj-lt"/>
                    <a:cs typeface="+mn-cs"/>
                  </a:rPr>
                  <a:t> afin d'être protégés de la pénétration de l'eau, ensuite on va les peser dans l'eau.</a:t>
                </a:r>
                <a:endParaRPr lang="fr-FR" sz="2200" dirty="0">
                  <a:solidFill>
                    <a:prstClr val="black"/>
                  </a:solidFill>
                  <a:latin typeface="+mj-lt"/>
                  <a:cs typeface="+mn-cs"/>
                </a:endParaRPr>
              </a:p>
              <a:p>
                <a:pPr lvl="0" algn="just" fontAlgn="auto">
                  <a:spcBef>
                    <a:spcPts val="0"/>
                  </a:spcBef>
                  <a:spcAft>
                    <a:spcPts val="0"/>
                  </a:spcAft>
                </a:pPr>
                <a:r>
                  <a:rPr lang="fr-FR" sz="2200" dirty="0" smtClean="0">
                    <a:solidFill>
                      <a:prstClr val="white"/>
                    </a:solidFill>
                    <a:latin typeface="+mj-lt"/>
                    <a:cs typeface="+mn-cs"/>
                  </a:rPr>
                  <a:t>.</a:t>
                </a:r>
                <a:r>
                  <a:rPr lang="fr-FR" sz="2200" dirty="0">
                    <a:solidFill>
                      <a:prstClr val="white"/>
                    </a:solidFill>
                    <a:latin typeface="+mj-lt"/>
                    <a:cs typeface="+mn-cs"/>
                  </a:rPr>
                  <a:t>Pour déterminer la masse volumique des matériaux de ce type on a: </a:t>
                </a:r>
              </a:p>
              <a:p>
                <a:pPr lvl="0" algn="just" fontAlgn="auto">
                  <a:spcBef>
                    <a:spcPts val="0"/>
                  </a:spcBef>
                  <a:spcAft>
                    <a:spcPts val="0"/>
                  </a:spcAft>
                </a:pPr>
                <a14:m>
                  <m:oMath xmlns:m="http://schemas.openxmlformats.org/officeDocument/2006/math">
                    <m:sSub>
                      <m:sSubPr>
                        <m:ctrlPr>
                          <a:rPr lang="fr-FR" sz="2200" i="1" dirty="0">
                            <a:solidFill>
                              <a:srgbClr val="FF0000"/>
                            </a:solidFill>
                            <a:latin typeface="Cambria Math" panose="02040503050406030204" pitchFamily="18" charset="0"/>
                            <a:cs typeface="+mn-cs"/>
                          </a:rPr>
                        </m:ctrlPr>
                      </m:sSubPr>
                      <m:e>
                        <m:r>
                          <m:rPr>
                            <m:nor/>
                          </m:rPr>
                          <a:rPr lang="fr-FR" sz="2200" dirty="0">
                            <a:solidFill>
                              <a:srgbClr val="FF0000"/>
                            </a:solidFill>
                            <a:latin typeface="+mj-lt"/>
                            <a:cs typeface="+mn-cs"/>
                          </a:rPr>
                          <m:t>M</m:t>
                        </m:r>
                      </m:e>
                      <m:sub>
                        <m:r>
                          <a:rPr lang="fr-FR" sz="2200" i="1" dirty="0">
                            <a:solidFill>
                              <a:srgbClr val="FF0000"/>
                            </a:solidFill>
                            <a:latin typeface="Cambria Math"/>
                            <a:cs typeface="+mn-cs"/>
                          </a:rPr>
                          <m:t>𝑆</m:t>
                        </m:r>
                      </m:sub>
                    </m:sSub>
                  </m:oMath>
                </a14:m>
                <a:r>
                  <a:rPr lang="fr-FR" sz="2200" dirty="0">
                    <a:solidFill>
                      <a:prstClr val="white"/>
                    </a:solidFill>
                    <a:latin typeface="+mj-lt"/>
                    <a:cs typeface="+mn-cs"/>
                  </a:rPr>
                  <a:t> : Masse sèche d'échantillon (g) </a:t>
                </a:r>
              </a:p>
              <a:p>
                <a:pPr lvl="0" algn="just" fontAlgn="auto">
                  <a:lnSpc>
                    <a:spcPct val="150000"/>
                  </a:lnSpc>
                  <a:spcBef>
                    <a:spcPts val="0"/>
                  </a:spcBef>
                  <a:spcAft>
                    <a:spcPts val="0"/>
                  </a:spcAft>
                </a:pPr>
                <a14:m>
                  <m:oMath xmlns:m="http://schemas.openxmlformats.org/officeDocument/2006/math">
                    <m:sSub>
                      <m:sSubPr>
                        <m:ctrlPr>
                          <a:rPr lang="fr-FR" sz="2200" i="1" dirty="0">
                            <a:solidFill>
                              <a:srgbClr val="FF0000"/>
                            </a:solidFill>
                            <a:latin typeface="Cambria Math" panose="02040503050406030204" pitchFamily="18" charset="0"/>
                            <a:cs typeface="+mn-cs"/>
                          </a:rPr>
                        </m:ctrlPr>
                      </m:sSubPr>
                      <m:e>
                        <m:r>
                          <m:rPr>
                            <m:nor/>
                          </m:rPr>
                          <a:rPr lang="fr-FR" sz="2200" dirty="0">
                            <a:solidFill>
                              <a:srgbClr val="FF0000"/>
                            </a:solidFill>
                            <a:latin typeface="+mj-lt"/>
                            <a:cs typeface="+mn-cs"/>
                          </a:rPr>
                          <m:t>M</m:t>
                        </m:r>
                      </m:e>
                      <m:sub>
                        <m:r>
                          <a:rPr lang="fr-FR" sz="2200" i="1" dirty="0">
                            <a:solidFill>
                              <a:srgbClr val="FF0000"/>
                            </a:solidFill>
                            <a:latin typeface="Cambria Math"/>
                            <a:cs typeface="+mn-cs"/>
                          </a:rPr>
                          <m:t>(</m:t>
                        </m:r>
                        <m:r>
                          <a:rPr lang="fr-FR" sz="2200" i="1" dirty="0">
                            <a:solidFill>
                              <a:srgbClr val="FF0000"/>
                            </a:solidFill>
                            <a:latin typeface="Cambria Math"/>
                            <a:cs typeface="+mn-cs"/>
                          </a:rPr>
                          <m:t>𝑆</m:t>
                        </m:r>
                        <m:r>
                          <a:rPr lang="fr-FR" sz="2200" i="1" dirty="0">
                            <a:solidFill>
                              <a:srgbClr val="FF0000"/>
                            </a:solidFill>
                            <a:latin typeface="Cambria Math"/>
                            <a:cs typeface="+mn-cs"/>
                          </a:rPr>
                          <m:t>+</m:t>
                        </m:r>
                        <m:r>
                          <a:rPr lang="fr-FR" sz="2200" i="1" dirty="0">
                            <a:solidFill>
                              <a:srgbClr val="FF0000"/>
                            </a:solidFill>
                            <a:latin typeface="Cambria Math"/>
                            <a:cs typeface="+mn-cs"/>
                          </a:rPr>
                          <m:t>𝑃</m:t>
                        </m:r>
                        <m:r>
                          <a:rPr lang="fr-FR" sz="2200" i="1" dirty="0">
                            <a:solidFill>
                              <a:srgbClr val="FF0000"/>
                            </a:solidFill>
                            <a:latin typeface="Cambria Math"/>
                            <a:cs typeface="+mn-cs"/>
                          </a:rPr>
                          <m:t>)</m:t>
                        </m:r>
                      </m:sub>
                    </m:sSub>
                  </m:oMath>
                </a14:m>
                <a:r>
                  <a:rPr lang="fr-FR" sz="2200" dirty="0">
                    <a:solidFill>
                      <a:prstClr val="white"/>
                    </a:solidFill>
                    <a:latin typeface="+mj-lt"/>
                    <a:cs typeface="+mn-cs"/>
                  </a:rPr>
                  <a:t>:Masse sèche d'échantillon après avoir enrober une parafine (g). </a:t>
                </a:r>
              </a:p>
              <a:p>
                <a:pPr lvl="0" algn="just" fontAlgn="auto">
                  <a:lnSpc>
                    <a:spcPct val="150000"/>
                  </a:lnSpc>
                  <a:spcBef>
                    <a:spcPts val="0"/>
                  </a:spcBef>
                  <a:spcAft>
                    <a:spcPts val="0"/>
                  </a:spcAft>
                </a:pPr>
                <a14:m>
                  <m:oMath xmlns:m="http://schemas.openxmlformats.org/officeDocument/2006/math">
                    <m:sSub>
                      <m:sSubPr>
                        <m:ctrlPr>
                          <a:rPr lang="fr-FR" sz="2200" i="1" dirty="0">
                            <a:solidFill>
                              <a:srgbClr val="FF0000"/>
                            </a:solidFill>
                            <a:latin typeface="Cambria Math" panose="02040503050406030204" pitchFamily="18" charset="0"/>
                            <a:cs typeface="+mn-cs"/>
                          </a:rPr>
                        </m:ctrlPr>
                      </m:sSubPr>
                      <m:e>
                        <m:r>
                          <m:rPr>
                            <m:nor/>
                          </m:rPr>
                          <a:rPr lang="fr-FR" sz="2200" dirty="0">
                            <a:solidFill>
                              <a:srgbClr val="FF0000"/>
                            </a:solidFill>
                            <a:latin typeface="+mj-lt"/>
                            <a:cs typeface="+mn-cs"/>
                          </a:rPr>
                          <m:t>M</m:t>
                        </m:r>
                      </m:e>
                      <m:sub>
                        <m:r>
                          <a:rPr lang="fr-FR" sz="2200" i="1" dirty="0">
                            <a:solidFill>
                              <a:srgbClr val="FF0000"/>
                            </a:solidFill>
                            <a:latin typeface="Cambria Math"/>
                            <a:cs typeface="+mn-cs"/>
                          </a:rPr>
                          <m:t>(</m:t>
                        </m:r>
                        <m:r>
                          <a:rPr lang="fr-FR" sz="2200" i="1" dirty="0">
                            <a:solidFill>
                              <a:srgbClr val="FF0000"/>
                            </a:solidFill>
                            <a:latin typeface="Cambria Math"/>
                            <a:cs typeface="+mn-cs"/>
                          </a:rPr>
                          <m:t>𝑆</m:t>
                        </m:r>
                        <m:r>
                          <a:rPr lang="fr-FR" sz="2200" i="1" dirty="0">
                            <a:solidFill>
                              <a:srgbClr val="FF0000"/>
                            </a:solidFill>
                            <a:latin typeface="Cambria Math"/>
                            <a:cs typeface="+mn-cs"/>
                          </a:rPr>
                          <m:t>+</m:t>
                        </m:r>
                        <m:r>
                          <a:rPr lang="fr-FR" sz="2200" i="1" dirty="0">
                            <a:solidFill>
                              <a:srgbClr val="FF0000"/>
                            </a:solidFill>
                            <a:latin typeface="Cambria Math"/>
                            <a:cs typeface="+mn-cs"/>
                          </a:rPr>
                          <m:t>𝑃</m:t>
                        </m:r>
                        <m:r>
                          <a:rPr lang="fr-FR" sz="2200" i="1" dirty="0">
                            <a:solidFill>
                              <a:srgbClr val="FF0000"/>
                            </a:solidFill>
                            <a:latin typeface="Cambria Math"/>
                            <a:cs typeface="+mn-cs"/>
                          </a:rPr>
                          <m:t>)</m:t>
                        </m:r>
                        <m:r>
                          <a:rPr lang="fr-FR" sz="2200" i="1" dirty="0">
                            <a:solidFill>
                              <a:srgbClr val="FF0000"/>
                            </a:solidFill>
                            <a:latin typeface="Cambria Math"/>
                            <a:cs typeface="+mn-cs"/>
                          </a:rPr>
                          <m:t>𝐿</m:t>
                        </m:r>
                      </m:sub>
                    </m:sSub>
                  </m:oMath>
                </a14:m>
                <a:r>
                  <a:rPr lang="fr-FR" sz="2200" dirty="0">
                    <a:solidFill>
                      <a:prstClr val="white"/>
                    </a:solidFill>
                    <a:latin typeface="+mj-lt"/>
                    <a:cs typeface="+mn-cs"/>
                  </a:rPr>
                  <a:t>:Masse sèche après avoir enrobé de parafine et pesé dans l'eau (g). </a:t>
                </a:r>
              </a:p>
              <a:p>
                <a:pPr algn="just" fontAlgn="auto">
                  <a:lnSpc>
                    <a:spcPct val="150000"/>
                  </a:lnSpc>
                  <a:spcBef>
                    <a:spcPts val="0"/>
                  </a:spcBef>
                  <a:spcAft>
                    <a:spcPts val="0"/>
                  </a:spcAft>
                </a:pPr>
                <a:r>
                  <a:rPr lang="fr-FR" sz="2200" dirty="0" err="1">
                    <a:solidFill>
                      <a:srgbClr val="FF0000"/>
                    </a:solidFill>
                    <a:latin typeface="+mj-lt"/>
                    <a:cs typeface="+mn-cs"/>
                  </a:rPr>
                  <a:t>gP</a:t>
                </a:r>
                <a:r>
                  <a:rPr lang="fr-FR" sz="2200" dirty="0">
                    <a:solidFill>
                      <a:prstClr val="white"/>
                    </a:solidFill>
                    <a:latin typeface="+mj-lt"/>
                    <a:cs typeface="+mn-cs"/>
                  </a:rPr>
                  <a:t> :Masse de la parafine ayant enrobé de l'échantillon </a:t>
                </a:r>
                <a:r>
                  <a:rPr lang="fr-FR" sz="2200" dirty="0" smtClean="0">
                    <a:solidFill>
                      <a:prstClr val="white"/>
                    </a:solidFill>
                    <a:latin typeface="+mj-lt"/>
                    <a:cs typeface="+mn-cs"/>
                  </a:rPr>
                  <a:t>.</a:t>
                </a:r>
              </a:p>
              <a:p>
                <a:pPr algn="just" fontAlgn="auto">
                  <a:lnSpc>
                    <a:spcPct val="150000"/>
                  </a:lnSpc>
                  <a:spcBef>
                    <a:spcPts val="0"/>
                  </a:spcBef>
                  <a:spcAft>
                    <a:spcPts val="0"/>
                  </a:spcAft>
                </a:pPr>
                <a:r>
                  <a:rPr lang="en-US" sz="2200" dirty="0" smtClean="0">
                    <a:solidFill>
                      <a:srgbClr val="FF0000"/>
                    </a:solidFill>
                    <a:latin typeface="+mj-lt"/>
                    <a:cs typeface="+mn-cs"/>
                  </a:rPr>
                  <a:t>ɣ</a:t>
                </a:r>
                <a:r>
                  <a:rPr lang="fr-FR" sz="2200" dirty="0">
                    <a:solidFill>
                      <a:srgbClr val="FF0000"/>
                    </a:solidFill>
                    <a:latin typeface="+mj-lt"/>
                    <a:cs typeface="+mn-cs"/>
                  </a:rPr>
                  <a:t>p </a:t>
                </a:r>
                <a:r>
                  <a:rPr lang="fr-FR" sz="2200" dirty="0">
                    <a:solidFill>
                      <a:prstClr val="white"/>
                    </a:solidFill>
                    <a:latin typeface="+mj-lt"/>
                    <a:cs typeface="+mn-cs"/>
                  </a:rPr>
                  <a:t>: masse volumique absolue de </a:t>
                </a:r>
                <a:r>
                  <a:rPr lang="fr-FR" sz="2200" dirty="0" err="1">
                    <a:solidFill>
                      <a:prstClr val="white"/>
                    </a:solidFill>
                    <a:latin typeface="+mj-lt"/>
                    <a:cs typeface="+mn-cs"/>
                  </a:rPr>
                  <a:t>parafine</a:t>
                </a:r>
                <a:r>
                  <a:rPr lang="fr-FR" sz="2200" dirty="0">
                    <a:solidFill>
                      <a:prstClr val="black"/>
                    </a:solidFill>
                    <a:latin typeface="+mj-lt"/>
                    <a:cs typeface="+mn-cs"/>
                  </a:rPr>
                  <a:t>. </a:t>
                </a:r>
                <a:endParaRPr lang="fr-FR" sz="2200" spc="4" dirty="0">
                  <a:solidFill>
                    <a:prstClr val="white"/>
                  </a:solidFill>
                  <a:latin typeface="+mj-lt"/>
                  <a:cs typeface="Arial"/>
                </a:endParaRPr>
              </a:p>
              <a:p>
                <a:pPr lvl="0" algn="just" fontAlgn="auto">
                  <a:lnSpc>
                    <a:spcPct val="150000"/>
                  </a:lnSpc>
                  <a:spcBef>
                    <a:spcPts val="0"/>
                  </a:spcBef>
                  <a:spcAft>
                    <a:spcPts val="0"/>
                  </a:spcAft>
                </a:pPr>
                <a:endParaRPr lang="fr-FR" sz="2200" dirty="0" smtClean="0">
                  <a:solidFill>
                    <a:prstClr val="white"/>
                  </a:solidFill>
                  <a:latin typeface="+mj-lt"/>
                  <a:cs typeface="+mn-cs"/>
                </a:endParaRPr>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mc:Choice>
        <mc:Fallback>
          <p:sp>
            <p:nvSpPr>
              <p:cNvPr id="4" name="Rectangle 2"/>
              <p:cNvSpPr txBox="1">
                <a:spLocks noRot="1" noChangeAspect="1" noMove="1" noResize="1" noEditPoints="1" noAdjustHandles="1" noChangeArrowheads="1" noChangeShapeType="1" noTextEdit="1"/>
              </p:cNvSpPr>
              <p:nvPr/>
            </p:nvSpPr>
            <p:spPr>
              <a:xfrm>
                <a:off x="214282" y="432048"/>
                <a:ext cx="8715436" cy="6381328"/>
              </a:xfrm>
              <a:prstGeom prst="rect">
                <a:avLst/>
              </a:prstGeom>
              <a:blipFill rotWithShape="1">
                <a:blip r:embed="rId3"/>
                <a:stretch>
                  <a:fillRect l="-768" t="-477" r="-838"/>
                </a:stretch>
              </a:blipFill>
              <a:ln>
                <a:solidFill>
                  <a:schemeClr val="accent1"/>
                </a:solidFill>
              </a:ln>
            </p:spPr>
            <p:txBody>
              <a:bodyPr/>
              <a:lstStyle/>
              <a:p>
                <a:r>
                  <a:rPr lang="en-US">
                    <a:noFill/>
                  </a:rPr>
                  <a:t> </a:t>
                </a:r>
              </a:p>
            </p:txBody>
          </p:sp>
        </mc:Fallback>
      </mc:AlternateContent>
      <p:sp>
        <p:nvSpPr>
          <p:cNvPr id="3" name="Rectangle 2"/>
          <p:cNvSpPr/>
          <p:nvPr/>
        </p:nvSpPr>
        <p:spPr>
          <a:xfrm>
            <a:off x="500034" y="0"/>
            <a:ext cx="762561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sp>
        <p:nvSpPr>
          <p:cNvPr id="8" name="Espace réservé du numéro de diapositive 7"/>
          <p:cNvSpPr>
            <a:spLocks noGrp="1"/>
          </p:cNvSpPr>
          <p:nvPr>
            <p:ph type="sldNum" sz="quarter" idx="12"/>
          </p:nvPr>
        </p:nvSpPr>
        <p:spPr/>
        <p:txBody>
          <a:bodyPr>
            <a:normAutofit/>
          </a:bodyPr>
          <a:lstStyle/>
          <a:p>
            <a:fld id="{CF4668DC-857F-487D-BFFA-8C0CA5037977}" type="slidenum">
              <a:rPr lang="fr-BE" smtClean="0">
                <a:solidFill>
                  <a:srgbClr val="FFFFFF"/>
                </a:solidFill>
              </a:rPr>
              <a:pPr/>
              <a:t>16</a:t>
            </a:fld>
            <a:endParaRPr lang="fr-BE" dirty="0">
              <a:solidFill>
                <a:srgbClr val="FFFFFF"/>
              </a:solidFill>
            </a:endParaRPr>
          </a:p>
        </p:txBody>
      </p:sp>
      <p:pic>
        <p:nvPicPr>
          <p:cNvPr id="9" name="Image 8" descr="C:\Documents and Settings\xp\Bureau\chapitre_un_trois.html COURS_fichiers\1_3_1_05.gif"/>
          <p:cNvPicPr/>
          <p:nvPr/>
        </p:nvPicPr>
        <p:blipFill>
          <a:blip r:embed="rId4">
            <a:extLst>
              <a:ext uri="{28A0092B-C50C-407E-A947-70E740481C1C}">
                <a14:useLocalDpi xmlns:a14="http://schemas.microsoft.com/office/drawing/2010/main" xmlns="" val="0"/>
              </a:ext>
            </a:extLst>
          </a:blip>
          <a:srcRect/>
          <a:stretch>
            <a:fillRect/>
          </a:stretch>
        </p:blipFill>
        <p:spPr bwMode="auto">
          <a:xfrm>
            <a:off x="857224" y="2857496"/>
            <a:ext cx="7577156" cy="4000504"/>
          </a:xfrm>
          <a:prstGeom prst="rect">
            <a:avLst/>
          </a:prstGeom>
          <a:noFill/>
          <a:ln>
            <a:noFill/>
          </a:ln>
        </p:spPr>
      </p:pic>
    </p:spTree>
    <p:extLst>
      <p:ext uri="{BB962C8B-B14F-4D97-AF65-F5344CB8AC3E}">
        <p14:creationId xmlns:p14="http://schemas.microsoft.com/office/powerpoint/2010/main" xmlns="" val="310182848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32048"/>
            <a:ext cx="8715436" cy="6381328"/>
          </a:xfrm>
          <a:prstGeom prst="rect">
            <a:avLst/>
          </a:prstGeom>
          <a:ln>
            <a:solidFill>
              <a:schemeClr val="accent1"/>
            </a:solidFill>
          </a:ln>
        </p:spPr>
        <p:txBody>
          <a:bodyPr/>
          <a:lstStyle/>
          <a:p>
            <a:pPr algn="just" fontAlgn="auto">
              <a:lnSpc>
                <a:spcPct val="150000"/>
              </a:lnSpc>
              <a:spcBef>
                <a:spcPts val="0"/>
              </a:spcBef>
              <a:spcAft>
                <a:spcPts val="0"/>
              </a:spcAft>
            </a:pPr>
            <a:r>
              <a:rPr lang="en-US" sz="2400" b="1" dirty="0" smtClean="0">
                <a:solidFill>
                  <a:srgbClr val="FFC000"/>
                </a:solidFill>
              </a:rPr>
              <a:t>IV.1.2. </a:t>
            </a:r>
            <a:r>
              <a:rPr lang="en-US" sz="2400" b="1" dirty="0">
                <a:solidFill>
                  <a:srgbClr val="FFC000"/>
                </a:solidFill>
              </a:rPr>
              <a:t>La masse volumique </a:t>
            </a:r>
            <a:r>
              <a:rPr lang="en-US" sz="2400" b="1" dirty="0" err="1" smtClean="0">
                <a:solidFill>
                  <a:srgbClr val="FFC000"/>
                </a:solidFill>
              </a:rPr>
              <a:t>absolue</a:t>
            </a:r>
            <a:r>
              <a:rPr lang="en-US" sz="2400" b="1" dirty="0" smtClean="0">
                <a:solidFill>
                  <a:srgbClr val="FFC000"/>
                </a:solidFill>
              </a:rPr>
              <a:t>: </a:t>
            </a:r>
            <a:r>
              <a:rPr lang="fr-FR" sz="2200" dirty="0" smtClean="0">
                <a:latin typeface="+mj-lt"/>
              </a:rPr>
              <a:t>C'est </a:t>
            </a:r>
            <a:r>
              <a:rPr lang="fr-FR" sz="2200" dirty="0">
                <a:latin typeface="+mj-lt"/>
              </a:rPr>
              <a:t>la masse d’un corps par unité de volume absolu de matière pleine (volume de matière seule, pores à l'intérieur des grains exclus), après passage à l’étuve à 105 °C, notée ρ et exprimée en (g/cm3, kg/m3 ou T/m3</a:t>
            </a:r>
            <a:r>
              <a:rPr lang="fr-FR" sz="2200" dirty="0" smtClean="0">
                <a:latin typeface="+mj-lt"/>
              </a:rPr>
              <a:t>).</a:t>
            </a:r>
            <a:r>
              <a:rPr lang="fr-FR" sz="2200" dirty="0"/>
              <a:t> Si les matériaux étudiés sont poreux, on doit les concasser et les broyer jusqu'à ce que la dimension des grains de matériaux devienne inférieurs à 0,2 </a:t>
            </a:r>
            <a:r>
              <a:rPr lang="fr-FR" sz="2200" dirty="0" err="1"/>
              <a:t>mm.</a:t>
            </a:r>
            <a:r>
              <a:rPr lang="fr-FR" sz="2200" dirty="0"/>
              <a:t> ('éliminer les pores et les vides existants)  Ensuite, on verse l'échantillon dans un récipient, qui contient de l'eau pour pouvoir déterminer la masse volumique absolue (Voir la figure ) </a:t>
            </a:r>
          </a:p>
          <a:p>
            <a:pPr algn="just" fontAlgn="auto">
              <a:lnSpc>
                <a:spcPct val="150000"/>
              </a:lnSpc>
              <a:spcBef>
                <a:spcPts val="0"/>
              </a:spcBef>
              <a:spcAft>
                <a:spcPts val="0"/>
              </a:spcAft>
            </a:pPr>
            <a:endParaRPr lang="fr-FR" sz="2200" dirty="0">
              <a:latin typeface="+mj-lt"/>
              <a:cs typeface="+mn-cs"/>
            </a:endParaRPr>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62561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4489" y="4524496"/>
            <a:ext cx="7668185" cy="22168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a:xfrm>
            <a:off x="6852460" y="6284168"/>
            <a:ext cx="1905000" cy="457200"/>
          </a:xfrm>
        </p:spPr>
        <p:txBody>
          <a:bodyPr/>
          <a:lstStyle/>
          <a:p>
            <a:fld id="{CF4668DC-857F-487D-BFFA-8C0CA5037977}" type="slidenum">
              <a:rPr lang="fr-BE" smtClean="0">
                <a:solidFill>
                  <a:srgbClr val="FFFFFF"/>
                </a:solidFill>
              </a:rPr>
              <a:pPr/>
              <a:t>17</a:t>
            </a:fld>
            <a:endParaRPr lang="fr-BE" dirty="0">
              <a:solidFill>
                <a:srgbClr val="FFFFFF"/>
              </a:solidFill>
            </a:endParaRPr>
          </a:p>
        </p:txBody>
      </p:sp>
    </p:spTree>
    <p:extLst>
      <p:ext uri="{BB962C8B-B14F-4D97-AF65-F5344CB8AC3E}">
        <p14:creationId xmlns:p14="http://schemas.microsoft.com/office/powerpoint/2010/main" xmlns="" val="34221099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32048"/>
            <a:ext cx="8715436" cy="6381328"/>
          </a:xfrm>
          <a:prstGeom prst="rect">
            <a:avLst/>
          </a:prstGeom>
          <a:ln>
            <a:solidFill>
              <a:schemeClr val="accent1"/>
            </a:solidFill>
          </a:ln>
        </p:spPr>
        <p:txBody>
          <a:bodyPr/>
          <a:lstStyle/>
          <a:p>
            <a:pPr lvl="0" algn="just" fontAlgn="auto">
              <a:lnSpc>
                <a:spcPct val="150000"/>
              </a:lnSpc>
              <a:spcBef>
                <a:spcPts val="0"/>
              </a:spcBef>
              <a:spcAft>
                <a:spcPts val="0"/>
              </a:spcAft>
            </a:pPr>
            <a:r>
              <a:rPr lang="fr-FR" sz="2200" dirty="0">
                <a:solidFill>
                  <a:prstClr val="white"/>
                </a:solidFill>
                <a:latin typeface="+mj-lt"/>
                <a:cs typeface="+mn-cs"/>
              </a:rPr>
              <a:t>D'abord on va remplir le </a:t>
            </a:r>
            <a:r>
              <a:rPr lang="fr-FR" sz="2200" dirty="0" err="1">
                <a:solidFill>
                  <a:prstClr val="white"/>
                </a:solidFill>
                <a:latin typeface="+mj-lt"/>
                <a:cs typeface="+mn-cs"/>
              </a:rPr>
              <a:t>voluménomètre</a:t>
            </a:r>
            <a:r>
              <a:rPr lang="fr-FR" sz="2200" dirty="0">
                <a:solidFill>
                  <a:prstClr val="white"/>
                </a:solidFill>
                <a:latin typeface="+mj-lt"/>
                <a:cs typeface="+mn-cs"/>
              </a:rPr>
              <a:t> d'eau (N1), ensuite on verse l'échantillon sec dans le </a:t>
            </a:r>
            <a:r>
              <a:rPr lang="fr-FR" sz="2200" dirty="0" err="1">
                <a:solidFill>
                  <a:prstClr val="white"/>
                </a:solidFill>
                <a:latin typeface="+mj-lt"/>
                <a:cs typeface="+mn-cs"/>
              </a:rPr>
              <a:t>voluménomètre</a:t>
            </a:r>
            <a:r>
              <a:rPr lang="fr-FR" sz="2200" dirty="0">
                <a:solidFill>
                  <a:prstClr val="white"/>
                </a:solidFill>
                <a:latin typeface="+mj-lt"/>
                <a:cs typeface="+mn-cs"/>
              </a:rPr>
              <a:t> et le niveau de l'eau va augmenter (N2). La différence entre le niveau N1 et N2 est le volume absolu de l'échantillon. La masse volumique absolue peut se calculer: </a:t>
            </a:r>
          </a:p>
          <a:p>
            <a:pPr algn="just" fontAlgn="auto">
              <a:lnSpc>
                <a:spcPct val="150000"/>
              </a:lnSpc>
              <a:spcBef>
                <a:spcPts val="0"/>
              </a:spcBef>
              <a:spcAft>
                <a:spcPts val="0"/>
              </a:spcAft>
            </a:pPr>
            <a:endParaRPr lang="fr-FR" sz="2200" dirty="0">
              <a:latin typeface="+mj-lt"/>
              <a:cs typeface="+mn-cs"/>
            </a:endParaRPr>
          </a:p>
          <a:p>
            <a:pPr algn="just">
              <a:lnSpc>
                <a:spcPct val="150000"/>
              </a:lnSpc>
              <a:defRPr/>
            </a:pPr>
            <a:r>
              <a:rPr lang="fr-FR" sz="2400" b="1" dirty="0" smtClean="0">
                <a:solidFill>
                  <a:srgbClr val="FFFF00"/>
                </a:solidFill>
              </a:rPr>
              <a:t>Exemple : </a:t>
            </a:r>
            <a:r>
              <a:rPr lang="el-GR" sz="3200" dirty="0" smtClean="0"/>
              <a:t>γ</a:t>
            </a:r>
            <a:r>
              <a:rPr lang="fr-FR" sz="1800" dirty="0" smtClean="0"/>
              <a:t>ab  </a:t>
            </a:r>
            <a:r>
              <a:rPr lang="fr-FR" sz="2200" dirty="0" smtClean="0"/>
              <a:t>absolue des granulats usuels  : 2.6 à 2.7(en moyenne 2.68 )</a:t>
            </a:r>
            <a:endParaRPr lang="fr-FR" sz="2200" dirty="0"/>
          </a:p>
          <a:p>
            <a:pPr algn="just">
              <a:defRPr/>
            </a:pPr>
            <a:r>
              <a:rPr lang="fr-FR" sz="2400" b="1" dirty="0" smtClean="0">
                <a:solidFill>
                  <a:srgbClr val="FFFF00"/>
                </a:solidFill>
              </a:rPr>
              <a:t>Remarque </a:t>
            </a:r>
            <a:r>
              <a:rPr lang="fr-FR" sz="2400" b="1" dirty="0">
                <a:solidFill>
                  <a:srgbClr val="FFFF00"/>
                </a:solidFill>
              </a:rPr>
              <a:t>: </a:t>
            </a:r>
            <a:r>
              <a:rPr lang="fr-FR" sz="2400" dirty="0"/>
              <a:t>Si les grains ne sont pas poreux, la masse spécifique absolue et apparente sont identiques </a:t>
            </a:r>
          </a:p>
          <a:p>
            <a:pPr algn="just">
              <a:lnSpc>
                <a:spcPct val="150000"/>
              </a:lnSpc>
              <a:defRPr/>
            </a:pPr>
            <a:r>
              <a:rPr lang="fr-FR" sz="2200" dirty="0"/>
              <a:t>A la place de la masse spécifique et de la masse volumique, on utilise aussi les anciennes dénominations de poids spécifique et de poids volumique ainsi que les notions de densité apparente qui sont des nombres sans dimension</a:t>
            </a:r>
            <a:endParaRPr lang="fr-FR" sz="2200" dirty="0" smtClean="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697054"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1958"/>
          <a:stretch/>
        </p:blipFill>
        <p:spPr bwMode="auto">
          <a:xfrm>
            <a:off x="3294314" y="2467429"/>
            <a:ext cx="2573830" cy="872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normAutofit/>
          </a:bodyPr>
          <a:lstStyle/>
          <a:p>
            <a:fld id="{CF4668DC-857F-487D-BFFA-8C0CA5037977}" type="slidenum">
              <a:rPr lang="fr-BE" smtClean="0">
                <a:solidFill>
                  <a:srgbClr val="FFFFFF"/>
                </a:solidFill>
              </a:rPr>
              <a:pPr/>
              <a:t>18</a:t>
            </a:fld>
            <a:endParaRPr lang="fr-BE" dirty="0">
              <a:solidFill>
                <a:srgbClr val="FFFFFF"/>
              </a:solidFill>
            </a:endParaRPr>
          </a:p>
        </p:txBody>
      </p:sp>
    </p:spTree>
    <p:extLst>
      <p:ext uri="{BB962C8B-B14F-4D97-AF65-F5344CB8AC3E}">
        <p14:creationId xmlns:p14="http://schemas.microsoft.com/office/powerpoint/2010/main" xmlns="" val="297546552"/>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32048"/>
            <a:ext cx="8715436" cy="6381328"/>
          </a:xfrm>
          <a:prstGeom prst="rect">
            <a:avLst/>
          </a:prstGeom>
          <a:ln>
            <a:solidFill>
              <a:schemeClr val="accent1"/>
            </a:solidFill>
          </a:ln>
        </p:spPr>
        <p:txBody>
          <a:bodyPr/>
          <a:lstStyle/>
          <a:p>
            <a:pPr algn="just" fontAlgn="auto">
              <a:lnSpc>
                <a:spcPct val="150000"/>
              </a:lnSpc>
              <a:spcBef>
                <a:spcPts val="0"/>
              </a:spcBef>
              <a:spcAft>
                <a:spcPts val="0"/>
              </a:spcAft>
            </a:pPr>
            <a:r>
              <a:rPr lang="fr-FR" sz="2400" b="1" dirty="0" smtClean="0">
                <a:solidFill>
                  <a:srgbClr val="FFC000"/>
                </a:solidFill>
              </a:rPr>
              <a:t>IV.1.3</a:t>
            </a:r>
            <a:r>
              <a:rPr lang="fr-FR" sz="2400" b="1" dirty="0">
                <a:solidFill>
                  <a:srgbClr val="FFC000"/>
                </a:solidFill>
              </a:rPr>
              <a:t>. </a:t>
            </a:r>
            <a:r>
              <a:rPr lang="fr-FR" sz="2400" b="1" dirty="0" smtClean="0">
                <a:solidFill>
                  <a:srgbClr val="FFC000"/>
                </a:solidFill>
              </a:rPr>
              <a:t>La Porosité</a:t>
            </a:r>
            <a:r>
              <a:rPr lang="fr-FR" sz="2400" b="1" dirty="0">
                <a:solidFill>
                  <a:srgbClr val="FFC000"/>
                </a:solidFill>
              </a:rPr>
              <a:t>: </a:t>
            </a:r>
            <a:r>
              <a:rPr lang="fr-FR" sz="2200" dirty="0"/>
              <a:t>La porosité est le rapport du volume vide au volume total. On peut aussi définir la porosité comme le volume de vide par unité de volume apparent. </a:t>
            </a: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r>
              <a:rPr lang="en-US" sz="2400" b="1" dirty="0" smtClean="0">
                <a:solidFill>
                  <a:srgbClr val="FFC000"/>
                </a:solidFill>
              </a:rPr>
              <a:t>IV.1.4. La </a:t>
            </a:r>
            <a:r>
              <a:rPr lang="en-US" sz="2400" b="1" dirty="0" err="1" smtClean="0">
                <a:solidFill>
                  <a:srgbClr val="FFC000"/>
                </a:solidFill>
              </a:rPr>
              <a:t>Compacité</a:t>
            </a:r>
            <a:r>
              <a:rPr lang="en-US" sz="2400" b="1" dirty="0"/>
              <a:t>: </a:t>
            </a:r>
            <a:r>
              <a:rPr lang="fr-FR" sz="2200" dirty="0"/>
              <a:t>La compacité est le rapport du volume des pleins au volume total. Ou volume des pleins par unité de volume apparent. </a:t>
            </a: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r>
              <a:rPr lang="fr-FR" sz="2200" dirty="0"/>
              <a:t>La porosité et la compacité sont liées par relation:</a:t>
            </a: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839930"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4060" y="2132856"/>
            <a:ext cx="2666999" cy="727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95924" y="1569999"/>
            <a:ext cx="2492300" cy="14989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2267744" y="4319959"/>
            <a:ext cx="2846855"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10" name="ZoneTexte 9"/>
              <p:cNvSpPr txBox="1"/>
              <p:nvPr/>
            </p:nvSpPr>
            <p:spPr>
              <a:xfrm>
                <a:off x="2631655" y="4383388"/>
                <a:ext cx="2404049" cy="629788"/>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a:ln w="50800"/>
                    <a:solidFill>
                      <a:schemeClr val="bg1">
                        <a:shade val="50000"/>
                      </a:schemeClr>
                    </a:solidFill>
                  </a:rPr>
                  <a:t>C</a:t>
                </a:r>
                <a:r>
                  <a:rPr lang="fr-FR" sz="2400" b="1" dirty="0" smtClean="0">
                    <a:ln w="50800"/>
                    <a:solidFill>
                      <a:schemeClr val="bg1">
                        <a:shade val="50000"/>
                      </a:schemeClr>
                    </a:solidFill>
                  </a:rPr>
                  <a:t>= </a:t>
                </a:r>
                <a14:m>
                  <m:oMath xmlns:m="http://schemas.openxmlformats.org/officeDocument/2006/math">
                    <m:f>
                      <m:fPr>
                        <m:ctrlPr>
                          <a:rPr lang="fr-FR" sz="2400" b="1" i="1" smtClean="0">
                            <a:ln w="50800"/>
                            <a:solidFill>
                              <a:schemeClr val="bg1">
                                <a:shade val="50000"/>
                              </a:schemeClr>
                            </a:solidFill>
                            <a:latin typeface="Cambria Math" panose="02040503050406030204" pitchFamily="18" charset="0"/>
                          </a:rPr>
                        </m:ctrlPr>
                      </m:fPr>
                      <m:num>
                        <m:r>
                          <a:rPr lang="fr-FR" sz="2400" b="1" i="1" smtClean="0">
                            <a:ln w="50800"/>
                            <a:solidFill>
                              <a:schemeClr val="bg1">
                                <a:shade val="50000"/>
                              </a:schemeClr>
                            </a:solidFill>
                            <a:latin typeface="Cambria Math"/>
                          </a:rPr>
                          <m:t>𝑉𝑜𝑙𝑢𝑚𝑒</m:t>
                        </m:r>
                        <m:r>
                          <a:rPr lang="fr-FR" sz="2400" b="1" i="1" smtClean="0">
                            <a:ln w="50800"/>
                            <a:solidFill>
                              <a:schemeClr val="bg1">
                                <a:shade val="50000"/>
                              </a:schemeClr>
                            </a:solidFill>
                            <a:latin typeface="Cambria Math"/>
                          </a:rPr>
                          <m:t> </m:t>
                        </m:r>
                        <m:r>
                          <a:rPr lang="fr-FR" sz="2400" b="1" i="1" smtClean="0">
                            <a:ln w="50800"/>
                            <a:solidFill>
                              <a:schemeClr val="bg1">
                                <a:shade val="50000"/>
                              </a:schemeClr>
                            </a:solidFill>
                            <a:latin typeface="Cambria Math"/>
                          </a:rPr>
                          <m:t>𝑝𝑙𝑒𝑖𝑛</m:t>
                        </m:r>
                      </m:num>
                      <m:den>
                        <m:r>
                          <a:rPr lang="fr-FR" sz="2400" b="1" i="1" smtClean="0">
                            <a:ln w="50800"/>
                            <a:solidFill>
                              <a:schemeClr val="bg1">
                                <a:shade val="50000"/>
                              </a:schemeClr>
                            </a:solidFill>
                            <a:latin typeface="Cambria Math"/>
                          </a:rPr>
                          <m:t>𝑉𝑜𝑙𝑢𝑚𝑒</m:t>
                        </m:r>
                        <m:r>
                          <a:rPr lang="fr-FR" sz="2400" b="1" i="1" smtClean="0">
                            <a:ln w="50800"/>
                            <a:solidFill>
                              <a:schemeClr val="bg1">
                                <a:shade val="50000"/>
                              </a:schemeClr>
                            </a:solidFill>
                            <a:latin typeface="Cambria Math"/>
                          </a:rPr>
                          <m:t> </m:t>
                        </m:r>
                        <m:r>
                          <a:rPr lang="fr-FR" sz="2400" b="1" i="1" smtClean="0">
                            <a:ln w="50800"/>
                            <a:solidFill>
                              <a:schemeClr val="bg1">
                                <a:shade val="50000"/>
                              </a:schemeClr>
                            </a:solidFill>
                            <a:latin typeface="Cambria Math"/>
                          </a:rPr>
                          <m:t>𝑡𝑜𝑡𝑎𝑙</m:t>
                        </m:r>
                      </m:den>
                    </m:f>
                  </m:oMath>
                </a14:m>
                <a:endParaRPr lang="en-US" sz="2400" b="1" dirty="0">
                  <a:ln w="50800"/>
                  <a:solidFill>
                    <a:schemeClr val="bg1">
                      <a:shade val="50000"/>
                    </a:schemeClr>
                  </a:solidFill>
                </a:endParaRPr>
              </a:p>
            </p:txBody>
          </p:sp>
        </mc:Choice>
        <mc:Fallback>
          <p:sp>
            <p:nvSpPr>
              <p:cNvPr id="10" name="ZoneTexte 9"/>
              <p:cNvSpPr txBox="1">
                <a:spLocks noRot="1" noChangeAspect="1" noMove="1" noResize="1" noEditPoints="1" noAdjustHandles="1" noChangeArrowheads="1" noChangeShapeType="1" noTextEdit="1"/>
              </p:cNvSpPr>
              <p:nvPr/>
            </p:nvSpPr>
            <p:spPr>
              <a:xfrm>
                <a:off x="2631655" y="4383388"/>
                <a:ext cx="2404049" cy="629788"/>
              </a:xfrm>
              <a:prstGeom prst="rect">
                <a:avLst/>
              </a:prstGeom>
              <a:blipFill rotWithShape="1">
                <a:blip r:embed="rId5"/>
                <a:stretch>
                  <a:fillRect/>
                </a:stretch>
              </a:blipFill>
            </p:spPr>
            <p:txBody>
              <a:bodyPr/>
              <a:lstStyle/>
              <a:p>
                <a:r>
                  <a:rPr lang="en-US">
                    <a:noFill/>
                  </a:rPr>
                  <a:t> </a:t>
                </a:r>
              </a:p>
            </p:txBody>
          </p:sp>
        </mc:Fallback>
      </mc:AlternateContent>
      <p:pic>
        <p:nvPicPr>
          <p:cNvPr id="11" name="Picture 4"/>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6424" t="8555" r="3616" b="5839"/>
          <a:stretch/>
        </p:blipFill>
        <p:spPr bwMode="auto">
          <a:xfrm>
            <a:off x="5394904" y="4077072"/>
            <a:ext cx="2201432" cy="1247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a:off x="2631655" y="5787717"/>
            <a:ext cx="1802792"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ZoneTexte 12"/>
          <p:cNvSpPr txBox="1"/>
          <p:nvPr/>
        </p:nvSpPr>
        <p:spPr>
          <a:xfrm>
            <a:off x="2915816" y="5937884"/>
            <a:ext cx="1368151"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smtClean="0">
                <a:ln w="50800"/>
                <a:solidFill>
                  <a:schemeClr val="bg1">
                    <a:shade val="50000"/>
                  </a:schemeClr>
                </a:solidFill>
              </a:rPr>
              <a:t>P+C = 1</a:t>
            </a:r>
            <a:endParaRPr lang="en-US" sz="2400" b="1" dirty="0">
              <a:ln w="50800"/>
              <a:solidFill>
                <a:schemeClr val="bg1">
                  <a:shade val="50000"/>
                </a:schemeClr>
              </a:solidFill>
            </a:endParaRPr>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19</a:t>
            </a:fld>
            <a:endParaRPr lang="fr-BE" dirty="0">
              <a:solidFill>
                <a:srgbClr val="FFFFFF"/>
              </a:solidFill>
            </a:endParaRPr>
          </a:p>
        </p:txBody>
      </p:sp>
    </p:spTree>
    <p:extLst>
      <p:ext uri="{BB962C8B-B14F-4D97-AF65-F5344CB8AC3E}">
        <p14:creationId xmlns:p14="http://schemas.microsoft.com/office/powerpoint/2010/main" xmlns="" val="1857155471"/>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214290"/>
            <a:ext cx="8715468" cy="6093296"/>
          </a:xfrm>
          <a:prstGeom prst="rect">
            <a:avLst/>
          </a:prstGeom>
          <a:ln>
            <a:solidFill>
              <a:schemeClr val="accent1"/>
            </a:solidFill>
          </a:ln>
        </p:spPr>
        <p:txBody>
          <a:bodyPr/>
          <a:lstStyle/>
          <a:p>
            <a:pPr algn="just">
              <a:lnSpc>
                <a:spcPct val="150000"/>
              </a:lnSpc>
              <a:defRPr/>
            </a:pPr>
            <a:r>
              <a:rPr lang="fr-FR" sz="2400" b="1" kern="0" dirty="0">
                <a:latin typeface="Times New Roman"/>
                <a:ea typeface="+mj-ea"/>
                <a:cs typeface="+mj-cs"/>
              </a:rPr>
              <a:t>OBJECTIFS DU COURS :</a:t>
            </a:r>
          </a:p>
          <a:p>
            <a:pPr algn="just">
              <a:lnSpc>
                <a:spcPct val="150000"/>
              </a:lnSpc>
              <a:defRPr/>
            </a:pPr>
            <a:r>
              <a:rPr lang="fr-FR" sz="2400" kern="0" dirty="0" smtClean="0">
                <a:latin typeface="Times New Roman"/>
                <a:ea typeface="+mj-ea"/>
                <a:cs typeface="+mj-cs"/>
              </a:rPr>
              <a:t>Aborder </a:t>
            </a:r>
            <a:r>
              <a:rPr lang="fr-FR" sz="2400" kern="0" dirty="0">
                <a:latin typeface="Times New Roman"/>
                <a:ea typeface="+mj-ea"/>
                <a:cs typeface="+mj-cs"/>
              </a:rPr>
              <a:t>les principaux matériaux de construction et spécialement les bétons hydrauliques et les aciers, à travers l'étude de leurs propriétés physico-chimiques et mécaniques tout en sensibilisant les futurs cadres aux aspects technologique, économique et réglementaire.</a:t>
            </a:r>
          </a:p>
          <a:p>
            <a:pPr algn="just">
              <a:lnSpc>
                <a:spcPct val="150000"/>
              </a:lnSpc>
              <a:defRPr/>
            </a:pPr>
            <a:r>
              <a:rPr lang="fr-FR" sz="2400" kern="0" dirty="0" smtClean="0">
                <a:latin typeface="Times New Roman"/>
                <a:ea typeface="+mj-ea"/>
                <a:cs typeface="+mj-cs"/>
              </a:rPr>
              <a:t>A </a:t>
            </a:r>
            <a:r>
              <a:rPr lang="fr-FR" sz="2400" kern="0" dirty="0">
                <a:latin typeface="Times New Roman"/>
                <a:ea typeface="+mj-ea"/>
                <a:cs typeface="+mj-cs"/>
              </a:rPr>
              <a:t>l'issue de ce cours, les étudiant-licence doivent être capables de :</a:t>
            </a:r>
          </a:p>
          <a:p>
            <a:pPr marL="342900" indent="-342900" algn="just">
              <a:lnSpc>
                <a:spcPct val="150000"/>
              </a:lnSpc>
              <a:buFont typeface="Wingdings" panose="05000000000000000000" pitchFamily="2" charset="2"/>
              <a:buChar char="Ø"/>
              <a:defRPr/>
            </a:pPr>
            <a:r>
              <a:rPr lang="fr-FR" sz="2400" kern="0" dirty="0">
                <a:latin typeface="Times New Roman"/>
                <a:ea typeface="+mj-ea"/>
                <a:cs typeface="+mj-cs"/>
              </a:rPr>
              <a:t>  Décrire le comportement mécanique des matériaux étudiés.</a:t>
            </a:r>
          </a:p>
          <a:p>
            <a:pPr algn="just">
              <a:lnSpc>
                <a:spcPct val="150000"/>
              </a:lnSpc>
              <a:defRPr/>
            </a:pPr>
            <a:r>
              <a:rPr lang="fr-FR" sz="2400" kern="0" dirty="0">
                <a:latin typeface="Times New Roman"/>
                <a:ea typeface="+mj-ea"/>
                <a:cs typeface="+mj-cs"/>
              </a:rPr>
              <a:t> Choisir dans des cas simples  un matériau et une mise en </a:t>
            </a:r>
            <a:r>
              <a:rPr lang="fr-FR" sz="2400" kern="0" dirty="0" smtClean="0">
                <a:latin typeface="Times New Roman"/>
                <a:ea typeface="+mj-ea"/>
                <a:cs typeface="+mj-cs"/>
              </a:rPr>
              <a:t>œuvre </a:t>
            </a:r>
            <a:r>
              <a:rPr lang="fr-FR" sz="2400" kern="0" dirty="0">
                <a:latin typeface="Times New Roman"/>
                <a:ea typeface="+mj-ea"/>
                <a:cs typeface="+mj-cs"/>
              </a:rPr>
              <a:t>adaptés à </a:t>
            </a:r>
            <a:r>
              <a:rPr lang="fr-FR" sz="2400" kern="0" dirty="0" smtClean="0">
                <a:latin typeface="Times New Roman"/>
                <a:ea typeface="+mj-ea"/>
                <a:cs typeface="+mj-cs"/>
              </a:rPr>
              <a:t>un</a:t>
            </a:r>
            <a:r>
              <a:rPr lang="fr-FR" sz="2400" kern="0" dirty="0">
                <a:latin typeface="Times New Roman"/>
                <a:ea typeface="+mj-ea"/>
                <a:cs typeface="+mj-cs"/>
              </a:rPr>
              <a:t> ouvrage </a:t>
            </a:r>
            <a:r>
              <a:rPr lang="fr-FR" sz="2400" kern="0" dirty="0" smtClean="0">
                <a:latin typeface="Times New Roman"/>
                <a:ea typeface="+mj-ea"/>
                <a:cs typeface="+mj-cs"/>
              </a:rPr>
              <a:t>.</a:t>
            </a:r>
          </a:p>
          <a:p>
            <a:pPr marL="342900" indent="-342900" algn="just">
              <a:lnSpc>
                <a:spcPct val="150000"/>
              </a:lnSpc>
              <a:buFont typeface="Wingdings" panose="05000000000000000000" pitchFamily="2" charset="2"/>
              <a:buChar char="Ø"/>
              <a:defRPr/>
            </a:pPr>
            <a:r>
              <a:rPr lang="fr-FR" altLang="en-US" sz="2400" dirty="0"/>
              <a:t>Évaluer les risques pathologiques et proposer des solutions dans des cas simples.</a:t>
            </a:r>
          </a:p>
          <a:p>
            <a:pPr algn="just">
              <a:lnSpc>
                <a:spcPct val="150000"/>
              </a:lnSpc>
              <a:defRPr/>
            </a:pPr>
            <a:endParaRPr lang="fr-FR" sz="2400" kern="0" dirty="0" smtClean="0">
              <a:solidFill>
                <a:srgbClr val="FFFFFF"/>
              </a:solidFill>
              <a:latin typeface="Times New Roman"/>
              <a:ea typeface="+mj-ea"/>
              <a:cs typeface="+mj-cs"/>
            </a:endParaRPr>
          </a:p>
          <a:p>
            <a:pPr marL="342900" indent="-342900" algn="just">
              <a:buFont typeface="Wingdings" panose="05000000000000000000" pitchFamily="2" charset="2"/>
              <a:buChar char="Ø"/>
              <a:defRPr/>
            </a:pPr>
            <a:endParaRPr lang="fr-FR" sz="2400" kern="0" dirty="0">
              <a:solidFill>
                <a:srgbClr val="FFFFFF"/>
              </a:solidFill>
              <a:latin typeface="Times New Roman"/>
              <a:ea typeface="+mj-ea"/>
              <a:cs typeface="+mj-cs"/>
            </a:endParaRPr>
          </a:p>
          <a:p>
            <a:pPr algn="just">
              <a:lnSpc>
                <a:spcPct val="150000"/>
              </a:lnSpc>
              <a:defRPr/>
            </a:pPr>
            <a:endParaRPr lang="fr-FR" sz="2400" kern="0" dirty="0">
              <a:solidFill>
                <a:srgbClr val="FFFFFF"/>
              </a:solidFill>
              <a:latin typeface="Times New Roman"/>
              <a:ea typeface="+mj-ea"/>
              <a:cs typeface="+mj-cs"/>
            </a:endParaRPr>
          </a:p>
          <a:p>
            <a:pPr algn="just">
              <a:lnSpc>
                <a:spcPct val="150000"/>
              </a:lnSpc>
              <a:defRPr/>
            </a:pPr>
            <a:endParaRPr lang="fr-FR" sz="3200" kern="0" dirty="0">
              <a:solidFill>
                <a:srgbClr val="FFCC66">
                  <a:lumMod val="75000"/>
                </a:srgbClr>
              </a:solidFill>
              <a:latin typeface="Times New Roman"/>
              <a:ea typeface="+mj-ea"/>
              <a:cs typeface="+mj-cs"/>
            </a:endParaRPr>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2</a:t>
            </a:fld>
            <a:endParaRPr lang="fr-BE" dirty="0">
              <a:solidFill>
                <a:srgbClr val="FFFFFF"/>
              </a:solidFill>
            </a:endParaRPr>
          </a:p>
        </p:txBody>
      </p:sp>
    </p:spTree>
    <p:extLst>
      <p:ext uri="{BB962C8B-B14F-4D97-AF65-F5344CB8AC3E}">
        <p14:creationId xmlns:p14="http://schemas.microsoft.com/office/powerpoint/2010/main" xmlns="" val="2512623430"/>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32048"/>
            <a:ext cx="8715436" cy="6381328"/>
          </a:xfrm>
          <a:prstGeom prst="rect">
            <a:avLst/>
          </a:prstGeom>
          <a:ln>
            <a:solidFill>
              <a:schemeClr val="accent1"/>
            </a:solidFill>
          </a:ln>
        </p:spPr>
        <p:txBody>
          <a:bodyPr/>
          <a:lstStyle/>
          <a:p>
            <a:pPr algn="just"/>
            <a:r>
              <a:rPr lang="fr-FR" sz="2200" dirty="0"/>
              <a:t>La porosité et la compacité sont souvent exprimées en %. La somme des deux est alors égale à 100%. En effet: </a:t>
            </a: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r>
              <a:rPr lang="fr-FR" sz="2200" dirty="0"/>
              <a:t>Si l'on connaît la masse volumique apparent Δ et la masse spécifique ɣ d'un matériau, il est aisé de calculer sa compacité et porosité. </a:t>
            </a: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r>
              <a:rPr lang="en-US" sz="2400" b="1" dirty="0" smtClean="0">
                <a:solidFill>
                  <a:srgbClr val="FFC000"/>
                </a:solidFill>
              </a:rPr>
              <a:t>IV.1.5. </a:t>
            </a:r>
            <a:r>
              <a:rPr lang="fr-FR" sz="2400" b="1" dirty="0" smtClean="0">
                <a:solidFill>
                  <a:srgbClr val="FFC000"/>
                </a:solidFill>
              </a:rPr>
              <a:t>L’humidité</a:t>
            </a:r>
            <a:r>
              <a:rPr lang="fr-FR" sz="2400" dirty="0" smtClean="0"/>
              <a:t> : </a:t>
            </a:r>
            <a:r>
              <a:rPr lang="fr-FR" sz="2200" dirty="0" smtClean="0"/>
              <a:t>Elle </a:t>
            </a:r>
            <a:r>
              <a:rPr lang="fr-FR" sz="2200" dirty="0"/>
              <a:t>est un indice pour déterminer la teneur en eau réelle des matériaux au moment de l'expérience. En général l’humidité est notée W et s'exprime en pourcentage (%). On peut déterminer l’humidité de matériaux quelconques en utilisant la formule suivante: </a:t>
            </a:r>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11302"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sp>
        <p:nvSpPr>
          <p:cNvPr id="9" name="Rectangle 8"/>
          <p:cNvSpPr/>
          <p:nvPr/>
        </p:nvSpPr>
        <p:spPr>
          <a:xfrm>
            <a:off x="1210834" y="1277902"/>
            <a:ext cx="6594126" cy="8458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15" name="ZoneTexte 14"/>
              <p:cNvSpPr txBox="1"/>
              <p:nvPr/>
            </p:nvSpPr>
            <p:spPr>
              <a:xfrm>
                <a:off x="1210834" y="1349909"/>
                <a:ext cx="6594126" cy="629788"/>
              </a:xfrm>
              <a:prstGeom prst="rect">
                <a:avLst/>
              </a:prstGeom>
              <a:noFill/>
            </p:spPr>
            <p:txBody>
              <a:bodyPr wrap="square" rtlCol="0">
                <a:spAutoFit/>
              </a:bodyPr>
              <a:lstStyle/>
              <a:p>
                <a:r>
                  <a:rPr lang="fr-FR" sz="2400" b="1" dirty="0">
                    <a:ln w="50800"/>
                    <a:solidFill>
                      <a:schemeClr val="bg1">
                        <a:shade val="50000"/>
                      </a:schemeClr>
                    </a:solidFill>
                  </a:rPr>
                  <a:t>P+c= </a:t>
                </a:r>
                <a14:m>
                  <m:oMath xmlns:m="http://schemas.openxmlformats.org/officeDocument/2006/math">
                    <m:f>
                      <m:fPr>
                        <m:ctrlPr>
                          <a:rPr lang="fr-FR" sz="2400" b="1" i="1">
                            <a:ln w="50800"/>
                            <a:solidFill>
                              <a:schemeClr val="bg1">
                                <a:shade val="50000"/>
                              </a:schemeClr>
                            </a:solidFill>
                            <a:latin typeface="Cambria Math" panose="02040503050406030204" pitchFamily="18" charset="0"/>
                          </a:rPr>
                        </m:ctrlPr>
                      </m:fPr>
                      <m:num>
                        <m:r>
                          <a:rPr lang="fr-FR" sz="2400" b="1">
                            <a:ln w="50800"/>
                            <a:solidFill>
                              <a:schemeClr val="bg1">
                                <a:shade val="50000"/>
                              </a:schemeClr>
                            </a:solidFill>
                            <a:latin typeface="Cambria Math"/>
                          </a:rPr>
                          <m:t>𝑉𝑜𝑙𝑢𝑚𝑒</m:t>
                        </m:r>
                        <m:r>
                          <a:rPr lang="fr-FR" sz="2400" b="1">
                            <a:ln w="50800"/>
                            <a:solidFill>
                              <a:schemeClr val="bg1">
                                <a:shade val="50000"/>
                              </a:schemeClr>
                            </a:solidFill>
                            <a:latin typeface="Cambria Math"/>
                          </a:rPr>
                          <m:t> </m:t>
                        </m:r>
                        <m:r>
                          <a:rPr lang="fr-FR" sz="2400" b="1">
                            <a:ln w="50800"/>
                            <a:solidFill>
                              <a:schemeClr val="bg1">
                                <a:shade val="50000"/>
                              </a:schemeClr>
                            </a:solidFill>
                            <a:latin typeface="Cambria Math"/>
                          </a:rPr>
                          <m:t>𝑝𝑙𝑒𝑖𝑛</m:t>
                        </m:r>
                      </m:num>
                      <m:den>
                        <m:r>
                          <a:rPr lang="fr-FR" sz="2400" b="1">
                            <a:ln w="50800"/>
                            <a:solidFill>
                              <a:schemeClr val="bg1">
                                <a:shade val="50000"/>
                              </a:schemeClr>
                            </a:solidFill>
                            <a:latin typeface="Cambria Math"/>
                          </a:rPr>
                          <m:t>𝑉𝑜𝑙𝑢𝑚𝑒</m:t>
                        </m:r>
                        <m:r>
                          <a:rPr lang="fr-FR" sz="2400" b="1">
                            <a:ln w="50800"/>
                            <a:solidFill>
                              <a:schemeClr val="bg1">
                                <a:shade val="50000"/>
                              </a:schemeClr>
                            </a:solidFill>
                            <a:latin typeface="Cambria Math"/>
                          </a:rPr>
                          <m:t> </m:t>
                        </m:r>
                        <m:r>
                          <a:rPr lang="fr-FR" sz="2400" b="1">
                            <a:ln w="50800"/>
                            <a:solidFill>
                              <a:schemeClr val="bg1">
                                <a:shade val="50000"/>
                              </a:schemeClr>
                            </a:solidFill>
                            <a:latin typeface="Cambria Math"/>
                          </a:rPr>
                          <m:t>𝑡𝑜𝑡𝑎𝑙</m:t>
                        </m:r>
                      </m:den>
                    </m:f>
                  </m:oMath>
                </a14:m>
                <a:r>
                  <a:rPr lang="en-US" sz="2400" b="1" dirty="0">
                    <a:ln w="50800"/>
                    <a:solidFill>
                      <a:schemeClr val="bg1">
                        <a:shade val="50000"/>
                      </a:schemeClr>
                    </a:solidFill>
                  </a:rPr>
                  <a:t>+</a:t>
                </a:r>
                <a14:m>
                  <m:oMath xmlns:m="http://schemas.openxmlformats.org/officeDocument/2006/math">
                    <m:f>
                      <m:fPr>
                        <m:ctrlPr>
                          <a:rPr lang="en-US" sz="2400" b="1" i="1" dirty="0">
                            <a:ln w="50800"/>
                            <a:solidFill>
                              <a:schemeClr val="bg1">
                                <a:shade val="50000"/>
                              </a:schemeClr>
                            </a:solidFill>
                            <a:latin typeface="Cambria Math" panose="02040503050406030204" pitchFamily="18" charset="0"/>
                          </a:rPr>
                        </m:ctrlPr>
                      </m:fPr>
                      <m:num>
                        <m:r>
                          <a:rPr lang="fr-FR" sz="2400" b="1">
                            <a:ln w="50800"/>
                            <a:solidFill>
                              <a:schemeClr val="bg1">
                                <a:shade val="50000"/>
                              </a:schemeClr>
                            </a:solidFill>
                            <a:latin typeface="Cambria Math"/>
                          </a:rPr>
                          <m:t>𝑉𝑜𝑙𝑢𝑚𝑒</m:t>
                        </m:r>
                        <m:r>
                          <a:rPr lang="fr-FR" sz="2400" b="1">
                            <a:ln w="50800"/>
                            <a:solidFill>
                              <a:schemeClr val="bg1">
                                <a:shade val="50000"/>
                              </a:schemeClr>
                            </a:solidFill>
                            <a:latin typeface="Cambria Math"/>
                          </a:rPr>
                          <m:t> </m:t>
                        </m:r>
                        <m:r>
                          <a:rPr lang="fr-FR" sz="2400" b="1">
                            <a:ln w="50800"/>
                            <a:solidFill>
                              <a:schemeClr val="bg1">
                                <a:shade val="50000"/>
                              </a:schemeClr>
                            </a:solidFill>
                            <a:latin typeface="Cambria Math"/>
                          </a:rPr>
                          <m:t>𝑑𝑒</m:t>
                        </m:r>
                        <m:r>
                          <a:rPr lang="fr-FR" sz="2400" b="1">
                            <a:ln w="50800"/>
                            <a:solidFill>
                              <a:schemeClr val="bg1">
                                <a:shade val="50000"/>
                              </a:schemeClr>
                            </a:solidFill>
                            <a:latin typeface="Cambria Math"/>
                          </a:rPr>
                          <m:t> </m:t>
                        </m:r>
                        <m:r>
                          <a:rPr lang="fr-FR" sz="2400" b="1">
                            <a:ln w="50800"/>
                            <a:solidFill>
                              <a:schemeClr val="bg1">
                                <a:shade val="50000"/>
                              </a:schemeClr>
                            </a:solidFill>
                            <a:latin typeface="Cambria Math"/>
                          </a:rPr>
                          <m:t>𝑣𝑖𝑑𝑒</m:t>
                        </m:r>
                      </m:num>
                      <m:den>
                        <m:r>
                          <a:rPr lang="fr-FR" sz="2400" b="1">
                            <a:ln w="50800"/>
                            <a:solidFill>
                              <a:schemeClr val="bg1">
                                <a:shade val="50000"/>
                              </a:schemeClr>
                            </a:solidFill>
                            <a:latin typeface="Cambria Math"/>
                          </a:rPr>
                          <m:t>𝑉𝑜𝑙𝑢𝑚𝑒</m:t>
                        </m:r>
                        <m:r>
                          <a:rPr lang="fr-FR" sz="2400" b="1">
                            <a:ln w="50800"/>
                            <a:solidFill>
                              <a:schemeClr val="bg1">
                                <a:shade val="50000"/>
                              </a:schemeClr>
                            </a:solidFill>
                            <a:latin typeface="Cambria Math"/>
                          </a:rPr>
                          <m:t> </m:t>
                        </m:r>
                        <m:r>
                          <a:rPr lang="fr-FR" sz="2400" b="1">
                            <a:ln w="50800"/>
                            <a:solidFill>
                              <a:schemeClr val="bg1">
                                <a:shade val="50000"/>
                              </a:schemeClr>
                            </a:solidFill>
                            <a:latin typeface="Cambria Math"/>
                          </a:rPr>
                          <m:t>𝑡𝑜𝑡𝑎𝑙</m:t>
                        </m:r>
                      </m:den>
                    </m:f>
                  </m:oMath>
                </a14:m>
                <a:r>
                  <a:rPr lang="en-US" sz="2400" b="1" dirty="0">
                    <a:ln w="50800"/>
                    <a:solidFill>
                      <a:schemeClr val="bg1">
                        <a:shade val="50000"/>
                      </a:schemeClr>
                    </a:solidFill>
                  </a:rPr>
                  <a:t> = </a:t>
                </a:r>
                <a14:m>
                  <m:oMath xmlns:m="http://schemas.openxmlformats.org/officeDocument/2006/math">
                    <m:f>
                      <m:fPr>
                        <m:ctrlPr>
                          <a:rPr lang="en-US" sz="2400" b="1" i="1" dirty="0">
                            <a:ln w="50800"/>
                            <a:solidFill>
                              <a:schemeClr val="bg1">
                                <a:shade val="50000"/>
                              </a:schemeClr>
                            </a:solidFill>
                            <a:latin typeface="Cambria Math" panose="02040503050406030204" pitchFamily="18" charset="0"/>
                          </a:rPr>
                        </m:ctrlPr>
                      </m:fPr>
                      <m:num>
                        <m:r>
                          <a:rPr lang="fr-FR" sz="2400" b="1">
                            <a:ln w="50800"/>
                            <a:solidFill>
                              <a:schemeClr val="bg1">
                                <a:shade val="50000"/>
                              </a:schemeClr>
                            </a:solidFill>
                            <a:latin typeface="Cambria Math"/>
                          </a:rPr>
                          <m:t>𝑉𝑜𝑙𝑢𝑚𝑒</m:t>
                        </m:r>
                        <m:r>
                          <a:rPr lang="fr-FR" sz="2400" b="1">
                            <a:ln w="50800"/>
                            <a:solidFill>
                              <a:schemeClr val="bg1">
                                <a:shade val="50000"/>
                              </a:schemeClr>
                            </a:solidFill>
                            <a:latin typeface="Cambria Math"/>
                          </a:rPr>
                          <m:t> </m:t>
                        </m:r>
                        <m:r>
                          <a:rPr lang="fr-FR" sz="2400" b="1">
                            <a:ln w="50800"/>
                            <a:solidFill>
                              <a:schemeClr val="bg1">
                                <a:shade val="50000"/>
                              </a:schemeClr>
                            </a:solidFill>
                            <a:latin typeface="Cambria Math"/>
                          </a:rPr>
                          <m:t>𝑡𝑜𝑡𝑎𝑙</m:t>
                        </m:r>
                      </m:num>
                      <m:den>
                        <m:r>
                          <a:rPr lang="fr-FR" sz="2400" b="1">
                            <a:ln w="50800"/>
                            <a:solidFill>
                              <a:schemeClr val="bg1">
                                <a:shade val="50000"/>
                              </a:schemeClr>
                            </a:solidFill>
                            <a:latin typeface="Cambria Math"/>
                          </a:rPr>
                          <m:t>𝑉𝑜𝑙𝑢𝑚𝑒</m:t>
                        </m:r>
                        <m:r>
                          <a:rPr lang="fr-FR" sz="2400" b="1">
                            <a:ln w="50800"/>
                            <a:solidFill>
                              <a:schemeClr val="bg1">
                                <a:shade val="50000"/>
                              </a:schemeClr>
                            </a:solidFill>
                            <a:latin typeface="Cambria Math"/>
                          </a:rPr>
                          <m:t> </m:t>
                        </m:r>
                        <m:r>
                          <a:rPr lang="fr-FR" sz="2400" b="1">
                            <a:ln w="50800"/>
                            <a:solidFill>
                              <a:schemeClr val="bg1">
                                <a:shade val="50000"/>
                              </a:schemeClr>
                            </a:solidFill>
                            <a:latin typeface="Cambria Math"/>
                          </a:rPr>
                          <m:t>𝑡𝑜𝑡𝑎𝑙</m:t>
                        </m:r>
                      </m:den>
                    </m:f>
                  </m:oMath>
                </a14:m>
                <a:r>
                  <a:rPr lang="en-US" sz="2400" b="1" dirty="0">
                    <a:ln w="50800"/>
                    <a:solidFill>
                      <a:schemeClr val="bg1">
                        <a:shade val="50000"/>
                      </a:schemeClr>
                    </a:solidFill>
                  </a:rPr>
                  <a:t> = 1</a:t>
                </a:r>
              </a:p>
            </p:txBody>
          </p:sp>
        </mc:Choice>
        <mc:Fallback>
          <p:sp>
            <p:nvSpPr>
              <p:cNvPr id="15" name="ZoneTexte 14"/>
              <p:cNvSpPr txBox="1">
                <a:spLocks noRot="1" noChangeAspect="1" noMove="1" noResize="1" noEditPoints="1" noAdjustHandles="1" noChangeArrowheads="1" noChangeShapeType="1" noTextEdit="1"/>
              </p:cNvSpPr>
              <p:nvPr/>
            </p:nvSpPr>
            <p:spPr>
              <a:xfrm>
                <a:off x="1210834" y="1349909"/>
                <a:ext cx="6594126" cy="629788"/>
              </a:xfrm>
              <a:prstGeom prst="rect">
                <a:avLst/>
              </a:prstGeom>
              <a:blipFill rotWithShape="1">
                <a:blip r:embed="rId3"/>
                <a:stretch>
                  <a:fillRect l="-1480" b="-7692"/>
                </a:stretch>
              </a:blipFill>
            </p:spPr>
            <p:txBody>
              <a:bodyPr/>
              <a:lstStyle/>
              <a:p>
                <a:r>
                  <a:rPr lang="en-US">
                    <a:noFill/>
                  </a:rPr>
                  <a:t> </a:t>
                </a:r>
              </a:p>
            </p:txBody>
          </p:sp>
        </mc:Fallback>
      </mc:AlternateContent>
      <p:pic>
        <p:nvPicPr>
          <p:cNvPr id="1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364" y="3140969"/>
            <a:ext cx="8238607" cy="172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20</a:t>
            </a:fld>
            <a:endParaRPr lang="fr-BE" dirty="0">
              <a:solidFill>
                <a:srgbClr val="FFFFFF"/>
              </a:solidFill>
            </a:endParaRPr>
          </a:p>
        </p:txBody>
      </p:sp>
    </p:spTree>
    <p:extLst>
      <p:ext uri="{BB962C8B-B14F-4D97-AF65-F5344CB8AC3E}">
        <p14:creationId xmlns:p14="http://schemas.microsoft.com/office/powerpoint/2010/main" xmlns="" val="1679348898"/>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264696"/>
          </a:xfrm>
          <a:prstGeom prst="rect">
            <a:avLst/>
          </a:prstGeom>
          <a:ln>
            <a:solidFill>
              <a:schemeClr val="accent1"/>
            </a:solidFill>
          </a:ln>
        </p:spPr>
        <p:txBody>
          <a:bodyPr/>
          <a:lstStyle/>
          <a:p>
            <a:endParaRPr lang="fr-FR" sz="2400" dirty="0" smtClean="0"/>
          </a:p>
          <a:p>
            <a:endParaRPr lang="fr-FR" sz="2400" dirty="0" smtClean="0"/>
          </a:p>
          <a:p>
            <a:r>
              <a:rPr lang="fr-FR" sz="2400" dirty="0" smtClean="0"/>
              <a:t>où</a:t>
            </a:r>
            <a:br>
              <a:rPr lang="fr-FR" sz="2400" dirty="0" smtClean="0"/>
            </a:br>
            <a:r>
              <a:rPr lang="fr-FR" sz="2400" dirty="0" err="1" smtClean="0"/>
              <a:t>G</a:t>
            </a:r>
            <a:r>
              <a:rPr lang="fr-FR" sz="2400" baseline="-25000" dirty="0" err="1" smtClean="0"/>
              <a:t>s</a:t>
            </a:r>
            <a:r>
              <a:rPr lang="fr-FR" sz="2400" dirty="0" smtClean="0"/>
              <a:t> – est la masse sèche d’échantillon (après passage à l’étuve)</a:t>
            </a:r>
            <a:br>
              <a:rPr lang="fr-FR" sz="2400" dirty="0" smtClean="0"/>
            </a:br>
            <a:r>
              <a:rPr lang="fr-FR" sz="2400" dirty="0" err="1" smtClean="0"/>
              <a:t>G</a:t>
            </a:r>
            <a:r>
              <a:rPr lang="fr-FR" sz="2400" baseline="-25000" dirty="0" err="1" smtClean="0"/>
              <a:t>h</a:t>
            </a:r>
            <a:r>
              <a:rPr lang="fr-FR" sz="2400" dirty="0" smtClean="0"/>
              <a:t> – est la masse humide d’échantillon </a:t>
            </a:r>
          </a:p>
          <a:p>
            <a:pPr algn="just"/>
            <a:r>
              <a:rPr lang="fr-FR" sz="2200" dirty="0" smtClean="0"/>
              <a:t>Le </a:t>
            </a:r>
            <a:r>
              <a:rPr lang="fr-FR" sz="2200" dirty="0"/>
              <a:t>degré de l’humidité des matériaux dépend de beaucoup de facteurs, surtout de l'atmosphère où ils sont stockés, le vent, la température et de la porosité du matériau.  </a:t>
            </a:r>
          </a:p>
          <a:p>
            <a:pPr lvl="0" algn="just" fontAlgn="auto">
              <a:lnSpc>
                <a:spcPct val="150000"/>
              </a:lnSpc>
              <a:spcBef>
                <a:spcPts val="0"/>
              </a:spcBef>
              <a:spcAft>
                <a:spcPts val="0"/>
              </a:spcAft>
            </a:pPr>
            <a:r>
              <a:rPr lang="en-US" sz="2400" b="1" dirty="0" smtClean="0">
                <a:solidFill>
                  <a:srgbClr val="FFC000"/>
                </a:solidFill>
              </a:rPr>
              <a:t>IV.1.6. </a:t>
            </a:r>
            <a:r>
              <a:rPr lang="fr-FR" sz="2400" b="1" dirty="0" smtClean="0">
                <a:solidFill>
                  <a:srgbClr val="FFC000"/>
                </a:solidFill>
              </a:rPr>
              <a:t>Degré </a:t>
            </a:r>
            <a:r>
              <a:rPr lang="fr-FR" sz="2400" b="1" dirty="0">
                <a:solidFill>
                  <a:srgbClr val="FFC000"/>
                </a:solidFill>
              </a:rPr>
              <a:t>de Saturation (Teneur en eau) </a:t>
            </a:r>
            <a:r>
              <a:rPr lang="fr-FR" sz="2400" b="1" dirty="0" smtClean="0">
                <a:solidFill>
                  <a:srgbClr val="FFC000"/>
                </a:solidFill>
              </a:rPr>
              <a:t>:</a:t>
            </a:r>
            <a:r>
              <a:rPr lang="fr-FR" sz="2400" dirty="0">
                <a:solidFill>
                  <a:prstClr val="white"/>
                </a:solidFill>
                <a:latin typeface="+mj-lt"/>
                <a:cs typeface="+mn-cs"/>
              </a:rPr>
              <a:t> </a:t>
            </a:r>
            <a:r>
              <a:rPr lang="fr-FR" sz="2200" dirty="0">
                <a:solidFill>
                  <a:prstClr val="white"/>
                </a:solidFill>
                <a:latin typeface="+mj-lt"/>
              </a:rPr>
              <a:t>le degré de saturation  est </a:t>
            </a:r>
            <a:r>
              <a:rPr lang="fr-FR" sz="2200" dirty="0" smtClean="0">
                <a:solidFill>
                  <a:prstClr val="white"/>
                </a:solidFill>
                <a:latin typeface="+mj-lt"/>
                <a:cs typeface="+mn-cs"/>
              </a:rPr>
              <a:t>un </a:t>
            </a:r>
            <a:r>
              <a:rPr lang="fr-FR" sz="2200" dirty="0">
                <a:solidFill>
                  <a:prstClr val="white"/>
                </a:solidFill>
                <a:latin typeface="+mj-lt"/>
                <a:cs typeface="+mn-cs"/>
              </a:rPr>
              <a:t>des plus importants facteurs influençant sur  la </a:t>
            </a:r>
            <a:r>
              <a:rPr lang="fr-FR" sz="2200" dirty="0" smtClean="0">
                <a:solidFill>
                  <a:prstClr val="white"/>
                </a:solidFill>
                <a:latin typeface="+mj-lt"/>
                <a:cs typeface="+mn-cs"/>
              </a:rPr>
              <a:t>résistance. </a:t>
            </a:r>
            <a:r>
              <a:rPr lang="fr-FR" sz="2200" dirty="0">
                <a:solidFill>
                  <a:prstClr val="white"/>
                </a:solidFill>
                <a:latin typeface="+mj-lt"/>
                <a:cs typeface="+mn-cs"/>
              </a:rPr>
              <a:t>On a remarqué que les matériaux absorbants de l'eau, ont une résistance certainement diminuée. Lorsque tous les vides d’un corps sont remplis d’eau, on dit qu'il est saturé. Le degré de saturation est le rapport du volume de vide rempli d'eau au volume total de vide. </a:t>
            </a: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82740"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21</a:t>
            </a:fld>
            <a:endParaRPr lang="fr-BE" dirty="0">
              <a:solidFill>
                <a:srgbClr val="FFFFFF"/>
              </a:solidFill>
            </a:endParaRPr>
          </a:p>
        </p:txBody>
      </p:sp>
      <p:pic>
        <p:nvPicPr>
          <p:cNvPr id="15" name="Image 14" descr="C:\Documents and Settings\xp\Bureau\chapitre_un_trois.html COURS_fichiers\1_3_1_18.gif"/>
          <p:cNvPicPr/>
          <p:nvPr/>
        </p:nvPicPr>
        <p:blipFill>
          <a:blip r:embed="rId3">
            <a:extLst>
              <a:ext uri="{28A0092B-C50C-407E-A947-70E740481C1C}">
                <a14:useLocalDpi xmlns:a14="http://schemas.microsoft.com/office/drawing/2010/main" xmlns="" val="0"/>
              </a:ext>
            </a:extLst>
          </a:blip>
          <a:srcRect/>
          <a:stretch>
            <a:fillRect/>
          </a:stretch>
        </p:blipFill>
        <p:spPr bwMode="auto">
          <a:xfrm>
            <a:off x="2786050" y="714356"/>
            <a:ext cx="2571768" cy="785818"/>
          </a:xfrm>
          <a:prstGeom prst="rect">
            <a:avLst/>
          </a:prstGeom>
          <a:noFill/>
          <a:ln>
            <a:noFill/>
          </a:ln>
        </p:spPr>
      </p:pic>
    </p:spTree>
    <p:extLst>
      <p:ext uri="{BB962C8B-B14F-4D97-AF65-F5344CB8AC3E}">
        <p14:creationId xmlns:p14="http://schemas.microsoft.com/office/powerpoint/2010/main" xmlns="" val="3897608923"/>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545807"/>
            <a:ext cx="8715436" cy="6123553"/>
          </a:xfrm>
          <a:prstGeom prst="rect">
            <a:avLst/>
          </a:prstGeom>
          <a:ln>
            <a:solidFill>
              <a:schemeClr val="accent1"/>
            </a:solidFill>
          </a:ln>
        </p:spPr>
        <p:txBody>
          <a:bodyPr/>
          <a:lstStyle/>
          <a:p>
            <a:pPr lvl="0" algn="just" fontAlgn="auto">
              <a:spcBef>
                <a:spcPts val="0"/>
              </a:spcBef>
              <a:spcAft>
                <a:spcPts val="0"/>
              </a:spcAft>
            </a:pPr>
            <a:r>
              <a:rPr lang="fr-FR" sz="2200" dirty="0" smtClean="0">
                <a:solidFill>
                  <a:prstClr val="white"/>
                </a:solidFill>
                <a:latin typeface="+mj-lt"/>
                <a:cs typeface="+mn-cs"/>
              </a:rPr>
              <a:t>Il </a:t>
            </a:r>
            <a:r>
              <a:rPr lang="fr-FR" sz="2200" dirty="0">
                <a:solidFill>
                  <a:prstClr val="white"/>
                </a:solidFill>
                <a:latin typeface="+mj-lt"/>
                <a:cs typeface="+mn-cs"/>
              </a:rPr>
              <a:t>joue un grand rôle dans les phénomènes de destruction des matériaux poreux par le gel. En se transformant en gel, l'eau augmente de 9% en volume environ. Le degré de saturation peut se calculer par la formule suivante:</a:t>
            </a:r>
          </a:p>
          <a:p>
            <a:pPr algn="just" fontAlgn="auto">
              <a:lnSpc>
                <a:spcPct val="150000"/>
              </a:lnSpc>
              <a:spcBef>
                <a:spcPts val="0"/>
              </a:spcBef>
              <a:spcAft>
                <a:spcPts val="0"/>
              </a:spcAft>
            </a:pPr>
            <a:r>
              <a:rPr lang="fr-FR" sz="2200" dirty="0" smtClean="0">
                <a:solidFill>
                  <a:prstClr val="white"/>
                </a:solidFill>
                <a:latin typeface="+mj-lt"/>
                <a:cs typeface="+mn-cs"/>
              </a:rPr>
              <a:t>où </a:t>
            </a:r>
            <a:endParaRPr lang="fr-FR" sz="2200" dirty="0">
              <a:solidFill>
                <a:prstClr val="white"/>
              </a:solidFill>
              <a:latin typeface="+mj-lt"/>
              <a:cs typeface="+mn-cs"/>
            </a:endParaRPr>
          </a:p>
          <a:p>
            <a:pPr algn="just" fontAlgn="auto">
              <a:lnSpc>
                <a:spcPct val="150000"/>
              </a:lnSpc>
              <a:spcBef>
                <a:spcPts val="0"/>
              </a:spcBef>
              <a:spcAft>
                <a:spcPts val="0"/>
              </a:spcAft>
            </a:pPr>
            <a:r>
              <a:rPr lang="fr-FR" sz="2200" b="1" dirty="0">
                <a:solidFill>
                  <a:prstClr val="white"/>
                </a:solidFill>
                <a:latin typeface="+mj-lt"/>
                <a:cs typeface="+mn-cs"/>
              </a:rPr>
              <a:t>S :</a:t>
            </a:r>
            <a:r>
              <a:rPr lang="fr-FR" sz="2200" dirty="0">
                <a:solidFill>
                  <a:prstClr val="white"/>
                </a:solidFill>
                <a:latin typeface="+mj-lt"/>
                <a:cs typeface="+mn-cs"/>
              </a:rPr>
              <a:t>est le degré de saturation (%) </a:t>
            </a:r>
          </a:p>
          <a:p>
            <a:pPr algn="just" fontAlgn="auto">
              <a:spcBef>
                <a:spcPts val="0"/>
              </a:spcBef>
              <a:spcAft>
                <a:spcPts val="0"/>
              </a:spcAft>
            </a:pPr>
            <a:r>
              <a:rPr lang="el-GR" sz="2400" b="1" dirty="0" smtClean="0">
                <a:solidFill>
                  <a:prstClr val="white"/>
                </a:solidFill>
                <a:latin typeface="+mj-lt"/>
                <a:cs typeface="+mn-cs"/>
              </a:rPr>
              <a:t>γ</a:t>
            </a:r>
            <a:r>
              <a:rPr lang="fr-FR" sz="1800" dirty="0" smtClean="0">
                <a:solidFill>
                  <a:prstClr val="white"/>
                </a:solidFill>
                <a:latin typeface="+mj-lt"/>
                <a:cs typeface="+mn-cs"/>
              </a:rPr>
              <a:t>𝒔𝒂𝒕</a:t>
            </a:r>
            <a:r>
              <a:rPr lang="fr-FR" sz="2200" dirty="0">
                <a:solidFill>
                  <a:prstClr val="white"/>
                </a:solidFill>
                <a:latin typeface="+mj-lt"/>
                <a:cs typeface="+mn-cs"/>
              </a:rPr>
              <a:t>: est la masse d'échantillon au moment de saturation. </a:t>
            </a:r>
          </a:p>
          <a:p>
            <a:pPr algn="just" fontAlgn="auto">
              <a:spcBef>
                <a:spcPts val="0"/>
              </a:spcBef>
              <a:spcAft>
                <a:spcPts val="0"/>
              </a:spcAft>
            </a:pPr>
            <a:r>
              <a:rPr lang="fr-FR" sz="2200" dirty="0" smtClean="0">
                <a:solidFill>
                  <a:prstClr val="white"/>
                </a:solidFill>
                <a:latin typeface="+mj-lt"/>
                <a:cs typeface="+mn-cs"/>
              </a:rPr>
              <a:t>V0 – est le volume apparent du matériau. </a:t>
            </a:r>
          </a:p>
          <a:p>
            <a:pPr algn="just" fontAlgn="auto">
              <a:spcBef>
                <a:spcPts val="0"/>
              </a:spcBef>
              <a:spcAft>
                <a:spcPts val="0"/>
              </a:spcAft>
            </a:pPr>
            <a:r>
              <a:rPr lang="fr-FR" sz="2400" b="1" dirty="0" smtClean="0">
                <a:solidFill>
                  <a:srgbClr val="FFC000"/>
                </a:solidFill>
              </a:rPr>
              <a:t>V.1.7. </a:t>
            </a:r>
            <a:r>
              <a:rPr lang="fr-FR" sz="2400" b="1" dirty="0">
                <a:solidFill>
                  <a:srgbClr val="FFC000"/>
                </a:solidFill>
              </a:rPr>
              <a:t>L’eau et les matériaux pierreux (Divers états de l’eau dans un matériau poreux) :</a:t>
            </a:r>
          </a:p>
          <a:p>
            <a:pPr algn="just"/>
            <a:r>
              <a:rPr lang="fr-FR" sz="2200" dirty="0"/>
              <a:t>On distingue trois grandes catégories d'eau: </a:t>
            </a:r>
          </a:p>
          <a:p>
            <a:pPr marL="339725" indent="-339725" algn="just">
              <a:buFont typeface="+mj-lt"/>
              <a:buAutoNum type="arabicPeriod"/>
            </a:pPr>
            <a:r>
              <a:rPr lang="fr-FR" sz="2200" dirty="0"/>
              <a:t>L’eau absorbée: qui se trouve dans le vide entre les </a:t>
            </a:r>
            <a:r>
              <a:rPr lang="fr-FR" sz="2200" dirty="0" smtClean="0"/>
              <a:t>particules solides</a:t>
            </a:r>
            <a:endParaRPr lang="fr-FR" sz="2200" dirty="0"/>
          </a:p>
          <a:p>
            <a:pPr marL="117475" indent="-117475" algn="just">
              <a:lnSpc>
                <a:spcPct val="150000"/>
              </a:lnSpc>
              <a:buFont typeface="+mj-lt"/>
              <a:buAutoNum type="arabicPeriod"/>
            </a:pPr>
            <a:r>
              <a:rPr lang="fr-FR" sz="2200" dirty="0"/>
              <a:t>  L’eau adsorbée: qui se trouve à la surface des particules </a:t>
            </a:r>
            <a:r>
              <a:rPr lang="fr-FR" sz="2200" dirty="0" smtClean="0"/>
              <a:t>solides, plus </a:t>
            </a:r>
            <a:r>
              <a:rPr lang="fr-FR" sz="2200" dirty="0"/>
              <a:t>les particules sont petites, plus cette eau joue un rôle </a:t>
            </a:r>
            <a:r>
              <a:rPr lang="fr-FR" sz="2200" dirty="0" smtClean="0"/>
              <a:t>important.</a:t>
            </a:r>
            <a:endParaRPr lang="fr-FR" sz="2200" dirty="0">
              <a:solidFill>
                <a:prstClr val="white"/>
              </a:solidFill>
              <a:latin typeface="+mj-lt"/>
              <a:cs typeface="+mn-cs"/>
            </a:endParaRPr>
          </a:p>
          <a:p>
            <a:pPr algn="just" fontAlgn="auto">
              <a:lnSpc>
                <a:spcPct val="150000"/>
              </a:lnSpc>
              <a:spcBef>
                <a:spcPts val="0"/>
              </a:spcBef>
              <a:spcAft>
                <a:spcPts val="0"/>
              </a:spcAft>
            </a:pPr>
            <a:r>
              <a:rPr lang="fr-FR" sz="2200" dirty="0" smtClean="0">
                <a:solidFill>
                  <a:prstClr val="white"/>
                </a:solidFill>
                <a:latin typeface="+mj-lt"/>
                <a:cs typeface="+mn-cs"/>
              </a:rPr>
              <a:t>3. L’eau </a:t>
            </a:r>
            <a:r>
              <a:rPr lang="fr-FR" sz="2200" dirty="0">
                <a:solidFill>
                  <a:prstClr val="white"/>
                </a:solidFill>
                <a:latin typeface="+mj-lt"/>
                <a:cs typeface="+mn-cs"/>
              </a:rPr>
              <a:t>chimiquement liée: qui fait partie des particules solides. </a:t>
            </a: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400" b="1" dirty="0" smtClean="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768492"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grpSp>
        <p:nvGrpSpPr>
          <p:cNvPr id="6" name="Groupe 5"/>
          <p:cNvGrpSpPr/>
          <p:nvPr/>
        </p:nvGrpSpPr>
        <p:grpSpPr>
          <a:xfrm>
            <a:off x="5276120" y="1836039"/>
            <a:ext cx="2592287" cy="1057127"/>
            <a:chOff x="3275856" y="2060848"/>
            <a:chExt cx="2592287" cy="1057127"/>
          </a:xfrm>
        </p:grpSpPr>
        <p:grpSp>
          <p:nvGrpSpPr>
            <p:cNvPr id="9" name="Groupe 8"/>
            <p:cNvGrpSpPr/>
            <p:nvPr/>
          </p:nvGrpSpPr>
          <p:grpSpPr>
            <a:xfrm>
              <a:off x="3275856" y="2060848"/>
              <a:ext cx="2592287" cy="1057127"/>
              <a:chOff x="3275856" y="2204864"/>
              <a:chExt cx="2592287" cy="1057127"/>
            </a:xfrm>
          </p:grpSpPr>
          <p:grpSp>
            <p:nvGrpSpPr>
              <p:cNvPr id="5" name="Groupe 4"/>
              <p:cNvGrpSpPr/>
              <p:nvPr/>
            </p:nvGrpSpPr>
            <p:grpSpPr>
              <a:xfrm>
                <a:off x="3275856" y="2204864"/>
                <a:ext cx="2592287" cy="1057127"/>
                <a:chOff x="3275856" y="2204864"/>
                <a:chExt cx="2592287" cy="1057127"/>
              </a:xfrm>
            </p:grpSpPr>
            <p:grpSp>
              <p:nvGrpSpPr>
                <p:cNvPr id="2" name="Groupe 1"/>
                <p:cNvGrpSpPr/>
                <p:nvPr/>
              </p:nvGrpSpPr>
              <p:grpSpPr>
                <a:xfrm>
                  <a:off x="3275856" y="2204864"/>
                  <a:ext cx="2592287" cy="1057127"/>
                  <a:chOff x="3275856" y="2204864"/>
                  <a:chExt cx="2592287" cy="1057127"/>
                </a:xfrm>
              </p:grpSpPr>
              <p:grpSp>
                <p:nvGrpSpPr>
                  <p:cNvPr id="15" name="Groupe 14"/>
                  <p:cNvGrpSpPr/>
                  <p:nvPr/>
                </p:nvGrpSpPr>
                <p:grpSpPr>
                  <a:xfrm>
                    <a:off x="3275856" y="2204864"/>
                    <a:ext cx="2592287" cy="1057127"/>
                    <a:chOff x="3558165" y="4248150"/>
                    <a:chExt cx="2002549" cy="769095"/>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58165" y="4248150"/>
                      <a:ext cx="2002549" cy="7690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Ellipse 21"/>
                    <p:cNvSpPr/>
                    <p:nvPr/>
                  </p:nvSpPr>
                  <p:spPr>
                    <a:xfrm>
                      <a:off x="3721102" y="4476749"/>
                      <a:ext cx="3810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Ellipse 23"/>
                  <p:cNvSpPr/>
                  <p:nvPr/>
                </p:nvSpPr>
                <p:spPr>
                  <a:xfrm>
                    <a:off x="4932040" y="2289970"/>
                    <a:ext cx="288032" cy="312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Ellipse 24"/>
                <p:cNvSpPr/>
                <p:nvPr/>
              </p:nvSpPr>
              <p:spPr>
                <a:xfrm>
                  <a:off x="4211960" y="2309601"/>
                  <a:ext cx="288032" cy="418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0831" t="30495" r="78337" b="28510"/>
              <a:stretch/>
            </p:blipFill>
            <p:spPr bwMode="auto">
              <a:xfrm>
                <a:off x="4242536" y="2276872"/>
                <a:ext cx="257456" cy="3628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ZoneTexte 7"/>
              <p:cNvSpPr txBox="1"/>
              <p:nvPr/>
            </p:nvSpPr>
            <p:spPr>
              <a:xfrm>
                <a:off x="3491880" y="2519076"/>
                <a:ext cx="504056"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2400" dirty="0" smtClean="0"/>
                  <a:t>Sr</a:t>
                </a:r>
                <a:endParaRPr lang="en-US" sz="2400" dirty="0"/>
              </a:p>
            </p:txBody>
          </p:sp>
        </p:grpSp>
        <p:pic>
          <p:nvPicPr>
            <p:cNvPr id="28"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0831" t="30495" r="78337" b="28510"/>
            <a:stretch/>
          </p:blipFill>
          <p:spPr bwMode="auto">
            <a:xfrm>
              <a:off x="4932040" y="2130038"/>
              <a:ext cx="288032" cy="3628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0" name="Espace réservé du numéro de diapositive 9"/>
          <p:cNvSpPr>
            <a:spLocks noGrp="1"/>
          </p:cNvSpPr>
          <p:nvPr>
            <p:ph type="sldNum" sz="quarter" idx="12"/>
          </p:nvPr>
        </p:nvSpPr>
        <p:spPr/>
        <p:txBody>
          <a:bodyPr>
            <a:normAutofit/>
          </a:bodyPr>
          <a:lstStyle/>
          <a:p>
            <a:fld id="{CF4668DC-857F-487D-BFFA-8C0CA5037977}" type="slidenum">
              <a:rPr lang="fr-BE" smtClean="0">
                <a:solidFill>
                  <a:srgbClr val="FFFFFF"/>
                </a:solidFill>
              </a:rPr>
              <a:pPr/>
              <a:t>22</a:t>
            </a:fld>
            <a:endParaRPr lang="fr-BE" dirty="0">
              <a:solidFill>
                <a:srgbClr val="FFFFFF"/>
              </a:solidFill>
            </a:endParaRPr>
          </a:p>
        </p:txBody>
      </p:sp>
    </p:spTree>
    <p:extLst>
      <p:ext uri="{BB962C8B-B14F-4D97-AF65-F5344CB8AC3E}">
        <p14:creationId xmlns:p14="http://schemas.microsoft.com/office/powerpoint/2010/main" xmlns="" val="1325618763"/>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381328"/>
          </a:xfrm>
          <a:prstGeom prst="rect">
            <a:avLst/>
          </a:prstGeom>
          <a:ln>
            <a:solidFill>
              <a:schemeClr val="accent1"/>
            </a:solidFill>
          </a:ln>
        </p:spPr>
        <p:txBody>
          <a:bodyPr/>
          <a:lstStyle/>
          <a:p>
            <a:r>
              <a:rPr lang="fr-FR" sz="2400" b="1" dirty="0" smtClean="0">
                <a:solidFill>
                  <a:srgbClr val="FFC000"/>
                </a:solidFill>
              </a:rPr>
              <a:t>V.2. Les propriétés mécaniques :</a:t>
            </a:r>
          </a:p>
          <a:p>
            <a:pPr algn="just"/>
            <a:r>
              <a:rPr lang="fr-FR" sz="2400" dirty="0" smtClean="0"/>
              <a:t>Les propriétés mécaniques permettent de caractériser le comportement du matériau (ou de la construction) sous l’effet de ces sollicitations (efforts internes).</a:t>
            </a:r>
          </a:p>
          <a:p>
            <a:pPr algn="just"/>
            <a:r>
              <a:rPr lang="fr-FR" sz="2400" dirty="0" smtClean="0">
                <a:solidFill>
                  <a:srgbClr val="FFFF00"/>
                </a:solidFill>
              </a:rPr>
              <a:t>Exemple :</a:t>
            </a:r>
            <a:r>
              <a:rPr lang="fr-FR" sz="2400" dirty="0" smtClean="0"/>
              <a:t>Les matériaux pierreux (pierres et bétons) résistent bien à la compression mais beaucoup moins à la traction .</a:t>
            </a:r>
          </a:p>
          <a:p>
            <a:pPr algn="just"/>
            <a:r>
              <a:rPr lang="fr-FR" sz="2400" dirty="0" smtClean="0"/>
              <a:t>Les métaux et les bois résistent bien à la traction et à la compression.</a:t>
            </a:r>
          </a:p>
          <a:p>
            <a:pPr algn="just"/>
            <a:r>
              <a:rPr lang="fr-FR" sz="2400" b="1" dirty="0" smtClean="0">
                <a:solidFill>
                  <a:srgbClr val="FFFF00"/>
                </a:solidFill>
              </a:rPr>
              <a:t>IV.2.1.Résistance à la compression : </a:t>
            </a:r>
            <a:r>
              <a:rPr lang="fr-FR" sz="2400" dirty="0" smtClean="0"/>
              <a:t>C’est la contrainte de rupture du matériau sous l’effet d’une force de compression. Elle est mesurée par écrasement d’une éprouvette cubique ou cylindrique (normalisée) entre deux plateaux d’une presse.</a:t>
            </a:r>
            <a:endParaRPr lang="fr-FR" sz="2200" dirty="0" smtClean="0">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400" b="1" dirty="0" smtClean="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11302"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474"/>
          <a:stretch/>
        </p:blipFill>
        <p:spPr bwMode="auto">
          <a:xfrm>
            <a:off x="1907705" y="4581128"/>
            <a:ext cx="5256584"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normAutofit/>
          </a:bodyPr>
          <a:lstStyle/>
          <a:p>
            <a:fld id="{CF4668DC-857F-487D-BFFA-8C0CA5037977}" type="slidenum">
              <a:rPr lang="fr-BE" smtClean="0">
                <a:solidFill>
                  <a:srgbClr val="FFFFFF"/>
                </a:solidFill>
              </a:rPr>
              <a:pPr/>
              <a:t>23</a:t>
            </a:fld>
            <a:endParaRPr lang="fr-BE" dirty="0">
              <a:solidFill>
                <a:srgbClr val="FFFFFF"/>
              </a:solidFill>
            </a:endParaRPr>
          </a:p>
        </p:txBody>
      </p:sp>
    </p:spTree>
    <p:extLst>
      <p:ext uri="{BB962C8B-B14F-4D97-AF65-F5344CB8AC3E}">
        <p14:creationId xmlns:p14="http://schemas.microsoft.com/office/powerpoint/2010/main" xmlns="" val="2884480384"/>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Rectangle 2"/>
              <p:cNvSpPr txBox="1">
                <a:spLocks noChangeArrowheads="1"/>
              </p:cNvSpPr>
              <p:nvPr/>
            </p:nvSpPr>
            <p:spPr>
              <a:xfrm>
                <a:off x="214282" y="476672"/>
                <a:ext cx="8715436" cy="6381328"/>
              </a:xfrm>
              <a:prstGeom prst="rect">
                <a:avLst/>
              </a:prstGeom>
              <a:ln>
                <a:solidFill>
                  <a:schemeClr val="accent1"/>
                </a:solidFill>
              </a:ln>
            </p:spPr>
            <p:txBody>
              <a:bodyPr/>
              <a:lstStyle/>
              <a:p>
                <a:pPr algn="just"/>
                <a:r>
                  <a:rPr lang="en-US" sz="2400" dirty="0"/>
                  <a:t>Contrainte de rupture :</a:t>
                </a:r>
              </a:p>
              <a:p>
                <a:pPr algn="just"/>
                <a:endParaRPr lang="fr-FR" sz="2400" dirty="0" smtClean="0">
                  <a:solidFill>
                    <a:srgbClr val="FFFF00"/>
                  </a:solidFill>
                </a:endParaRPr>
              </a:p>
              <a:p>
                <a:r>
                  <a:rPr lang="fr-FR" sz="2400" dirty="0" err="1" smtClean="0"/>
                  <a:t>F</a:t>
                </a:r>
                <a:r>
                  <a:rPr lang="fr-FR" sz="1800" dirty="0" err="1" smtClean="0"/>
                  <a:t>rupture</a:t>
                </a:r>
                <a:r>
                  <a:rPr lang="fr-FR" sz="2400" dirty="0"/>
                  <a:t>: force maximale atteinte </a:t>
                </a:r>
                <a:r>
                  <a:rPr lang="fr-FR" sz="2400" dirty="0" smtClean="0"/>
                  <a:t>pendant </a:t>
                </a:r>
                <a:r>
                  <a:rPr lang="en-US" sz="2400" dirty="0" err="1" smtClean="0"/>
                  <a:t>l’essai</a:t>
                </a:r>
                <a:r>
                  <a:rPr lang="en-US" sz="2400" dirty="0"/>
                  <a:t>.</a:t>
                </a:r>
              </a:p>
              <a:p>
                <a:r>
                  <a:rPr lang="fr-FR" sz="2400" dirty="0"/>
                  <a:t>A : aire de l’éprouvette normale à </a:t>
                </a:r>
                <a14:m>
                  <m:oMath xmlns:m="http://schemas.openxmlformats.org/officeDocument/2006/math">
                    <m:acc>
                      <m:accPr>
                        <m:chr m:val="⃗"/>
                        <m:ctrlPr>
                          <a:rPr lang="fr-FR" sz="2400" i="1">
                            <a:latin typeface="Cambria Math" panose="02040503050406030204" pitchFamily="18" charset="0"/>
                          </a:rPr>
                        </m:ctrlPr>
                      </m:accPr>
                      <m:e>
                        <m:r>
                          <a:rPr lang="fr-FR" sz="2400">
                            <a:latin typeface="Cambria Math"/>
                          </a:rPr>
                          <m:t>𝐹</m:t>
                        </m:r>
                      </m:e>
                    </m:acc>
                  </m:oMath>
                </a14:m>
                <a:endParaRPr lang="fr-FR" sz="2400" dirty="0"/>
              </a:p>
              <a:p>
                <a:pPr algn="just" fontAlgn="auto">
                  <a:lnSpc>
                    <a:spcPct val="150000"/>
                  </a:lnSpc>
                  <a:spcBef>
                    <a:spcPts val="0"/>
                  </a:spcBef>
                  <a:spcAft>
                    <a:spcPts val="0"/>
                  </a:spcAft>
                </a:pPr>
                <a:r>
                  <a:rPr lang="fr-FR" sz="2200" dirty="0">
                    <a:solidFill>
                      <a:prstClr val="white"/>
                    </a:solidFill>
                    <a:latin typeface="+mj-lt"/>
                    <a:cs typeface="+mn-cs"/>
                  </a:rPr>
                  <a:t>Les dimensions des éprouvettes sont choisies en fonction du degré d’homogénéité du matériau ,pour les matériaux homogènes on utilise des éprouvettes de petites dimensions, pour les matériaux moins homogènes on utilise des éprouvettes plus grandes.</a:t>
                </a:r>
              </a:p>
              <a:p>
                <a:pPr algn="just" fontAlgn="auto">
                  <a:lnSpc>
                    <a:spcPct val="150000"/>
                  </a:lnSpc>
                  <a:spcBef>
                    <a:spcPts val="0"/>
                  </a:spcBef>
                  <a:spcAft>
                    <a:spcPts val="0"/>
                  </a:spcAft>
                </a:pPr>
                <a:r>
                  <a:rPr lang="fr-FR" sz="2200" dirty="0">
                    <a:solidFill>
                      <a:prstClr val="white"/>
                    </a:solidFill>
                    <a:latin typeface="+mj-lt"/>
                    <a:cs typeface="+mn-cs"/>
                  </a:rPr>
                  <a:t>Pour le béton on utilise les éprouvettes normalisées de forme cylindriques </a:t>
                </a:r>
                <a:r>
                  <a:rPr lang="fr-FR" sz="2200" dirty="0" smtClean="0">
                    <a:solidFill>
                      <a:prstClr val="white"/>
                    </a:solidFill>
                    <a:latin typeface="+mj-lt"/>
                    <a:cs typeface="+mn-cs"/>
                  </a:rPr>
                  <a:t>, </a:t>
                </a:r>
                <a:r>
                  <a:rPr lang="fr-FR" sz="2200" dirty="0">
                    <a:solidFill>
                      <a:prstClr val="white"/>
                    </a:solidFill>
                    <a:latin typeface="+mj-lt"/>
                    <a:cs typeface="+mn-cs"/>
                  </a:rPr>
                  <a:t>16 cm de diamètre, 32 cm de hauteur.</a:t>
                </a:r>
              </a:p>
              <a:p>
                <a:pPr algn="just"/>
                <a:r>
                  <a:rPr lang="fr-FR" sz="2400" b="1" dirty="0">
                    <a:solidFill>
                      <a:srgbClr val="FFFF00"/>
                    </a:solidFill>
                  </a:rPr>
                  <a:t>Remarque : </a:t>
                </a:r>
                <a:r>
                  <a:rPr lang="fr-FR" sz="2200" dirty="0"/>
                  <a:t>En pratique les contraintes admissibles utilisées dans le calcul </a:t>
                </a:r>
                <a:r>
                  <a:rPr lang="fr-FR" sz="2200" dirty="0" smtClean="0"/>
                  <a:t>ne représentent </a:t>
                </a:r>
                <a:r>
                  <a:rPr lang="fr-FR" sz="2200" dirty="0"/>
                  <a:t>qu’une partie de la contrainte de rupture</a:t>
                </a:r>
                <a:r>
                  <a:rPr lang="fr-FR" sz="2200" dirty="0">
                    <a:solidFill>
                      <a:schemeClr val="bg1"/>
                    </a:solidFill>
                  </a:rPr>
                  <a:t>.</a:t>
                </a:r>
              </a:p>
              <a:p>
                <a:endParaRPr lang="fr-FR" sz="2400" dirty="0">
                  <a:solidFill>
                    <a:schemeClr val="bg1"/>
                  </a:solidFill>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400" b="1" dirty="0" smtClean="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mc:Choice>
        <mc:Fallback>
          <p:sp>
            <p:nvSpPr>
              <p:cNvPr id="4" name="Rectangle 2"/>
              <p:cNvSpPr txBox="1">
                <a:spLocks noRot="1" noChangeAspect="1" noMove="1" noResize="1" noEditPoints="1" noAdjustHandles="1" noChangeArrowheads="1" noChangeShapeType="1" noTextEdit="1"/>
              </p:cNvSpPr>
              <p:nvPr/>
            </p:nvSpPr>
            <p:spPr>
              <a:xfrm>
                <a:off x="214282" y="476672"/>
                <a:ext cx="8715436" cy="6381328"/>
              </a:xfrm>
              <a:prstGeom prst="rect">
                <a:avLst/>
              </a:prstGeom>
              <a:blipFill rotWithShape="1">
                <a:blip r:embed="rId3"/>
                <a:stretch>
                  <a:fillRect l="-978" t="-667" r="-838"/>
                </a:stretch>
              </a:blipFill>
              <a:ln>
                <a:solidFill>
                  <a:schemeClr val="accent1"/>
                </a:solidFill>
              </a:ln>
            </p:spPr>
            <p:txBody>
              <a:bodyPr/>
              <a:lstStyle/>
              <a:p>
                <a:r>
                  <a:rPr lang="en-US">
                    <a:noFill/>
                  </a:rPr>
                  <a:t> </a:t>
                </a:r>
              </a:p>
            </p:txBody>
          </p:sp>
        </mc:Fallback>
      </mc:AlternateContent>
      <p:sp>
        <p:nvSpPr>
          <p:cNvPr id="3" name="Rectangle 2"/>
          <p:cNvSpPr/>
          <p:nvPr/>
        </p:nvSpPr>
        <p:spPr>
          <a:xfrm>
            <a:off x="518284" y="-27384"/>
            <a:ext cx="7411302"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6"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093" t="6700" r="5478" b="9308"/>
          <a:stretch/>
        </p:blipFill>
        <p:spPr bwMode="auto">
          <a:xfrm>
            <a:off x="3563888" y="574503"/>
            <a:ext cx="1567544" cy="6320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Espace réservé du numéro de diapositive 6"/>
          <p:cNvSpPr>
            <a:spLocks noGrp="1"/>
          </p:cNvSpPr>
          <p:nvPr>
            <p:ph type="sldNum" sz="quarter" idx="12"/>
          </p:nvPr>
        </p:nvSpPr>
        <p:spPr/>
        <p:txBody>
          <a:bodyPr>
            <a:normAutofit/>
          </a:bodyPr>
          <a:lstStyle/>
          <a:p>
            <a:fld id="{CF4668DC-857F-487D-BFFA-8C0CA5037977}" type="slidenum">
              <a:rPr lang="fr-BE" smtClean="0">
                <a:solidFill>
                  <a:srgbClr val="FFFFFF"/>
                </a:solidFill>
              </a:rPr>
              <a:pPr/>
              <a:t>24</a:t>
            </a:fld>
            <a:endParaRPr lang="fr-BE" dirty="0">
              <a:solidFill>
                <a:srgbClr val="FFFFFF"/>
              </a:solidFill>
            </a:endParaRPr>
          </a:p>
        </p:txBody>
      </p:sp>
    </p:spTree>
    <p:extLst>
      <p:ext uri="{BB962C8B-B14F-4D97-AF65-F5344CB8AC3E}">
        <p14:creationId xmlns:p14="http://schemas.microsoft.com/office/powerpoint/2010/main" xmlns="" val="1007659765"/>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381328"/>
          </a:xfrm>
          <a:prstGeom prst="rect">
            <a:avLst/>
          </a:prstGeom>
          <a:ln>
            <a:solidFill>
              <a:schemeClr val="accent1"/>
            </a:solidFill>
          </a:ln>
        </p:spPr>
        <p:txBody>
          <a:bodyPr/>
          <a:lstStyle/>
          <a:p>
            <a:r>
              <a:rPr lang="fr-FR" sz="2400" b="1" dirty="0" smtClean="0">
                <a:solidFill>
                  <a:srgbClr val="FFFF00"/>
                </a:solidFill>
              </a:rPr>
              <a:t>IV.2.2.Résistance </a:t>
            </a:r>
            <a:r>
              <a:rPr lang="fr-FR" sz="2400" b="1" dirty="0">
                <a:solidFill>
                  <a:srgbClr val="FFFF00"/>
                </a:solidFill>
              </a:rPr>
              <a:t>à la traction </a:t>
            </a:r>
            <a:r>
              <a:rPr lang="fr-FR" sz="2400" b="1" dirty="0" smtClean="0">
                <a:solidFill>
                  <a:srgbClr val="FFFF00"/>
                </a:solidFill>
              </a:rPr>
              <a:t>: </a:t>
            </a:r>
            <a:r>
              <a:rPr lang="fr-FR" sz="2400" dirty="0" smtClean="0"/>
              <a:t>Mesurée </a:t>
            </a:r>
            <a:r>
              <a:rPr lang="fr-FR" sz="2400" dirty="0"/>
              <a:t>pour les métaux et les bois essentiellement. Pour l’acier on utilise des éprouvettes sous forme de tiges rondes ou de bandes.</a:t>
            </a:r>
          </a:p>
          <a:p>
            <a:pPr algn="just"/>
            <a:r>
              <a:rPr lang="fr-FR" sz="2400" dirty="0" smtClean="0"/>
              <a:t>Prenant </a:t>
            </a:r>
            <a:r>
              <a:rPr lang="fr-FR" sz="2400" dirty="0"/>
              <a:t>comme exemple une courbe ressortie d’un essai de traction sur une éprouvette d’acier. Pour cette courbe, trois phases de déformation peuvent être distinguées :</a:t>
            </a:r>
          </a:p>
          <a:p>
            <a:pPr algn="just"/>
            <a:r>
              <a:rPr lang="fr-FR" sz="2400" dirty="0"/>
              <a:t>F : force appliquée</a:t>
            </a:r>
          </a:p>
          <a:p>
            <a:pPr algn="just"/>
            <a:r>
              <a:rPr lang="fr-FR" sz="2400" dirty="0"/>
              <a:t>A : section transversale de l’éprouvette.</a:t>
            </a:r>
          </a:p>
          <a:p>
            <a:pPr algn="just"/>
            <a:r>
              <a:rPr lang="fr-FR" sz="2400" dirty="0"/>
              <a:t>l : longueur initiale </a:t>
            </a:r>
            <a:r>
              <a:rPr lang="fr-FR" sz="2400" dirty="0" smtClean="0"/>
              <a:t>de l’éprouvette</a:t>
            </a:r>
            <a:r>
              <a:rPr lang="fr-FR" sz="2400" dirty="0"/>
              <a:t>.</a:t>
            </a:r>
          </a:p>
          <a:p>
            <a:pPr algn="just"/>
            <a:r>
              <a:rPr lang="fr-FR" sz="2400" dirty="0" err="1"/>
              <a:t>Δl</a:t>
            </a:r>
            <a:r>
              <a:rPr lang="fr-FR" sz="2400" dirty="0"/>
              <a:t> : allongement de l’éprouvette sous de la force F.</a:t>
            </a:r>
          </a:p>
          <a:p>
            <a:pPr algn="just"/>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400" b="1" dirty="0" smtClean="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11302"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27130" y="4292466"/>
            <a:ext cx="2299460" cy="25145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4292466"/>
            <a:ext cx="5256584" cy="25209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space réservé du numéro de diapositive 7"/>
          <p:cNvSpPr>
            <a:spLocks noGrp="1"/>
          </p:cNvSpPr>
          <p:nvPr>
            <p:ph type="sldNum" sz="quarter" idx="12"/>
          </p:nvPr>
        </p:nvSpPr>
        <p:spPr/>
        <p:txBody>
          <a:bodyPr>
            <a:normAutofit/>
          </a:bodyPr>
          <a:lstStyle/>
          <a:p>
            <a:fld id="{CF4668DC-857F-487D-BFFA-8C0CA5037977}" type="slidenum">
              <a:rPr lang="fr-BE" smtClean="0">
                <a:solidFill>
                  <a:srgbClr val="FFFFFF"/>
                </a:solidFill>
              </a:rPr>
              <a:pPr/>
              <a:t>25</a:t>
            </a:fld>
            <a:endParaRPr lang="fr-BE" dirty="0">
              <a:solidFill>
                <a:srgbClr val="FFFFFF"/>
              </a:solidFill>
            </a:endParaRPr>
          </a:p>
        </p:txBody>
      </p:sp>
    </p:spTree>
    <p:extLst>
      <p:ext uri="{BB962C8B-B14F-4D97-AF65-F5344CB8AC3E}">
        <p14:creationId xmlns:p14="http://schemas.microsoft.com/office/powerpoint/2010/main" xmlns="" val="1116282139"/>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381328"/>
          </a:xfrm>
          <a:prstGeom prst="rect">
            <a:avLst/>
          </a:prstGeom>
          <a:ln>
            <a:solidFill>
              <a:schemeClr val="accent1"/>
            </a:solidFill>
          </a:ln>
        </p:spPr>
        <p:txBody>
          <a:bodyPr/>
          <a:lstStyle/>
          <a:p>
            <a:pPr algn="just"/>
            <a:r>
              <a:rPr lang="fr-FR" sz="2400" b="1" dirty="0" smtClean="0">
                <a:solidFill>
                  <a:srgbClr val="FFFF00"/>
                </a:solidFill>
              </a:rPr>
              <a:t>1) Phase </a:t>
            </a:r>
            <a:r>
              <a:rPr lang="fr-FR" sz="2400" b="1" dirty="0">
                <a:solidFill>
                  <a:srgbClr val="FFFF00"/>
                </a:solidFill>
              </a:rPr>
              <a:t>de proportionnalité : </a:t>
            </a:r>
            <a:endParaRPr lang="fr-FR" sz="2400" b="1" dirty="0" smtClean="0">
              <a:solidFill>
                <a:srgbClr val="FFFF00"/>
              </a:solidFill>
            </a:endParaRPr>
          </a:p>
          <a:p>
            <a:pPr algn="just">
              <a:lnSpc>
                <a:spcPct val="150000"/>
              </a:lnSpc>
            </a:pPr>
            <a:r>
              <a:rPr lang="fr-FR" sz="2200" dirty="0" smtClean="0"/>
              <a:t>déplacement </a:t>
            </a:r>
            <a:r>
              <a:rPr lang="fr-FR" sz="2200" dirty="0"/>
              <a:t>proportionnel à la force appliquée, dite aussi phase de déformation élastique. </a:t>
            </a:r>
            <a:r>
              <a:rPr lang="fr-FR" sz="2200" dirty="0">
                <a:solidFill>
                  <a:srgbClr val="FF0000"/>
                </a:solidFill>
              </a:rPr>
              <a:t>L’</a:t>
            </a:r>
            <a:r>
              <a:rPr lang="fr-FR" sz="2200" b="1" dirty="0">
                <a:solidFill>
                  <a:srgbClr val="FF0000"/>
                </a:solidFill>
              </a:rPr>
              <a:t>élasticité</a:t>
            </a:r>
            <a:r>
              <a:rPr lang="fr-FR" sz="2200" b="1" dirty="0"/>
              <a:t> </a:t>
            </a:r>
            <a:r>
              <a:rPr lang="fr-FR" sz="2200" dirty="0"/>
              <a:t>est la propriété de rétablir les dimensions initiales après l’enlèvement de la charge.</a:t>
            </a:r>
          </a:p>
          <a:p>
            <a:r>
              <a:rPr lang="fr-FR" sz="2400" b="1" dirty="0">
                <a:solidFill>
                  <a:srgbClr val="FFFF00"/>
                </a:solidFill>
              </a:rPr>
              <a:t>2) Phase de plasticité </a:t>
            </a:r>
            <a:r>
              <a:rPr lang="fr-FR" sz="2200" b="1" dirty="0" smtClean="0"/>
              <a:t>:</a:t>
            </a:r>
          </a:p>
          <a:p>
            <a:pPr algn="just"/>
            <a:r>
              <a:rPr lang="fr-FR" sz="2200" b="1" dirty="0" smtClean="0"/>
              <a:t> </a:t>
            </a:r>
            <a:r>
              <a:rPr lang="fr-FR" sz="2200" dirty="0"/>
              <a:t>phase de déformation plastique. </a:t>
            </a:r>
            <a:r>
              <a:rPr lang="fr-FR" sz="2200" b="1" dirty="0">
                <a:solidFill>
                  <a:srgbClr val="FF0000"/>
                </a:solidFill>
              </a:rPr>
              <a:t>La plasticité </a:t>
            </a:r>
            <a:r>
              <a:rPr lang="fr-FR" sz="2200" dirty="0"/>
              <a:t>est la propriété de se déformer sans se fissurer et de garder cette forme après l’enlèvement de la charge.</a:t>
            </a:r>
          </a:p>
          <a:p>
            <a:r>
              <a:rPr lang="fr-FR" sz="2200" dirty="0">
                <a:solidFill>
                  <a:srgbClr val="FFFF00"/>
                </a:solidFill>
              </a:rPr>
              <a:t>3) </a:t>
            </a:r>
            <a:r>
              <a:rPr lang="fr-FR" sz="2200" b="1" dirty="0">
                <a:solidFill>
                  <a:srgbClr val="FFFF00"/>
                </a:solidFill>
              </a:rPr>
              <a:t>Phase de rupture : </a:t>
            </a:r>
            <a:r>
              <a:rPr lang="fr-FR" sz="2200" dirty="0"/>
              <a:t>développement des fissures puis rupture.</a:t>
            </a:r>
          </a:p>
          <a:p>
            <a:pPr algn="just"/>
            <a:r>
              <a:rPr lang="en-US" sz="2400" b="1" dirty="0" smtClean="0">
                <a:solidFill>
                  <a:srgbClr val="FFFF00"/>
                </a:solidFill>
              </a:rPr>
              <a:t>V.2.3.Module </a:t>
            </a:r>
            <a:r>
              <a:rPr lang="en-US" sz="2400" b="1" dirty="0">
                <a:solidFill>
                  <a:srgbClr val="FFFF00"/>
                </a:solidFill>
              </a:rPr>
              <a:t>de </a:t>
            </a:r>
            <a:r>
              <a:rPr lang="en-US" sz="2400" b="1" dirty="0" err="1" smtClean="0">
                <a:solidFill>
                  <a:srgbClr val="FFFF00"/>
                </a:solidFill>
              </a:rPr>
              <a:t>déformation</a:t>
            </a:r>
            <a:r>
              <a:rPr lang="en-US" sz="2400" b="1" dirty="0" smtClean="0">
                <a:solidFill>
                  <a:srgbClr val="FFFF00"/>
                </a:solidFill>
              </a:rPr>
              <a:t> </a:t>
            </a:r>
            <a:r>
              <a:rPr lang="fr-FR" sz="2400" b="1" dirty="0">
                <a:solidFill>
                  <a:srgbClr val="FFFF00"/>
                </a:solidFill>
              </a:rPr>
              <a:t>(ou Module de Young):</a:t>
            </a:r>
          </a:p>
          <a:p>
            <a:pPr algn="just">
              <a:lnSpc>
                <a:spcPct val="150000"/>
              </a:lnSpc>
            </a:pPr>
            <a:r>
              <a:rPr lang="en-US" sz="2400" b="1" dirty="0" smtClean="0">
                <a:solidFill>
                  <a:srgbClr val="FFFF00"/>
                </a:solidFill>
              </a:rPr>
              <a:t> </a:t>
            </a:r>
            <a:r>
              <a:rPr lang="fr-FR" sz="2200" dirty="0" smtClean="0">
                <a:latin typeface="+mj-lt"/>
                <a:cs typeface="+mn-cs"/>
              </a:rPr>
              <a:t>La </a:t>
            </a:r>
            <a:r>
              <a:rPr lang="fr-FR" sz="2200" dirty="0">
                <a:latin typeface="+mj-lt"/>
                <a:cs typeface="+mn-cs"/>
              </a:rPr>
              <a:t>phase proportionnalité peut être caractérisée par un coefficient de proportionnalité, il reliant la déformation à la contrainte appliquée il est dit :</a:t>
            </a:r>
          </a:p>
          <a:p>
            <a:pPr algn="just">
              <a:lnSpc>
                <a:spcPct val="150000"/>
              </a:lnSpc>
            </a:pPr>
            <a:r>
              <a:rPr lang="fr-FR" sz="2200" dirty="0">
                <a:latin typeface="+mj-lt"/>
              </a:rPr>
              <a:t>Ce module est très important pour le calcul des déplacements dans une construction.</a:t>
            </a:r>
          </a:p>
          <a:p>
            <a:pPr algn="just">
              <a:lnSpc>
                <a:spcPct val="150000"/>
              </a:lnSpc>
            </a:pPr>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400" b="1" dirty="0" smtClean="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82740"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953" t="6665" r="8561" b="6665"/>
          <a:stretch/>
        </p:blipFill>
        <p:spPr bwMode="auto">
          <a:xfrm>
            <a:off x="2987824" y="6048672"/>
            <a:ext cx="1728192" cy="764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space réservé du numéro de diapositive 7"/>
          <p:cNvSpPr>
            <a:spLocks noGrp="1"/>
          </p:cNvSpPr>
          <p:nvPr>
            <p:ph type="sldNum" sz="quarter" idx="12"/>
          </p:nvPr>
        </p:nvSpPr>
        <p:spPr/>
        <p:txBody>
          <a:bodyPr>
            <a:normAutofit/>
          </a:bodyPr>
          <a:lstStyle/>
          <a:p>
            <a:fld id="{CF4668DC-857F-487D-BFFA-8C0CA5037977}" type="slidenum">
              <a:rPr lang="fr-BE" smtClean="0">
                <a:solidFill>
                  <a:srgbClr val="FFFFFF"/>
                </a:solidFill>
              </a:rPr>
              <a:pPr/>
              <a:t>26</a:t>
            </a:fld>
            <a:endParaRPr lang="fr-BE" dirty="0">
              <a:solidFill>
                <a:srgbClr val="FFFFFF"/>
              </a:solidFill>
            </a:endParaRPr>
          </a:p>
        </p:txBody>
      </p:sp>
    </p:spTree>
    <p:extLst>
      <p:ext uri="{BB962C8B-B14F-4D97-AF65-F5344CB8AC3E}">
        <p14:creationId xmlns:p14="http://schemas.microsoft.com/office/powerpoint/2010/main" xmlns="" val="2591636460"/>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381328"/>
          </a:xfrm>
          <a:prstGeom prst="rect">
            <a:avLst/>
          </a:prstGeom>
          <a:ln>
            <a:solidFill>
              <a:schemeClr val="accent1"/>
            </a:solidFill>
          </a:ln>
        </p:spPr>
        <p:txBody>
          <a:bodyPr/>
          <a:lstStyle/>
          <a:p>
            <a:r>
              <a:rPr lang="en-US" sz="2400" b="1" dirty="0">
                <a:solidFill>
                  <a:srgbClr val="FFFF00"/>
                </a:solidFill>
              </a:rPr>
              <a:t>2. </a:t>
            </a:r>
            <a:r>
              <a:rPr lang="en-US" sz="2400" b="1" dirty="0" err="1">
                <a:solidFill>
                  <a:srgbClr val="FFFF00"/>
                </a:solidFill>
              </a:rPr>
              <a:t>Déformation</a:t>
            </a:r>
            <a:r>
              <a:rPr lang="en-US" sz="2400" b="1" dirty="0">
                <a:solidFill>
                  <a:srgbClr val="FFFF00"/>
                </a:solidFill>
              </a:rPr>
              <a:t> </a:t>
            </a:r>
            <a:r>
              <a:rPr lang="en-US" sz="2400" b="1" dirty="0" err="1">
                <a:solidFill>
                  <a:srgbClr val="FFFF00"/>
                </a:solidFill>
              </a:rPr>
              <a:t>plastique</a:t>
            </a:r>
            <a:r>
              <a:rPr lang="en-US" sz="2400" b="1" dirty="0">
                <a:solidFill>
                  <a:srgbClr val="FFFF00"/>
                </a:solidFill>
              </a:rPr>
              <a:t>: </a:t>
            </a:r>
          </a:p>
          <a:p>
            <a:pPr algn="just">
              <a:lnSpc>
                <a:spcPct val="150000"/>
              </a:lnSpc>
            </a:pPr>
            <a:r>
              <a:rPr lang="fr-FR" sz="2200" dirty="0"/>
              <a:t>La déformation est dite plastique, si après décharge le corps ne reprend pas les mêmes formes qu'il avait avant l'essai, il reste quelques déformations (voir la Figure). Cette déformation est appelée aussi </a:t>
            </a:r>
            <a:r>
              <a:rPr lang="fr-FR" sz="2200" dirty="0">
                <a:solidFill>
                  <a:srgbClr val="FF0000"/>
                </a:solidFill>
              </a:rPr>
              <a:t>déformation résiduelle</a:t>
            </a:r>
            <a:r>
              <a:rPr lang="fr-FR" sz="2200" dirty="0"/>
              <a:t>. </a:t>
            </a:r>
            <a:endParaRPr lang="fr-FR" sz="2200" dirty="0">
              <a:solidFill>
                <a:prstClr val="white"/>
              </a:solidFill>
              <a:latin typeface="+mj-lt"/>
              <a:cs typeface="+mn-cs"/>
            </a:endParaRPr>
          </a:p>
          <a:p>
            <a:r>
              <a:rPr lang="en-US" sz="2400" b="1" dirty="0">
                <a:solidFill>
                  <a:srgbClr val="FFFF00"/>
                </a:solidFill>
              </a:rPr>
              <a:t>3. </a:t>
            </a:r>
            <a:r>
              <a:rPr lang="en-US" sz="2400" b="1" dirty="0" err="1">
                <a:solidFill>
                  <a:srgbClr val="FFFF00"/>
                </a:solidFill>
              </a:rPr>
              <a:t>Déformation</a:t>
            </a:r>
            <a:r>
              <a:rPr lang="en-US" sz="2400" b="1" dirty="0">
                <a:solidFill>
                  <a:srgbClr val="FFFF00"/>
                </a:solidFill>
              </a:rPr>
              <a:t> </a:t>
            </a:r>
            <a:r>
              <a:rPr lang="en-US" sz="2400" b="1" dirty="0" err="1">
                <a:solidFill>
                  <a:srgbClr val="FFFF00"/>
                </a:solidFill>
              </a:rPr>
              <a:t>visqueuse</a:t>
            </a:r>
            <a:r>
              <a:rPr lang="en-US" sz="2400" b="1" dirty="0">
                <a:solidFill>
                  <a:srgbClr val="FFFF00"/>
                </a:solidFill>
              </a:rPr>
              <a:t>: </a:t>
            </a:r>
            <a:endParaRPr lang="en-US" sz="2400" dirty="0">
              <a:solidFill>
                <a:srgbClr val="FFFF00"/>
              </a:solidFill>
            </a:endParaRPr>
          </a:p>
          <a:p>
            <a:pPr algn="just">
              <a:lnSpc>
                <a:spcPct val="150000"/>
              </a:lnSpc>
            </a:pPr>
            <a:r>
              <a:rPr lang="fr-FR" sz="2200" dirty="0"/>
              <a:t>La déformation est dite visqueuse, si après décharge le corps ne reprend pas instantanément les même formes qu'il avait avant l'essai, mais il se produit lentement. </a:t>
            </a:r>
          </a:p>
          <a:p>
            <a:pPr lvl="0" algn="just"/>
            <a:r>
              <a:rPr lang="fr-FR" sz="2400" dirty="0" smtClean="0">
                <a:solidFill>
                  <a:prstClr val="white"/>
                </a:solidFill>
              </a:rPr>
              <a:t>En </a:t>
            </a:r>
            <a:r>
              <a:rPr lang="fr-FR" sz="2400" dirty="0">
                <a:solidFill>
                  <a:prstClr val="white"/>
                </a:solidFill>
              </a:rPr>
              <a:t>général la résistance des </a:t>
            </a:r>
            <a:r>
              <a:rPr lang="fr-FR" sz="2400" dirty="0" smtClean="0">
                <a:solidFill>
                  <a:prstClr val="white"/>
                </a:solidFill>
              </a:rPr>
              <a:t>matériaux est </a:t>
            </a:r>
          </a:p>
          <a:p>
            <a:pPr lvl="0" algn="just"/>
            <a:r>
              <a:rPr lang="fr-FR" sz="2400" dirty="0" smtClean="0">
                <a:solidFill>
                  <a:prstClr val="white"/>
                </a:solidFill>
              </a:rPr>
              <a:t>sa </a:t>
            </a:r>
            <a:r>
              <a:rPr lang="fr-FR" sz="2400" dirty="0">
                <a:solidFill>
                  <a:prstClr val="white"/>
                </a:solidFill>
              </a:rPr>
              <a:t>capacité contre les actions des forces </a:t>
            </a:r>
            <a:endParaRPr lang="fr-FR" sz="2400" dirty="0" smtClean="0">
              <a:solidFill>
                <a:prstClr val="white"/>
              </a:solidFill>
            </a:endParaRPr>
          </a:p>
          <a:p>
            <a:pPr lvl="0" algn="just"/>
            <a:r>
              <a:rPr lang="fr-FR" sz="2400" dirty="0" smtClean="0">
                <a:solidFill>
                  <a:prstClr val="white"/>
                </a:solidFill>
              </a:rPr>
              <a:t>externes étant </a:t>
            </a:r>
            <a:r>
              <a:rPr lang="fr-FR" sz="2400" dirty="0">
                <a:solidFill>
                  <a:prstClr val="white"/>
                </a:solidFill>
              </a:rPr>
              <a:t>définie </a:t>
            </a:r>
            <a:r>
              <a:rPr lang="fr-FR" sz="2400" dirty="0" smtClean="0">
                <a:solidFill>
                  <a:prstClr val="white"/>
                </a:solidFill>
              </a:rPr>
              <a:t>en </a:t>
            </a:r>
            <a:r>
              <a:rPr lang="fr-FR" sz="2400" dirty="0" smtClean="0">
                <a:solidFill>
                  <a:srgbClr val="FF0000"/>
                </a:solidFill>
              </a:rPr>
              <a:t>contrainte </a:t>
            </a:r>
          </a:p>
          <a:p>
            <a:pPr lvl="0" algn="just"/>
            <a:r>
              <a:rPr lang="fr-FR" sz="2400" dirty="0" smtClean="0">
                <a:solidFill>
                  <a:srgbClr val="FF0000"/>
                </a:solidFill>
              </a:rPr>
              <a:t>maximale</a:t>
            </a:r>
            <a:r>
              <a:rPr lang="fr-FR" sz="2400" dirty="0" smtClean="0">
                <a:solidFill>
                  <a:prstClr val="white"/>
                </a:solidFill>
              </a:rPr>
              <a:t> </a:t>
            </a:r>
            <a:r>
              <a:rPr lang="fr-FR" sz="2400" dirty="0">
                <a:solidFill>
                  <a:prstClr val="white"/>
                </a:solidFill>
              </a:rPr>
              <a:t>quand l'échantillon est détruit. </a:t>
            </a:r>
          </a:p>
          <a:p>
            <a:pPr algn="just"/>
            <a:r>
              <a:rPr lang="fr-FR" sz="2400" dirty="0">
                <a:solidFill>
                  <a:prstClr val="white"/>
                </a:solidFill>
              </a:rPr>
              <a:t>La propriété principale de béton </a:t>
            </a:r>
            <a:endParaRPr lang="fr-FR" sz="2400" dirty="0" smtClean="0">
              <a:solidFill>
                <a:prstClr val="white"/>
              </a:solidFill>
            </a:endParaRPr>
          </a:p>
          <a:p>
            <a:pPr algn="just"/>
            <a:r>
              <a:rPr lang="fr-FR" sz="2400" dirty="0" smtClean="0">
                <a:solidFill>
                  <a:prstClr val="white"/>
                </a:solidFill>
              </a:rPr>
              <a:t>durci </a:t>
            </a:r>
            <a:r>
              <a:rPr lang="fr-FR" sz="2400" dirty="0">
                <a:solidFill>
                  <a:prstClr val="white"/>
                </a:solidFill>
              </a:rPr>
              <a:t>est sa résistance à la </a:t>
            </a:r>
            <a:r>
              <a:rPr lang="fr-FR" sz="2400" dirty="0" smtClean="0">
                <a:solidFill>
                  <a:prstClr val="white"/>
                </a:solidFill>
              </a:rPr>
              <a:t>compression.</a:t>
            </a:r>
            <a:endParaRPr lang="fr-FR" sz="2400" b="1" dirty="0">
              <a:solidFill>
                <a:srgbClr val="FFFF00"/>
              </a:solidFill>
            </a:endParaRPr>
          </a:p>
          <a:p>
            <a:pPr algn="just">
              <a:lnSpc>
                <a:spcPct val="150000"/>
              </a:lnSpc>
            </a:pPr>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400" b="1" dirty="0" smtClean="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82740"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104" y="3775166"/>
            <a:ext cx="3399059" cy="29662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Espace réservé du numéro de diapositive 8"/>
          <p:cNvSpPr>
            <a:spLocks noGrp="1"/>
          </p:cNvSpPr>
          <p:nvPr>
            <p:ph type="sldNum" sz="quarter" idx="12"/>
          </p:nvPr>
        </p:nvSpPr>
        <p:spPr>
          <a:xfrm>
            <a:off x="7018967" y="6525344"/>
            <a:ext cx="1905000" cy="332656"/>
          </a:xfrm>
        </p:spPr>
        <p:txBody>
          <a:bodyPr>
            <a:normAutofit/>
          </a:bodyPr>
          <a:lstStyle/>
          <a:p>
            <a:fld id="{CF4668DC-857F-487D-BFFA-8C0CA5037977}" type="slidenum">
              <a:rPr lang="fr-BE" smtClean="0">
                <a:solidFill>
                  <a:srgbClr val="FFFFFF"/>
                </a:solidFill>
              </a:rPr>
              <a:pPr/>
              <a:t>27</a:t>
            </a:fld>
            <a:endParaRPr lang="fr-BE" dirty="0">
              <a:solidFill>
                <a:srgbClr val="FFFFFF"/>
              </a:solidFill>
            </a:endParaRPr>
          </a:p>
        </p:txBody>
      </p:sp>
    </p:spTree>
    <p:extLst>
      <p:ext uri="{BB962C8B-B14F-4D97-AF65-F5344CB8AC3E}">
        <p14:creationId xmlns:p14="http://schemas.microsoft.com/office/powerpoint/2010/main" xmlns="" val="3965603735"/>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381328"/>
          </a:xfrm>
          <a:prstGeom prst="rect">
            <a:avLst/>
          </a:prstGeom>
          <a:ln>
            <a:solidFill>
              <a:schemeClr val="accent1"/>
            </a:solidFill>
          </a:ln>
        </p:spPr>
        <p:txBody>
          <a:bodyPr/>
          <a:lstStyle/>
          <a:p>
            <a:pPr algn="just" fontAlgn="auto">
              <a:lnSpc>
                <a:spcPct val="150000"/>
              </a:lnSpc>
              <a:spcBef>
                <a:spcPts val="0"/>
              </a:spcBef>
              <a:spcAft>
                <a:spcPts val="0"/>
              </a:spcAft>
            </a:pPr>
            <a:r>
              <a:rPr lang="fr-FR" sz="2200" dirty="0" smtClean="0">
                <a:solidFill>
                  <a:prstClr val="white"/>
                </a:solidFill>
                <a:latin typeface="+mj-lt"/>
                <a:cs typeface="+mn-cs"/>
              </a:rPr>
              <a:t>Pour </a:t>
            </a:r>
            <a:r>
              <a:rPr lang="fr-FR" sz="2200" dirty="0">
                <a:solidFill>
                  <a:prstClr val="white"/>
                </a:solidFill>
                <a:latin typeface="+mj-lt"/>
                <a:cs typeface="+mn-cs"/>
              </a:rPr>
              <a:t>pouvoir évaluer la résistance à la compression, on doit avoir la valeur moyenne de trois échantillons au moins, dont les différences entre eux doivent être inférieures à 15 %. Il existe deux méthodes pour déterminer la résistance des matériaux : Méthode «Destruction d'échantillon» et méthode «Non </a:t>
            </a:r>
            <a:r>
              <a:rPr lang="fr-FR" sz="2200" dirty="0" err="1">
                <a:solidFill>
                  <a:prstClr val="white"/>
                </a:solidFill>
                <a:latin typeface="+mj-lt"/>
                <a:cs typeface="+mn-cs"/>
              </a:rPr>
              <a:t>destuction</a:t>
            </a:r>
            <a:r>
              <a:rPr lang="fr-FR" sz="2200" dirty="0">
                <a:solidFill>
                  <a:prstClr val="white"/>
                </a:solidFill>
                <a:latin typeface="+mj-lt"/>
                <a:cs typeface="+mn-cs"/>
              </a:rPr>
              <a:t> d'échantillon». </a:t>
            </a:r>
          </a:p>
          <a:p>
            <a:pPr algn="just">
              <a:lnSpc>
                <a:spcPct val="150000"/>
              </a:lnSpc>
            </a:pPr>
            <a:r>
              <a:rPr lang="en-US" sz="2000" b="1" dirty="0" smtClean="0">
                <a:solidFill>
                  <a:srgbClr val="FFFF00"/>
                </a:solidFill>
              </a:rPr>
              <a:t>IV.2.4.Méthode </a:t>
            </a:r>
            <a:r>
              <a:rPr lang="en-US" sz="2000" b="1" dirty="0">
                <a:solidFill>
                  <a:srgbClr val="FFFF00"/>
                </a:solidFill>
              </a:rPr>
              <a:t>« destruction </a:t>
            </a:r>
            <a:r>
              <a:rPr lang="en-US" sz="2000" b="1" dirty="0" err="1">
                <a:solidFill>
                  <a:srgbClr val="FFFF00"/>
                </a:solidFill>
              </a:rPr>
              <a:t>d’échantillon</a:t>
            </a:r>
            <a:r>
              <a:rPr lang="en-US" sz="2000" b="1" dirty="0">
                <a:solidFill>
                  <a:srgbClr val="FFFF00"/>
                </a:solidFill>
              </a:rPr>
              <a:t> » </a:t>
            </a:r>
            <a:r>
              <a:rPr lang="en-US" sz="2000" b="1" dirty="0" smtClean="0">
                <a:solidFill>
                  <a:srgbClr val="FFFF00"/>
                </a:solidFill>
              </a:rPr>
              <a:t>:</a:t>
            </a:r>
            <a:r>
              <a:rPr lang="fr-FR" sz="2000" dirty="0"/>
              <a:t>La Méthode de destruction d’échantillon est la plus utilisée, surtout pour déterminer la résistance à la compression de béton, mortier, bloc de béton etc.. Ce type de détermination est largement usitée dans les laboratoires. Le mode opératoire est le suivant: </a:t>
            </a:r>
          </a:p>
          <a:p>
            <a:pPr marL="342900" indent="-342900">
              <a:lnSpc>
                <a:spcPct val="150000"/>
              </a:lnSpc>
              <a:buFont typeface="Wingdings" panose="05000000000000000000" pitchFamily="2" charset="2"/>
              <a:buChar char="Ø"/>
            </a:pPr>
            <a:r>
              <a:rPr lang="en-US" sz="2200" dirty="0" err="1" smtClean="0"/>
              <a:t>Préparation</a:t>
            </a:r>
            <a:r>
              <a:rPr lang="en-US" sz="2200" dirty="0" smtClean="0"/>
              <a:t> </a:t>
            </a:r>
            <a:r>
              <a:rPr lang="en-US" sz="2200" dirty="0"/>
              <a:t>des </a:t>
            </a:r>
            <a:r>
              <a:rPr lang="en-US" sz="2200" dirty="0" err="1"/>
              <a:t>échantillons</a:t>
            </a:r>
            <a:r>
              <a:rPr lang="en-US" sz="2200" dirty="0"/>
              <a:t>. </a:t>
            </a:r>
          </a:p>
          <a:p>
            <a:pPr marL="342900" indent="-342900">
              <a:lnSpc>
                <a:spcPct val="150000"/>
              </a:lnSpc>
              <a:buFont typeface="Wingdings" panose="05000000000000000000" pitchFamily="2" charset="2"/>
              <a:buChar char="Ø"/>
            </a:pPr>
            <a:r>
              <a:rPr lang="en-US" sz="2200" dirty="0" err="1"/>
              <a:t>Entretien</a:t>
            </a:r>
            <a:r>
              <a:rPr lang="en-US" sz="2200" dirty="0"/>
              <a:t> des </a:t>
            </a:r>
            <a:r>
              <a:rPr lang="en-US" sz="2200" dirty="0" err="1"/>
              <a:t>échantillons</a:t>
            </a:r>
            <a:r>
              <a:rPr lang="en-US" sz="2200" dirty="0"/>
              <a:t>. </a:t>
            </a:r>
          </a:p>
          <a:p>
            <a:pPr marL="342900" indent="-342900">
              <a:lnSpc>
                <a:spcPct val="150000"/>
              </a:lnSpc>
              <a:buFont typeface="Wingdings" panose="05000000000000000000" pitchFamily="2" charset="2"/>
              <a:buChar char="Ø"/>
            </a:pPr>
            <a:r>
              <a:rPr lang="en-US" sz="2200" dirty="0"/>
              <a:t> Destruction des </a:t>
            </a:r>
            <a:r>
              <a:rPr lang="en-US" sz="2200" dirty="0" err="1"/>
              <a:t>échantillons</a:t>
            </a:r>
            <a:r>
              <a:rPr lang="en-US" sz="2200" dirty="0"/>
              <a:t>. </a:t>
            </a:r>
          </a:p>
          <a:p>
            <a:pPr marL="342900" indent="-342900">
              <a:lnSpc>
                <a:spcPct val="150000"/>
              </a:lnSpc>
              <a:buFont typeface="Wingdings" panose="05000000000000000000" pitchFamily="2" charset="2"/>
              <a:buChar char="Ø"/>
            </a:pPr>
            <a:r>
              <a:rPr lang="fr-FR" sz="2200" dirty="0"/>
              <a:t>Détermination des valeurs de résistance. </a:t>
            </a:r>
          </a:p>
          <a:p>
            <a:pPr lvl="0" algn="just" fontAlgn="auto">
              <a:lnSpc>
                <a:spcPct val="150000"/>
              </a:lnSpc>
              <a:spcBef>
                <a:spcPts val="0"/>
              </a:spcBef>
              <a:spcAft>
                <a:spcPts val="0"/>
              </a:spcAft>
            </a:pPr>
            <a:endParaRPr lang="fr-FR" sz="2000" dirty="0">
              <a:solidFill>
                <a:prstClr val="white"/>
              </a:solidFill>
              <a:latin typeface="+mj-lt"/>
              <a:cs typeface="+mn-cs"/>
            </a:endParaRPr>
          </a:p>
          <a:p>
            <a:pPr algn="just"/>
            <a:endParaRPr lang="fr-FR" sz="2400" b="1" dirty="0">
              <a:solidFill>
                <a:srgbClr val="FFFF00"/>
              </a:solidFill>
            </a:endParaRPr>
          </a:p>
          <a:p>
            <a:pPr algn="just">
              <a:lnSpc>
                <a:spcPct val="150000"/>
              </a:lnSpc>
            </a:pPr>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400" b="1" dirty="0" smtClean="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82740"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sp>
        <p:nvSpPr>
          <p:cNvPr id="5" name="Espace réservé du numéro de diapositive 4"/>
          <p:cNvSpPr>
            <a:spLocks noGrp="1"/>
          </p:cNvSpPr>
          <p:nvPr>
            <p:ph type="sldNum" sz="quarter" idx="12"/>
          </p:nvPr>
        </p:nvSpPr>
        <p:spPr>
          <a:xfrm>
            <a:off x="7024718" y="6400800"/>
            <a:ext cx="1905000" cy="457200"/>
          </a:xfrm>
        </p:spPr>
        <p:txBody>
          <a:bodyPr/>
          <a:lstStyle/>
          <a:p>
            <a:fld id="{CF4668DC-857F-487D-BFFA-8C0CA5037977}" type="slidenum">
              <a:rPr lang="fr-BE" smtClean="0">
                <a:solidFill>
                  <a:srgbClr val="FFFFFF"/>
                </a:solidFill>
              </a:rPr>
              <a:pPr/>
              <a:t>28</a:t>
            </a:fld>
            <a:endParaRPr lang="fr-BE" dirty="0">
              <a:solidFill>
                <a:srgbClr val="FFFFFF"/>
              </a:solidFill>
            </a:endParaRPr>
          </a:p>
        </p:txBody>
      </p:sp>
    </p:spTree>
    <p:extLst>
      <p:ext uri="{BB962C8B-B14F-4D97-AF65-F5344CB8AC3E}">
        <p14:creationId xmlns:p14="http://schemas.microsoft.com/office/powerpoint/2010/main" xmlns="" val="211204669"/>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381328"/>
          </a:xfrm>
          <a:prstGeom prst="rect">
            <a:avLst/>
          </a:prstGeom>
          <a:ln>
            <a:solidFill>
              <a:schemeClr val="accent1"/>
            </a:solidFill>
          </a:ln>
        </p:spPr>
        <p:txBody>
          <a:bodyPr/>
          <a:lstStyle/>
          <a:p>
            <a:pPr lvl="0" algn="just" fontAlgn="auto">
              <a:spcBef>
                <a:spcPts val="0"/>
              </a:spcBef>
              <a:spcAft>
                <a:spcPts val="0"/>
              </a:spcAft>
            </a:pPr>
            <a:r>
              <a:rPr lang="fr-FR" sz="2200" dirty="0" smtClean="0">
                <a:solidFill>
                  <a:srgbClr val="FFFF00"/>
                </a:solidFill>
                <a:latin typeface="+mj-lt"/>
                <a:cs typeface="+mn-cs"/>
              </a:rPr>
              <a:t>IV.2.5. </a:t>
            </a:r>
            <a:r>
              <a:rPr lang="fr-FR" sz="2200" dirty="0">
                <a:solidFill>
                  <a:srgbClr val="FFFF00"/>
                </a:solidFill>
                <a:latin typeface="+mj-lt"/>
                <a:cs typeface="+mn-cs"/>
              </a:rPr>
              <a:t>Méthode « Non destruction d’échantillon » </a:t>
            </a:r>
          </a:p>
          <a:p>
            <a:pPr lvl="0" algn="just" fontAlgn="auto">
              <a:spcBef>
                <a:spcPts val="0"/>
              </a:spcBef>
              <a:spcAft>
                <a:spcPts val="0"/>
              </a:spcAft>
            </a:pPr>
            <a:r>
              <a:rPr lang="fr-FR" sz="2200" dirty="0">
                <a:solidFill>
                  <a:prstClr val="white"/>
                </a:solidFill>
                <a:latin typeface="+mj-lt"/>
                <a:cs typeface="+mn-cs"/>
              </a:rPr>
              <a:t>La méthode de non destruction d'échantillon est une des méthodes, qui permet l'obtention rapide de la résistance des matériaux des ouvrages (béton d'un ouvrage), sans procéder à des prélèvements de béton durci par carottage. </a:t>
            </a:r>
          </a:p>
          <a:p>
            <a:pPr lvl="0" algn="just" fontAlgn="auto">
              <a:spcBef>
                <a:spcPts val="0"/>
              </a:spcBef>
              <a:spcAft>
                <a:spcPts val="0"/>
              </a:spcAft>
            </a:pPr>
            <a:r>
              <a:rPr lang="fr-FR" sz="2200" dirty="0">
                <a:solidFill>
                  <a:prstClr val="white"/>
                </a:solidFill>
                <a:latin typeface="+mj-lt"/>
                <a:cs typeface="+mn-cs"/>
              </a:rPr>
              <a:t>Généralement il existe quelques moyens usités : </a:t>
            </a:r>
          </a:p>
          <a:p>
            <a:pPr lvl="0" algn="just" fontAlgn="auto">
              <a:spcBef>
                <a:spcPts val="0"/>
              </a:spcBef>
              <a:spcAft>
                <a:spcPts val="0"/>
              </a:spcAft>
            </a:pPr>
            <a:r>
              <a:rPr lang="fr-FR" sz="2200" b="1" dirty="0">
                <a:solidFill>
                  <a:srgbClr val="FFFF00"/>
                </a:solidFill>
                <a:latin typeface="+mj-lt"/>
                <a:cs typeface="+mn-cs"/>
              </a:rPr>
              <a:t>scléromètre</a:t>
            </a:r>
            <a:r>
              <a:rPr lang="fr-FR" sz="2200" dirty="0">
                <a:solidFill>
                  <a:srgbClr val="FFFF00"/>
                </a:solidFill>
                <a:latin typeface="+mj-lt"/>
                <a:cs typeface="+mn-cs"/>
              </a:rPr>
              <a:t> </a:t>
            </a:r>
            <a:r>
              <a:rPr lang="fr-FR" sz="2200" dirty="0" smtClean="0">
                <a:solidFill>
                  <a:srgbClr val="FFFF00"/>
                </a:solidFill>
                <a:latin typeface="+mj-lt"/>
                <a:cs typeface="+mn-cs"/>
              </a:rPr>
              <a:t>:</a:t>
            </a:r>
          </a:p>
          <a:p>
            <a:pPr lvl="0" algn="just" fontAlgn="auto">
              <a:spcBef>
                <a:spcPts val="0"/>
              </a:spcBef>
              <a:spcAft>
                <a:spcPts val="0"/>
              </a:spcAft>
            </a:pPr>
            <a:r>
              <a:rPr lang="fr-FR" sz="2200" dirty="0" smtClean="0">
                <a:solidFill>
                  <a:prstClr val="white"/>
                </a:solidFill>
                <a:latin typeface="+mj-lt"/>
                <a:cs typeface="+mn-cs"/>
              </a:rPr>
              <a:t>On </a:t>
            </a:r>
            <a:r>
              <a:rPr lang="fr-FR" sz="2200" dirty="0">
                <a:solidFill>
                  <a:prstClr val="white"/>
                </a:solidFill>
                <a:latin typeface="+mj-lt"/>
                <a:cs typeface="+mn-cs"/>
              </a:rPr>
              <a:t>utilise l'appareil qui s'appelle «</a:t>
            </a:r>
            <a:r>
              <a:rPr lang="fr-FR" sz="2200" dirty="0">
                <a:solidFill>
                  <a:srgbClr val="FFFF00"/>
                </a:solidFill>
                <a:latin typeface="+mj-lt"/>
                <a:cs typeface="+mn-cs"/>
              </a:rPr>
              <a:t> scléromètre </a:t>
            </a:r>
            <a:r>
              <a:rPr lang="fr-FR" sz="2200" dirty="0">
                <a:solidFill>
                  <a:prstClr val="white"/>
                </a:solidFill>
                <a:latin typeface="+mj-lt"/>
                <a:cs typeface="+mn-cs"/>
              </a:rPr>
              <a:t>». En fait il s'agit de tester la dureté de surface d'un béton durci (d'ouvrage). Cette dureté d’autant plus élevée que le béton est plus résistant, cela permet d'avoir un ordre de grandeur de la résistance atteinte par un béton à un âge donné. </a:t>
            </a:r>
          </a:p>
          <a:p>
            <a:pPr lvl="0" algn="just" fontAlgn="auto">
              <a:spcBef>
                <a:spcPts val="0"/>
              </a:spcBef>
              <a:spcAft>
                <a:spcPts val="0"/>
              </a:spcAft>
            </a:pPr>
            <a:r>
              <a:rPr lang="fr-FR" sz="2200" b="1" dirty="0" smtClean="0">
                <a:solidFill>
                  <a:srgbClr val="FFFF00"/>
                </a:solidFill>
                <a:latin typeface="+mj-lt"/>
                <a:cs typeface="+mn-cs"/>
              </a:rPr>
              <a:t>L’utilisation </a:t>
            </a:r>
            <a:r>
              <a:rPr lang="fr-FR" sz="2200" b="1" dirty="0">
                <a:solidFill>
                  <a:srgbClr val="FFFF00"/>
                </a:solidFill>
                <a:latin typeface="+mj-lt"/>
                <a:cs typeface="+mn-cs"/>
              </a:rPr>
              <a:t>de l’auscultation sonique : </a:t>
            </a:r>
            <a:endParaRPr lang="fr-FR" sz="2200" b="1" dirty="0" smtClean="0">
              <a:solidFill>
                <a:srgbClr val="FFFF00"/>
              </a:solidFill>
              <a:latin typeface="+mj-lt"/>
              <a:cs typeface="+mn-cs"/>
            </a:endParaRPr>
          </a:p>
          <a:p>
            <a:pPr lvl="0" algn="just" fontAlgn="auto">
              <a:lnSpc>
                <a:spcPct val="150000"/>
              </a:lnSpc>
              <a:spcBef>
                <a:spcPts val="0"/>
              </a:spcBef>
              <a:spcAft>
                <a:spcPts val="0"/>
              </a:spcAft>
            </a:pPr>
            <a:r>
              <a:rPr lang="fr-FR" sz="2200" dirty="0" smtClean="0">
                <a:solidFill>
                  <a:prstClr val="white"/>
                </a:solidFill>
                <a:latin typeface="+mj-lt"/>
                <a:cs typeface="+mn-cs"/>
              </a:rPr>
              <a:t>Le </a:t>
            </a:r>
            <a:r>
              <a:rPr lang="fr-FR" sz="2200" dirty="0">
                <a:solidFill>
                  <a:prstClr val="white"/>
                </a:solidFill>
                <a:latin typeface="+mj-lt"/>
                <a:cs typeface="+mn-cs"/>
              </a:rPr>
              <a:t>principe de l'essai consiste à mesurer la vitesse du son à l'intérieur du béton. Cette vitesse est d’autant plus élevée que le béton est plus résistant; cela permet d'avoir un ordre de grandeur de la résistance atteinte par un béton à un âge donné. </a:t>
            </a:r>
          </a:p>
          <a:p>
            <a:pPr lvl="0" algn="just" fontAlgn="auto">
              <a:lnSpc>
                <a:spcPct val="150000"/>
              </a:lnSpc>
              <a:spcBef>
                <a:spcPts val="0"/>
              </a:spcBef>
              <a:spcAft>
                <a:spcPts val="0"/>
              </a:spcAft>
            </a:pPr>
            <a:endParaRPr lang="fr-FR" sz="2000" dirty="0">
              <a:solidFill>
                <a:prstClr val="white"/>
              </a:solidFill>
              <a:latin typeface="+mj-lt"/>
              <a:cs typeface="+mn-cs"/>
            </a:endParaRPr>
          </a:p>
          <a:p>
            <a:pPr algn="just"/>
            <a:endParaRPr lang="fr-FR" sz="2400" b="1" dirty="0">
              <a:solidFill>
                <a:srgbClr val="FFFF00"/>
              </a:solidFill>
            </a:endParaRPr>
          </a:p>
          <a:p>
            <a:pPr algn="just">
              <a:lnSpc>
                <a:spcPct val="150000"/>
              </a:lnSpc>
            </a:pPr>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a:endParaRPr lang="fr-FR" sz="2400" dirty="0" smtClean="0"/>
          </a:p>
          <a:p>
            <a:pPr algn="just"/>
            <a:endParaRPr lang="fr-FR" sz="2400" dirty="0"/>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200" dirty="0" smtClean="0">
              <a:solidFill>
                <a:prstClr val="white"/>
              </a:solidFill>
              <a:latin typeface="+mj-lt"/>
              <a:cs typeface="+mn-cs"/>
            </a:endParaRPr>
          </a:p>
          <a:p>
            <a:pPr algn="just" fontAlgn="auto">
              <a:lnSpc>
                <a:spcPct val="150000"/>
              </a:lnSpc>
              <a:spcBef>
                <a:spcPts val="0"/>
              </a:spcBef>
              <a:spcAft>
                <a:spcPts val="0"/>
              </a:spcAft>
            </a:pPr>
            <a:endParaRPr lang="fr-FR" sz="2200" dirty="0">
              <a:solidFill>
                <a:prstClr val="white"/>
              </a:solidFill>
              <a:latin typeface="+mj-lt"/>
              <a:cs typeface="+mn-cs"/>
            </a:endParaRPr>
          </a:p>
          <a:p>
            <a:pPr algn="just" fontAlgn="auto">
              <a:lnSpc>
                <a:spcPct val="150000"/>
              </a:lnSpc>
              <a:spcBef>
                <a:spcPts val="0"/>
              </a:spcBef>
              <a:spcAft>
                <a:spcPts val="0"/>
              </a:spcAft>
            </a:pPr>
            <a:endParaRPr lang="fr-FR" sz="2400" b="1" dirty="0" smtClean="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400" b="1" dirty="0">
              <a:solidFill>
                <a:srgbClr val="FFC000"/>
              </a:solidFill>
            </a:endParaRPr>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en-US" sz="2200" dirty="0"/>
          </a:p>
          <a:p>
            <a:pPr algn="just" fontAlgn="auto">
              <a:lnSpc>
                <a:spcPct val="150000"/>
              </a:lnSpc>
              <a:spcBef>
                <a:spcPts val="0"/>
              </a:spcBef>
              <a:spcAft>
                <a:spcPts val="0"/>
              </a:spcAft>
            </a:pPr>
            <a:endParaRPr lang="fr-FR" sz="2200" dirty="0"/>
          </a:p>
          <a:p>
            <a:pPr algn="just" fontAlgn="auto">
              <a:lnSpc>
                <a:spcPct val="150000"/>
              </a:lnSpc>
              <a:spcBef>
                <a:spcPts val="0"/>
              </a:spcBef>
              <a:spcAft>
                <a:spcPts val="0"/>
              </a:spcAft>
            </a:pPr>
            <a:endParaRPr lang="fr-FR" sz="2400" b="1" dirty="0">
              <a:solidFill>
                <a:srgbClr val="FFC000"/>
              </a:solidFill>
            </a:endParaRPr>
          </a:p>
          <a:p>
            <a:pPr algn="just">
              <a:lnSpc>
                <a:spcPct val="150000"/>
              </a:lnSpc>
              <a:defRPr/>
            </a:pPr>
            <a:endParaRPr lang="fr-FR" sz="2400" dirty="0"/>
          </a:p>
          <a:p>
            <a:pPr algn="just">
              <a:lnSpc>
                <a:spcPct val="150000"/>
              </a:lnSpc>
              <a:defRPr/>
            </a:pPr>
            <a:endParaRPr lang="fr-FR" sz="2400" dirty="0" smtClean="0"/>
          </a:p>
          <a:p>
            <a:pPr algn="just">
              <a:lnSpc>
                <a:spcPct val="150000"/>
              </a:lnSpc>
              <a:defRPr/>
            </a:pPr>
            <a:endParaRPr lang="fr-FR" sz="2400" dirty="0" smtClean="0"/>
          </a:p>
          <a:p>
            <a:pPr algn="just">
              <a:lnSpc>
                <a:spcPct val="150000"/>
              </a:lnSpc>
              <a:defRPr/>
            </a:pPr>
            <a:endParaRPr lang="fr-FR" sz="2400" dirty="0"/>
          </a:p>
          <a:p>
            <a:pPr algn="just">
              <a:lnSpc>
                <a:spcPct val="150000"/>
              </a:lnSpc>
              <a:defRPr/>
            </a:pPr>
            <a:endParaRPr lang="fr-FR" sz="2400" dirty="0"/>
          </a:p>
          <a:p>
            <a:pPr algn="just">
              <a:lnSpc>
                <a:spcPct val="150000"/>
              </a:lnSpc>
              <a:defRPr/>
            </a:pPr>
            <a:endParaRPr lang="fr-FR" sz="2400" dirty="0">
              <a:solidFill>
                <a:srgbClr val="FFC000"/>
              </a:solidFill>
            </a:endParaRPr>
          </a:p>
          <a:p>
            <a:pPr algn="just">
              <a:lnSpc>
                <a:spcPct val="150000"/>
              </a:lnSpc>
              <a:defRPr/>
            </a:pPr>
            <a:endParaRPr lang="fr-FR" sz="2400" b="1" kern="0" dirty="0">
              <a:latin typeface="Times New Roman"/>
              <a:ea typeface="+mj-ea"/>
              <a:cs typeface="+mj-cs"/>
            </a:endParaRPr>
          </a:p>
        </p:txBody>
      </p:sp>
      <p:sp>
        <p:nvSpPr>
          <p:cNvPr id="3" name="Rectangle 2"/>
          <p:cNvSpPr/>
          <p:nvPr/>
        </p:nvSpPr>
        <p:spPr>
          <a:xfrm>
            <a:off x="518284" y="-27384"/>
            <a:ext cx="7482740"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IV. </a:t>
            </a:r>
            <a:r>
              <a:rPr lang="fr-FR" sz="3200" dirty="0">
                <a:solidFill>
                  <a:srgbClr val="FF9900">
                    <a:lumMod val="60000"/>
                    <a:lumOff val="40000"/>
                  </a:srgbClr>
                </a:solidFill>
              </a:rPr>
              <a:t>Propriétés des matériaux de construction</a:t>
            </a:r>
          </a:p>
        </p:txBody>
      </p:sp>
      <p:sp>
        <p:nvSpPr>
          <p:cNvPr id="5" name="Espace réservé du numéro de diapositive 4"/>
          <p:cNvSpPr>
            <a:spLocks noGrp="1"/>
          </p:cNvSpPr>
          <p:nvPr>
            <p:ph type="sldNum" sz="quarter" idx="12"/>
          </p:nvPr>
        </p:nvSpPr>
        <p:spPr>
          <a:xfrm>
            <a:off x="8172400" y="6367941"/>
            <a:ext cx="757318" cy="457200"/>
          </a:xfrm>
        </p:spPr>
        <p:txBody>
          <a:bodyPr/>
          <a:lstStyle/>
          <a:p>
            <a:fld id="{CF4668DC-857F-487D-BFFA-8C0CA5037977}" type="slidenum">
              <a:rPr lang="fr-BE" smtClean="0">
                <a:solidFill>
                  <a:srgbClr val="FFFFFF"/>
                </a:solidFill>
              </a:rPr>
              <a:pPr/>
              <a:t>29</a:t>
            </a:fld>
            <a:endParaRPr lang="fr-BE" dirty="0">
              <a:solidFill>
                <a:srgbClr val="FFFFFF"/>
              </a:solidFill>
            </a:endParaRPr>
          </a:p>
        </p:txBody>
      </p:sp>
    </p:spTree>
    <p:extLst>
      <p:ext uri="{BB962C8B-B14F-4D97-AF65-F5344CB8AC3E}">
        <p14:creationId xmlns:p14="http://schemas.microsoft.com/office/powerpoint/2010/main" xmlns="" val="2124398124"/>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764704"/>
            <a:ext cx="8715436" cy="5976664"/>
          </a:xfrm>
          <a:prstGeom prst="rect">
            <a:avLst/>
          </a:prstGeom>
          <a:ln>
            <a:solidFill>
              <a:schemeClr val="accent1"/>
            </a:solidFill>
          </a:ln>
        </p:spPr>
        <p:txBody>
          <a:bodyPr/>
          <a:lstStyle/>
          <a:p>
            <a:pPr algn="just">
              <a:lnSpc>
                <a:spcPct val="150000"/>
              </a:lnSpc>
              <a:defRPr/>
            </a:pPr>
            <a:endParaRPr lang="fr-FR" sz="2400" kern="0" dirty="0" smtClean="0">
              <a:solidFill>
                <a:srgbClr val="FFFF00"/>
              </a:solidFill>
              <a:latin typeface="Times New Roman"/>
              <a:ea typeface="+mj-ea"/>
              <a:cs typeface="+mj-cs"/>
            </a:endParaRPr>
          </a:p>
          <a:p>
            <a:pPr algn="just">
              <a:lnSpc>
                <a:spcPct val="150000"/>
              </a:lnSpc>
              <a:defRPr/>
            </a:pPr>
            <a:r>
              <a:rPr lang="fr-FR" sz="2400" kern="0" dirty="0" smtClean="0">
                <a:solidFill>
                  <a:srgbClr val="FFFF00"/>
                </a:solidFill>
                <a:latin typeface="Times New Roman"/>
                <a:ea typeface="+mj-ea"/>
                <a:cs typeface="+mj-cs"/>
              </a:rPr>
              <a:t>Introduction </a:t>
            </a:r>
            <a:r>
              <a:rPr lang="fr-FR" sz="2400" kern="0" dirty="0">
                <a:solidFill>
                  <a:srgbClr val="FFFF00"/>
                </a:solidFill>
                <a:latin typeface="Times New Roman"/>
                <a:ea typeface="+mj-ea"/>
                <a:cs typeface="+mj-cs"/>
              </a:rPr>
              <a:t>générale : </a:t>
            </a:r>
            <a:r>
              <a:rPr lang="fr-FR" sz="2400" kern="0" dirty="0">
                <a:solidFill>
                  <a:srgbClr val="FFFFFF"/>
                </a:solidFill>
                <a:latin typeface="Times New Roman"/>
                <a:ea typeface="+mj-ea"/>
                <a:cs typeface="+mj-cs"/>
              </a:rPr>
              <a:t>Rappels sur les notions vues en matériaux</a:t>
            </a:r>
          </a:p>
          <a:p>
            <a:pPr algn="just">
              <a:lnSpc>
                <a:spcPct val="150000"/>
              </a:lnSpc>
              <a:defRPr/>
            </a:pPr>
            <a:r>
              <a:rPr lang="fr-FR" sz="2400" kern="0" dirty="0" smtClean="0">
                <a:solidFill>
                  <a:srgbClr val="FFFFFF"/>
                </a:solidFill>
                <a:latin typeface="Times New Roman"/>
                <a:ea typeface="+mj-ea"/>
                <a:cs typeface="+mj-cs"/>
              </a:rPr>
              <a:t>Généralité </a:t>
            </a:r>
            <a:r>
              <a:rPr lang="fr-FR" sz="2400" kern="0" dirty="0">
                <a:solidFill>
                  <a:srgbClr val="FFFFFF"/>
                </a:solidFill>
                <a:latin typeface="Times New Roman"/>
                <a:ea typeface="+mj-ea"/>
                <a:cs typeface="+mj-cs"/>
              </a:rPr>
              <a:t>, les </a:t>
            </a:r>
            <a:r>
              <a:rPr lang="fr-FR" sz="2400" kern="0" dirty="0" smtClean="0">
                <a:solidFill>
                  <a:srgbClr val="FFFFFF"/>
                </a:solidFill>
                <a:latin typeface="Times New Roman"/>
                <a:ea typeface="+mj-ea"/>
                <a:cs typeface="+mj-cs"/>
              </a:rPr>
              <a:t>granulats</a:t>
            </a:r>
            <a:r>
              <a:rPr lang="fr-FR" sz="2400" kern="0" dirty="0">
                <a:solidFill>
                  <a:srgbClr val="FFFFFF"/>
                </a:solidFill>
                <a:latin typeface="Times New Roman"/>
                <a:ea typeface="+mj-ea"/>
                <a:cs typeface="+mj-cs"/>
              </a:rPr>
              <a:t>,</a:t>
            </a:r>
            <a:r>
              <a:rPr lang="fr-FR" sz="2400" kern="0" dirty="0" smtClean="0">
                <a:solidFill>
                  <a:srgbClr val="FFFFFF"/>
                </a:solidFill>
                <a:latin typeface="Times New Roman"/>
                <a:ea typeface="+mj-ea"/>
                <a:cs typeface="+mj-cs"/>
              </a:rPr>
              <a:t> </a:t>
            </a:r>
            <a:r>
              <a:rPr lang="fr-FR" sz="2400" kern="0" dirty="0">
                <a:solidFill>
                  <a:srgbClr val="FFFFFF"/>
                </a:solidFill>
                <a:latin typeface="Times New Roman"/>
                <a:ea typeface="+mj-ea"/>
                <a:cs typeface="+mj-cs"/>
              </a:rPr>
              <a:t>les ciments</a:t>
            </a:r>
            <a:r>
              <a:rPr lang="fr-FR" sz="2400" kern="0" dirty="0" smtClean="0">
                <a:solidFill>
                  <a:srgbClr val="FFFFFF"/>
                </a:solidFill>
                <a:latin typeface="Times New Roman"/>
                <a:ea typeface="+mj-ea"/>
                <a:cs typeface="+mj-cs"/>
              </a:rPr>
              <a:t>, </a:t>
            </a:r>
            <a:r>
              <a:rPr lang="fr-FR" sz="2400" kern="0" dirty="0">
                <a:solidFill>
                  <a:srgbClr val="FFFFFF"/>
                </a:solidFill>
                <a:latin typeface="Times New Roman"/>
                <a:ea typeface="+mj-ea"/>
                <a:cs typeface="+mj-cs"/>
              </a:rPr>
              <a:t>les pates de ciment , le </a:t>
            </a:r>
            <a:r>
              <a:rPr lang="fr-FR" sz="2400" kern="0" dirty="0" smtClean="0">
                <a:solidFill>
                  <a:srgbClr val="FFFFFF"/>
                </a:solidFill>
                <a:latin typeface="Times New Roman"/>
                <a:ea typeface="+mj-ea"/>
                <a:cs typeface="+mj-cs"/>
              </a:rPr>
              <a:t>mortier</a:t>
            </a:r>
          </a:p>
          <a:p>
            <a:pPr algn="just">
              <a:lnSpc>
                <a:spcPct val="150000"/>
              </a:lnSpc>
              <a:defRPr/>
            </a:pPr>
            <a:endParaRPr lang="fr-FR" sz="2400" kern="0" dirty="0">
              <a:solidFill>
                <a:srgbClr val="FFFFFF"/>
              </a:solidFill>
              <a:latin typeface="Times New Roman"/>
              <a:ea typeface="+mj-ea"/>
              <a:cs typeface="+mj-cs"/>
            </a:endParaRPr>
          </a:p>
          <a:p>
            <a:pPr marL="457200" indent="-457200" algn="just">
              <a:lnSpc>
                <a:spcPct val="150000"/>
              </a:lnSpc>
              <a:buAutoNum type="arabicPeriod"/>
              <a:defRPr/>
            </a:pPr>
            <a:r>
              <a:rPr lang="fr-FR" sz="2400" kern="0" dirty="0" smtClean="0">
                <a:solidFill>
                  <a:srgbClr val="FF3300"/>
                </a:solidFill>
                <a:latin typeface="Times New Roman"/>
                <a:ea typeface="+mj-ea"/>
                <a:cs typeface="+mj-cs"/>
              </a:rPr>
              <a:t>Généralité </a:t>
            </a:r>
            <a:r>
              <a:rPr lang="fr-FR" sz="2400" kern="0" dirty="0">
                <a:solidFill>
                  <a:srgbClr val="FF3300"/>
                </a:solidFill>
                <a:latin typeface="Times New Roman"/>
                <a:ea typeface="+mj-ea"/>
                <a:cs typeface="+mj-cs"/>
              </a:rPr>
              <a:t>sur les matériaux de </a:t>
            </a:r>
            <a:r>
              <a:rPr lang="fr-FR" sz="2400" kern="0" dirty="0" smtClean="0">
                <a:solidFill>
                  <a:srgbClr val="FF3300"/>
                </a:solidFill>
                <a:latin typeface="Times New Roman"/>
                <a:ea typeface="+mj-ea"/>
                <a:cs typeface="+mj-cs"/>
              </a:rPr>
              <a:t>construction:  </a:t>
            </a:r>
          </a:p>
          <a:p>
            <a:pPr algn="just">
              <a:lnSpc>
                <a:spcPct val="150000"/>
              </a:lnSpc>
              <a:defRPr/>
            </a:pPr>
            <a:r>
              <a:rPr lang="fr-FR" sz="2400" dirty="0" smtClean="0"/>
              <a:t>- Historique </a:t>
            </a:r>
            <a:r>
              <a:rPr lang="fr-FR" sz="2400" dirty="0"/>
              <a:t>des matériaux de construction</a:t>
            </a:r>
            <a:endParaRPr lang="fr-FR" sz="2400" kern="0" dirty="0">
              <a:solidFill>
                <a:schemeClr val="accent5">
                  <a:lumMod val="75000"/>
                </a:schemeClr>
              </a:solidFill>
              <a:latin typeface="Times New Roman"/>
              <a:ea typeface="+mj-ea"/>
              <a:cs typeface="+mj-cs"/>
            </a:endParaRPr>
          </a:p>
          <a:p>
            <a:pPr algn="just">
              <a:lnSpc>
                <a:spcPct val="150000"/>
              </a:lnSpc>
              <a:defRPr/>
            </a:pPr>
            <a:r>
              <a:rPr lang="fr-FR" sz="2400" kern="0" dirty="0" smtClean="0">
                <a:solidFill>
                  <a:srgbClr val="FFFFFF"/>
                </a:solidFill>
                <a:latin typeface="Times New Roman"/>
                <a:ea typeface="+mj-ea"/>
                <a:cs typeface="+mj-cs"/>
              </a:rPr>
              <a:t>- Classification </a:t>
            </a:r>
            <a:r>
              <a:rPr lang="fr-FR" sz="2400" kern="0" dirty="0">
                <a:solidFill>
                  <a:srgbClr val="FFFFFF"/>
                </a:solidFill>
                <a:latin typeface="Times New Roman"/>
                <a:ea typeface="+mj-ea"/>
                <a:cs typeface="+mj-cs"/>
              </a:rPr>
              <a:t>des matériaux. </a:t>
            </a:r>
          </a:p>
          <a:p>
            <a:pPr algn="just">
              <a:lnSpc>
                <a:spcPct val="150000"/>
              </a:lnSpc>
              <a:defRPr/>
            </a:pPr>
            <a:r>
              <a:rPr lang="fr-FR" sz="2400" kern="0" dirty="0" smtClean="0">
                <a:solidFill>
                  <a:srgbClr val="FFFFFF"/>
                </a:solidFill>
                <a:latin typeface="Times New Roman"/>
                <a:ea typeface="+mj-ea"/>
                <a:cs typeface="+mj-cs"/>
              </a:rPr>
              <a:t>- Propriétés </a:t>
            </a:r>
            <a:r>
              <a:rPr lang="fr-FR" sz="2400" kern="0" dirty="0">
                <a:solidFill>
                  <a:srgbClr val="FFFFFF"/>
                </a:solidFill>
                <a:latin typeface="Times New Roman"/>
                <a:ea typeface="+mj-ea"/>
                <a:cs typeface="+mj-cs"/>
              </a:rPr>
              <a:t>des matériaux. </a:t>
            </a:r>
          </a:p>
          <a:p>
            <a:pPr algn="just">
              <a:lnSpc>
                <a:spcPct val="150000"/>
              </a:lnSpc>
              <a:defRPr/>
            </a:pPr>
            <a:endParaRPr lang="fr-FR" sz="3200" kern="0" dirty="0">
              <a:solidFill>
                <a:srgbClr val="FFCC66">
                  <a:lumMod val="75000"/>
                </a:srgbClr>
              </a:solidFill>
              <a:latin typeface="Times New Roman"/>
              <a:ea typeface="+mj-ea"/>
              <a:cs typeface="+mj-cs"/>
            </a:endParaRPr>
          </a:p>
        </p:txBody>
      </p:sp>
      <p:sp>
        <p:nvSpPr>
          <p:cNvPr id="3" name="Rectangle 2"/>
          <p:cNvSpPr/>
          <p:nvPr/>
        </p:nvSpPr>
        <p:spPr>
          <a:xfrm>
            <a:off x="428596" y="285728"/>
            <a:ext cx="728667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PROGRAMME </a:t>
            </a:r>
            <a:r>
              <a:rPr lang="fr-FR" sz="3200" dirty="0">
                <a:solidFill>
                  <a:srgbClr val="FF9900">
                    <a:lumMod val="60000"/>
                    <a:lumOff val="40000"/>
                  </a:srgbClr>
                </a:solidFill>
              </a:rPr>
              <a:t>DU COURS </a:t>
            </a:r>
            <a:r>
              <a:rPr lang="fr-FR" sz="3200" dirty="0" smtClean="0">
                <a:solidFill>
                  <a:srgbClr val="FF9900">
                    <a:lumMod val="60000"/>
                    <a:lumOff val="40000"/>
                  </a:srgbClr>
                </a:solidFill>
              </a:rPr>
              <a:t>:</a:t>
            </a:r>
            <a:endParaRPr lang="fr-FR" sz="3200" dirty="0">
              <a:solidFill>
                <a:srgbClr val="FF9900">
                  <a:lumMod val="60000"/>
                  <a:lumOff val="40000"/>
                </a:srgbClr>
              </a:solidFill>
            </a:endParaRPr>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3</a:t>
            </a:fld>
            <a:endParaRPr lang="fr-BE" dirty="0">
              <a:solidFill>
                <a:srgbClr val="FFFFFF"/>
              </a:solidFill>
            </a:endParaRPr>
          </a:p>
        </p:txBody>
      </p:sp>
    </p:spTree>
    <p:extLst>
      <p:ext uri="{BB962C8B-B14F-4D97-AF65-F5344CB8AC3E}">
        <p14:creationId xmlns:p14="http://schemas.microsoft.com/office/powerpoint/2010/main" xmlns="" val="1647174458"/>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476672"/>
            <a:ext cx="8715436" cy="6264696"/>
          </a:xfrm>
          <a:prstGeom prst="rect">
            <a:avLst/>
          </a:prstGeom>
          <a:ln>
            <a:solidFill>
              <a:schemeClr val="accent1"/>
            </a:solidFill>
          </a:ln>
        </p:spPr>
        <p:txBody>
          <a:bodyPr/>
          <a:lstStyle/>
          <a:p>
            <a:pPr algn="just">
              <a:lnSpc>
                <a:spcPct val="150000"/>
              </a:lnSpc>
              <a:defRPr/>
            </a:pPr>
            <a:r>
              <a:rPr lang="fr-FR" sz="2400" b="1" kern="0" dirty="0" smtClean="0">
                <a:solidFill>
                  <a:srgbClr val="FF3300"/>
                </a:solidFill>
                <a:latin typeface="Times New Roman"/>
              </a:rPr>
              <a:t>2. </a:t>
            </a:r>
            <a:r>
              <a:rPr lang="fr-FR" sz="2400" b="1" kern="0" dirty="0">
                <a:solidFill>
                  <a:srgbClr val="FF3300"/>
                </a:solidFill>
                <a:latin typeface="Times New Roman"/>
              </a:rPr>
              <a:t>Les granulats:</a:t>
            </a:r>
          </a:p>
          <a:p>
            <a:pPr algn="just">
              <a:defRPr/>
            </a:pPr>
            <a:r>
              <a:rPr lang="fr-FR" sz="2400" kern="0" dirty="0">
                <a:solidFill>
                  <a:srgbClr val="FF0000"/>
                </a:solidFill>
                <a:latin typeface="Times New Roman"/>
              </a:rPr>
              <a:t>-</a:t>
            </a:r>
            <a:r>
              <a:rPr lang="fr-FR" sz="2400" kern="0" dirty="0">
                <a:solidFill>
                  <a:srgbClr val="FFFFFF"/>
                </a:solidFill>
                <a:latin typeface="Times New Roman"/>
              </a:rPr>
              <a:t> Introduction.</a:t>
            </a:r>
          </a:p>
          <a:p>
            <a:pPr algn="just">
              <a:defRPr/>
            </a:pPr>
            <a:r>
              <a:rPr lang="fr-FR" sz="2400" kern="0" dirty="0">
                <a:solidFill>
                  <a:srgbClr val="FF0000"/>
                </a:solidFill>
                <a:latin typeface="Times New Roman"/>
              </a:rPr>
              <a:t>- </a:t>
            </a:r>
            <a:r>
              <a:rPr lang="fr-FR" sz="2400" kern="0" dirty="0">
                <a:solidFill>
                  <a:srgbClr val="FFFFFF"/>
                </a:solidFill>
                <a:latin typeface="Times New Roman"/>
              </a:rPr>
              <a:t>La Courbes granulométriques.</a:t>
            </a:r>
          </a:p>
          <a:p>
            <a:pPr algn="just">
              <a:lnSpc>
                <a:spcPct val="150000"/>
              </a:lnSpc>
              <a:defRPr/>
            </a:pPr>
            <a:r>
              <a:rPr lang="fr-FR" sz="2400" kern="0" dirty="0">
                <a:solidFill>
                  <a:srgbClr val="FF0000"/>
                </a:solidFill>
                <a:latin typeface="Times New Roman"/>
              </a:rPr>
              <a:t>- </a:t>
            </a:r>
            <a:r>
              <a:rPr lang="fr-FR" sz="2400" kern="0" dirty="0">
                <a:solidFill>
                  <a:srgbClr val="FFFFFF"/>
                </a:solidFill>
                <a:latin typeface="Times New Roman"/>
              </a:rPr>
              <a:t>Classification des granulats.</a:t>
            </a:r>
          </a:p>
          <a:p>
            <a:pPr algn="just">
              <a:lnSpc>
                <a:spcPct val="150000"/>
              </a:lnSpc>
              <a:defRPr/>
            </a:pPr>
            <a:r>
              <a:rPr lang="fr-FR" sz="2400" kern="0" dirty="0">
                <a:solidFill>
                  <a:srgbClr val="FF0000"/>
                </a:solidFill>
                <a:latin typeface="Times New Roman"/>
              </a:rPr>
              <a:t>- </a:t>
            </a:r>
            <a:r>
              <a:rPr lang="fr-FR" sz="2400" kern="0" dirty="0">
                <a:solidFill>
                  <a:srgbClr val="FFFFFF"/>
                </a:solidFill>
                <a:latin typeface="Times New Roman"/>
              </a:rPr>
              <a:t>Caractéristiques des granulats.</a:t>
            </a:r>
          </a:p>
          <a:p>
            <a:pPr algn="just">
              <a:lnSpc>
                <a:spcPct val="150000"/>
              </a:lnSpc>
              <a:defRPr/>
            </a:pPr>
            <a:r>
              <a:rPr lang="fr-FR" sz="2400" kern="0" dirty="0">
                <a:solidFill>
                  <a:srgbClr val="FF0000"/>
                </a:solidFill>
                <a:latin typeface="Times New Roman"/>
              </a:rPr>
              <a:t>-</a:t>
            </a:r>
            <a:r>
              <a:rPr lang="fr-FR" sz="2400" kern="0" dirty="0">
                <a:solidFill>
                  <a:srgbClr val="FFFFFF"/>
                </a:solidFill>
                <a:latin typeface="Times New Roman"/>
              </a:rPr>
              <a:t> Différents types de granulats.</a:t>
            </a:r>
          </a:p>
          <a:p>
            <a:pPr algn="just">
              <a:lnSpc>
                <a:spcPct val="150000"/>
              </a:lnSpc>
              <a:defRPr/>
            </a:pPr>
            <a:r>
              <a:rPr lang="fr-FR" sz="2400" b="1" kern="0" dirty="0" smtClean="0">
                <a:solidFill>
                  <a:srgbClr val="FF3300"/>
                </a:solidFill>
                <a:latin typeface="Times New Roman"/>
                <a:ea typeface="+mj-ea"/>
                <a:cs typeface="+mj-cs"/>
              </a:rPr>
              <a:t>3. </a:t>
            </a:r>
            <a:r>
              <a:rPr lang="fr-FR" sz="2400" b="1" kern="0" dirty="0">
                <a:solidFill>
                  <a:srgbClr val="FF3300"/>
                </a:solidFill>
                <a:latin typeface="Times New Roman"/>
                <a:ea typeface="+mj-ea"/>
                <a:cs typeface="+mj-cs"/>
              </a:rPr>
              <a:t>Les </a:t>
            </a:r>
            <a:r>
              <a:rPr lang="fr-FR" sz="2400" b="1" kern="0" dirty="0" smtClean="0">
                <a:solidFill>
                  <a:srgbClr val="FF3300"/>
                </a:solidFill>
                <a:latin typeface="Times New Roman"/>
                <a:ea typeface="+mj-ea"/>
                <a:cs typeface="+mj-cs"/>
              </a:rPr>
              <a:t>Ciments: </a:t>
            </a:r>
            <a:endParaRPr lang="fr-FR" sz="2400" b="1" kern="0" dirty="0">
              <a:solidFill>
                <a:srgbClr val="FF3300"/>
              </a:solidFill>
              <a:latin typeface="Times New Roman"/>
              <a:ea typeface="+mj-ea"/>
              <a:cs typeface="+mj-cs"/>
            </a:endParaRPr>
          </a:p>
          <a:p>
            <a:pPr algn="just">
              <a:lnSpc>
                <a:spcPct val="150000"/>
              </a:lnSpc>
              <a:defRPr/>
            </a:pPr>
            <a:r>
              <a:rPr lang="fr-FR" sz="2400" kern="0" dirty="0" smtClean="0">
                <a:solidFill>
                  <a:srgbClr val="FF0000"/>
                </a:solidFill>
                <a:latin typeface="Times New Roman"/>
                <a:ea typeface="+mj-ea"/>
                <a:cs typeface="+mj-cs"/>
              </a:rPr>
              <a:t>-</a:t>
            </a:r>
            <a:r>
              <a:rPr lang="fr-FR" sz="2400" kern="0" dirty="0" smtClean="0">
                <a:solidFill>
                  <a:srgbClr val="FFFFFF"/>
                </a:solidFill>
                <a:latin typeface="Times New Roman"/>
                <a:ea typeface="+mj-ea"/>
                <a:cs typeface="+mj-cs"/>
              </a:rPr>
              <a:t> Introduction</a:t>
            </a:r>
            <a:r>
              <a:rPr lang="fr-FR" sz="2400" kern="0" dirty="0">
                <a:solidFill>
                  <a:srgbClr val="FFFFFF"/>
                </a:solidFill>
                <a:latin typeface="Times New Roman"/>
                <a:ea typeface="+mj-ea"/>
                <a:cs typeface="+mj-cs"/>
              </a:rPr>
              <a:t>.</a:t>
            </a:r>
          </a:p>
          <a:p>
            <a:pPr algn="just">
              <a:lnSpc>
                <a:spcPct val="150000"/>
              </a:lnSpc>
              <a:defRPr/>
            </a:pPr>
            <a:r>
              <a:rPr lang="fr-FR" sz="2400" kern="0" dirty="0" smtClean="0">
                <a:solidFill>
                  <a:srgbClr val="FF0000"/>
                </a:solidFill>
                <a:latin typeface="Times New Roman"/>
                <a:ea typeface="+mj-ea"/>
                <a:cs typeface="+mj-cs"/>
              </a:rPr>
              <a:t>-</a:t>
            </a:r>
            <a:r>
              <a:rPr lang="fr-FR" sz="2400" kern="0" dirty="0" smtClean="0">
                <a:solidFill>
                  <a:srgbClr val="FFFFFF"/>
                </a:solidFill>
                <a:latin typeface="Times New Roman"/>
                <a:ea typeface="+mj-ea"/>
                <a:cs typeface="+mj-cs"/>
              </a:rPr>
              <a:t> Principe </a:t>
            </a:r>
            <a:r>
              <a:rPr lang="fr-FR" sz="2400" kern="0" dirty="0">
                <a:solidFill>
                  <a:srgbClr val="FFFFFF"/>
                </a:solidFill>
                <a:latin typeface="Times New Roman"/>
                <a:ea typeface="+mj-ea"/>
                <a:cs typeface="+mj-cs"/>
              </a:rPr>
              <a:t>de fabrication ciment portland. </a:t>
            </a:r>
          </a:p>
          <a:p>
            <a:pPr algn="just">
              <a:lnSpc>
                <a:spcPct val="150000"/>
              </a:lnSpc>
              <a:defRPr/>
            </a:pPr>
            <a:r>
              <a:rPr lang="fr-FR" sz="2400" kern="0" dirty="0" smtClean="0">
                <a:solidFill>
                  <a:srgbClr val="FF0000"/>
                </a:solidFill>
                <a:latin typeface="Times New Roman"/>
                <a:ea typeface="+mj-ea"/>
                <a:cs typeface="+mj-cs"/>
              </a:rPr>
              <a:t>-</a:t>
            </a:r>
            <a:r>
              <a:rPr lang="fr-FR" sz="2400" kern="0" dirty="0" smtClean="0">
                <a:solidFill>
                  <a:srgbClr val="FFFFFF"/>
                </a:solidFill>
                <a:latin typeface="Times New Roman"/>
                <a:ea typeface="+mj-ea"/>
                <a:cs typeface="+mj-cs"/>
              </a:rPr>
              <a:t> Constituants </a:t>
            </a:r>
            <a:r>
              <a:rPr lang="fr-FR" sz="2400" kern="0" dirty="0">
                <a:solidFill>
                  <a:srgbClr val="FFFFFF"/>
                </a:solidFill>
                <a:latin typeface="Times New Roman"/>
                <a:ea typeface="+mj-ea"/>
                <a:cs typeface="+mj-cs"/>
              </a:rPr>
              <a:t>principaux et additions.</a:t>
            </a:r>
          </a:p>
          <a:p>
            <a:pPr algn="just">
              <a:lnSpc>
                <a:spcPct val="150000"/>
              </a:lnSpc>
              <a:defRPr/>
            </a:pPr>
            <a:r>
              <a:rPr lang="fr-FR" sz="2400" kern="0" dirty="0" smtClean="0">
                <a:solidFill>
                  <a:srgbClr val="FF0000"/>
                </a:solidFill>
                <a:latin typeface="Times New Roman"/>
                <a:ea typeface="+mj-ea"/>
                <a:cs typeface="+mj-cs"/>
              </a:rPr>
              <a:t>-</a:t>
            </a:r>
            <a:r>
              <a:rPr lang="fr-FR" sz="2400" kern="0" dirty="0" smtClean="0">
                <a:solidFill>
                  <a:srgbClr val="FFFFFF"/>
                </a:solidFill>
                <a:latin typeface="Times New Roman"/>
                <a:ea typeface="+mj-ea"/>
                <a:cs typeface="+mj-cs"/>
              </a:rPr>
              <a:t> Les </a:t>
            </a:r>
            <a:r>
              <a:rPr lang="fr-FR" sz="2400" kern="0" dirty="0">
                <a:solidFill>
                  <a:srgbClr val="FFFFFF"/>
                </a:solidFill>
                <a:latin typeface="Times New Roman"/>
                <a:ea typeface="+mj-ea"/>
                <a:cs typeface="+mj-cs"/>
              </a:rPr>
              <a:t>principales catégories de ciment.</a:t>
            </a:r>
          </a:p>
          <a:p>
            <a:pPr algn="just">
              <a:lnSpc>
                <a:spcPct val="150000"/>
              </a:lnSpc>
              <a:defRPr/>
            </a:pPr>
            <a:r>
              <a:rPr lang="fr-FR" sz="2400" kern="0" dirty="0" smtClean="0">
                <a:solidFill>
                  <a:srgbClr val="FF0000"/>
                </a:solidFill>
                <a:latin typeface="Times New Roman"/>
                <a:ea typeface="+mj-ea"/>
                <a:cs typeface="+mj-cs"/>
              </a:rPr>
              <a:t>- </a:t>
            </a:r>
            <a:r>
              <a:rPr lang="fr-FR" sz="2400" kern="0" dirty="0" smtClean="0">
                <a:solidFill>
                  <a:srgbClr val="FFFFFF"/>
                </a:solidFill>
                <a:latin typeface="Times New Roman"/>
                <a:ea typeface="+mj-ea"/>
                <a:cs typeface="+mj-cs"/>
              </a:rPr>
              <a:t>Caractéristiques </a:t>
            </a:r>
            <a:r>
              <a:rPr lang="fr-FR" sz="2400" kern="0" dirty="0">
                <a:solidFill>
                  <a:srgbClr val="FFFFFF"/>
                </a:solidFill>
                <a:latin typeface="Times New Roman"/>
                <a:ea typeface="+mj-ea"/>
                <a:cs typeface="+mj-cs"/>
              </a:rPr>
              <a:t>du ciment portland.</a:t>
            </a:r>
          </a:p>
          <a:p>
            <a:pPr algn="just">
              <a:lnSpc>
                <a:spcPct val="150000"/>
              </a:lnSpc>
              <a:defRPr/>
            </a:pPr>
            <a:r>
              <a:rPr lang="fr-FR" sz="2400" b="1" kern="0" dirty="0" smtClean="0">
                <a:solidFill>
                  <a:schemeClr val="accent5">
                    <a:lumMod val="75000"/>
                  </a:schemeClr>
                </a:solidFill>
                <a:latin typeface="Times New Roman"/>
                <a:ea typeface="+mj-ea"/>
                <a:cs typeface="+mj-cs"/>
              </a:rPr>
              <a:t>3</a:t>
            </a:r>
            <a:endParaRPr lang="fr-FR" sz="2400" kern="0" dirty="0">
              <a:solidFill>
                <a:srgbClr val="FFFFFF"/>
              </a:solidFill>
              <a:latin typeface="Times New Roman"/>
              <a:ea typeface="+mj-ea"/>
              <a:cs typeface="+mj-cs"/>
            </a:endParaRPr>
          </a:p>
          <a:p>
            <a:pPr algn="just">
              <a:lnSpc>
                <a:spcPct val="150000"/>
              </a:lnSpc>
              <a:defRPr/>
            </a:pPr>
            <a:endParaRPr lang="fr-FR" sz="3200" kern="0" dirty="0">
              <a:solidFill>
                <a:srgbClr val="FFCC66">
                  <a:lumMod val="75000"/>
                </a:srgbClr>
              </a:solidFill>
              <a:latin typeface="Times New Roman"/>
              <a:ea typeface="+mj-ea"/>
              <a:cs typeface="+mj-cs"/>
            </a:endParaRPr>
          </a:p>
        </p:txBody>
      </p:sp>
      <p:sp>
        <p:nvSpPr>
          <p:cNvPr id="3" name="Rectangle 2"/>
          <p:cNvSpPr/>
          <p:nvPr/>
        </p:nvSpPr>
        <p:spPr>
          <a:xfrm>
            <a:off x="428596" y="44624"/>
            <a:ext cx="728667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PROGRAMME </a:t>
            </a:r>
            <a:r>
              <a:rPr lang="fr-FR" sz="3200" dirty="0">
                <a:solidFill>
                  <a:srgbClr val="FF9900">
                    <a:lumMod val="60000"/>
                    <a:lumOff val="40000"/>
                  </a:srgbClr>
                </a:solidFill>
              </a:rPr>
              <a:t>DU COURS :</a:t>
            </a:r>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4</a:t>
            </a:fld>
            <a:endParaRPr lang="fr-BE" dirty="0">
              <a:solidFill>
                <a:srgbClr val="FFFFFF"/>
              </a:solidFill>
            </a:endParaRPr>
          </a:p>
        </p:txBody>
      </p:sp>
    </p:spTree>
    <p:extLst>
      <p:ext uri="{BB962C8B-B14F-4D97-AF65-F5344CB8AC3E}">
        <p14:creationId xmlns:p14="http://schemas.microsoft.com/office/powerpoint/2010/main" xmlns="" val="2113197030"/>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620688"/>
            <a:ext cx="8715436" cy="6237312"/>
          </a:xfrm>
          <a:prstGeom prst="rect">
            <a:avLst/>
          </a:prstGeom>
          <a:ln>
            <a:solidFill>
              <a:schemeClr val="accent1"/>
            </a:solidFill>
          </a:ln>
        </p:spPr>
        <p:txBody>
          <a:bodyPr/>
          <a:lstStyle/>
          <a:p>
            <a:pPr algn="just">
              <a:lnSpc>
                <a:spcPct val="150000"/>
              </a:lnSpc>
              <a:buClr>
                <a:srgbClr val="FF3300"/>
              </a:buClr>
              <a:buSzPct val="110000"/>
              <a:defRPr/>
            </a:pPr>
            <a:r>
              <a:rPr lang="fr-FR" sz="2400" b="1" kern="0" dirty="0" smtClean="0">
                <a:solidFill>
                  <a:srgbClr val="FF3300"/>
                </a:solidFill>
                <a:latin typeface="Times New Roman"/>
                <a:ea typeface="+mj-ea"/>
                <a:cs typeface="+mj-cs"/>
              </a:rPr>
              <a:t>4. </a:t>
            </a:r>
            <a:r>
              <a:rPr lang="fr-FR" sz="2400" b="1" kern="0" dirty="0">
                <a:solidFill>
                  <a:srgbClr val="FF3300"/>
                </a:solidFill>
                <a:latin typeface="Times New Roman"/>
                <a:ea typeface="+mj-ea"/>
                <a:cs typeface="+mj-cs"/>
              </a:rPr>
              <a:t>Le </a:t>
            </a:r>
            <a:r>
              <a:rPr lang="fr-FR" sz="2400" b="1" kern="0" dirty="0" smtClean="0">
                <a:solidFill>
                  <a:srgbClr val="FF3300"/>
                </a:solidFill>
                <a:latin typeface="Times New Roman"/>
                <a:ea typeface="+mj-ea"/>
                <a:cs typeface="+mj-cs"/>
              </a:rPr>
              <a:t>mortier:</a:t>
            </a:r>
            <a:endParaRPr lang="fr-FR" sz="2400" b="1" kern="0" dirty="0">
              <a:solidFill>
                <a:srgbClr val="FF3300"/>
              </a:solidFill>
              <a:latin typeface="Times New Roman"/>
              <a:ea typeface="+mj-ea"/>
              <a:cs typeface="+mj-cs"/>
            </a:endParaRPr>
          </a:p>
          <a:p>
            <a:pPr marL="342900" indent="-342900" algn="just">
              <a:buClr>
                <a:srgbClr val="FF3300"/>
              </a:buClr>
              <a:buSzPct val="110000"/>
              <a:buFontTx/>
              <a:buChar char="-"/>
              <a:defRPr/>
            </a:pPr>
            <a:r>
              <a:rPr lang="fr-FR" sz="2400" kern="0" dirty="0" smtClean="0">
                <a:solidFill>
                  <a:srgbClr val="FFFFFF"/>
                </a:solidFill>
                <a:latin typeface="Times New Roman"/>
                <a:ea typeface="+mj-ea"/>
                <a:cs typeface="+mj-cs"/>
              </a:rPr>
              <a:t>Introduction</a:t>
            </a:r>
          </a:p>
          <a:p>
            <a:pPr marL="342900" indent="-342900" algn="just">
              <a:buClr>
                <a:srgbClr val="FF3300"/>
              </a:buClr>
              <a:buSzPct val="110000"/>
              <a:buFontTx/>
              <a:buChar char="-"/>
              <a:defRPr/>
            </a:pPr>
            <a:r>
              <a:rPr lang="fr-FR" sz="2400" kern="0" dirty="0" smtClean="0">
                <a:solidFill>
                  <a:srgbClr val="FFFFFF"/>
                </a:solidFill>
                <a:latin typeface="Times New Roman"/>
                <a:ea typeface="+mj-ea"/>
                <a:cs typeface="+mj-cs"/>
              </a:rPr>
              <a:t>Composition.</a:t>
            </a:r>
          </a:p>
          <a:p>
            <a:pPr marL="342900" indent="-342900" algn="just">
              <a:buClr>
                <a:srgbClr val="FF3300"/>
              </a:buClr>
              <a:buSzPct val="110000"/>
              <a:buFontTx/>
              <a:buChar char="-"/>
              <a:defRPr/>
            </a:pPr>
            <a:r>
              <a:rPr lang="fr-FR" sz="2400" kern="0" dirty="0" smtClean="0">
                <a:solidFill>
                  <a:srgbClr val="FFFFFF"/>
                </a:solidFill>
                <a:latin typeface="Times New Roman"/>
                <a:ea typeface="+mj-ea"/>
                <a:cs typeface="+mj-cs"/>
              </a:rPr>
              <a:t>Les différents mortiers.</a:t>
            </a:r>
          </a:p>
          <a:p>
            <a:pPr marL="342900" indent="-342900" algn="just">
              <a:buClr>
                <a:srgbClr val="FF3300"/>
              </a:buClr>
              <a:buSzPct val="110000"/>
              <a:buFontTx/>
              <a:buChar char="-"/>
              <a:defRPr/>
            </a:pPr>
            <a:r>
              <a:rPr lang="fr-FR" sz="2400" kern="0" dirty="0" smtClean="0">
                <a:solidFill>
                  <a:srgbClr val="FFFFFF"/>
                </a:solidFill>
                <a:latin typeface="Times New Roman"/>
                <a:ea typeface="+mj-ea"/>
                <a:cs typeface="+mj-cs"/>
              </a:rPr>
              <a:t>Caractéristiques principales.</a:t>
            </a:r>
          </a:p>
          <a:p>
            <a:pPr marL="457200" indent="-457200" algn="just">
              <a:lnSpc>
                <a:spcPct val="150000"/>
              </a:lnSpc>
              <a:buClr>
                <a:srgbClr val="FF3300"/>
              </a:buClr>
              <a:buSzPct val="110000"/>
              <a:buFont typeface="+mj-lt"/>
              <a:buAutoNum type="arabicParenR"/>
              <a:defRPr/>
            </a:pPr>
            <a:endParaRPr lang="fr-FR" sz="2400" kern="0" dirty="0">
              <a:solidFill>
                <a:srgbClr val="FFFFFF"/>
              </a:solidFill>
              <a:latin typeface="Times New Roman"/>
              <a:ea typeface="+mj-ea"/>
              <a:cs typeface="+mj-cs"/>
            </a:endParaRPr>
          </a:p>
          <a:p>
            <a:pPr marL="457200" indent="-457200" algn="just">
              <a:lnSpc>
                <a:spcPct val="150000"/>
              </a:lnSpc>
              <a:buClr>
                <a:srgbClr val="FF3300"/>
              </a:buClr>
              <a:buSzPct val="110000"/>
              <a:buFont typeface="+mj-lt"/>
              <a:buAutoNum type="arabicParenR"/>
              <a:defRPr/>
            </a:pPr>
            <a:endParaRPr lang="fr-FR" sz="2400" kern="0" dirty="0" smtClean="0">
              <a:solidFill>
                <a:srgbClr val="FFFFFF"/>
              </a:solidFill>
              <a:latin typeface="Times New Roman"/>
              <a:ea typeface="+mj-ea"/>
              <a:cs typeface="+mj-cs"/>
            </a:endParaRPr>
          </a:p>
          <a:p>
            <a:pPr algn="just">
              <a:lnSpc>
                <a:spcPct val="150000"/>
              </a:lnSpc>
              <a:defRPr/>
            </a:pPr>
            <a:endParaRPr lang="fr-FR" sz="3200" kern="0" dirty="0">
              <a:solidFill>
                <a:srgbClr val="FFCC66">
                  <a:lumMod val="75000"/>
                </a:srgbClr>
              </a:solidFill>
              <a:latin typeface="Times New Roman"/>
              <a:ea typeface="+mj-ea"/>
              <a:cs typeface="+mj-cs"/>
            </a:endParaRPr>
          </a:p>
        </p:txBody>
      </p:sp>
      <p:sp>
        <p:nvSpPr>
          <p:cNvPr id="3" name="Rectangle 2"/>
          <p:cNvSpPr/>
          <p:nvPr/>
        </p:nvSpPr>
        <p:spPr>
          <a:xfrm>
            <a:off x="453676" y="116632"/>
            <a:ext cx="728667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PROGRAMME </a:t>
            </a:r>
            <a:r>
              <a:rPr lang="fr-FR" sz="3200" dirty="0">
                <a:solidFill>
                  <a:srgbClr val="FF9900">
                    <a:lumMod val="60000"/>
                    <a:lumOff val="40000"/>
                  </a:srgbClr>
                </a:solidFill>
              </a:rPr>
              <a:t>DU COURS :</a:t>
            </a:r>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5</a:t>
            </a:fld>
            <a:endParaRPr lang="fr-BE" dirty="0">
              <a:solidFill>
                <a:srgbClr val="FFFFFF"/>
              </a:solidFill>
            </a:endParaRPr>
          </a:p>
        </p:txBody>
      </p:sp>
    </p:spTree>
    <p:extLst>
      <p:ext uri="{BB962C8B-B14F-4D97-AF65-F5344CB8AC3E}">
        <p14:creationId xmlns:p14="http://schemas.microsoft.com/office/powerpoint/2010/main" xmlns="" val="4191171024"/>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42844" y="642918"/>
            <a:ext cx="8786874" cy="6215082"/>
          </a:xfrm>
          <a:prstGeom prst="rect">
            <a:avLst/>
          </a:prstGeom>
          <a:ln>
            <a:solidFill>
              <a:schemeClr val="accent1"/>
            </a:solidFill>
          </a:ln>
        </p:spPr>
        <p:txBody>
          <a:bodyPr/>
          <a:lstStyle/>
          <a:p>
            <a:pPr algn="just">
              <a:lnSpc>
                <a:spcPct val="150000"/>
              </a:lnSpc>
              <a:defRPr/>
            </a:pPr>
            <a:r>
              <a:rPr lang="fr-FR" sz="2400" b="1" kern="0" dirty="0" smtClean="0">
                <a:solidFill>
                  <a:srgbClr val="FFFF00"/>
                </a:solidFill>
                <a:latin typeface="Times New Roman"/>
                <a:ea typeface="+mj-ea"/>
                <a:cs typeface="+mj-cs"/>
              </a:rPr>
              <a:t>I.1.Introduction :</a:t>
            </a:r>
          </a:p>
          <a:p>
            <a:pPr algn="just">
              <a:defRPr/>
            </a:pPr>
            <a:r>
              <a:rPr lang="fr-FR" sz="2400" kern="0" dirty="0" smtClean="0">
                <a:solidFill>
                  <a:srgbClr val="FFFFFF"/>
                </a:solidFill>
                <a:latin typeface="Times New Roman"/>
                <a:ea typeface="+mj-ea"/>
                <a:cs typeface="+mj-cs"/>
              </a:rPr>
              <a:t>L’objectif </a:t>
            </a:r>
            <a:r>
              <a:rPr lang="fr-FR" sz="2400" kern="0" dirty="0">
                <a:solidFill>
                  <a:srgbClr val="FFFFFF"/>
                </a:solidFill>
                <a:latin typeface="Times New Roman"/>
                <a:ea typeface="+mj-ea"/>
                <a:cs typeface="+mj-cs"/>
              </a:rPr>
              <a:t>de la science des matériaux de construction serait de permettre un choix optimal des M.D.C. utilisés dans la réalisation d’un projet, en prenant en compte les conditions d’économie et de sécurité</a:t>
            </a:r>
            <a:r>
              <a:rPr lang="fr-FR" sz="2400" kern="0" dirty="0" smtClean="0">
                <a:solidFill>
                  <a:srgbClr val="FFFFFF"/>
                </a:solidFill>
                <a:latin typeface="Times New Roman"/>
                <a:ea typeface="+mj-ea"/>
                <a:cs typeface="+mj-cs"/>
              </a:rPr>
              <a:t>.</a:t>
            </a:r>
          </a:p>
          <a:p>
            <a:pPr algn="just">
              <a:defRPr/>
            </a:pPr>
            <a:endParaRPr lang="fr-FR" sz="1400" kern="0" dirty="0" smtClean="0">
              <a:solidFill>
                <a:srgbClr val="FFFFFF"/>
              </a:solidFill>
              <a:latin typeface="Times New Roman"/>
              <a:ea typeface="+mj-ea"/>
              <a:cs typeface="+mj-cs"/>
            </a:endParaRPr>
          </a:p>
          <a:p>
            <a:pPr algn="just">
              <a:lnSpc>
                <a:spcPct val="150000"/>
              </a:lnSpc>
              <a:defRPr/>
            </a:pPr>
            <a:r>
              <a:rPr lang="en-US" sz="2400" b="1" kern="0" dirty="0" smtClean="0">
                <a:solidFill>
                  <a:srgbClr val="FFFF00"/>
                </a:solidFill>
                <a:latin typeface="Times New Roman"/>
                <a:ea typeface="+mj-ea"/>
                <a:cs typeface="+mj-cs"/>
              </a:rPr>
              <a:t>I.2.Propriétés </a:t>
            </a:r>
            <a:r>
              <a:rPr lang="en-US" sz="2400" b="1" kern="0" dirty="0">
                <a:solidFill>
                  <a:srgbClr val="FFFF00"/>
                </a:solidFill>
                <a:latin typeface="Times New Roman"/>
                <a:ea typeface="+mj-ea"/>
                <a:cs typeface="+mj-cs"/>
              </a:rPr>
              <a:t>des M.D.C:</a:t>
            </a:r>
          </a:p>
          <a:p>
            <a:pPr algn="just">
              <a:defRPr/>
            </a:pPr>
            <a:r>
              <a:rPr lang="fr-FR" sz="2400" kern="0" dirty="0">
                <a:solidFill>
                  <a:srgbClr val="FFFFFF"/>
                </a:solidFill>
                <a:latin typeface="Times New Roman"/>
                <a:ea typeface="+mj-ea"/>
                <a:cs typeface="+mj-cs"/>
              </a:rPr>
              <a:t>Toute valeur permettant de déterminer une caractéristique donnée est appelée propriété. La connaissance des propriétés des matériaux permet de prévoir leur capacité à résister sous des conditions diverses.</a:t>
            </a:r>
          </a:p>
          <a:p>
            <a:pPr algn="just">
              <a:lnSpc>
                <a:spcPct val="150000"/>
              </a:lnSpc>
              <a:defRPr/>
            </a:pPr>
            <a:endParaRPr lang="fr-FR" sz="1400" kern="0" dirty="0" smtClean="0">
              <a:solidFill>
                <a:srgbClr val="FFFFFF"/>
              </a:solidFill>
              <a:latin typeface="Times New Roman"/>
              <a:ea typeface="+mj-ea"/>
              <a:cs typeface="+mj-cs"/>
            </a:endParaRPr>
          </a:p>
          <a:p>
            <a:pPr algn="just">
              <a:lnSpc>
                <a:spcPct val="150000"/>
              </a:lnSpc>
              <a:defRPr/>
            </a:pPr>
            <a:r>
              <a:rPr lang="fr-FR" sz="2400" kern="0" dirty="0" smtClean="0">
                <a:solidFill>
                  <a:srgbClr val="FFFFFF"/>
                </a:solidFill>
                <a:latin typeface="Times New Roman"/>
                <a:ea typeface="+mj-ea"/>
                <a:cs typeface="+mj-cs"/>
              </a:rPr>
              <a:t>Quelques exemples des </a:t>
            </a:r>
            <a:r>
              <a:rPr lang="fr-FR" sz="2400" kern="0" dirty="0">
                <a:solidFill>
                  <a:srgbClr val="FFFFFF"/>
                </a:solidFill>
                <a:latin typeface="Times New Roman"/>
                <a:ea typeface="+mj-ea"/>
                <a:cs typeface="+mj-cs"/>
              </a:rPr>
              <a:t>propriétés principales des M.D.C:</a:t>
            </a:r>
          </a:p>
          <a:p>
            <a:pPr lvl="1" algn="just">
              <a:buFont typeface="Wingdings" pitchFamily="2" charset="2"/>
              <a:buChar char="q"/>
              <a:defRPr/>
            </a:pPr>
            <a:r>
              <a:rPr lang="fr-FR" sz="2400" kern="0" dirty="0" smtClean="0">
                <a:solidFill>
                  <a:schemeClr val="tx2">
                    <a:lumMod val="75000"/>
                  </a:schemeClr>
                </a:solidFill>
                <a:latin typeface="Times New Roman"/>
                <a:ea typeface="+mj-ea"/>
                <a:cs typeface="+mj-cs"/>
              </a:rPr>
              <a:t>Mécaniques </a:t>
            </a:r>
            <a:r>
              <a:rPr lang="fr-FR" sz="2400" kern="0" dirty="0" smtClean="0">
                <a:solidFill>
                  <a:srgbClr val="FFFFFF"/>
                </a:solidFill>
                <a:latin typeface="Times New Roman"/>
                <a:ea typeface="+mj-ea"/>
                <a:cs typeface="+mj-cs"/>
              </a:rPr>
              <a:t>: contrainte</a:t>
            </a:r>
            <a:r>
              <a:rPr lang="fr-FR" sz="2400" kern="0" dirty="0">
                <a:solidFill>
                  <a:srgbClr val="FFFFFF"/>
                </a:solidFill>
                <a:latin typeface="Times New Roman"/>
                <a:ea typeface="+mj-ea"/>
                <a:cs typeface="+mj-cs"/>
              </a:rPr>
              <a:t>, résistance, déformation, plasticité,</a:t>
            </a:r>
          </a:p>
          <a:p>
            <a:pPr lvl="1" algn="just">
              <a:buFont typeface="Wingdings" pitchFamily="2" charset="2"/>
              <a:buChar char="q"/>
              <a:defRPr/>
            </a:pPr>
            <a:r>
              <a:rPr lang="fr-FR" sz="2400" kern="0" dirty="0">
                <a:solidFill>
                  <a:schemeClr val="tx2">
                    <a:lumMod val="75000"/>
                  </a:schemeClr>
                </a:solidFill>
                <a:latin typeface="Times New Roman"/>
                <a:ea typeface="+mj-ea"/>
                <a:cs typeface="+mj-cs"/>
              </a:rPr>
              <a:t>Physiques: </a:t>
            </a:r>
            <a:r>
              <a:rPr lang="fr-FR" sz="2400" kern="0" dirty="0">
                <a:solidFill>
                  <a:srgbClr val="FFFFFF"/>
                </a:solidFill>
                <a:latin typeface="Times New Roman"/>
                <a:ea typeface="+mj-ea"/>
                <a:cs typeface="+mj-cs"/>
              </a:rPr>
              <a:t>dimensions, densité, porosité, la corrosion. </a:t>
            </a:r>
          </a:p>
          <a:p>
            <a:pPr lvl="1" algn="just">
              <a:buFont typeface="Wingdings" pitchFamily="2" charset="2"/>
              <a:buChar char="q"/>
              <a:defRPr/>
            </a:pPr>
            <a:r>
              <a:rPr lang="fr-FR" sz="2400" kern="0" dirty="0" smtClean="0">
                <a:solidFill>
                  <a:schemeClr val="tx2">
                    <a:lumMod val="75000"/>
                  </a:schemeClr>
                </a:solidFill>
                <a:latin typeface="Times New Roman"/>
                <a:ea typeface="+mj-ea"/>
                <a:cs typeface="+mj-cs"/>
              </a:rPr>
              <a:t>Chimiques : </a:t>
            </a:r>
            <a:r>
              <a:rPr lang="en-US" sz="2400" dirty="0" smtClean="0">
                <a:solidFill>
                  <a:srgbClr val="FFFFFF"/>
                </a:solidFill>
                <a:cs typeface="Arial"/>
              </a:rPr>
              <a:t>résistance </a:t>
            </a:r>
            <a:r>
              <a:rPr lang="en-US" sz="2400" dirty="0">
                <a:solidFill>
                  <a:srgbClr val="FFFFFF"/>
                </a:solidFill>
                <a:cs typeface="Arial"/>
              </a:rPr>
              <a:t>aux </a:t>
            </a:r>
            <a:r>
              <a:rPr lang="en-US" sz="2400" dirty="0" err="1">
                <a:solidFill>
                  <a:srgbClr val="FFFFFF"/>
                </a:solidFill>
                <a:cs typeface="Arial"/>
              </a:rPr>
              <a:t>acides</a:t>
            </a:r>
            <a:r>
              <a:rPr lang="en-US" sz="2400" dirty="0">
                <a:solidFill>
                  <a:srgbClr val="FFFFFF"/>
                </a:solidFill>
                <a:cs typeface="Arial"/>
              </a:rPr>
              <a:t>.</a:t>
            </a:r>
            <a:endParaRPr lang="en-US" sz="2400" dirty="0">
              <a:cs typeface="Arial"/>
            </a:endParaRPr>
          </a:p>
          <a:p>
            <a:pPr algn="just">
              <a:lnSpc>
                <a:spcPct val="150000"/>
              </a:lnSpc>
              <a:defRPr/>
            </a:pPr>
            <a:endParaRPr lang="fr-FR" sz="2400" kern="0" dirty="0">
              <a:solidFill>
                <a:srgbClr val="FFFFFF"/>
              </a:solidFill>
              <a:latin typeface="Times New Roman"/>
              <a:ea typeface="+mj-ea"/>
              <a:cs typeface="+mj-cs"/>
            </a:endParaRPr>
          </a:p>
        </p:txBody>
      </p:sp>
      <p:sp>
        <p:nvSpPr>
          <p:cNvPr id="3" name="Rectangle 2"/>
          <p:cNvSpPr/>
          <p:nvPr/>
        </p:nvSpPr>
        <p:spPr>
          <a:xfrm>
            <a:off x="500034" y="0"/>
            <a:ext cx="728667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 </a:t>
            </a:r>
            <a:r>
              <a:rPr lang="fr-FR" sz="3200" dirty="0">
                <a:solidFill>
                  <a:srgbClr val="FF9900">
                    <a:lumMod val="60000"/>
                    <a:lumOff val="40000"/>
                  </a:srgbClr>
                </a:solidFill>
              </a:rPr>
              <a:t>Propriétés Générales des M.D.C</a:t>
            </a:r>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6</a:t>
            </a:fld>
            <a:endParaRPr lang="fr-BE" dirty="0">
              <a:solidFill>
                <a:srgbClr val="FFFFFF"/>
              </a:solidFill>
            </a:endParaRPr>
          </a:p>
        </p:txBody>
      </p:sp>
    </p:spTree>
    <p:extLst>
      <p:ext uri="{BB962C8B-B14F-4D97-AF65-F5344CB8AC3E}">
        <p14:creationId xmlns:p14="http://schemas.microsoft.com/office/powerpoint/2010/main" xmlns="" val="317540168"/>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642918"/>
            <a:ext cx="8715436" cy="6085130"/>
          </a:xfrm>
          <a:prstGeom prst="rect">
            <a:avLst/>
          </a:prstGeom>
          <a:ln>
            <a:solidFill>
              <a:schemeClr val="accent1"/>
            </a:solidFill>
          </a:ln>
        </p:spPr>
        <p:txBody>
          <a:bodyPr/>
          <a:lstStyle/>
          <a:p>
            <a:pPr algn="just">
              <a:defRPr/>
            </a:pPr>
            <a:r>
              <a:rPr lang="fr-FR" sz="2400" kern="0" dirty="0">
                <a:solidFill>
                  <a:srgbClr val="FFFFFF"/>
                </a:solidFill>
                <a:latin typeface="Times New Roman"/>
                <a:ea typeface="+mj-ea"/>
                <a:cs typeface="+mj-cs"/>
              </a:rPr>
              <a:t>En sciences des matériaux, il est possible de classer les matériaux de base en trois catégories</a:t>
            </a:r>
            <a:r>
              <a:rPr lang="fr-FR" sz="2400" kern="0" dirty="0" smtClean="0">
                <a:solidFill>
                  <a:srgbClr val="FFFFFF"/>
                </a:solidFill>
                <a:latin typeface="Times New Roman"/>
                <a:ea typeface="+mj-ea"/>
                <a:cs typeface="+mj-cs"/>
              </a:rPr>
              <a:t>:</a:t>
            </a:r>
          </a:p>
          <a:p>
            <a:pPr algn="just">
              <a:lnSpc>
                <a:spcPct val="150000"/>
              </a:lnSpc>
              <a:defRPr/>
            </a:pPr>
            <a:endParaRPr lang="fr-FR" sz="2400" kern="0" dirty="0" smtClean="0">
              <a:solidFill>
                <a:srgbClr val="FFFFFF"/>
              </a:solidFill>
              <a:latin typeface="Times New Roman"/>
              <a:ea typeface="+mj-ea"/>
              <a:cs typeface="+mj-cs"/>
            </a:endParaRPr>
          </a:p>
          <a:p>
            <a:pPr algn="just">
              <a:lnSpc>
                <a:spcPct val="150000"/>
              </a:lnSpc>
              <a:defRPr/>
            </a:pPr>
            <a:endParaRPr lang="fr-FR" sz="2400" kern="0" dirty="0">
              <a:solidFill>
                <a:srgbClr val="FFFFFF"/>
              </a:solidFill>
              <a:latin typeface="Times New Roman"/>
              <a:ea typeface="+mj-ea"/>
              <a:cs typeface="+mj-cs"/>
            </a:endParaRPr>
          </a:p>
          <a:p>
            <a:pPr algn="just">
              <a:defRPr/>
            </a:pPr>
            <a:r>
              <a:rPr lang="fr-FR" sz="2400" kern="0" dirty="0">
                <a:solidFill>
                  <a:srgbClr val="FFFFFF"/>
                </a:solidFill>
                <a:latin typeface="Times New Roman"/>
                <a:ea typeface="+mj-ea"/>
                <a:cs typeface="+mj-cs"/>
              </a:rPr>
              <a:t>Mais dans la construction, il est devenu courant de distinguer les matériaux selon </a:t>
            </a:r>
            <a:r>
              <a:rPr lang="fr-FR" sz="2400" kern="0" dirty="0" smtClean="0">
                <a:solidFill>
                  <a:srgbClr val="FFFFFF"/>
                </a:solidFill>
                <a:latin typeface="Times New Roman"/>
                <a:ea typeface="+mj-ea"/>
                <a:cs typeface="+mj-cs"/>
              </a:rPr>
              <a:t>ces domaines </a:t>
            </a:r>
            <a:r>
              <a:rPr lang="fr-FR" sz="2400" kern="0" dirty="0">
                <a:solidFill>
                  <a:srgbClr val="FFFFFF"/>
                </a:solidFill>
                <a:latin typeface="Times New Roman"/>
                <a:ea typeface="+mj-ea"/>
                <a:cs typeface="+mj-cs"/>
              </a:rPr>
              <a:t>d’emploi </a:t>
            </a:r>
            <a:r>
              <a:rPr lang="fr-FR" sz="2400" kern="0" dirty="0" smtClean="0">
                <a:solidFill>
                  <a:srgbClr val="FFFFFF"/>
                </a:solidFill>
                <a:latin typeface="Times New Roman"/>
                <a:ea typeface="+mj-ea"/>
                <a:cs typeface="+mj-cs"/>
              </a:rPr>
              <a:t>: </a:t>
            </a:r>
            <a:r>
              <a:rPr lang="fr-FR" sz="2400" kern="0" dirty="0">
                <a:solidFill>
                  <a:srgbClr val="FFFFFF"/>
                </a:solidFill>
                <a:latin typeface="Times New Roman"/>
                <a:ea typeface="+mj-ea"/>
                <a:cs typeface="+mj-cs"/>
              </a:rPr>
              <a:t>les matériaux de construction et les matériaux de protection.</a:t>
            </a:r>
          </a:p>
          <a:p>
            <a:pPr algn="just">
              <a:defRPr/>
            </a:pPr>
            <a:r>
              <a:rPr lang="fr-FR" sz="2400" kern="0" dirty="0">
                <a:solidFill>
                  <a:srgbClr val="FFFF00"/>
                </a:solidFill>
                <a:latin typeface="Times New Roman"/>
                <a:ea typeface="+mj-ea"/>
                <a:cs typeface="+mj-cs"/>
              </a:rPr>
              <a:t>Les matériaux de </a:t>
            </a:r>
            <a:r>
              <a:rPr lang="fr-FR" sz="2400" kern="0" dirty="0" smtClean="0">
                <a:solidFill>
                  <a:srgbClr val="FFFF00"/>
                </a:solidFill>
                <a:latin typeface="Times New Roman"/>
                <a:ea typeface="+mj-ea"/>
                <a:cs typeface="+mj-cs"/>
              </a:rPr>
              <a:t>construction</a:t>
            </a:r>
            <a:r>
              <a:rPr lang="fr-FR" sz="2400" kern="0" dirty="0" smtClean="0">
                <a:solidFill>
                  <a:schemeClr val="tx2">
                    <a:lumMod val="75000"/>
                  </a:schemeClr>
                </a:solidFill>
                <a:latin typeface="Times New Roman"/>
                <a:ea typeface="+mj-ea"/>
                <a:cs typeface="+mj-cs"/>
              </a:rPr>
              <a:t>: </a:t>
            </a:r>
            <a:r>
              <a:rPr lang="fr-FR" sz="2400" kern="0" dirty="0">
                <a:solidFill>
                  <a:srgbClr val="FFFFFF"/>
                </a:solidFill>
                <a:latin typeface="Times New Roman"/>
                <a:ea typeface="+mj-ea"/>
                <a:cs typeface="+mj-cs"/>
              </a:rPr>
              <a:t>sont les matériaux qui ont la propriété de résister contre des forces importantes.</a:t>
            </a:r>
          </a:p>
          <a:p>
            <a:pPr algn="just">
              <a:defRPr/>
            </a:pPr>
            <a:r>
              <a:rPr lang="fr-FR" sz="2400" kern="0" dirty="0">
                <a:solidFill>
                  <a:srgbClr val="FF0000"/>
                </a:solidFill>
                <a:latin typeface="Times New Roman"/>
                <a:ea typeface="+mj-ea"/>
                <a:cs typeface="+mj-cs"/>
              </a:rPr>
              <a:t>Les matériaux de </a:t>
            </a:r>
            <a:r>
              <a:rPr lang="fr-FR" sz="2400" kern="0" dirty="0" smtClean="0">
                <a:solidFill>
                  <a:srgbClr val="FF0000"/>
                </a:solidFill>
                <a:latin typeface="Times New Roman"/>
                <a:ea typeface="+mj-ea"/>
                <a:cs typeface="+mj-cs"/>
              </a:rPr>
              <a:t>protection: </a:t>
            </a:r>
            <a:r>
              <a:rPr lang="fr-FR" sz="2400" kern="0" dirty="0">
                <a:solidFill>
                  <a:srgbClr val="FFFFFF"/>
                </a:solidFill>
                <a:latin typeface="Times New Roman"/>
                <a:ea typeface="+mj-ea"/>
                <a:cs typeface="+mj-cs"/>
              </a:rPr>
              <a:t>sont les matériaux qui ont la propriété d'enrober et protéger les matériaux de construction principaux :</a:t>
            </a:r>
          </a:p>
          <a:p>
            <a:pPr algn="just">
              <a:lnSpc>
                <a:spcPct val="150000"/>
              </a:lnSpc>
              <a:defRPr/>
            </a:pPr>
            <a:endParaRPr lang="fr-FR" sz="2400" kern="0" dirty="0">
              <a:solidFill>
                <a:srgbClr val="FFFFFF"/>
              </a:solidFill>
              <a:latin typeface="Times New Roman"/>
              <a:ea typeface="+mj-ea"/>
              <a:cs typeface="+mj-cs"/>
            </a:endParaRPr>
          </a:p>
          <a:p>
            <a:pPr algn="just">
              <a:lnSpc>
                <a:spcPct val="150000"/>
              </a:lnSpc>
              <a:defRPr/>
            </a:pPr>
            <a:endParaRPr lang="fr-FR" sz="2400" kern="0" dirty="0" smtClean="0">
              <a:solidFill>
                <a:srgbClr val="FFFFFF"/>
              </a:solidFill>
              <a:latin typeface="Times New Roman"/>
              <a:ea typeface="+mj-ea"/>
              <a:cs typeface="+mj-cs"/>
            </a:endParaRPr>
          </a:p>
          <a:p>
            <a:pPr algn="just">
              <a:lnSpc>
                <a:spcPct val="150000"/>
              </a:lnSpc>
              <a:defRPr/>
            </a:pPr>
            <a:endParaRPr lang="fr-FR" sz="2400" kern="0" dirty="0">
              <a:solidFill>
                <a:srgbClr val="FFFFFF"/>
              </a:solidFill>
              <a:latin typeface="Times New Roman"/>
              <a:ea typeface="+mj-ea"/>
              <a:cs typeface="+mj-cs"/>
            </a:endParaRPr>
          </a:p>
        </p:txBody>
      </p:sp>
      <p:sp>
        <p:nvSpPr>
          <p:cNvPr id="3" name="Rectangle 2"/>
          <p:cNvSpPr/>
          <p:nvPr/>
        </p:nvSpPr>
        <p:spPr>
          <a:xfrm>
            <a:off x="428596" y="0"/>
            <a:ext cx="8247860"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II. Classification </a:t>
            </a:r>
            <a:r>
              <a:rPr lang="fr-FR" sz="3200" dirty="0">
                <a:solidFill>
                  <a:srgbClr val="FF9900">
                    <a:lumMod val="60000"/>
                    <a:lumOff val="40000"/>
                  </a:srgbClr>
                </a:solidFill>
              </a:rPr>
              <a:t>des matériaux de construction</a:t>
            </a:r>
          </a:p>
        </p:txBody>
      </p:sp>
      <p:sp>
        <p:nvSpPr>
          <p:cNvPr id="5" name="Rectangle à coins arrondis 4"/>
          <p:cNvSpPr/>
          <p:nvPr/>
        </p:nvSpPr>
        <p:spPr>
          <a:xfrm>
            <a:off x="714348" y="1571612"/>
            <a:ext cx="7572428" cy="7920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500" dirty="0">
                <a:solidFill>
                  <a:srgbClr val="FFC000"/>
                </a:solidFill>
              </a:rPr>
              <a:t>Les métaux , </a:t>
            </a:r>
            <a:r>
              <a:rPr lang="fr-FR" sz="2500" dirty="0">
                <a:solidFill>
                  <a:srgbClr val="C00000"/>
                </a:solidFill>
              </a:rPr>
              <a:t>Les polymères ,</a:t>
            </a:r>
            <a:r>
              <a:rPr lang="fr-FR" sz="2500" dirty="0">
                <a:solidFill>
                  <a:srgbClr val="00B050"/>
                </a:solidFill>
              </a:rPr>
              <a:t> Les céramiques</a:t>
            </a:r>
            <a:endParaRPr lang="en-US" sz="2500" dirty="0">
              <a:solidFill>
                <a:srgbClr val="00B050"/>
              </a:solidFill>
            </a:endParaRPr>
          </a:p>
        </p:txBody>
      </p:sp>
      <p:sp>
        <p:nvSpPr>
          <p:cNvPr id="6" name="object 5"/>
          <p:cNvSpPr txBox="1"/>
          <p:nvPr/>
        </p:nvSpPr>
        <p:spPr>
          <a:xfrm>
            <a:off x="443808" y="5661248"/>
            <a:ext cx="7728591" cy="1066800"/>
          </a:xfrm>
          <a:prstGeom prst="rect">
            <a:avLst/>
          </a:prstGeom>
        </p:spPr>
        <p:txBody>
          <a:bodyPr wrap="square" lIns="0" tIns="0" rIns="0" bIns="0" rtlCol="0">
            <a:noAutofit/>
          </a:bodyPr>
          <a:lstStyle/>
          <a:p>
            <a:pPr marL="12704"/>
            <a:r>
              <a:rPr lang="fr-FR" sz="2400" dirty="0" smtClean="0">
                <a:solidFill>
                  <a:srgbClr val="FFC000"/>
                </a:solidFill>
                <a:latin typeface="+mj-lt"/>
                <a:cs typeface="Arial"/>
              </a:rPr>
              <a:t>1.Pierres                   4.Bois</a:t>
            </a:r>
            <a:endParaRPr lang="fr-FR" sz="2400" dirty="0">
              <a:solidFill>
                <a:srgbClr val="FFC000"/>
              </a:solidFill>
              <a:latin typeface="+mj-lt"/>
              <a:cs typeface="Arial"/>
            </a:endParaRPr>
          </a:p>
          <a:p>
            <a:pPr marL="12704"/>
            <a:r>
              <a:rPr lang="fr-FR" sz="2400" dirty="0" smtClean="0">
                <a:solidFill>
                  <a:srgbClr val="FFC000"/>
                </a:solidFill>
                <a:latin typeface="+mj-lt"/>
                <a:cs typeface="Arial"/>
              </a:rPr>
              <a:t>2.Terres Cuites         5.Béto</a:t>
            </a:r>
            <a:r>
              <a:rPr lang="fr-FR" sz="2400" dirty="0">
                <a:solidFill>
                  <a:srgbClr val="FFC000"/>
                </a:solidFill>
                <a:latin typeface="Arial"/>
                <a:cs typeface="Arial"/>
              </a:rPr>
              <a:t>n</a:t>
            </a:r>
            <a:endParaRPr lang="fr-FR" sz="2400" dirty="0" smtClean="0">
              <a:solidFill>
                <a:srgbClr val="FFC000"/>
              </a:solidFill>
              <a:latin typeface="Arial"/>
              <a:cs typeface="Arial"/>
            </a:endParaRPr>
          </a:p>
          <a:p>
            <a:pPr marL="12704"/>
            <a:r>
              <a:rPr lang="fr-FR" sz="2400" dirty="0" smtClean="0">
                <a:solidFill>
                  <a:srgbClr val="FFC000"/>
                </a:solidFill>
                <a:cs typeface="Arial"/>
              </a:rPr>
              <a:t>3. Métaux</a:t>
            </a:r>
            <a:endParaRPr lang="fr-FR" sz="2400" dirty="0">
              <a:solidFill>
                <a:srgbClr val="FFC000"/>
              </a:solidFill>
              <a:cs typeface="Arial"/>
            </a:endParaRPr>
          </a:p>
        </p:txBody>
      </p:sp>
      <p:cxnSp>
        <p:nvCxnSpPr>
          <p:cNvPr id="7" name="Connecteur droit avec flèche 6"/>
          <p:cNvCxnSpPr/>
          <p:nvPr/>
        </p:nvCxnSpPr>
        <p:spPr>
          <a:xfrm>
            <a:off x="4139952" y="5661248"/>
            <a:ext cx="0" cy="1066800"/>
          </a:xfrm>
          <a:prstGeom prst="straightConnector1">
            <a:avLst/>
          </a:prstGeom>
          <a:ln w="76200">
            <a:solidFill>
              <a:schemeClr val="tx2">
                <a:lumMod val="75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 name="object 5"/>
          <p:cNvSpPr txBox="1"/>
          <p:nvPr/>
        </p:nvSpPr>
        <p:spPr>
          <a:xfrm>
            <a:off x="4500562" y="5770782"/>
            <a:ext cx="3758611" cy="1087218"/>
          </a:xfrm>
          <a:prstGeom prst="rect">
            <a:avLst/>
          </a:prstGeom>
        </p:spPr>
        <p:txBody>
          <a:bodyPr wrap="square" lIns="0" tIns="0" rIns="0" bIns="0" rtlCol="0">
            <a:noAutofit/>
          </a:bodyPr>
          <a:lstStyle/>
          <a:p>
            <a:pPr marL="12704"/>
            <a:r>
              <a:rPr lang="fr-FR" sz="2400" dirty="0">
                <a:solidFill>
                  <a:srgbClr val="C00000"/>
                </a:solidFill>
                <a:latin typeface="+mj-lt"/>
                <a:cs typeface="Arial"/>
              </a:rPr>
              <a:t>1. </a:t>
            </a:r>
            <a:r>
              <a:rPr lang="fr-FR" sz="2400" dirty="0" smtClean="0">
                <a:solidFill>
                  <a:srgbClr val="C00000"/>
                </a:solidFill>
                <a:latin typeface="+mj-lt"/>
                <a:cs typeface="Arial"/>
              </a:rPr>
              <a:t>Enduits</a:t>
            </a:r>
            <a:endParaRPr lang="fr-FR" sz="2400" dirty="0">
              <a:solidFill>
                <a:srgbClr val="C00000"/>
              </a:solidFill>
              <a:latin typeface="+mj-lt"/>
              <a:cs typeface="Arial"/>
            </a:endParaRPr>
          </a:p>
          <a:p>
            <a:pPr marL="12704"/>
            <a:r>
              <a:rPr lang="fr-FR" sz="2400" dirty="0" smtClean="0">
                <a:solidFill>
                  <a:srgbClr val="C00000"/>
                </a:solidFill>
                <a:latin typeface="+mj-lt"/>
                <a:cs typeface="Arial"/>
              </a:rPr>
              <a:t>2. Peintures</a:t>
            </a:r>
          </a:p>
          <a:p>
            <a:pPr marL="12704"/>
            <a:r>
              <a:rPr lang="fr-FR" sz="2400" dirty="0" smtClean="0">
                <a:solidFill>
                  <a:srgbClr val="C00000"/>
                </a:solidFill>
                <a:latin typeface="+mj-lt"/>
                <a:cs typeface="Arial"/>
              </a:rPr>
              <a:t>3</a:t>
            </a:r>
            <a:r>
              <a:rPr lang="fr-FR" sz="2400" dirty="0">
                <a:solidFill>
                  <a:srgbClr val="C00000"/>
                </a:solidFill>
                <a:latin typeface="+mj-lt"/>
                <a:cs typeface="Arial"/>
              </a:rPr>
              <a:t>. Bitumes, etc</a:t>
            </a:r>
            <a:r>
              <a:rPr lang="fr-FR" sz="2400" dirty="0">
                <a:solidFill>
                  <a:srgbClr val="FEFE00"/>
                </a:solidFill>
                <a:latin typeface="Arial"/>
                <a:cs typeface="Arial"/>
              </a:rPr>
              <a:t>.</a:t>
            </a:r>
            <a:endParaRPr lang="fr-FR" sz="2400" dirty="0">
              <a:latin typeface="Arial"/>
              <a:cs typeface="Arial"/>
            </a:endParaRPr>
          </a:p>
        </p:txBody>
      </p:sp>
      <p:sp>
        <p:nvSpPr>
          <p:cNvPr id="9" name="Espace réservé du numéro de diapositive 8"/>
          <p:cNvSpPr>
            <a:spLocks noGrp="1"/>
          </p:cNvSpPr>
          <p:nvPr>
            <p:ph type="sldNum" sz="quarter" idx="12"/>
          </p:nvPr>
        </p:nvSpPr>
        <p:spPr/>
        <p:txBody>
          <a:bodyPr>
            <a:normAutofit/>
          </a:bodyPr>
          <a:lstStyle/>
          <a:p>
            <a:fld id="{CF4668DC-857F-487D-BFFA-8C0CA5037977}" type="slidenum">
              <a:rPr lang="fr-BE" smtClean="0">
                <a:solidFill>
                  <a:srgbClr val="FFFFFF"/>
                </a:solidFill>
              </a:rPr>
              <a:pPr/>
              <a:t>7</a:t>
            </a:fld>
            <a:endParaRPr lang="fr-BE" dirty="0">
              <a:solidFill>
                <a:srgbClr val="FFFFFF"/>
              </a:solidFill>
            </a:endParaRPr>
          </a:p>
        </p:txBody>
      </p:sp>
    </p:spTree>
    <p:extLst>
      <p:ext uri="{BB962C8B-B14F-4D97-AF65-F5344CB8AC3E}">
        <p14:creationId xmlns:p14="http://schemas.microsoft.com/office/powerpoint/2010/main" xmlns="" val="3161743853"/>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836712"/>
            <a:ext cx="8715436" cy="5832648"/>
          </a:xfrm>
          <a:prstGeom prst="rect">
            <a:avLst/>
          </a:prstGeom>
          <a:ln>
            <a:solidFill>
              <a:schemeClr val="accent1"/>
            </a:solidFill>
          </a:ln>
        </p:spPr>
        <p:txBody>
          <a:bodyPr/>
          <a:lstStyle/>
          <a:p>
            <a:pPr algn="just">
              <a:lnSpc>
                <a:spcPct val="150000"/>
              </a:lnSpc>
              <a:defRPr/>
            </a:pPr>
            <a:r>
              <a:rPr lang="fr-FR" sz="2400" b="1" kern="0" dirty="0" smtClean="0">
                <a:solidFill>
                  <a:srgbClr val="FFFF00"/>
                </a:solidFill>
                <a:latin typeface="Times New Roman"/>
                <a:ea typeface="+mj-ea"/>
                <a:cs typeface="+mj-cs"/>
              </a:rPr>
              <a:t>III. 1. Constructions </a:t>
            </a:r>
            <a:r>
              <a:rPr lang="fr-FR" sz="2400" b="1" kern="0" dirty="0">
                <a:solidFill>
                  <a:srgbClr val="FFFF00"/>
                </a:solidFill>
                <a:latin typeface="Times New Roman"/>
                <a:ea typeface="+mj-ea"/>
                <a:cs typeface="+mj-cs"/>
              </a:rPr>
              <a:t>en </a:t>
            </a:r>
            <a:r>
              <a:rPr lang="fr-FR" sz="2400" b="1" kern="0" dirty="0" smtClean="0">
                <a:solidFill>
                  <a:srgbClr val="FFFF00"/>
                </a:solidFill>
                <a:latin typeface="Times New Roman"/>
                <a:ea typeface="+mj-ea"/>
                <a:cs typeface="+mj-cs"/>
              </a:rPr>
              <a:t>Bois:</a:t>
            </a:r>
          </a:p>
          <a:p>
            <a:pPr algn="just">
              <a:lnSpc>
                <a:spcPct val="150000"/>
              </a:lnSpc>
              <a:defRPr/>
            </a:pPr>
            <a:endParaRPr lang="fr-FR" sz="2400" b="1" kern="0" dirty="0">
              <a:solidFill>
                <a:srgbClr val="FFFF00"/>
              </a:solidFill>
              <a:latin typeface="Times New Roman"/>
              <a:ea typeface="+mj-ea"/>
              <a:cs typeface="+mj-cs"/>
            </a:endParaRPr>
          </a:p>
          <a:p>
            <a:pPr algn="just">
              <a:lnSpc>
                <a:spcPct val="150000"/>
              </a:lnSpc>
              <a:defRPr/>
            </a:pPr>
            <a:endParaRPr lang="fr-FR" sz="2400" b="1" kern="0" dirty="0" smtClean="0">
              <a:solidFill>
                <a:srgbClr val="FFFF00"/>
              </a:solidFill>
              <a:latin typeface="Times New Roman"/>
              <a:ea typeface="+mj-ea"/>
              <a:cs typeface="+mj-cs"/>
            </a:endParaRPr>
          </a:p>
          <a:p>
            <a:pPr algn="just">
              <a:lnSpc>
                <a:spcPct val="150000"/>
              </a:lnSpc>
              <a:defRPr/>
            </a:pPr>
            <a:r>
              <a:rPr lang="fr-FR" sz="2400" b="1" kern="0" dirty="0" smtClean="0">
                <a:solidFill>
                  <a:srgbClr val="FFFF00"/>
                </a:solidFill>
                <a:latin typeface="Times New Roman"/>
                <a:ea typeface="+mj-ea"/>
                <a:cs typeface="+mj-cs"/>
              </a:rPr>
              <a:t>Avantages </a:t>
            </a:r>
            <a:r>
              <a:rPr lang="fr-FR" sz="2400" b="1" kern="0" dirty="0">
                <a:solidFill>
                  <a:srgbClr val="FFFF00"/>
                </a:solidFill>
                <a:latin typeface="Times New Roman"/>
                <a:ea typeface="+mj-ea"/>
                <a:cs typeface="+mj-cs"/>
              </a:rPr>
              <a:t>: </a:t>
            </a:r>
          </a:p>
          <a:p>
            <a:pPr algn="just">
              <a:defRPr/>
            </a:pPr>
            <a:r>
              <a:rPr lang="fr-FR" sz="2400" kern="0" dirty="0">
                <a:solidFill>
                  <a:srgbClr val="FFFFFF"/>
                </a:solidFill>
                <a:latin typeface="Times New Roman"/>
                <a:ea typeface="+mj-ea"/>
                <a:cs typeface="+mj-cs"/>
              </a:rPr>
              <a:t>légèreté, confort, bonne isolation thermique. (conductivité thermique 15 fois plus faible que celle du béton et 400 fois plus faible que celle de l'acier</a:t>
            </a:r>
            <a:r>
              <a:rPr lang="fr-FR" sz="2400" kern="0" dirty="0" smtClean="0">
                <a:solidFill>
                  <a:srgbClr val="FFFFFF"/>
                </a:solidFill>
                <a:latin typeface="Times New Roman"/>
                <a:ea typeface="+mj-ea"/>
                <a:cs typeface="+mj-cs"/>
              </a:rPr>
              <a:t>),</a:t>
            </a:r>
            <a:r>
              <a:rPr lang="fr-FR" sz="2400" kern="0" dirty="0">
                <a:solidFill>
                  <a:srgbClr val="FFFFFF"/>
                </a:solidFill>
                <a:latin typeface="Times New Roman"/>
              </a:rPr>
              <a:t> Bon pour la construction des maisons de faibles hauteurs (maisons individuelles en particulier).</a:t>
            </a:r>
          </a:p>
          <a:p>
            <a:pPr algn="just">
              <a:lnSpc>
                <a:spcPct val="150000"/>
              </a:lnSpc>
              <a:defRPr/>
            </a:pPr>
            <a:r>
              <a:rPr lang="fr-FR" sz="2400" b="1" kern="0" dirty="0" smtClean="0">
                <a:solidFill>
                  <a:srgbClr val="FFFF00"/>
                </a:solidFill>
                <a:latin typeface="Times New Roman"/>
                <a:ea typeface="+mj-ea"/>
                <a:cs typeface="+mj-cs"/>
              </a:rPr>
              <a:t>Inconvénients </a:t>
            </a:r>
            <a:r>
              <a:rPr lang="fr-FR" sz="2400" b="1" kern="0" dirty="0">
                <a:solidFill>
                  <a:srgbClr val="FFFF00"/>
                </a:solidFill>
                <a:latin typeface="Times New Roman"/>
                <a:ea typeface="+mj-ea"/>
                <a:cs typeface="+mj-cs"/>
              </a:rPr>
              <a:t>: </a:t>
            </a:r>
          </a:p>
          <a:p>
            <a:pPr algn="just">
              <a:defRPr/>
            </a:pPr>
            <a:r>
              <a:rPr lang="fr-FR" sz="2400" kern="0" dirty="0">
                <a:solidFill>
                  <a:srgbClr val="FFFFFF"/>
                </a:solidFill>
                <a:latin typeface="Times New Roman"/>
                <a:ea typeface="+mj-ea"/>
                <a:cs typeface="+mj-cs"/>
              </a:rPr>
              <a:t>coût élevé , difficulté de réaliser des jonctions rigides, résistance mécanique relativement faible, capacité d'accumulation de chaleur faible, vulnérabilité au feu. </a:t>
            </a:r>
          </a:p>
        </p:txBody>
      </p:sp>
      <p:sp>
        <p:nvSpPr>
          <p:cNvPr id="3" name="Rectangle 2"/>
          <p:cNvSpPr/>
          <p:nvPr/>
        </p:nvSpPr>
        <p:spPr>
          <a:xfrm>
            <a:off x="428596" y="285728"/>
            <a:ext cx="7286676" cy="584775"/>
          </a:xfrm>
          <a:prstGeom prst="rect">
            <a:avLst/>
          </a:prstGeom>
        </p:spPr>
        <p:txBody>
          <a:bodyPr wrap="square">
            <a:spAutoFit/>
          </a:bodyPr>
          <a:lstStyle/>
          <a:p>
            <a:pPr algn="ctr" fontAlgn="auto">
              <a:spcBef>
                <a:spcPts val="0"/>
              </a:spcBef>
              <a:spcAft>
                <a:spcPts val="0"/>
              </a:spcAft>
            </a:pPr>
            <a:r>
              <a:rPr lang="fr-FR" sz="3200" dirty="0" smtClean="0">
                <a:solidFill>
                  <a:srgbClr val="FF9900">
                    <a:lumMod val="60000"/>
                    <a:lumOff val="40000"/>
                  </a:srgbClr>
                </a:solidFill>
              </a:rPr>
              <a:t>III. Historiques </a:t>
            </a:r>
            <a:r>
              <a:rPr lang="fr-FR" sz="3200" dirty="0">
                <a:solidFill>
                  <a:srgbClr val="FF9900">
                    <a:lumMod val="60000"/>
                    <a:lumOff val="40000"/>
                  </a:srgbClr>
                </a:solidFill>
              </a:rPr>
              <a:t>et principes de construction </a:t>
            </a:r>
          </a:p>
        </p:txBody>
      </p:sp>
      <p:sp>
        <p:nvSpPr>
          <p:cNvPr id="6" name="Text Box 7"/>
          <p:cNvSpPr txBox="1">
            <a:spLocks noChangeArrowheads="1"/>
          </p:cNvSpPr>
          <p:nvPr/>
        </p:nvSpPr>
        <p:spPr bwMode="auto">
          <a:xfrm>
            <a:off x="1129983" y="1289866"/>
            <a:ext cx="1524000" cy="678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dirty="0" smtClean="0">
                <a:ln>
                  <a:noFill/>
                </a:ln>
                <a:solidFill>
                  <a:srgbClr val="FF0000"/>
                </a:solidFill>
                <a:effectLst/>
                <a:latin typeface="Calibri" pitchFamily="34" charset="0"/>
                <a:ea typeface="Arial" pitchFamily="34" charset="0"/>
                <a:cs typeface="Arial" pitchFamily="34" charset="0"/>
              </a:rPr>
              <a:t>Vers 6000 à 7000 Av J.C</a:t>
            </a:r>
            <a:endParaRPr kumimoji="0" lang="en-US" sz="22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ZoneTexte 6"/>
          <p:cNvSpPr txBox="1"/>
          <p:nvPr/>
        </p:nvSpPr>
        <p:spPr>
          <a:xfrm>
            <a:off x="2857954" y="1413829"/>
            <a:ext cx="2744788" cy="430887"/>
          </a:xfrm>
          <a:prstGeom prst="rect">
            <a:avLst/>
          </a:prstGeom>
          <a:noFill/>
        </p:spPr>
        <p:txBody>
          <a:bodyPr wrap="square" rtlCol="0">
            <a:spAutoFit/>
          </a:bodyPr>
          <a:lstStyle/>
          <a:p>
            <a:r>
              <a:rPr lang="en-US" sz="2200" dirty="0" smtClean="0">
                <a:solidFill>
                  <a:srgbClr val="FFC000"/>
                </a:solidFill>
              </a:rPr>
              <a:t>Construction en bois</a:t>
            </a:r>
            <a:endParaRPr lang="en-US" sz="2200" dirty="0">
              <a:solidFill>
                <a:srgbClr val="FFC000"/>
              </a:solidFill>
            </a:endParaRPr>
          </a:p>
        </p:txBody>
      </p:sp>
      <p:sp>
        <p:nvSpPr>
          <p:cNvPr id="8" name="ZoneTexte 7"/>
          <p:cNvSpPr txBox="1"/>
          <p:nvPr/>
        </p:nvSpPr>
        <p:spPr>
          <a:xfrm>
            <a:off x="5810272" y="1383051"/>
            <a:ext cx="1905000" cy="461665"/>
          </a:xfrm>
          <a:prstGeom prst="rect">
            <a:avLst/>
          </a:prstGeom>
          <a:noFill/>
        </p:spPr>
        <p:txBody>
          <a:bodyPr wrap="square" rtlCol="0">
            <a:spAutoFit/>
          </a:bodyPr>
          <a:lstStyle/>
          <a:p>
            <a:r>
              <a:rPr lang="en-US" sz="2400" dirty="0" smtClean="0">
                <a:solidFill>
                  <a:srgbClr val="FF0000"/>
                </a:solidFill>
              </a:rPr>
              <a:t>A ce jour</a:t>
            </a:r>
            <a:endParaRPr lang="en-US" sz="2400" dirty="0">
              <a:solidFill>
                <a:srgbClr val="FF0000"/>
              </a:solidFill>
            </a:endParaRPr>
          </a:p>
        </p:txBody>
      </p:sp>
      <p:sp>
        <p:nvSpPr>
          <p:cNvPr id="9" name="Line 5"/>
          <p:cNvSpPr>
            <a:spLocks noChangeShapeType="1"/>
          </p:cNvSpPr>
          <p:nvPr/>
        </p:nvSpPr>
        <p:spPr bwMode="auto">
          <a:xfrm>
            <a:off x="1962172" y="2132856"/>
            <a:ext cx="4800600" cy="0"/>
          </a:xfrm>
          <a:prstGeom prst="line">
            <a:avLst/>
          </a:prstGeom>
          <a:ln w="57150">
            <a:solidFill>
              <a:schemeClr val="tx2">
                <a:lumMod val="75000"/>
              </a:schemeClr>
            </a:solidFill>
            <a:headEnd/>
            <a:tailEnd type="triangle" w="med" len="med"/>
          </a:ln>
          <a:extLst/>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5" name="Espace réservé du numéro de diapositive 4"/>
          <p:cNvSpPr>
            <a:spLocks noGrp="1"/>
          </p:cNvSpPr>
          <p:nvPr>
            <p:ph type="sldNum" sz="quarter" idx="12"/>
          </p:nvPr>
        </p:nvSpPr>
        <p:spPr/>
        <p:txBody>
          <a:bodyPr>
            <a:normAutofit/>
          </a:bodyPr>
          <a:lstStyle/>
          <a:p>
            <a:fld id="{CF4668DC-857F-487D-BFFA-8C0CA5037977}" type="slidenum">
              <a:rPr lang="fr-BE" smtClean="0">
                <a:solidFill>
                  <a:srgbClr val="FFFFFF"/>
                </a:solidFill>
              </a:rPr>
              <a:pPr/>
              <a:t>8</a:t>
            </a:fld>
            <a:endParaRPr lang="fr-BE" dirty="0">
              <a:solidFill>
                <a:srgbClr val="FFFFFF"/>
              </a:solidFill>
            </a:endParaRPr>
          </a:p>
        </p:txBody>
      </p:sp>
    </p:spTree>
    <p:extLst>
      <p:ext uri="{BB962C8B-B14F-4D97-AF65-F5344CB8AC3E}">
        <p14:creationId xmlns:p14="http://schemas.microsoft.com/office/powerpoint/2010/main" xmlns="" val="2051009500"/>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4282" y="764704"/>
            <a:ext cx="8715436" cy="6093296"/>
          </a:xfrm>
          <a:prstGeom prst="rect">
            <a:avLst/>
          </a:prstGeom>
          <a:ln>
            <a:solidFill>
              <a:schemeClr val="accent1"/>
            </a:solidFill>
          </a:ln>
        </p:spPr>
        <p:txBody>
          <a:bodyPr/>
          <a:lstStyle/>
          <a:p>
            <a:pPr algn="just">
              <a:lnSpc>
                <a:spcPct val="150000"/>
              </a:lnSpc>
              <a:defRPr/>
            </a:pPr>
            <a:r>
              <a:rPr lang="fr-FR" sz="2400" b="1" kern="0" dirty="0" smtClean="0">
                <a:solidFill>
                  <a:srgbClr val="FFFF00"/>
                </a:solidFill>
                <a:latin typeface="Times New Roman"/>
                <a:ea typeface="+mj-ea"/>
                <a:cs typeface="+mj-cs"/>
              </a:rPr>
              <a:t>III. 2</a:t>
            </a:r>
            <a:r>
              <a:rPr lang="fr-FR" sz="2400" b="1" kern="0" dirty="0">
                <a:solidFill>
                  <a:srgbClr val="FFFF00"/>
                </a:solidFill>
                <a:latin typeface="Times New Roman"/>
                <a:ea typeface="+mj-ea"/>
                <a:cs typeface="+mj-cs"/>
              </a:rPr>
              <a:t>. </a:t>
            </a:r>
            <a:r>
              <a:rPr lang="fr-FR" sz="2400" b="1" kern="0" dirty="0" smtClean="0">
                <a:solidFill>
                  <a:srgbClr val="FFFF00"/>
                </a:solidFill>
                <a:latin typeface="Times New Roman"/>
                <a:ea typeface="+mj-ea"/>
                <a:cs typeface="+mj-cs"/>
              </a:rPr>
              <a:t>Constructions </a:t>
            </a:r>
            <a:r>
              <a:rPr lang="fr-FR" sz="2400" b="1" kern="0" dirty="0">
                <a:solidFill>
                  <a:srgbClr val="FFFF00"/>
                </a:solidFill>
                <a:latin typeface="Times New Roman"/>
                <a:ea typeface="+mj-ea"/>
                <a:cs typeface="+mj-cs"/>
              </a:rPr>
              <a:t>en pierres : </a:t>
            </a:r>
          </a:p>
          <a:p>
            <a:pPr algn="just">
              <a:lnSpc>
                <a:spcPct val="150000"/>
              </a:lnSpc>
              <a:defRPr/>
            </a:pPr>
            <a:endParaRPr lang="fr-FR" sz="2400" b="1" kern="0" dirty="0" smtClean="0">
              <a:solidFill>
                <a:srgbClr val="FFFF00"/>
              </a:solidFill>
              <a:latin typeface="Times New Roman"/>
              <a:ea typeface="+mj-ea"/>
              <a:cs typeface="+mj-cs"/>
            </a:endParaRPr>
          </a:p>
          <a:p>
            <a:pPr algn="just">
              <a:lnSpc>
                <a:spcPct val="150000"/>
              </a:lnSpc>
              <a:defRPr/>
            </a:pPr>
            <a:endParaRPr lang="fr-FR" sz="2400" b="1" kern="0" dirty="0">
              <a:solidFill>
                <a:srgbClr val="FFFF00"/>
              </a:solidFill>
              <a:latin typeface="Times New Roman"/>
              <a:ea typeface="+mj-ea"/>
              <a:cs typeface="+mj-cs"/>
            </a:endParaRPr>
          </a:p>
          <a:p>
            <a:pPr algn="just">
              <a:lnSpc>
                <a:spcPct val="150000"/>
              </a:lnSpc>
              <a:defRPr/>
            </a:pPr>
            <a:endParaRPr lang="fr-FR" sz="2400" b="1" kern="0" dirty="0" smtClean="0">
              <a:solidFill>
                <a:srgbClr val="FFFF00"/>
              </a:solidFill>
              <a:latin typeface="Times New Roman"/>
              <a:ea typeface="+mj-ea"/>
              <a:cs typeface="+mj-cs"/>
            </a:endParaRPr>
          </a:p>
          <a:p>
            <a:pPr algn="just">
              <a:lnSpc>
                <a:spcPct val="150000"/>
              </a:lnSpc>
              <a:defRPr/>
            </a:pPr>
            <a:endParaRPr lang="fr-FR" sz="2400" b="1" kern="0" dirty="0" smtClean="0">
              <a:solidFill>
                <a:srgbClr val="FFFF00"/>
              </a:solidFill>
              <a:latin typeface="Times New Roman"/>
              <a:ea typeface="+mj-ea"/>
              <a:cs typeface="+mj-cs"/>
            </a:endParaRPr>
          </a:p>
          <a:p>
            <a:pPr algn="just">
              <a:lnSpc>
                <a:spcPct val="150000"/>
              </a:lnSpc>
              <a:defRPr/>
            </a:pPr>
            <a:endParaRPr lang="fr-FR" sz="2400" b="1" kern="0" dirty="0">
              <a:solidFill>
                <a:srgbClr val="FFFF00"/>
              </a:solidFill>
              <a:latin typeface="Times New Roman"/>
              <a:ea typeface="+mj-ea"/>
              <a:cs typeface="+mj-cs"/>
            </a:endParaRPr>
          </a:p>
          <a:p>
            <a:pPr marL="285750" indent="-285750" algn="just">
              <a:lnSpc>
                <a:spcPct val="150000"/>
              </a:lnSpc>
              <a:buFont typeface="Wingdings" pitchFamily="2" charset="2"/>
              <a:buChar char="ü"/>
            </a:pPr>
            <a:r>
              <a:rPr lang="fr-FR" sz="2400" dirty="0" smtClean="0">
                <a:solidFill>
                  <a:srgbClr val="FF6600"/>
                </a:solidFill>
              </a:rPr>
              <a:t>Avantages </a:t>
            </a:r>
            <a:r>
              <a:rPr lang="fr-FR" sz="2400" dirty="0">
                <a:solidFill>
                  <a:srgbClr val="FF6600"/>
                </a:solidFill>
              </a:rPr>
              <a:t>: </a:t>
            </a:r>
          </a:p>
          <a:p>
            <a:pPr algn="just">
              <a:lnSpc>
                <a:spcPct val="150000"/>
              </a:lnSpc>
            </a:pPr>
            <a:r>
              <a:rPr lang="fr-FR" sz="2400" dirty="0" smtClean="0"/>
              <a:t>Longévité, </a:t>
            </a:r>
            <a:r>
              <a:rPr lang="fr-FR" sz="2400" dirty="0"/>
              <a:t>bonne résistance a la compression </a:t>
            </a:r>
          </a:p>
          <a:p>
            <a:pPr marL="342900" indent="-342900" algn="just">
              <a:lnSpc>
                <a:spcPct val="150000"/>
              </a:lnSpc>
              <a:buFont typeface="Wingdings" pitchFamily="2" charset="2"/>
              <a:buChar char="ü"/>
            </a:pPr>
            <a:r>
              <a:rPr lang="fr-FR" sz="2400" dirty="0">
                <a:solidFill>
                  <a:srgbClr val="FF6600"/>
                </a:solidFill>
              </a:rPr>
              <a:t>Inconvénients : </a:t>
            </a:r>
          </a:p>
          <a:p>
            <a:pPr algn="just"/>
            <a:r>
              <a:rPr lang="fr-FR" sz="2400" dirty="0"/>
              <a:t>poids élevé (tassement probable), main d’œuvre demandée très qualifiée durée de réalisation longue, hauteur limitée, mauvaise résistance à la traction. </a:t>
            </a:r>
          </a:p>
          <a:p>
            <a:pPr algn="just">
              <a:lnSpc>
                <a:spcPct val="150000"/>
              </a:lnSpc>
              <a:defRPr/>
            </a:pPr>
            <a:endParaRPr lang="fr-FR" sz="2400" b="1" kern="0" dirty="0" smtClean="0">
              <a:solidFill>
                <a:srgbClr val="FFFF00"/>
              </a:solidFill>
              <a:latin typeface="Times New Roman"/>
              <a:ea typeface="+mj-ea"/>
              <a:cs typeface="+mj-cs"/>
            </a:endParaRPr>
          </a:p>
          <a:p>
            <a:pPr algn="just">
              <a:lnSpc>
                <a:spcPct val="150000"/>
              </a:lnSpc>
              <a:defRPr/>
            </a:pPr>
            <a:endParaRPr lang="fr-FR" sz="2400" b="1" kern="0" dirty="0" smtClean="0">
              <a:solidFill>
                <a:srgbClr val="FFFF00"/>
              </a:solidFill>
              <a:latin typeface="Times New Roman"/>
              <a:ea typeface="+mj-ea"/>
              <a:cs typeface="+mj-cs"/>
            </a:endParaRPr>
          </a:p>
        </p:txBody>
      </p:sp>
      <p:sp>
        <p:nvSpPr>
          <p:cNvPr id="3" name="Rectangle 2"/>
          <p:cNvSpPr/>
          <p:nvPr/>
        </p:nvSpPr>
        <p:spPr>
          <a:xfrm>
            <a:off x="813716" y="116632"/>
            <a:ext cx="7286676" cy="584775"/>
          </a:xfrm>
          <a:prstGeom prst="rect">
            <a:avLst/>
          </a:prstGeom>
        </p:spPr>
        <p:txBody>
          <a:bodyPr wrap="square">
            <a:spAutoFit/>
          </a:bodyPr>
          <a:lstStyle/>
          <a:p>
            <a:pPr algn="ctr" fontAlgn="auto">
              <a:spcBef>
                <a:spcPts val="0"/>
              </a:spcBef>
              <a:spcAft>
                <a:spcPts val="0"/>
              </a:spcAft>
            </a:pPr>
            <a:r>
              <a:rPr lang="fr-FR" sz="3200" dirty="0" err="1" smtClean="0">
                <a:solidFill>
                  <a:srgbClr val="FF9900">
                    <a:lumMod val="60000"/>
                    <a:lumOff val="40000"/>
                  </a:srgbClr>
                </a:solidFill>
              </a:rPr>
              <a:t>III.Historiques</a:t>
            </a:r>
            <a:r>
              <a:rPr lang="fr-FR" sz="3200" dirty="0" smtClean="0">
                <a:solidFill>
                  <a:srgbClr val="FF9900">
                    <a:lumMod val="60000"/>
                    <a:lumOff val="40000"/>
                  </a:srgbClr>
                </a:solidFill>
              </a:rPr>
              <a:t> </a:t>
            </a:r>
            <a:r>
              <a:rPr lang="fr-FR" sz="3200" dirty="0">
                <a:solidFill>
                  <a:srgbClr val="FF9900">
                    <a:lumMod val="60000"/>
                    <a:lumOff val="40000"/>
                  </a:srgbClr>
                </a:solidFill>
              </a:rPr>
              <a:t>et principes de construction </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2504" y="1460510"/>
            <a:ext cx="6912768" cy="25445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a:xfrm>
            <a:off x="7024718" y="6500192"/>
            <a:ext cx="1905000" cy="357808"/>
          </a:xfrm>
        </p:spPr>
        <p:txBody>
          <a:bodyPr/>
          <a:lstStyle/>
          <a:p>
            <a:fld id="{CF4668DC-857F-487D-BFFA-8C0CA5037977}" type="slidenum">
              <a:rPr lang="fr-BE" smtClean="0">
                <a:solidFill>
                  <a:srgbClr val="FFFFFF"/>
                </a:solidFill>
              </a:rPr>
              <a:pPr/>
              <a:t>9</a:t>
            </a:fld>
            <a:endParaRPr lang="fr-BE" dirty="0">
              <a:solidFill>
                <a:srgbClr val="FFFFFF"/>
              </a:solidFill>
            </a:endParaRPr>
          </a:p>
        </p:txBody>
      </p:sp>
    </p:spTree>
    <p:extLst>
      <p:ext uri="{BB962C8B-B14F-4D97-AF65-F5344CB8AC3E}">
        <p14:creationId xmlns:p14="http://schemas.microsoft.com/office/powerpoint/2010/main" xmlns="" val="986714757"/>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Techn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10291</TotalTime>
  <Words>2326</Words>
  <Application>Microsoft Office PowerPoint</Application>
  <PresentationFormat>Affichage à l'écran (4:3)</PresentationFormat>
  <Paragraphs>547</Paragraphs>
  <Slides>29</Slides>
  <Notes>29</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Technique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Company>ehtp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khaled</dc:creator>
  <cp:lastModifiedBy>Eleve</cp:lastModifiedBy>
  <cp:revision>215</cp:revision>
  <cp:lastPrinted>2014-10-18T18:00:57Z</cp:lastPrinted>
  <dcterms:created xsi:type="dcterms:W3CDTF">2002-03-26T08:44:42Z</dcterms:created>
  <dcterms:modified xsi:type="dcterms:W3CDTF">2021-08-20T23:46:46Z</dcterms:modified>
</cp:coreProperties>
</file>