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5"/>
  </p:handoutMasterIdLst>
  <p:sldIdLst>
    <p:sldId id="314" r:id="rId2"/>
    <p:sldId id="306" r:id="rId3"/>
    <p:sldId id="307" r:id="rId4"/>
    <p:sldId id="312" r:id="rId5"/>
    <p:sldId id="299" r:id="rId6"/>
    <p:sldId id="269" r:id="rId7"/>
    <p:sldId id="301" r:id="rId8"/>
    <p:sldId id="272" r:id="rId9"/>
    <p:sldId id="302" r:id="rId10"/>
    <p:sldId id="315" r:id="rId11"/>
    <p:sldId id="323" r:id="rId12"/>
    <p:sldId id="304" r:id="rId13"/>
    <p:sldId id="277" r:id="rId14"/>
    <p:sldId id="316" r:id="rId15"/>
    <p:sldId id="279" r:id="rId16"/>
    <p:sldId id="303" r:id="rId17"/>
    <p:sldId id="317" r:id="rId18"/>
    <p:sldId id="280" r:id="rId19"/>
    <p:sldId id="318" r:id="rId20"/>
    <p:sldId id="305" r:id="rId21"/>
    <p:sldId id="319" r:id="rId22"/>
    <p:sldId id="320" r:id="rId23"/>
    <p:sldId id="322" r:id="rId24"/>
  </p:sldIdLst>
  <p:sldSz cx="9144000" cy="6858000" type="screen4x3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81" autoAdjust="0"/>
  </p:normalViewPr>
  <p:slideViewPr>
    <p:cSldViewPr>
      <p:cViewPr>
        <p:scale>
          <a:sx n="80" d="100"/>
          <a:sy n="80" d="100"/>
        </p:scale>
        <p:origin x="-78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1763B9A-F10A-4831-BD6C-8919FA204B9F}" type="datetimeFigureOut">
              <a:rPr lang="fr-FR" smtClean="0"/>
              <a:pPr/>
              <a:t>06/04/2023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7612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06/04/2023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06/04/2023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06/04/2023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06/04/2023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06/04/2023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06/04/2023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06/04/2023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06/04/2023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06/04/2023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06/04/2023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06/04/2023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57A16-BA77-4ADF-88B4-830D39BE7356}" type="datetimeFigureOut">
              <a:rPr lang="fr-FR" smtClean="0"/>
              <a:pPr/>
              <a:t>06/04/2023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971600" y="2132856"/>
            <a:ext cx="7143800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Chapitre 2 </a:t>
            </a:r>
          </a:p>
          <a:p>
            <a:pPr algn="ctr"/>
            <a:r>
              <a:rPr lang="fr-FR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Listes</a:t>
            </a:r>
          </a:p>
        </p:txBody>
      </p:sp>
    </p:spTree>
    <p:extLst>
      <p:ext uri="{BB962C8B-B14F-4D97-AF65-F5344CB8AC3E}">
        <p14:creationId xmlns:p14="http://schemas.microsoft.com/office/powerpoint/2010/main" val="90395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fr-FR" sz="2200" b="1" u="sng" dirty="0"/>
              <a:t>Exemple 2</a:t>
            </a:r>
            <a:r>
              <a:rPr lang="fr-FR" sz="2200" b="1" dirty="0"/>
              <a:t>: </a:t>
            </a:r>
            <a:r>
              <a:rPr lang="fr-FR" sz="2200" b="1" dirty="0" smtClean="0"/>
              <a:t>Liste </a:t>
            </a:r>
            <a:r>
              <a:rPr lang="fr-FR" sz="2200" b="1" dirty="0"/>
              <a:t>chainée </a:t>
            </a:r>
            <a:r>
              <a:rPr lang="fr-FR" sz="2200" b="1" dirty="0" smtClean="0"/>
              <a:t>d’étudiants</a:t>
            </a:r>
            <a:endParaRPr lang="fr-FR" sz="2200" b="1" dirty="0"/>
          </a:p>
          <a:p>
            <a:pPr>
              <a:buNone/>
            </a:pPr>
            <a:r>
              <a:rPr lang="fr-FR" sz="2000" b="1" dirty="0"/>
              <a:t>Type Structure étudiant </a:t>
            </a:r>
          </a:p>
          <a:p>
            <a:pPr lvl="1">
              <a:buNone/>
            </a:pPr>
            <a:r>
              <a:rPr lang="fr-FR" sz="2000" b="1" dirty="0"/>
              <a:t>P: Personne </a:t>
            </a:r>
          </a:p>
          <a:p>
            <a:pPr lvl="1">
              <a:buNone/>
            </a:pPr>
            <a:r>
              <a:rPr lang="fr-FR" sz="2000" b="1" dirty="0" smtClean="0"/>
              <a:t>Numéro: entier</a:t>
            </a:r>
          </a:p>
          <a:p>
            <a:pPr>
              <a:buNone/>
            </a:pPr>
            <a:r>
              <a:rPr lang="fr-FR" sz="2000" b="1" dirty="0" smtClean="0"/>
              <a:t>Fin </a:t>
            </a:r>
          </a:p>
          <a:p>
            <a:pPr>
              <a:buNone/>
            </a:pPr>
            <a:r>
              <a:rPr lang="fr-FR" sz="2000" b="1" dirty="0" smtClean="0"/>
              <a:t>Type Structure </a:t>
            </a:r>
            <a:r>
              <a:rPr lang="fr-FR" sz="2000" b="1" dirty="0"/>
              <a:t>Maillon </a:t>
            </a:r>
          </a:p>
          <a:p>
            <a:pPr>
              <a:buNone/>
            </a:pPr>
            <a:r>
              <a:rPr lang="fr-FR" sz="2000" b="1" dirty="0"/>
              <a:t>    </a:t>
            </a:r>
            <a:r>
              <a:rPr lang="fr-FR" sz="2000" b="1" dirty="0" err="1" smtClean="0"/>
              <a:t>Ele</a:t>
            </a:r>
            <a:r>
              <a:rPr lang="fr-FR" sz="2000" b="1" dirty="0" smtClean="0"/>
              <a:t>: </a:t>
            </a:r>
            <a:r>
              <a:rPr lang="fr-FR" sz="2000" b="1" dirty="0"/>
              <a:t>étudiant; </a:t>
            </a:r>
          </a:p>
          <a:p>
            <a:pPr>
              <a:buNone/>
            </a:pPr>
            <a:r>
              <a:rPr lang="fr-FR" sz="2000" b="1" dirty="0"/>
              <a:t>    </a:t>
            </a:r>
            <a:r>
              <a:rPr lang="fr-FR" sz="2000" b="1" dirty="0" smtClean="0"/>
              <a:t>Suivant</a:t>
            </a:r>
            <a:r>
              <a:rPr lang="fr-FR" sz="2000" b="1" dirty="0"/>
              <a:t>: * Maillon;</a:t>
            </a:r>
          </a:p>
          <a:p>
            <a:pPr>
              <a:buNone/>
            </a:pPr>
            <a:r>
              <a:rPr lang="fr-FR" sz="2000" b="1" dirty="0" smtClean="0"/>
              <a:t>Fin </a:t>
            </a:r>
          </a:p>
          <a:p>
            <a:pPr>
              <a:buNone/>
            </a:pPr>
            <a:r>
              <a:rPr lang="fr-FR" sz="2200" b="1" dirty="0" smtClean="0"/>
              <a:t>Type </a:t>
            </a:r>
            <a:r>
              <a:rPr lang="fr-FR" sz="2200" b="1" dirty="0"/>
              <a:t>Liste : * Maillon;  </a:t>
            </a:r>
          </a:p>
          <a:p>
            <a:pPr>
              <a:buNone/>
            </a:pPr>
            <a:r>
              <a:rPr lang="fr-FR" sz="2200" b="1" dirty="0">
                <a:solidFill>
                  <a:srgbClr val="FF0000"/>
                </a:solidFill>
              </a:rPr>
              <a:t>Ou</a:t>
            </a:r>
            <a:r>
              <a:rPr lang="fr-FR" sz="2200" b="1" dirty="0"/>
              <a:t> </a:t>
            </a:r>
          </a:p>
          <a:p>
            <a:pPr>
              <a:buNone/>
            </a:pPr>
            <a:r>
              <a:rPr lang="fr-FR" sz="2200" b="1" dirty="0" smtClean="0"/>
              <a:t>Type </a:t>
            </a:r>
            <a:r>
              <a:rPr lang="fr-FR" sz="2200" b="1" dirty="0" err="1" smtClean="0"/>
              <a:t>Liste_étudiants</a:t>
            </a:r>
            <a:r>
              <a:rPr lang="fr-FR" sz="2200" b="1" dirty="0" smtClean="0"/>
              <a:t> </a:t>
            </a:r>
            <a:r>
              <a:rPr lang="fr-FR" sz="2200" b="1" dirty="0"/>
              <a:t>: *maillon </a:t>
            </a:r>
            <a:endParaRPr lang="fr-FR" sz="2200" dirty="0"/>
          </a:p>
          <a:p>
            <a:pPr>
              <a:buNone/>
            </a:pPr>
            <a:endParaRPr lang="fr-FR" sz="2400" dirty="0" smtClean="0"/>
          </a:p>
          <a:p>
            <a:pPr marL="514350" indent="-514350">
              <a:buNone/>
            </a:pPr>
            <a:endParaRPr lang="fr-FR" sz="2400" b="1" u="sng" dirty="0" smtClean="0"/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d’étudiants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28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4506" y="921825"/>
            <a:ext cx="8643998" cy="5929354"/>
          </a:xfrm>
        </p:spPr>
        <p:txBody>
          <a:bodyPr>
            <a:normAutofit/>
          </a:bodyPr>
          <a:lstStyle/>
          <a:p>
            <a:pPr marL="542925" indent="-36195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fr-FR" sz="2400" b="1" dirty="0" err="1" smtClean="0"/>
              <a:t>Créer_maillon</a:t>
            </a:r>
            <a:r>
              <a:rPr lang="fr-FR" sz="2400" b="1" dirty="0" smtClean="0"/>
              <a:t> (X: </a:t>
            </a:r>
            <a:r>
              <a:rPr lang="fr-FR" sz="2400" b="1" dirty="0" err="1" smtClean="0"/>
              <a:t>élement</a:t>
            </a:r>
            <a:r>
              <a:rPr lang="fr-FR" sz="2400" b="1" dirty="0" smtClean="0"/>
              <a:t>)</a:t>
            </a:r>
          </a:p>
          <a:p>
            <a:pPr marL="542925" indent="-3619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fr-FR" sz="2400" b="1" dirty="0" err="1" smtClean="0"/>
              <a:t>Est_vide</a:t>
            </a:r>
            <a:r>
              <a:rPr lang="fr-FR" sz="2400" b="1" dirty="0" smtClean="0"/>
              <a:t>(L : Liste)</a:t>
            </a:r>
          </a:p>
          <a:p>
            <a:pPr marL="542925" indent="-3619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fr-FR" sz="2400" b="1" dirty="0" err="1" smtClean="0"/>
              <a:t>Est_pleine</a:t>
            </a:r>
            <a:r>
              <a:rPr lang="fr-FR" sz="2400" b="1" dirty="0" smtClean="0"/>
              <a:t> (L </a:t>
            </a:r>
            <a:r>
              <a:rPr lang="fr-FR" sz="2400" b="1" dirty="0"/>
              <a:t>: Liste)</a:t>
            </a:r>
            <a:r>
              <a:rPr lang="fr-FR" sz="2400" b="1" dirty="0" smtClean="0"/>
              <a:t>  </a:t>
            </a:r>
          </a:p>
          <a:p>
            <a:pPr marL="542925" indent="-3619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fr-FR" sz="2400" b="1" dirty="0" smtClean="0"/>
              <a:t>Longueur (L: liste)</a:t>
            </a:r>
          </a:p>
          <a:p>
            <a:pPr marL="542925" indent="-3619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fr-FR" sz="2400" b="1" dirty="0" smtClean="0"/>
              <a:t>Ajouter(var L: </a:t>
            </a:r>
            <a:r>
              <a:rPr lang="fr-FR" sz="2400" b="1" dirty="0"/>
              <a:t>Liste, x : </a:t>
            </a:r>
            <a:r>
              <a:rPr lang="fr-FR" sz="2400" b="1" dirty="0" err="1" smtClean="0"/>
              <a:t>Typeq</a:t>
            </a:r>
            <a:r>
              <a:rPr lang="fr-FR" sz="2400" b="1" dirty="0" smtClean="0"/>
              <a:t>) </a:t>
            </a:r>
          </a:p>
          <a:p>
            <a:pPr marL="542925" indent="-3619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fr-FR" sz="2400" b="1" dirty="0"/>
              <a:t>Premier (l: liste</a:t>
            </a:r>
            <a:r>
              <a:rPr lang="fr-FR" sz="2400" b="1" dirty="0" smtClean="0"/>
              <a:t>)</a:t>
            </a:r>
            <a:endParaRPr lang="fr-FR" sz="2400" b="1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Opération primitives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40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415" y="1196752"/>
            <a:ext cx="8286808" cy="5429288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1800"/>
              </a:spcBef>
              <a:buNone/>
            </a:pPr>
            <a:r>
              <a:rPr lang="fr-FR" sz="2400" b="1" dirty="0" smtClean="0">
                <a:solidFill>
                  <a:srgbClr val="00B050"/>
                </a:solidFill>
              </a:rPr>
              <a:t>1. </a:t>
            </a:r>
            <a:r>
              <a:rPr lang="fr-FR" sz="2800" b="1" dirty="0" err="1" smtClean="0">
                <a:solidFill>
                  <a:srgbClr val="00B050"/>
                </a:solidFill>
              </a:rPr>
              <a:t>cree_maillon</a:t>
            </a:r>
            <a:r>
              <a:rPr lang="fr-FR" sz="2400" b="1" dirty="0" smtClean="0"/>
              <a:t>: </a:t>
            </a:r>
            <a:r>
              <a:rPr lang="fr-FR" sz="2400" dirty="0" smtClean="0"/>
              <a:t>crée un nouveau maillon, avec une réservation dynamique de la mémoire (Allouer), contenant comme valeur </a:t>
            </a:r>
            <a:r>
              <a:rPr lang="fr-FR" sz="2800" b="1" dirty="0" smtClean="0">
                <a:solidFill>
                  <a:srgbClr val="00B050"/>
                </a:solidFill>
              </a:rPr>
              <a:t>x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/>
              <a:t>dans le champs éléments et </a:t>
            </a:r>
            <a:r>
              <a:rPr lang="fr-FR" sz="2800" b="1" dirty="0" smtClean="0">
                <a:solidFill>
                  <a:srgbClr val="00B050"/>
                </a:solidFill>
              </a:rPr>
              <a:t>Nil</a:t>
            </a:r>
            <a:r>
              <a:rPr lang="fr-FR" sz="2400" dirty="0" smtClean="0"/>
              <a:t> dans le champs suivant. Cette fonction retourne l’adresse du maillon créé.</a:t>
            </a:r>
          </a:p>
          <a:p>
            <a:pPr>
              <a:spcBef>
                <a:spcPts val="1800"/>
              </a:spcBef>
              <a:buNone/>
            </a:pPr>
            <a:r>
              <a:rPr lang="fr-FR" sz="2400" b="1" dirty="0" smtClean="0"/>
              <a:t>	Fonction </a:t>
            </a:r>
            <a:r>
              <a:rPr lang="fr-FR" sz="2400" b="1" dirty="0" err="1" smtClean="0"/>
              <a:t>creer_maillon</a:t>
            </a:r>
            <a:r>
              <a:rPr lang="fr-FR" sz="2400" b="1" dirty="0" smtClean="0"/>
              <a:t> (x : </a:t>
            </a:r>
            <a:r>
              <a:rPr lang="fr-FR" sz="2400" b="1" dirty="0" err="1"/>
              <a:t>t</a:t>
            </a:r>
            <a:r>
              <a:rPr lang="fr-FR" sz="2400" b="1" dirty="0" err="1" smtClean="0"/>
              <a:t>ypeq</a:t>
            </a:r>
            <a:r>
              <a:rPr lang="fr-FR" sz="2400" b="1" dirty="0" smtClean="0"/>
              <a:t>): Liste</a:t>
            </a:r>
          </a:p>
          <a:p>
            <a:pPr>
              <a:spcBef>
                <a:spcPts val="1800"/>
              </a:spcBef>
              <a:buNone/>
            </a:pPr>
            <a:r>
              <a:rPr lang="fr-FR" sz="2600" dirty="0" smtClean="0"/>
              <a:t>		P: Liste                //  ou </a:t>
            </a:r>
            <a:r>
              <a:rPr lang="fr-FR" sz="2600" dirty="0" smtClean="0">
                <a:solidFill>
                  <a:srgbClr val="FF0000"/>
                </a:solidFill>
              </a:rPr>
              <a:t>P: *</a:t>
            </a:r>
            <a:r>
              <a:rPr lang="fr-FR" sz="2600" dirty="0" err="1" smtClean="0">
                <a:solidFill>
                  <a:srgbClr val="FF0000"/>
                </a:solidFill>
              </a:rPr>
              <a:t>Maillion</a:t>
            </a:r>
            <a:r>
              <a:rPr lang="fr-FR" sz="2600" dirty="0" smtClean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1800"/>
              </a:spcBef>
              <a:buNone/>
            </a:pPr>
            <a:r>
              <a:rPr lang="fr-FR" sz="2600" dirty="0" smtClean="0"/>
              <a:t>	</a:t>
            </a:r>
            <a:r>
              <a:rPr lang="fr-FR" sz="2600" b="1" dirty="0" smtClean="0"/>
              <a:t>Début</a:t>
            </a:r>
          </a:p>
          <a:p>
            <a:pPr>
              <a:buNone/>
            </a:pPr>
            <a:r>
              <a:rPr lang="fr-FR" sz="2600" dirty="0" smtClean="0"/>
              <a:t>   </a:t>
            </a:r>
            <a:r>
              <a:rPr lang="fr-FR" sz="2600" smtClean="0"/>
              <a:t>	  </a:t>
            </a:r>
            <a:r>
              <a:rPr lang="fr-FR" sz="2600" dirty="0" smtClean="0"/>
              <a:t>P </a:t>
            </a:r>
            <a:r>
              <a:rPr lang="fr-FR" sz="2600" dirty="0" smtClean="0">
                <a:sym typeface="Wingdings" pitchFamily="2" charset="2"/>
              </a:rPr>
              <a:t> </a:t>
            </a:r>
            <a:r>
              <a:rPr lang="fr-FR" sz="2600" b="1" dirty="0" smtClean="0">
                <a:solidFill>
                  <a:srgbClr val="7030A0"/>
                </a:solidFill>
              </a:rPr>
              <a:t>Allouer</a:t>
            </a:r>
            <a:r>
              <a:rPr lang="fr-FR" sz="2600" dirty="0" smtClean="0"/>
              <a:t> </a:t>
            </a:r>
            <a:r>
              <a:rPr lang="fr-FR" sz="2600" b="1" dirty="0" smtClean="0"/>
              <a:t>(Maillon)</a:t>
            </a:r>
          </a:p>
          <a:p>
            <a:pPr>
              <a:buNone/>
            </a:pPr>
            <a:r>
              <a:rPr lang="fr-FR" sz="2600" dirty="0" smtClean="0"/>
              <a:t>   	  P - &gt; </a:t>
            </a:r>
            <a:r>
              <a:rPr lang="fr-FR" sz="2600" dirty="0" err="1" smtClean="0"/>
              <a:t>Éle</a:t>
            </a:r>
            <a:r>
              <a:rPr lang="fr-FR" sz="2600" dirty="0" smtClean="0"/>
              <a:t> </a:t>
            </a:r>
            <a:r>
              <a:rPr lang="fr-FR" sz="2600" dirty="0" smtClean="0">
                <a:sym typeface="Wingdings" pitchFamily="2" charset="2"/>
              </a:rPr>
              <a:t> x;</a:t>
            </a:r>
          </a:p>
          <a:p>
            <a:pPr>
              <a:buNone/>
            </a:pPr>
            <a:r>
              <a:rPr lang="fr-FR" sz="2600" dirty="0" smtClean="0">
                <a:sym typeface="Wingdings" pitchFamily="2" charset="2"/>
              </a:rPr>
              <a:t>   	  P -&gt; suivant    Nil;  </a:t>
            </a:r>
            <a:r>
              <a:rPr lang="fr-FR" sz="2600" dirty="0" smtClean="0"/>
              <a:t>       </a:t>
            </a:r>
          </a:p>
          <a:p>
            <a:pPr>
              <a:buNone/>
            </a:pPr>
            <a:r>
              <a:rPr lang="fr-FR" sz="2600" dirty="0" smtClean="0"/>
              <a:t>  	  Retourne (P); </a:t>
            </a:r>
          </a:p>
          <a:p>
            <a:pPr>
              <a:buNone/>
            </a:pPr>
            <a:r>
              <a:rPr lang="fr-FR" sz="2600" dirty="0" smtClean="0"/>
              <a:t>	</a:t>
            </a:r>
            <a:r>
              <a:rPr lang="fr-FR" sz="2600" b="1" dirty="0" smtClean="0"/>
              <a:t>Fi n</a:t>
            </a:r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3600" b="1" dirty="0" smtClean="0">
                <a:solidFill>
                  <a:srgbClr val="00B050"/>
                </a:solidFill>
              </a:rPr>
              <a:t>(Opérations primitives)</a:t>
            </a:r>
            <a:endParaRPr lang="fr-FR" sz="4000" b="1" dirty="0">
              <a:solidFill>
                <a:srgbClr val="00B050"/>
              </a:solidFill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4139952" y="4437112"/>
            <a:ext cx="4248472" cy="1440160"/>
            <a:chOff x="4139952" y="4437112"/>
            <a:chExt cx="4248472" cy="1440160"/>
          </a:xfrm>
        </p:grpSpPr>
        <p:sp>
          <p:nvSpPr>
            <p:cNvPr id="2" name="Rectangle 1"/>
            <p:cNvSpPr/>
            <p:nvPr/>
          </p:nvSpPr>
          <p:spPr>
            <a:xfrm>
              <a:off x="5940152" y="5157192"/>
              <a:ext cx="2448272" cy="7200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" name="Connecteur droit 5"/>
            <p:cNvCxnSpPr>
              <a:endCxn id="2" idx="2"/>
            </p:cNvCxnSpPr>
            <p:nvPr/>
          </p:nvCxnSpPr>
          <p:spPr>
            <a:xfrm>
              <a:off x="7164288" y="5157192"/>
              <a:ext cx="0" cy="72008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4310819" y="4797152"/>
              <a:ext cx="792088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@</a:t>
              </a:r>
            </a:p>
          </p:txBody>
        </p:sp>
        <p:cxnSp>
          <p:nvCxnSpPr>
            <p:cNvPr id="11" name="Connecteur droit avec flèche 10"/>
            <p:cNvCxnSpPr/>
            <p:nvPr/>
          </p:nvCxnSpPr>
          <p:spPr>
            <a:xfrm>
              <a:off x="5102907" y="5085184"/>
              <a:ext cx="837245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4139952" y="4437112"/>
              <a:ext cx="693229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 smtClean="0">
                  <a:solidFill>
                    <a:srgbClr val="FF0000"/>
                  </a:solidFill>
                </a:rPr>
                <a:t>P</a:t>
              </a:r>
              <a:endParaRPr lang="fr-FR" sz="2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6372200" y="5210036"/>
            <a:ext cx="4032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00B050"/>
                </a:solidFill>
                <a:sym typeface="Wingdings" pitchFamily="2" charset="2"/>
              </a:rPr>
              <a:t>x</a:t>
            </a:r>
            <a:endParaRPr lang="fr-FR" sz="2800" b="1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24328" y="5219422"/>
            <a:ext cx="7920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sym typeface="Wingdings" pitchFamily="2" charset="2"/>
              </a:rPr>
              <a:t>Nil</a:t>
            </a:r>
            <a:endParaRPr lang="fr-F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928646"/>
            <a:ext cx="8286808" cy="592935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fr-FR" sz="2800" b="1" dirty="0" smtClean="0">
                <a:solidFill>
                  <a:srgbClr val="00B050"/>
                </a:solidFill>
              </a:rPr>
              <a:t>2. </a:t>
            </a:r>
            <a:r>
              <a:rPr lang="fr-FR" sz="2800" b="1" dirty="0" err="1" smtClean="0">
                <a:solidFill>
                  <a:srgbClr val="00B050"/>
                </a:solidFill>
              </a:rPr>
              <a:t>Est_vide</a:t>
            </a:r>
            <a:r>
              <a:rPr lang="fr-FR" sz="2800" b="1" dirty="0" smtClean="0">
                <a:solidFill>
                  <a:srgbClr val="00B050"/>
                </a:solidFill>
              </a:rPr>
              <a:t>:</a:t>
            </a:r>
            <a:r>
              <a:rPr lang="fr-FR" sz="2600" b="1" dirty="0" smtClean="0"/>
              <a:t> </a:t>
            </a:r>
            <a:r>
              <a:rPr lang="fr-FR" sz="2400" dirty="0" smtClean="0"/>
              <a:t>teste si la liste est vide ou non</a:t>
            </a:r>
            <a:endParaRPr lang="fr-FR" sz="2600" b="1" dirty="0" smtClean="0"/>
          </a:p>
          <a:p>
            <a:pPr>
              <a:spcBef>
                <a:spcPts val="600"/>
              </a:spcBef>
              <a:buNone/>
            </a:pPr>
            <a:r>
              <a:rPr lang="fr-FR" sz="2600" b="1" dirty="0" smtClean="0"/>
              <a:t>Fonction Est_vide(L : Liste) : Booléen</a:t>
            </a:r>
          </a:p>
          <a:p>
            <a:pPr>
              <a:spcBef>
                <a:spcPts val="0"/>
              </a:spcBef>
              <a:buNone/>
            </a:pPr>
            <a:r>
              <a:rPr lang="fr-FR" sz="2600" dirty="0" smtClean="0"/>
              <a:t>Début</a:t>
            </a:r>
          </a:p>
          <a:p>
            <a:pPr>
              <a:spcBef>
                <a:spcPts val="0"/>
              </a:spcBef>
              <a:buNone/>
            </a:pPr>
            <a:r>
              <a:rPr lang="fr-FR" sz="2600" dirty="0" smtClean="0"/>
              <a:t>     Si (L=Nil) alors </a:t>
            </a:r>
          </a:p>
          <a:p>
            <a:pPr>
              <a:spcBef>
                <a:spcPts val="0"/>
              </a:spcBef>
              <a:buNone/>
            </a:pPr>
            <a:r>
              <a:rPr lang="fr-FR" sz="2600" dirty="0" smtClean="0"/>
              <a:t>        Retourne ( vrai);</a:t>
            </a:r>
          </a:p>
          <a:p>
            <a:pPr>
              <a:spcBef>
                <a:spcPts val="0"/>
              </a:spcBef>
              <a:buNone/>
            </a:pPr>
            <a:r>
              <a:rPr lang="fr-FR" sz="2600" dirty="0" smtClean="0"/>
              <a:t>    Sinon</a:t>
            </a:r>
          </a:p>
          <a:p>
            <a:pPr>
              <a:spcBef>
                <a:spcPts val="0"/>
              </a:spcBef>
              <a:buNone/>
            </a:pPr>
            <a:r>
              <a:rPr lang="fr-FR" sz="2600" dirty="0" smtClean="0"/>
              <a:t>         Retourne(faux);</a:t>
            </a:r>
          </a:p>
          <a:p>
            <a:pPr>
              <a:spcBef>
                <a:spcPts val="0"/>
              </a:spcBef>
              <a:buNone/>
            </a:pPr>
            <a:r>
              <a:rPr lang="fr-FR" sz="2600" dirty="0" smtClean="0"/>
              <a:t>    Finsi </a:t>
            </a:r>
          </a:p>
          <a:p>
            <a:pPr>
              <a:spcBef>
                <a:spcPts val="0"/>
              </a:spcBef>
              <a:buNone/>
            </a:pPr>
            <a:r>
              <a:rPr lang="fr-FR" sz="2600" dirty="0" smtClean="0"/>
              <a:t>Fin</a:t>
            </a:r>
          </a:p>
          <a:p>
            <a:pPr>
              <a:spcBef>
                <a:spcPts val="600"/>
              </a:spcBef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 smtClean="0">
                <a:solidFill>
                  <a:srgbClr val="00B050"/>
                </a:solidFill>
              </a:rPr>
              <a:t>(Opérations </a:t>
            </a:r>
            <a:r>
              <a:rPr lang="fr-FR" sz="4000" b="1" dirty="0">
                <a:solidFill>
                  <a:srgbClr val="00B050"/>
                </a:solidFill>
              </a:rPr>
              <a:t>primitives)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Accolade fermante 1"/>
          <p:cNvSpPr/>
          <p:nvPr/>
        </p:nvSpPr>
        <p:spPr>
          <a:xfrm>
            <a:off x="3491880" y="2420888"/>
            <a:ext cx="288032" cy="2032202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982478" y="3244334"/>
            <a:ext cx="36138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/>
              <a:t>Retourne </a:t>
            </a:r>
            <a:r>
              <a:rPr lang="fr-FR" sz="2800" b="1" dirty="0" smtClean="0"/>
              <a:t>(L=Nil)</a:t>
            </a:r>
            <a:endParaRPr lang="fr-FR" sz="2800" b="1" dirty="0"/>
          </a:p>
        </p:txBody>
      </p:sp>
      <p:sp>
        <p:nvSpPr>
          <p:cNvPr id="6" name="Forme libre 5"/>
          <p:cNvSpPr/>
          <p:nvPr/>
        </p:nvSpPr>
        <p:spPr>
          <a:xfrm>
            <a:off x="1793174" y="2132857"/>
            <a:ext cx="4168239" cy="1204110"/>
          </a:xfrm>
          <a:custGeom>
            <a:avLst/>
            <a:gdLst>
              <a:gd name="connsiteX0" fmla="*/ 0 w 4168239"/>
              <a:gd name="connsiteY0" fmla="*/ 133304 h 1059579"/>
              <a:gd name="connsiteX1" fmla="*/ 522514 w 4168239"/>
              <a:gd name="connsiteY1" fmla="*/ 2675 h 1059579"/>
              <a:gd name="connsiteX2" fmla="*/ 2992582 w 4168239"/>
              <a:gd name="connsiteY2" fmla="*/ 240182 h 1059579"/>
              <a:gd name="connsiteX3" fmla="*/ 4168239 w 4168239"/>
              <a:gd name="connsiteY3" fmla="*/ 1059579 h 1059579"/>
              <a:gd name="connsiteX4" fmla="*/ 4168239 w 4168239"/>
              <a:gd name="connsiteY4" fmla="*/ 1059579 h 1059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68239" h="1059579">
                <a:moveTo>
                  <a:pt x="0" y="133304"/>
                </a:moveTo>
                <a:cubicBezTo>
                  <a:pt x="11875" y="59083"/>
                  <a:pt x="23750" y="-15138"/>
                  <a:pt x="522514" y="2675"/>
                </a:cubicBezTo>
                <a:cubicBezTo>
                  <a:pt x="1021278" y="20488"/>
                  <a:pt x="2384961" y="64031"/>
                  <a:pt x="2992582" y="240182"/>
                </a:cubicBezTo>
                <a:cubicBezTo>
                  <a:pt x="3600203" y="416333"/>
                  <a:pt x="4168239" y="1059579"/>
                  <a:pt x="4168239" y="1059579"/>
                </a:cubicBezTo>
                <a:lnTo>
                  <a:pt x="4168239" y="1059579"/>
                </a:ln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928646"/>
            <a:ext cx="8286808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600" b="1" dirty="0" smtClean="0">
                <a:solidFill>
                  <a:srgbClr val="00B050"/>
                </a:solidFill>
              </a:rPr>
              <a:t>3. </a:t>
            </a:r>
            <a:r>
              <a:rPr lang="fr-FR" sz="2600" b="1" dirty="0" smtClean="0">
                <a:solidFill>
                  <a:prstClr val="black"/>
                </a:solidFill>
              </a:rPr>
              <a:t>Premier : </a:t>
            </a:r>
            <a:r>
              <a:rPr lang="fr-FR" sz="2600" dirty="0">
                <a:solidFill>
                  <a:prstClr val="black"/>
                </a:solidFill>
              </a:rPr>
              <a:t>retourne le premier élément de la </a:t>
            </a:r>
            <a:r>
              <a:rPr lang="fr-FR" sz="2600" dirty="0" smtClean="0">
                <a:solidFill>
                  <a:prstClr val="black"/>
                </a:solidFill>
              </a:rPr>
              <a:t>liste L</a:t>
            </a:r>
            <a:endParaRPr lang="fr-FR" sz="2600" dirty="0">
              <a:solidFill>
                <a:prstClr val="black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600" b="1" dirty="0"/>
              <a:t>Fonction </a:t>
            </a:r>
            <a:r>
              <a:rPr lang="fr-FR" sz="2600" b="1" dirty="0">
                <a:solidFill>
                  <a:prstClr val="black"/>
                </a:solidFill>
              </a:rPr>
              <a:t>Premier (l: liste): Élément,</a:t>
            </a:r>
            <a:endParaRPr lang="fr-FR" sz="2600" b="1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600" b="1" dirty="0"/>
              <a:t>Début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600" dirty="0"/>
              <a:t>      retourne (L </a:t>
            </a:r>
            <a:r>
              <a:rPr lang="fr-FR" sz="2600" b="1" dirty="0"/>
              <a:t>-&gt;</a:t>
            </a:r>
            <a:r>
              <a:rPr lang="fr-FR" sz="2600" dirty="0"/>
              <a:t> </a:t>
            </a:r>
            <a:r>
              <a:rPr lang="fr-FR" sz="2600" dirty="0" err="1" smtClean="0"/>
              <a:t>Ele</a:t>
            </a:r>
            <a:r>
              <a:rPr lang="fr-FR" sz="2600" dirty="0"/>
              <a:t>); 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600" b="1" dirty="0" smtClean="0"/>
              <a:t>Fin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fr-FR" sz="2600" b="1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fr-FR" sz="2600" b="1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600" b="1" dirty="0" smtClean="0"/>
              <a:t>Exemples d’utilisation</a:t>
            </a:r>
            <a:endParaRPr lang="fr-FR" sz="2600" b="1" dirty="0"/>
          </a:p>
          <a:p>
            <a:pPr>
              <a:spcBef>
                <a:spcPts val="600"/>
              </a:spcBef>
              <a:buNone/>
            </a:pPr>
            <a:r>
              <a:rPr lang="fr-FR" sz="2600" dirty="0" smtClean="0"/>
              <a:t>  écrire (premier (l));</a:t>
            </a:r>
          </a:p>
          <a:p>
            <a:pPr>
              <a:spcBef>
                <a:spcPts val="600"/>
              </a:spcBef>
              <a:buNone/>
            </a:pPr>
            <a:r>
              <a:rPr lang="fr-FR" sz="2600" dirty="0" smtClean="0"/>
              <a:t>   x </a:t>
            </a:r>
            <a:r>
              <a:rPr lang="fr-FR" sz="2600" dirty="0" smtClean="0">
                <a:sym typeface="Wingdings" pitchFamily="2" charset="2"/>
              </a:rPr>
              <a:t> premier (L);</a:t>
            </a: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>
                <a:solidFill>
                  <a:srgbClr val="00B050"/>
                </a:solidFill>
              </a:rPr>
              <a:t>(</a:t>
            </a:r>
            <a:r>
              <a:rPr lang="fr-FR" sz="4000" b="1" dirty="0" smtClean="0">
                <a:solidFill>
                  <a:srgbClr val="00B050"/>
                </a:solidFill>
              </a:rPr>
              <a:t>Opérations </a:t>
            </a:r>
            <a:r>
              <a:rPr lang="fr-FR" sz="4000" b="1" dirty="0">
                <a:solidFill>
                  <a:srgbClr val="00B050"/>
                </a:solidFill>
              </a:rPr>
              <a:t>primitives)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4705608" y="2951597"/>
            <a:ext cx="3303414" cy="831200"/>
            <a:chOff x="4234118" y="4447317"/>
            <a:chExt cx="3303414" cy="831200"/>
          </a:xfrm>
        </p:grpSpPr>
        <p:sp>
          <p:nvSpPr>
            <p:cNvPr id="7" name="Rectangle 6"/>
            <p:cNvSpPr/>
            <p:nvPr/>
          </p:nvSpPr>
          <p:spPr>
            <a:xfrm>
              <a:off x="5365430" y="5013176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703313" y="5013176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Connecteur droit avec flèche 8"/>
            <p:cNvCxnSpPr>
              <a:endCxn id="7" idx="1"/>
            </p:cNvCxnSpPr>
            <p:nvPr/>
          </p:nvCxnSpPr>
          <p:spPr>
            <a:xfrm>
              <a:off x="4403059" y="4862917"/>
              <a:ext cx="962371" cy="28293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6620422" y="5013176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958305" y="5013176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Nil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Connecteur droit avec flèche 11"/>
            <p:cNvCxnSpPr/>
            <p:nvPr/>
          </p:nvCxnSpPr>
          <p:spPr>
            <a:xfrm>
              <a:off x="6182584" y="5145847"/>
              <a:ext cx="437838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4234118" y="4447317"/>
              <a:ext cx="337882" cy="2653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solidFill>
                    <a:schemeClr val="tx1"/>
                  </a:solidFill>
                </a:rPr>
                <a:t>L</a:t>
              </a:r>
              <a:endParaRPr lang="fr-FR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5043490" y="4093520"/>
            <a:ext cx="324036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 smtClean="0">
                <a:solidFill>
                  <a:schemeClr val="tx1"/>
                </a:solidFill>
              </a:rPr>
              <a:t>L</a:t>
            </a:r>
            <a:r>
              <a:rPr lang="fr-FR" sz="2400" b="1" dirty="0" smtClean="0">
                <a:solidFill>
                  <a:schemeClr val="tx1"/>
                </a:solidFill>
              </a:rPr>
              <a:t> -&gt; ELE  =  5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88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52736"/>
            <a:ext cx="8286808" cy="542928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sz="2400" b="1" dirty="0" smtClean="0">
                <a:solidFill>
                  <a:srgbClr val="00B050"/>
                </a:solidFill>
              </a:rPr>
              <a:t>4. </a:t>
            </a:r>
            <a:r>
              <a:rPr lang="fr-FR" sz="2800" b="1" dirty="0" smtClean="0">
                <a:solidFill>
                  <a:srgbClr val="00B050"/>
                </a:solidFill>
              </a:rPr>
              <a:t>Ajouter</a:t>
            </a:r>
            <a:r>
              <a:rPr lang="fr-FR" sz="2400" b="1" dirty="0" smtClean="0"/>
              <a:t>: insère un nouveau élément en tète de la liste L. On peut l’écrire comme une fonction, </a:t>
            </a:r>
            <a:r>
              <a:rPr lang="fr-FR" sz="2400" b="1" dirty="0" smtClean="0">
                <a:solidFill>
                  <a:srgbClr val="0070C0"/>
                </a:solidFill>
              </a:rPr>
              <a:t>retournant le nouvelle liste</a:t>
            </a:r>
            <a:r>
              <a:rPr lang="fr-FR" sz="2400" b="1" dirty="0" smtClean="0"/>
              <a:t>, ou comme une procédure avec un passage par variable de la liste.</a:t>
            </a:r>
          </a:p>
          <a:p>
            <a:pPr>
              <a:spcBef>
                <a:spcPts val="1800"/>
              </a:spcBef>
              <a:buNone/>
            </a:pPr>
            <a:r>
              <a:rPr lang="fr-FR" sz="2400" b="1" dirty="0" smtClean="0"/>
              <a:t>	Fonction Ajouter(x : </a:t>
            </a:r>
            <a:r>
              <a:rPr lang="fr-FR" sz="2400" b="1" dirty="0" err="1" smtClean="0"/>
              <a:t>typeq</a:t>
            </a:r>
            <a:r>
              <a:rPr lang="fr-FR" sz="2400" b="1" dirty="0" smtClean="0"/>
              <a:t>, L: Liste): Liste</a:t>
            </a:r>
          </a:p>
          <a:p>
            <a:pPr>
              <a:spcBef>
                <a:spcPts val="1800"/>
              </a:spcBef>
              <a:buNone/>
            </a:pPr>
            <a:r>
              <a:rPr lang="fr-FR" sz="2600" dirty="0" smtClean="0"/>
              <a:t>	 P: Liste                //  ou </a:t>
            </a:r>
            <a:r>
              <a:rPr lang="fr-FR" sz="2600" dirty="0" smtClean="0">
                <a:solidFill>
                  <a:srgbClr val="FF0000"/>
                </a:solidFill>
              </a:rPr>
              <a:t>P: *</a:t>
            </a:r>
            <a:r>
              <a:rPr lang="fr-FR" sz="2600" dirty="0" err="1" smtClean="0">
                <a:solidFill>
                  <a:srgbClr val="FF0000"/>
                </a:solidFill>
              </a:rPr>
              <a:t>Maillion</a:t>
            </a:r>
            <a:r>
              <a:rPr lang="fr-FR" sz="2600" dirty="0" smtClean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1800"/>
              </a:spcBef>
              <a:buNone/>
            </a:pPr>
            <a:r>
              <a:rPr lang="fr-FR" sz="2600" dirty="0" smtClean="0"/>
              <a:t>	Début </a:t>
            </a:r>
          </a:p>
          <a:p>
            <a:pPr>
              <a:buNone/>
            </a:pPr>
            <a:r>
              <a:rPr lang="fr-FR" sz="2600" dirty="0" smtClean="0">
                <a:sym typeface="Wingdings" pitchFamily="2" charset="2"/>
              </a:rPr>
              <a:t>		P  </a:t>
            </a:r>
            <a:r>
              <a:rPr lang="fr-FR" sz="2600" dirty="0" err="1" smtClean="0">
                <a:sym typeface="Wingdings" pitchFamily="2" charset="2"/>
              </a:rPr>
              <a:t>creer_maillon</a:t>
            </a:r>
            <a:r>
              <a:rPr lang="fr-FR" sz="2600" dirty="0" smtClean="0">
                <a:sym typeface="Wingdings" pitchFamily="2" charset="2"/>
              </a:rPr>
              <a:t> (x);</a:t>
            </a:r>
          </a:p>
          <a:p>
            <a:pPr>
              <a:buNone/>
            </a:pPr>
            <a:r>
              <a:rPr lang="fr-FR" sz="2600" dirty="0" smtClean="0">
                <a:sym typeface="Wingdings" pitchFamily="2" charset="2"/>
              </a:rPr>
              <a:t>		P -&gt; suivant    L;  </a:t>
            </a:r>
            <a:r>
              <a:rPr lang="fr-FR" sz="2600" dirty="0" smtClean="0"/>
              <a:t>       </a:t>
            </a:r>
          </a:p>
          <a:p>
            <a:pPr>
              <a:buNone/>
            </a:pPr>
            <a:r>
              <a:rPr lang="fr-FR" sz="2600" dirty="0" smtClean="0"/>
              <a:t>   	  	Retourne (P); </a:t>
            </a:r>
          </a:p>
          <a:p>
            <a:pPr>
              <a:buNone/>
            </a:pPr>
            <a:r>
              <a:rPr lang="fr-FR" sz="2600" dirty="0" smtClean="0"/>
              <a:t>	Fi n</a:t>
            </a:r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5668116" y="5725846"/>
            <a:ext cx="337882" cy="2653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</a:t>
            </a:r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5525240" y="6006495"/>
            <a:ext cx="3367240" cy="290855"/>
            <a:chOff x="5525240" y="6006495"/>
            <a:chExt cx="3367240" cy="290855"/>
          </a:xfrm>
        </p:grpSpPr>
        <p:sp>
          <p:nvSpPr>
            <p:cNvPr id="9" name="Rectangle 8"/>
            <p:cNvSpPr/>
            <p:nvPr/>
          </p:nvSpPr>
          <p:spPr>
            <a:xfrm>
              <a:off x="5525240" y="6011598"/>
              <a:ext cx="695072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rgbClr val="C00000"/>
                  </a:solidFill>
                </a:rPr>
                <a:t>@1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720378" y="6006495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058261" y="6006495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Connecteur droit avec flèche 17"/>
            <p:cNvCxnSpPr/>
            <p:nvPr/>
          </p:nvCxnSpPr>
          <p:spPr>
            <a:xfrm>
              <a:off x="6258216" y="6225912"/>
              <a:ext cx="462162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7975370" y="6006495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313253" y="6006495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Nil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Connecteur droit avec flèche 20"/>
            <p:cNvCxnSpPr/>
            <p:nvPr/>
          </p:nvCxnSpPr>
          <p:spPr>
            <a:xfrm>
              <a:off x="7537532" y="6139166"/>
              <a:ext cx="437838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Groupe 6"/>
          <p:cNvGrpSpPr/>
          <p:nvPr/>
        </p:nvGrpSpPr>
        <p:grpSpPr>
          <a:xfrm>
            <a:off x="4499992" y="4797152"/>
            <a:ext cx="2247417" cy="645190"/>
            <a:chOff x="4499992" y="4797152"/>
            <a:chExt cx="2247417" cy="645190"/>
          </a:xfrm>
        </p:grpSpPr>
        <p:sp>
          <p:nvSpPr>
            <p:cNvPr id="34" name="Rectangle 33"/>
            <p:cNvSpPr/>
            <p:nvPr/>
          </p:nvSpPr>
          <p:spPr>
            <a:xfrm>
              <a:off x="5772182" y="5154342"/>
              <a:ext cx="396000" cy="288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tx1"/>
                  </a:solidFill>
                </a:rPr>
                <a:t>X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168182" y="5154341"/>
              <a:ext cx="579227" cy="288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rgbClr val="C00000"/>
                  </a:solidFill>
                </a:rPr>
                <a:t>Nil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499992" y="5098212"/>
              <a:ext cx="844468" cy="34188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rgbClr val="7030A0"/>
                  </a:solidFill>
                </a:rPr>
                <a:t>@</a:t>
              </a:r>
              <a:endParaRPr lang="fr-FR" b="1" dirty="0">
                <a:solidFill>
                  <a:srgbClr val="7030A0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953736" y="4797152"/>
              <a:ext cx="337882" cy="2653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P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Connecteur droit avec flèche 37"/>
            <p:cNvCxnSpPr/>
            <p:nvPr/>
          </p:nvCxnSpPr>
          <p:spPr>
            <a:xfrm>
              <a:off x="5333974" y="5299733"/>
              <a:ext cx="462162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6311059" y="5440094"/>
            <a:ext cx="409319" cy="602120"/>
            <a:chOff x="6311059" y="5440094"/>
            <a:chExt cx="409319" cy="602120"/>
          </a:xfrm>
        </p:grpSpPr>
        <p:cxnSp>
          <p:nvCxnSpPr>
            <p:cNvPr id="30" name="Connecteur droit avec flèche 29"/>
            <p:cNvCxnSpPr/>
            <p:nvPr/>
          </p:nvCxnSpPr>
          <p:spPr>
            <a:xfrm>
              <a:off x="6382496" y="5940160"/>
              <a:ext cx="337882" cy="1020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 rot="16200000" flipH="1">
              <a:off x="6096745" y="5654408"/>
              <a:ext cx="500067" cy="7144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>
                <a:solidFill>
                  <a:srgbClr val="00B050"/>
                </a:solidFill>
              </a:rPr>
              <a:t>(</a:t>
            </a:r>
            <a:r>
              <a:rPr lang="fr-FR" sz="4000" b="1" dirty="0" smtClean="0">
                <a:solidFill>
                  <a:srgbClr val="00B050"/>
                </a:solidFill>
              </a:rPr>
              <a:t>Opérations </a:t>
            </a:r>
            <a:r>
              <a:rPr lang="fr-FR" sz="4000" b="1" dirty="0">
                <a:solidFill>
                  <a:srgbClr val="00B050"/>
                </a:solidFill>
              </a:rPr>
              <a:t>primitives)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08104" y="6002775"/>
            <a:ext cx="695072" cy="28575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C00000"/>
                </a:solidFill>
              </a:rPr>
              <a:t>@1</a:t>
            </a:r>
            <a:endParaRPr lang="fr-F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00647E-6 L 0.07222 -0.12298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1" y="-61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47736"/>
            <a:ext cx="8286808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/>
              <a:t>Procédure Ajouter (x : Élément, var L: Liste)</a:t>
            </a:r>
          </a:p>
          <a:p>
            <a:pPr>
              <a:buNone/>
            </a:pPr>
            <a:r>
              <a:rPr lang="fr-FR" sz="2600" dirty="0" smtClean="0"/>
              <a:t> P: Liste</a:t>
            </a:r>
            <a:r>
              <a:rPr lang="fr-FR" sz="2600" dirty="0" smtClean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1800"/>
              </a:spcBef>
              <a:buNone/>
            </a:pPr>
            <a:r>
              <a:rPr lang="fr-FR" sz="2600" dirty="0" smtClean="0"/>
              <a:t>Début </a:t>
            </a:r>
          </a:p>
          <a:p>
            <a:pPr>
              <a:buNone/>
            </a:pPr>
            <a:r>
              <a:rPr lang="fr-FR" sz="2600" dirty="0" smtClean="0"/>
              <a:t>    </a:t>
            </a:r>
            <a:r>
              <a:rPr lang="fr-FR" sz="2600" dirty="0" smtClean="0">
                <a:sym typeface="Wingdings" pitchFamily="2" charset="2"/>
              </a:rPr>
              <a:t>P  </a:t>
            </a:r>
            <a:r>
              <a:rPr lang="fr-FR" sz="2600" dirty="0" err="1" smtClean="0">
                <a:sym typeface="Wingdings" pitchFamily="2" charset="2"/>
              </a:rPr>
              <a:t>creer_maillon</a:t>
            </a:r>
            <a:r>
              <a:rPr lang="fr-FR" sz="2600" dirty="0" smtClean="0">
                <a:sym typeface="Wingdings" pitchFamily="2" charset="2"/>
              </a:rPr>
              <a:t> (x);</a:t>
            </a:r>
          </a:p>
          <a:p>
            <a:pPr>
              <a:buNone/>
            </a:pPr>
            <a:r>
              <a:rPr lang="fr-FR" sz="2600" dirty="0" smtClean="0">
                <a:sym typeface="Wingdings" pitchFamily="2" charset="2"/>
              </a:rPr>
              <a:t>	P -&gt; suivant    L;  </a:t>
            </a:r>
            <a:r>
              <a:rPr lang="fr-FR" sz="2600" dirty="0" smtClean="0"/>
              <a:t>       </a:t>
            </a:r>
          </a:p>
          <a:p>
            <a:pPr>
              <a:buNone/>
            </a:pPr>
            <a:r>
              <a:rPr lang="fr-FR" sz="2600" dirty="0" smtClean="0"/>
              <a:t>	</a:t>
            </a:r>
            <a:r>
              <a:rPr lang="fr-FR" sz="2600" b="1" dirty="0" smtClean="0">
                <a:solidFill>
                  <a:srgbClr val="FF0000"/>
                </a:solidFill>
              </a:rPr>
              <a:t>L</a:t>
            </a:r>
            <a:r>
              <a:rPr lang="fr-FR" sz="2600" b="1" dirty="0" smtClean="0">
                <a:solidFill>
                  <a:srgbClr val="FF0000"/>
                </a:solidFill>
                <a:sym typeface="Wingdings" pitchFamily="2" charset="2"/>
              </a:rPr>
              <a:t> P</a:t>
            </a:r>
            <a:r>
              <a:rPr lang="fr-FR" sz="2600" b="1" dirty="0" smtClean="0">
                <a:solidFill>
                  <a:srgbClr val="FF0000"/>
                </a:solidFill>
              </a:rPr>
              <a:t>; </a:t>
            </a:r>
          </a:p>
          <a:p>
            <a:pPr>
              <a:buNone/>
            </a:pPr>
            <a:r>
              <a:rPr lang="fr-FR" sz="2600" dirty="0" smtClean="0"/>
              <a:t>Fi n</a:t>
            </a:r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>
                <a:solidFill>
                  <a:srgbClr val="00B050"/>
                </a:solidFill>
              </a:rPr>
              <a:t>(</a:t>
            </a:r>
            <a:r>
              <a:rPr lang="fr-FR" sz="4000" b="1" dirty="0" smtClean="0">
                <a:solidFill>
                  <a:srgbClr val="00B050"/>
                </a:solidFill>
              </a:rPr>
              <a:t>Opérations </a:t>
            </a:r>
            <a:r>
              <a:rPr lang="fr-FR" sz="4000" b="1" dirty="0">
                <a:solidFill>
                  <a:srgbClr val="00B050"/>
                </a:solidFill>
              </a:rPr>
              <a:t>primitives)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47736"/>
            <a:ext cx="8286808" cy="542928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fr-FR" sz="2800" b="1" dirty="0" smtClean="0">
                <a:solidFill>
                  <a:srgbClr val="00B050"/>
                </a:solidFill>
              </a:rPr>
              <a:t>5. reste: </a:t>
            </a:r>
            <a:r>
              <a:rPr lang="fr-FR" sz="2400" dirty="0" smtClean="0"/>
              <a:t>retourne la liste L sans le premier élément. Elle retourne l’adresse du deuxième maillon de la </a:t>
            </a:r>
            <a:r>
              <a:rPr lang="fr-FR" sz="2400" dirty="0"/>
              <a:t>liste  </a:t>
            </a:r>
            <a:r>
              <a:rPr lang="fr-FR" sz="2400" dirty="0" smtClean="0"/>
              <a:t>(</a:t>
            </a:r>
            <a:r>
              <a:rPr lang="fr-FR" sz="2400" dirty="0" smtClean="0">
                <a:solidFill>
                  <a:srgbClr val="00B050"/>
                </a:solidFill>
              </a:rPr>
              <a:t>retourne la valeur du champs suivant du premier maillon</a:t>
            </a:r>
            <a:r>
              <a:rPr lang="fr-FR" sz="2400" dirty="0" smtClean="0"/>
              <a:t>). </a:t>
            </a:r>
          </a:p>
          <a:p>
            <a:pPr>
              <a:spcBef>
                <a:spcPts val="1800"/>
              </a:spcBef>
              <a:buNone/>
            </a:pPr>
            <a:r>
              <a:rPr lang="fr-FR" sz="2400" dirty="0" smtClean="0"/>
              <a:t>Fonction Reste (L: Liste): Liste</a:t>
            </a:r>
          </a:p>
          <a:p>
            <a:pPr>
              <a:spcBef>
                <a:spcPts val="1800"/>
              </a:spcBef>
              <a:buNone/>
            </a:pPr>
            <a:r>
              <a:rPr lang="fr-FR" sz="2400" dirty="0" smtClean="0"/>
              <a:t>Début </a:t>
            </a:r>
          </a:p>
          <a:p>
            <a:pPr>
              <a:buNone/>
            </a:pPr>
            <a:r>
              <a:rPr lang="fr-FR" sz="2400" dirty="0" smtClean="0"/>
              <a:t>    Retourne (</a:t>
            </a:r>
            <a:r>
              <a:rPr lang="fr-FR" sz="2400" dirty="0" smtClean="0">
                <a:sym typeface="Wingdings" pitchFamily="2" charset="2"/>
              </a:rPr>
              <a:t>L -&gt; suivant</a:t>
            </a:r>
            <a:r>
              <a:rPr lang="fr-FR" sz="2400" dirty="0" smtClean="0"/>
              <a:t>);</a:t>
            </a:r>
          </a:p>
          <a:p>
            <a:pPr>
              <a:buNone/>
            </a:pPr>
            <a:r>
              <a:rPr lang="fr-FR" sz="2400" dirty="0" smtClean="0"/>
              <a:t>Fi n</a:t>
            </a:r>
          </a:p>
          <a:p>
            <a:pPr>
              <a:buNone/>
            </a:pPr>
            <a:endParaRPr lang="fr-FR" sz="24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400" b="1" dirty="0"/>
              <a:t>Exemples d’utilisation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/>
              <a:t>  écrire (premier </a:t>
            </a:r>
            <a:r>
              <a:rPr lang="fr-FR" sz="2400" dirty="0" smtClean="0"/>
              <a:t>(reste (L));</a:t>
            </a:r>
            <a:endParaRPr lang="fr-FR" sz="2400" dirty="0"/>
          </a:p>
          <a:p>
            <a:pPr>
              <a:spcBef>
                <a:spcPts val="600"/>
              </a:spcBef>
              <a:buNone/>
            </a:pPr>
            <a:r>
              <a:rPr lang="fr-FR" sz="2400" dirty="0"/>
              <a:t>   </a:t>
            </a: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>
                <a:solidFill>
                  <a:srgbClr val="00B050"/>
                </a:solidFill>
              </a:rPr>
              <a:t>(</a:t>
            </a:r>
            <a:r>
              <a:rPr lang="fr-FR" sz="4000" b="1" dirty="0" smtClean="0">
                <a:solidFill>
                  <a:srgbClr val="00B050"/>
                </a:solidFill>
              </a:rPr>
              <a:t>Opérations </a:t>
            </a:r>
            <a:r>
              <a:rPr lang="fr-FR" sz="4000" b="1" dirty="0">
                <a:solidFill>
                  <a:srgbClr val="00B050"/>
                </a:solidFill>
              </a:rPr>
              <a:t>primitives)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4705608" y="4375309"/>
            <a:ext cx="3303414" cy="831200"/>
            <a:chOff x="4234118" y="4447317"/>
            <a:chExt cx="3303414" cy="831200"/>
          </a:xfrm>
        </p:grpSpPr>
        <p:sp>
          <p:nvSpPr>
            <p:cNvPr id="6" name="Rectangle 5"/>
            <p:cNvSpPr/>
            <p:nvPr/>
          </p:nvSpPr>
          <p:spPr>
            <a:xfrm>
              <a:off x="5365430" y="5013176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703313" y="5013176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Connecteur droit avec flèche 7"/>
            <p:cNvCxnSpPr>
              <a:endCxn id="6" idx="1"/>
            </p:cNvCxnSpPr>
            <p:nvPr/>
          </p:nvCxnSpPr>
          <p:spPr>
            <a:xfrm>
              <a:off x="4403059" y="4862917"/>
              <a:ext cx="962371" cy="28293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6620422" y="5013176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958305" y="5013176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Nil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Connecteur droit avec flèche 10"/>
            <p:cNvCxnSpPr/>
            <p:nvPr/>
          </p:nvCxnSpPr>
          <p:spPr>
            <a:xfrm>
              <a:off x="6182584" y="5145847"/>
              <a:ext cx="437838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234118" y="4447317"/>
              <a:ext cx="337882" cy="2653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solidFill>
                    <a:schemeClr val="tx1"/>
                  </a:solidFill>
                </a:rPr>
                <a:t>L</a:t>
              </a:r>
              <a:endParaRPr lang="fr-FR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5043490" y="5517232"/>
            <a:ext cx="3920998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>
                <a:solidFill>
                  <a:schemeClr val="tx1"/>
                </a:solidFill>
              </a:rPr>
              <a:t>premier (reste (L</a:t>
            </a:r>
            <a:r>
              <a:rPr lang="fr-FR" sz="2800" b="1" dirty="0" smtClean="0">
                <a:solidFill>
                  <a:schemeClr val="tx1"/>
                </a:solidFill>
              </a:rPr>
              <a:t>))</a:t>
            </a:r>
            <a:r>
              <a:rPr lang="fr-FR" sz="2400" b="1" dirty="0" smtClean="0">
                <a:solidFill>
                  <a:schemeClr val="tx1"/>
                </a:solidFill>
              </a:rPr>
              <a:t>=  9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77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908720"/>
            <a:ext cx="8501122" cy="564360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fr-FR" sz="2800" b="1" dirty="0" smtClean="0">
                <a:solidFill>
                  <a:srgbClr val="00B050"/>
                </a:solidFill>
              </a:rPr>
              <a:t>6. Longueur:  </a:t>
            </a:r>
            <a:r>
              <a:rPr lang="fr-FR" sz="2400" dirty="0" smtClean="0"/>
              <a:t>retourne le nombre d’éléments de la liste L.  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fr-FR" sz="2400" b="1" dirty="0" smtClean="0"/>
              <a:t>Version récursive:</a:t>
            </a:r>
            <a:endParaRPr lang="fr-FR" sz="2400" b="1" dirty="0"/>
          </a:p>
          <a:p>
            <a:pPr>
              <a:spcBef>
                <a:spcPts val="1800"/>
              </a:spcBef>
              <a:buNone/>
            </a:pPr>
            <a:r>
              <a:rPr lang="fr-FR" sz="2400" dirty="0" smtClean="0"/>
              <a:t>Fonction Longueur(L: Liste): entier         </a:t>
            </a:r>
          </a:p>
          <a:p>
            <a:pPr>
              <a:spcBef>
                <a:spcPts val="1800"/>
              </a:spcBef>
              <a:buNone/>
            </a:pPr>
            <a:r>
              <a:rPr lang="fr-FR" sz="2400" dirty="0" smtClean="0"/>
              <a:t>Début </a:t>
            </a:r>
          </a:p>
          <a:p>
            <a:pPr>
              <a:buNone/>
            </a:pPr>
            <a:r>
              <a:rPr lang="fr-FR" sz="2400" dirty="0" smtClean="0"/>
              <a:t>    Si (L=Nil) alors </a:t>
            </a:r>
          </a:p>
          <a:p>
            <a:pPr>
              <a:buNone/>
            </a:pPr>
            <a:r>
              <a:rPr lang="fr-FR" sz="2400" dirty="0" smtClean="0"/>
              <a:t>        Retourne ( 0);</a:t>
            </a:r>
          </a:p>
          <a:p>
            <a:pPr>
              <a:buNone/>
            </a:pPr>
            <a:r>
              <a:rPr lang="fr-FR" sz="2400" dirty="0" smtClean="0"/>
              <a:t>    Sinon</a:t>
            </a:r>
          </a:p>
          <a:p>
            <a:pPr>
              <a:buNone/>
            </a:pPr>
            <a:r>
              <a:rPr lang="fr-FR" sz="2400" dirty="0" smtClean="0"/>
              <a:t>         Retourne </a:t>
            </a:r>
            <a:r>
              <a:rPr lang="fr-FR" sz="2400" b="1" dirty="0" smtClean="0">
                <a:solidFill>
                  <a:srgbClr val="0070C0"/>
                </a:solidFill>
              </a:rPr>
              <a:t>1</a:t>
            </a:r>
            <a:r>
              <a:rPr lang="fr-FR" sz="2400" dirty="0" smtClean="0"/>
              <a:t> </a:t>
            </a:r>
            <a:r>
              <a:rPr lang="fr-FR" sz="2400" b="1" dirty="0" smtClean="0"/>
              <a:t>+</a:t>
            </a:r>
            <a:r>
              <a:rPr lang="fr-FR" sz="2400" b="1" dirty="0" smtClean="0">
                <a:solidFill>
                  <a:srgbClr val="FF0000"/>
                </a:solidFill>
              </a:rPr>
              <a:t> longueur(Reste (L))</a:t>
            </a:r>
            <a:r>
              <a:rPr lang="fr-FR" sz="2400" dirty="0" smtClean="0"/>
              <a:t>;        </a:t>
            </a:r>
            <a:r>
              <a:rPr lang="fr-FR" sz="2400" b="1" dirty="0" smtClean="0"/>
              <a:t>// </a:t>
            </a:r>
            <a:r>
              <a:rPr lang="fr-FR" sz="2400" b="1" dirty="0"/>
              <a:t>appel récursif 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    Finsi </a:t>
            </a:r>
          </a:p>
          <a:p>
            <a:pPr>
              <a:buNone/>
            </a:pPr>
            <a:r>
              <a:rPr lang="fr-FR" sz="2400" dirty="0" smtClean="0"/>
              <a:t>Fi n</a:t>
            </a:r>
          </a:p>
          <a:p>
            <a:pPr>
              <a:spcBef>
                <a:spcPts val="1800"/>
              </a:spcBef>
              <a:buNone/>
            </a:pPr>
            <a:endParaRPr lang="fr-FR" sz="2400" dirty="0" smtClean="0"/>
          </a:p>
          <a:p>
            <a:pPr>
              <a:spcBef>
                <a:spcPts val="1800"/>
              </a:spcBef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>
                <a:solidFill>
                  <a:srgbClr val="00B050"/>
                </a:solidFill>
              </a:rPr>
              <a:t>(Opération primitives)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908720"/>
            <a:ext cx="8501122" cy="5643602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fr-FR" sz="2800" b="1" dirty="0">
                <a:solidFill>
                  <a:srgbClr val="00B050"/>
                </a:solidFill>
              </a:rPr>
              <a:t>6. Longueur:  </a:t>
            </a:r>
            <a:r>
              <a:rPr lang="fr-FR" sz="2400" dirty="0"/>
              <a:t>retourne le nombre d’éléments de la liste L.  </a:t>
            </a:r>
          </a:p>
          <a:p>
            <a:pPr marL="0" indent="0" algn="just">
              <a:spcBef>
                <a:spcPts val="1800"/>
              </a:spcBef>
              <a:spcAft>
                <a:spcPts val="600"/>
              </a:spcAft>
              <a:buNone/>
            </a:pPr>
            <a:r>
              <a:rPr lang="fr-FR" sz="2400" b="1" dirty="0"/>
              <a:t>Version </a:t>
            </a:r>
            <a:r>
              <a:rPr lang="fr-FR" sz="2400" b="1" dirty="0" smtClean="0"/>
              <a:t>itérative:</a:t>
            </a:r>
            <a:endParaRPr lang="fr-FR" sz="2400" b="1" dirty="0"/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Fonction Longueur(L: Liste): entier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	courant : Liste    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	Nb: entier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Début 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	Nb</a:t>
            </a:r>
            <a:r>
              <a:rPr lang="fr-FR" sz="2400" dirty="0" smtClean="0">
                <a:sym typeface="Wingdings" pitchFamily="2" charset="2"/>
              </a:rPr>
              <a:t>0; 	courantL; </a:t>
            </a:r>
            <a:endParaRPr lang="fr-FR" sz="2400" dirty="0" smtClean="0"/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	</a:t>
            </a:r>
            <a:r>
              <a:rPr lang="fr-FR" sz="2400" dirty="0" err="1" smtClean="0"/>
              <a:t>Tantque</a:t>
            </a:r>
            <a:r>
              <a:rPr lang="fr-FR" sz="2400" dirty="0" smtClean="0"/>
              <a:t> </a:t>
            </a:r>
            <a:r>
              <a:rPr lang="fr-FR" sz="2400" b="1" dirty="0" smtClean="0">
                <a:solidFill>
                  <a:srgbClr val="FF0000"/>
                </a:solidFill>
              </a:rPr>
              <a:t>courant ≠ Nil </a:t>
            </a:r>
            <a:r>
              <a:rPr lang="fr-FR" sz="2400" dirty="0" smtClean="0"/>
              <a:t>faire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		Nb </a:t>
            </a:r>
            <a:r>
              <a:rPr lang="fr-FR" sz="2400" dirty="0" smtClean="0">
                <a:sym typeface="Wingdings" pitchFamily="2" charset="2"/>
              </a:rPr>
              <a:t> Nb+1;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>
                <a:sym typeface="Wingdings" pitchFamily="2" charset="2"/>
              </a:rPr>
              <a:t>		courant  courant -&gt;suivant.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>
                <a:sym typeface="Wingdings" pitchFamily="2" charset="2"/>
              </a:rPr>
              <a:t>	</a:t>
            </a:r>
            <a:r>
              <a:rPr lang="fr-FR" sz="2400" dirty="0" err="1" smtClean="0">
                <a:sym typeface="Wingdings" pitchFamily="2" charset="2"/>
              </a:rPr>
              <a:t>Fintantque</a:t>
            </a:r>
            <a:r>
              <a:rPr lang="fr-FR" sz="2400" dirty="0" smtClean="0">
                <a:sym typeface="Wingdings" pitchFamily="2" charset="2"/>
              </a:rPr>
              <a:t> 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>
                <a:sym typeface="Wingdings" pitchFamily="2" charset="2"/>
              </a:rPr>
              <a:t>	retourne Nb;</a:t>
            </a:r>
            <a:endParaRPr lang="fr-FR" sz="2400" dirty="0" smtClean="0"/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Fi n</a:t>
            </a:r>
          </a:p>
          <a:p>
            <a:pPr>
              <a:spcBef>
                <a:spcPts val="1800"/>
              </a:spcBef>
              <a:buNone/>
            </a:pPr>
            <a:endParaRPr lang="fr-FR" sz="2400" dirty="0" smtClean="0"/>
          </a:p>
          <a:p>
            <a:pPr>
              <a:spcBef>
                <a:spcPts val="1800"/>
              </a:spcBef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>
                <a:solidFill>
                  <a:srgbClr val="00B050"/>
                </a:solidFill>
              </a:rPr>
              <a:t>(</a:t>
            </a:r>
            <a:r>
              <a:rPr lang="fr-FR" sz="4000" b="1" dirty="0" smtClean="0">
                <a:solidFill>
                  <a:srgbClr val="00B050"/>
                </a:solidFill>
              </a:rPr>
              <a:t>Opérations </a:t>
            </a:r>
            <a:r>
              <a:rPr lang="fr-FR" sz="4000" b="1" dirty="0">
                <a:solidFill>
                  <a:srgbClr val="00B050"/>
                </a:solidFill>
              </a:rPr>
              <a:t>primitives)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00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Définition: </a:t>
            </a:r>
            <a:r>
              <a:rPr lang="fr-FR" sz="2400" b="1" dirty="0" smtClean="0"/>
              <a:t>Une liste est une suite finie (éventuellement vide) d'éléments de même type repérés selon leur rang dans la liste.</a:t>
            </a:r>
          </a:p>
          <a:p>
            <a:pPr marL="0" indent="0" algn="just">
              <a:buNone/>
            </a:pPr>
            <a:r>
              <a:rPr lang="fr-FR" sz="2400" dirty="0" smtClean="0"/>
              <a:t>Exemple: la liste d’entiers  L = {1,5,9,0}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fr-FR" sz="2400" dirty="0" smtClean="0"/>
              <a:t>                  le rang de </a:t>
            </a:r>
            <a:r>
              <a:rPr lang="fr-FR" sz="2400" b="1" dirty="0" smtClean="0"/>
              <a:t>5</a:t>
            </a:r>
            <a:r>
              <a:rPr lang="fr-FR" sz="2400" dirty="0" smtClean="0"/>
              <a:t> est</a:t>
            </a:r>
            <a:r>
              <a:rPr lang="fr-FR" sz="2400" b="1" dirty="0" smtClean="0"/>
              <a:t> 2</a:t>
            </a:r>
            <a:r>
              <a:rPr lang="fr-FR" sz="2400" dirty="0" smtClean="0"/>
              <a:t>. </a:t>
            </a:r>
          </a:p>
          <a:p>
            <a:pPr marL="514350" indent="-514350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Types: </a:t>
            </a:r>
            <a:r>
              <a:rPr lang="fr-FR" sz="2400" dirty="0" smtClean="0"/>
              <a:t>deux types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marL="266700" indent="-165100">
              <a:spcAft>
                <a:spcPts val="1200"/>
              </a:spcAft>
              <a:buFont typeface="Wingdings" pitchFamily="2" charset="2"/>
              <a:buChar char="§"/>
              <a:tabLst>
                <a:tab pos="266700" algn="l"/>
                <a:tab pos="811213" algn="l"/>
                <a:tab pos="900113" algn="l"/>
              </a:tabLst>
            </a:pPr>
            <a:r>
              <a:rPr lang="fr-FR" sz="2400" b="1" dirty="0" smtClean="0">
                <a:solidFill>
                  <a:srgbClr val="00B050"/>
                </a:solidFill>
              </a:rPr>
              <a:t>Liste statique( contiguë):</a:t>
            </a:r>
            <a:r>
              <a:rPr lang="fr-FR" sz="2000" dirty="0" smtClean="0"/>
              <a:t>Représentation par un tableau d’éléments </a:t>
            </a:r>
            <a:r>
              <a:rPr lang="fr-FR" sz="2000" b="1" dirty="0" smtClean="0"/>
              <a:t>Tab</a:t>
            </a:r>
            <a:r>
              <a:rPr lang="fr-FR" sz="2000" dirty="0" smtClean="0"/>
              <a:t> et une variable </a:t>
            </a:r>
            <a:r>
              <a:rPr lang="fr-FR" sz="2000" b="1" dirty="0" smtClean="0"/>
              <a:t>longueur</a:t>
            </a:r>
            <a:r>
              <a:rPr lang="fr-FR" sz="2400" dirty="0" smtClean="0"/>
              <a:t> :</a:t>
            </a:r>
          </a:p>
          <a:p>
            <a:pPr marL="361950" indent="15875">
              <a:buNone/>
              <a:tabLst>
                <a:tab pos="811213" algn="l"/>
                <a:tab pos="900113" algn="l"/>
              </a:tabLst>
            </a:pPr>
            <a:r>
              <a:rPr lang="fr-FR" sz="2000" b="1" dirty="0" smtClean="0"/>
              <a:t>   Tab</a:t>
            </a:r>
            <a:endParaRPr lang="fr-FR" sz="2000" dirty="0" smtClean="0"/>
          </a:p>
          <a:p>
            <a:pPr marL="361950" indent="15875">
              <a:buNone/>
              <a:tabLst>
                <a:tab pos="811213" algn="l"/>
                <a:tab pos="900113" algn="l"/>
              </a:tabLst>
            </a:pPr>
            <a:r>
              <a:rPr lang="fr-FR" sz="2000" b="1" dirty="0" smtClean="0"/>
              <a:t>   Longueur =4</a:t>
            </a:r>
          </a:p>
          <a:p>
            <a:pPr marL="266700" indent="-85725">
              <a:spcBef>
                <a:spcPts val="2400"/>
              </a:spcBef>
              <a:buFont typeface="Wingdings" pitchFamily="2" charset="2"/>
              <a:buChar char="§"/>
              <a:tabLst>
                <a:tab pos="811213" algn="l"/>
                <a:tab pos="900113" algn="l"/>
              </a:tabLst>
            </a:pPr>
            <a:r>
              <a:rPr lang="fr-FR" sz="2400" b="1" dirty="0" smtClean="0">
                <a:solidFill>
                  <a:srgbClr val="00B050"/>
                </a:solidFill>
              </a:rPr>
              <a:t>Liste dynamique: </a:t>
            </a:r>
            <a:r>
              <a:rPr lang="fr-FR" sz="2400" dirty="0" smtClean="0"/>
              <a:t>représentation par des </a:t>
            </a:r>
            <a:r>
              <a:rPr lang="fr-FR" sz="2400" b="1" dirty="0" smtClean="0"/>
              <a:t>cellules</a:t>
            </a:r>
            <a:r>
              <a:rPr lang="fr-FR" sz="2400" dirty="0" smtClean="0"/>
              <a:t> ou </a:t>
            </a:r>
            <a:r>
              <a:rPr lang="fr-FR" sz="2400" b="1" dirty="0" smtClean="0"/>
              <a:t>maillions:</a:t>
            </a:r>
            <a:endParaRPr lang="fr-FR" sz="2400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857604" y="4005064"/>
            <a:ext cx="6666724" cy="92333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Définition et types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5" name="Groupe 24"/>
          <p:cNvGrpSpPr/>
          <p:nvPr/>
        </p:nvGrpSpPr>
        <p:grpSpPr>
          <a:xfrm>
            <a:off x="2103455" y="4086236"/>
            <a:ext cx="3500462" cy="285752"/>
            <a:chOff x="2571736" y="4071942"/>
            <a:chExt cx="3500462" cy="285752"/>
          </a:xfrm>
        </p:grpSpPr>
        <p:sp>
          <p:nvSpPr>
            <p:cNvPr id="5" name="Rectangle 4"/>
            <p:cNvSpPr/>
            <p:nvPr/>
          </p:nvSpPr>
          <p:spPr>
            <a:xfrm>
              <a:off x="2571736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1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071802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571868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9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071934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0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572000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72066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572132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681897" y="5536125"/>
            <a:ext cx="7668432" cy="533718"/>
            <a:chOff x="971600" y="5517232"/>
            <a:chExt cx="7668432" cy="533718"/>
          </a:xfrm>
        </p:grpSpPr>
        <p:sp>
          <p:nvSpPr>
            <p:cNvPr id="14" name="Rectangle 13"/>
            <p:cNvSpPr/>
            <p:nvPr/>
          </p:nvSpPr>
          <p:spPr>
            <a:xfrm>
              <a:off x="2067736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1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567802" y="5765198"/>
              <a:ext cx="714380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53686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139966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Nil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639900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0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971600" y="5517232"/>
              <a:ext cx="500066" cy="285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353752" y="5765198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@3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Connecteur droit avec flèche 25"/>
            <p:cNvCxnSpPr/>
            <p:nvPr/>
          </p:nvCxnSpPr>
          <p:spPr>
            <a:xfrm>
              <a:off x="3169686" y="5908074"/>
              <a:ext cx="68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5711074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211140" y="5765198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@4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Connecteur droit avec flèche 31"/>
            <p:cNvCxnSpPr/>
            <p:nvPr/>
          </p:nvCxnSpPr>
          <p:spPr>
            <a:xfrm>
              <a:off x="5063074" y="5908074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eur droit avec flèche 36"/>
            <p:cNvCxnSpPr/>
            <p:nvPr/>
          </p:nvCxnSpPr>
          <p:spPr>
            <a:xfrm>
              <a:off x="6991900" y="5908074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/>
            <p:cNvCxnSpPr/>
            <p:nvPr/>
          </p:nvCxnSpPr>
          <p:spPr>
            <a:xfrm>
              <a:off x="1331640" y="5765198"/>
              <a:ext cx="736096" cy="21047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fr-FR" sz="2800" b="1" dirty="0" smtClean="0">
                <a:solidFill>
                  <a:srgbClr val="00B050"/>
                </a:solidFill>
              </a:rPr>
              <a:t>Afficher: </a:t>
            </a:r>
            <a:r>
              <a:rPr lang="fr-FR" sz="2800" dirty="0" smtClean="0"/>
              <a:t>permettant d’afficher les éléments de la liste L.</a:t>
            </a:r>
          </a:p>
          <a:p>
            <a:pPr>
              <a:spcBef>
                <a:spcPts val="1800"/>
              </a:spcBef>
              <a:buNone/>
            </a:pPr>
            <a:r>
              <a:rPr lang="fr-FR" sz="2800" b="1" dirty="0" smtClean="0"/>
              <a:t>Version récursives </a:t>
            </a:r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Procédure Afficher (L: Liste)           // version récursive.</a:t>
            </a:r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Début </a:t>
            </a:r>
          </a:p>
          <a:p>
            <a:pPr>
              <a:buNone/>
            </a:pPr>
            <a:r>
              <a:rPr lang="fr-FR" sz="2800" dirty="0" smtClean="0"/>
              <a:t>    Si (L!=Nil) </a:t>
            </a:r>
          </a:p>
          <a:p>
            <a:pPr>
              <a:buNone/>
            </a:pPr>
            <a:r>
              <a:rPr lang="fr-FR" sz="2800" dirty="0" smtClean="0"/>
              <a:t>	  </a:t>
            </a:r>
            <a:r>
              <a:rPr lang="fr-FR" sz="2800" b="1" dirty="0" smtClean="0">
                <a:solidFill>
                  <a:srgbClr val="0070C0"/>
                </a:solidFill>
              </a:rPr>
              <a:t>écrire (premier (L))</a:t>
            </a:r>
            <a:r>
              <a:rPr lang="fr-FR" sz="2800" dirty="0" smtClean="0"/>
              <a:t>  </a:t>
            </a:r>
            <a:endParaRPr lang="fr-FR" sz="2800" dirty="0"/>
          </a:p>
          <a:p>
            <a:pPr>
              <a:buNone/>
            </a:pPr>
            <a:r>
              <a:rPr lang="fr-FR" sz="2800" dirty="0" smtClean="0"/>
              <a:t>	  </a:t>
            </a:r>
            <a:r>
              <a:rPr lang="fr-FR" sz="2800" b="1" dirty="0" smtClean="0">
                <a:solidFill>
                  <a:srgbClr val="FF0000"/>
                </a:solidFill>
              </a:rPr>
              <a:t>Afficher (reste (L))</a:t>
            </a:r>
            <a:r>
              <a:rPr lang="fr-FR" sz="2800" b="1" dirty="0" smtClean="0"/>
              <a:t>   // appel récursif </a:t>
            </a:r>
          </a:p>
          <a:p>
            <a:pPr>
              <a:buNone/>
            </a:pPr>
            <a:r>
              <a:rPr lang="fr-FR" sz="2800" dirty="0" smtClean="0"/>
              <a:t>    Finsi </a:t>
            </a:r>
          </a:p>
          <a:p>
            <a:pPr>
              <a:buNone/>
            </a:pPr>
            <a:r>
              <a:rPr lang="fr-FR" sz="2800" dirty="0" smtClean="0"/>
              <a:t>Fi n</a:t>
            </a:r>
          </a:p>
          <a:p>
            <a:pPr>
              <a:spcBef>
                <a:spcPts val="6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 smtClean="0">
                <a:solidFill>
                  <a:srgbClr val="00B050"/>
                </a:solidFill>
              </a:rPr>
              <a:t>(Autre opérations)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  <a:buNone/>
            </a:pPr>
            <a:r>
              <a:rPr lang="fr-FR" sz="3000" b="1" dirty="0" smtClean="0">
                <a:solidFill>
                  <a:srgbClr val="00B050"/>
                </a:solidFill>
              </a:rPr>
              <a:t>Afficher: </a:t>
            </a:r>
            <a:r>
              <a:rPr lang="fr-FR" sz="2800" dirty="0" smtClean="0"/>
              <a:t>permettant d’afficher les éléments de la liste L.</a:t>
            </a:r>
          </a:p>
          <a:p>
            <a:pPr>
              <a:spcBef>
                <a:spcPts val="1800"/>
              </a:spcBef>
              <a:buNone/>
            </a:pPr>
            <a:r>
              <a:rPr lang="fr-FR" sz="2800" b="1" dirty="0" smtClean="0"/>
              <a:t>Version itérative </a:t>
            </a:r>
          </a:p>
          <a:p>
            <a:pPr>
              <a:spcBef>
                <a:spcPts val="600"/>
              </a:spcBef>
              <a:buNone/>
            </a:pPr>
            <a:endParaRPr lang="fr-FR" sz="2800" dirty="0" smtClean="0"/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Procédure afficher (L: Liste) 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	courant : Liste;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	Nb: entier;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Début 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     </a:t>
            </a:r>
            <a:r>
              <a:rPr lang="fr-FR" sz="2800" dirty="0" err="1" smtClean="0">
                <a:sym typeface="Wingdings" pitchFamily="2" charset="2"/>
              </a:rPr>
              <a:t>courant</a:t>
            </a:r>
            <a:r>
              <a:rPr lang="fr-FR" sz="2800" dirty="0" err="1">
                <a:sym typeface="Wingdings" pitchFamily="2" charset="2"/>
              </a:rPr>
              <a:t>L</a:t>
            </a:r>
            <a:r>
              <a:rPr lang="fr-FR" sz="2800" dirty="0">
                <a:sym typeface="Wingdings" pitchFamily="2" charset="2"/>
              </a:rPr>
              <a:t>; </a:t>
            </a:r>
            <a:endParaRPr lang="fr-FR" sz="2800" dirty="0"/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	</a:t>
            </a:r>
            <a:r>
              <a:rPr lang="fr-FR" sz="2800" dirty="0" err="1" smtClean="0"/>
              <a:t>Tantque</a:t>
            </a:r>
            <a:r>
              <a:rPr lang="fr-FR" sz="2800" dirty="0" smtClean="0"/>
              <a:t> </a:t>
            </a:r>
            <a:r>
              <a:rPr lang="fr-FR" sz="2800" b="1" dirty="0" smtClean="0">
                <a:solidFill>
                  <a:srgbClr val="FF0000"/>
                </a:solidFill>
              </a:rPr>
              <a:t>courant != Nil </a:t>
            </a:r>
            <a:r>
              <a:rPr lang="fr-FR" sz="2800" dirty="0" smtClean="0"/>
              <a:t>faire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		 </a:t>
            </a:r>
            <a:r>
              <a:rPr lang="fr-FR" sz="2800" dirty="0" err="1" smtClean="0"/>
              <a:t>ecrire</a:t>
            </a:r>
            <a:r>
              <a:rPr lang="fr-FR" sz="2800" dirty="0" smtClean="0"/>
              <a:t> (</a:t>
            </a:r>
            <a:r>
              <a:rPr lang="fr-FR" sz="2800" b="1" dirty="0" smtClean="0">
                <a:solidFill>
                  <a:srgbClr val="0070C0"/>
                </a:solidFill>
              </a:rPr>
              <a:t>courant -&gt;</a:t>
            </a:r>
            <a:r>
              <a:rPr lang="fr-FR" sz="2800" b="1" dirty="0" err="1" smtClean="0">
                <a:solidFill>
                  <a:srgbClr val="0070C0"/>
                </a:solidFill>
              </a:rPr>
              <a:t>Ele</a:t>
            </a:r>
            <a:r>
              <a:rPr lang="fr-FR" sz="2800" dirty="0" smtClean="0"/>
              <a:t>);	 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>
                <a:sym typeface="Wingdings" pitchFamily="2" charset="2"/>
              </a:rPr>
              <a:t>		 courant  courant -&gt;suivant.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>
                <a:sym typeface="Wingdings" pitchFamily="2" charset="2"/>
              </a:rPr>
              <a:t>	</a:t>
            </a:r>
            <a:r>
              <a:rPr lang="fr-FR" sz="2800" dirty="0" err="1" smtClean="0">
                <a:sym typeface="Wingdings" pitchFamily="2" charset="2"/>
              </a:rPr>
              <a:t>Fintantque</a:t>
            </a:r>
            <a:r>
              <a:rPr lang="fr-FR" sz="2800" dirty="0" smtClean="0">
                <a:sym typeface="Wingdings" pitchFamily="2" charset="2"/>
              </a:rPr>
              <a:t> 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Fi n</a:t>
            </a:r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 smtClean="0">
                <a:solidFill>
                  <a:srgbClr val="00B050"/>
                </a:solidFill>
              </a:rPr>
              <a:t>(Autre opérations)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86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  <a:buNone/>
            </a:pPr>
            <a:r>
              <a:rPr lang="fr-FR" sz="2800" b="1" dirty="0" smtClean="0">
                <a:solidFill>
                  <a:srgbClr val="00B050"/>
                </a:solidFill>
              </a:rPr>
              <a:t>Dernier: </a:t>
            </a:r>
            <a:r>
              <a:rPr lang="fr-FR" sz="2800" dirty="0" smtClean="0"/>
              <a:t>retourne le dernier élément de la liste L</a:t>
            </a:r>
            <a:r>
              <a:rPr lang="fr-FR" sz="2800" dirty="0"/>
              <a:t>. La liste doit contenir au mois un élément. </a:t>
            </a: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r>
              <a:rPr lang="fr-FR" sz="2800" b="1" dirty="0" smtClean="0"/>
              <a:t>Version récursives </a:t>
            </a:r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Fonction Dernier (L: Liste): </a:t>
            </a:r>
            <a:r>
              <a:rPr lang="fr-FR" sz="2800" dirty="0" err="1" smtClean="0"/>
              <a:t>élement</a:t>
            </a: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Début </a:t>
            </a:r>
          </a:p>
          <a:p>
            <a:pPr>
              <a:buNone/>
            </a:pPr>
            <a:r>
              <a:rPr lang="fr-FR" sz="2800" dirty="0" smtClean="0"/>
              <a:t>    Si ( </a:t>
            </a:r>
            <a:r>
              <a:rPr lang="fr-FR" sz="2800" dirty="0" err="1" smtClean="0"/>
              <a:t>est_vide</a:t>
            </a:r>
            <a:r>
              <a:rPr lang="fr-FR" sz="2800" dirty="0" smtClean="0"/>
              <a:t> (reste (L))) alors</a:t>
            </a:r>
          </a:p>
          <a:p>
            <a:pPr>
              <a:buNone/>
            </a:pPr>
            <a:r>
              <a:rPr lang="fr-FR" sz="2800" dirty="0" smtClean="0"/>
              <a:t>	  </a:t>
            </a:r>
            <a:r>
              <a:rPr lang="fr-FR" sz="2800" b="1" dirty="0" smtClean="0"/>
              <a:t>retourne</a:t>
            </a:r>
            <a:r>
              <a:rPr lang="fr-FR" sz="2800" b="1" dirty="0" smtClean="0">
                <a:solidFill>
                  <a:srgbClr val="0070C0"/>
                </a:solidFill>
              </a:rPr>
              <a:t>  (premier (L))</a:t>
            </a:r>
            <a:r>
              <a:rPr lang="fr-FR" sz="2800" dirty="0" smtClean="0"/>
              <a:t>  </a:t>
            </a:r>
          </a:p>
          <a:p>
            <a:pPr>
              <a:buNone/>
            </a:pPr>
            <a:r>
              <a:rPr lang="fr-FR" sz="2800" dirty="0" smtClean="0"/>
              <a:t>	Sinon</a:t>
            </a:r>
            <a:endParaRPr lang="fr-FR" sz="2800" dirty="0"/>
          </a:p>
          <a:p>
            <a:pPr>
              <a:buNone/>
            </a:pPr>
            <a:r>
              <a:rPr lang="fr-FR" sz="2800" dirty="0" smtClean="0"/>
              <a:t>	  </a:t>
            </a:r>
            <a:r>
              <a:rPr lang="fr-FR" sz="2800" b="1" dirty="0" smtClean="0"/>
              <a:t>retourne</a:t>
            </a:r>
            <a:r>
              <a:rPr lang="fr-FR" sz="2800" b="1" dirty="0" smtClean="0">
                <a:solidFill>
                  <a:srgbClr val="FF0000"/>
                </a:solidFill>
              </a:rPr>
              <a:t> Dernier (reste (L))</a:t>
            </a:r>
            <a:r>
              <a:rPr lang="fr-FR" sz="2800" b="1" dirty="0" smtClean="0"/>
              <a:t>   // appel récursif </a:t>
            </a:r>
          </a:p>
          <a:p>
            <a:pPr>
              <a:buNone/>
            </a:pPr>
            <a:r>
              <a:rPr lang="fr-FR" sz="2800" dirty="0" smtClean="0"/>
              <a:t>    Finsi </a:t>
            </a:r>
          </a:p>
          <a:p>
            <a:pPr>
              <a:buNone/>
            </a:pPr>
            <a:r>
              <a:rPr lang="fr-FR" sz="2800" dirty="0" smtClean="0"/>
              <a:t>Fi n</a:t>
            </a:r>
          </a:p>
          <a:p>
            <a:pPr>
              <a:spcBef>
                <a:spcPts val="6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 smtClean="0">
                <a:solidFill>
                  <a:srgbClr val="00B050"/>
                </a:solidFill>
              </a:rPr>
              <a:t>(Autre opérations)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49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fr-FR" sz="2800" b="1" dirty="0" smtClean="0">
                <a:solidFill>
                  <a:srgbClr val="00B050"/>
                </a:solidFill>
              </a:rPr>
              <a:t>Dernier: </a:t>
            </a:r>
            <a:r>
              <a:rPr lang="fr-FR" sz="2800" dirty="0" smtClean="0"/>
              <a:t>retourne le dernier élément de la liste L. La liste doit contenir au mois un élément. </a:t>
            </a:r>
          </a:p>
          <a:p>
            <a:pPr>
              <a:spcBef>
                <a:spcPts val="1800"/>
              </a:spcBef>
              <a:buNone/>
            </a:pPr>
            <a:r>
              <a:rPr lang="fr-FR" sz="2800" b="1" dirty="0"/>
              <a:t>Version itérative </a:t>
            </a:r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Fonction Dernier (L: Liste): </a:t>
            </a:r>
            <a:r>
              <a:rPr lang="fr-FR" sz="2800" dirty="0" err="1" smtClean="0"/>
              <a:t>élement</a:t>
            </a: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Début 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    </a:t>
            </a:r>
            <a:r>
              <a:rPr lang="fr-FR" sz="2800" dirty="0" err="1">
                <a:sym typeface="Wingdings" pitchFamily="2" charset="2"/>
              </a:rPr>
              <a:t>courantL</a:t>
            </a:r>
            <a:r>
              <a:rPr lang="fr-FR" sz="2800" dirty="0">
                <a:sym typeface="Wingdings" pitchFamily="2" charset="2"/>
              </a:rPr>
              <a:t>; </a:t>
            </a:r>
            <a:endParaRPr lang="fr-FR" sz="2800" dirty="0"/>
          </a:p>
          <a:p>
            <a:pPr>
              <a:spcBef>
                <a:spcPts val="600"/>
              </a:spcBef>
              <a:buNone/>
            </a:pPr>
            <a:r>
              <a:rPr lang="fr-FR" sz="2800" dirty="0"/>
              <a:t>	</a:t>
            </a:r>
            <a:r>
              <a:rPr lang="fr-FR" sz="2800" dirty="0" err="1"/>
              <a:t>Tantque</a:t>
            </a:r>
            <a:r>
              <a:rPr lang="fr-FR" sz="2800" dirty="0"/>
              <a:t> </a:t>
            </a:r>
            <a:r>
              <a:rPr lang="fr-FR" sz="2800" b="1" dirty="0" smtClean="0">
                <a:solidFill>
                  <a:srgbClr val="FF0000"/>
                </a:solidFill>
              </a:rPr>
              <a:t>courant-&gt; suivant ≠ </a:t>
            </a:r>
            <a:r>
              <a:rPr lang="fr-FR" sz="2800" b="1" dirty="0">
                <a:solidFill>
                  <a:srgbClr val="FF0000"/>
                </a:solidFill>
              </a:rPr>
              <a:t>Nil </a:t>
            </a:r>
            <a:r>
              <a:rPr lang="fr-FR" sz="2800" dirty="0"/>
              <a:t>faire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/>
              <a:t>	</a:t>
            </a:r>
            <a:r>
              <a:rPr lang="fr-FR" sz="2800" dirty="0" smtClean="0"/>
              <a:t> </a:t>
            </a:r>
            <a:endParaRPr lang="fr-FR" sz="2800" dirty="0"/>
          </a:p>
          <a:p>
            <a:pPr>
              <a:spcBef>
                <a:spcPts val="600"/>
              </a:spcBef>
              <a:buNone/>
            </a:pPr>
            <a:r>
              <a:rPr lang="fr-FR" sz="2800" dirty="0">
                <a:sym typeface="Wingdings" pitchFamily="2" charset="2"/>
              </a:rPr>
              <a:t>		 courant  courant -&gt;suivant.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>
                <a:sym typeface="Wingdings" pitchFamily="2" charset="2"/>
              </a:rPr>
              <a:t>	</a:t>
            </a:r>
            <a:r>
              <a:rPr lang="fr-FR" sz="2800" dirty="0" err="1">
                <a:sym typeface="Wingdings" pitchFamily="2" charset="2"/>
              </a:rPr>
              <a:t>Fintantque</a:t>
            </a:r>
            <a:r>
              <a:rPr lang="fr-FR" sz="2800" dirty="0"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fr-FR" sz="2800" dirty="0"/>
              <a:t> </a:t>
            </a:r>
            <a:r>
              <a:rPr lang="fr-FR" sz="2800" dirty="0" smtClean="0"/>
              <a:t>		retourne </a:t>
            </a:r>
            <a:r>
              <a:rPr lang="fr-FR" sz="2800" dirty="0"/>
              <a:t>(</a:t>
            </a:r>
            <a:r>
              <a:rPr lang="fr-FR" sz="2800" b="1" dirty="0">
                <a:solidFill>
                  <a:srgbClr val="0070C0"/>
                </a:solidFill>
              </a:rPr>
              <a:t>courant -&gt;</a:t>
            </a:r>
            <a:r>
              <a:rPr lang="fr-FR" sz="2800" b="1" dirty="0" err="1">
                <a:solidFill>
                  <a:srgbClr val="0070C0"/>
                </a:solidFill>
              </a:rPr>
              <a:t>Ele</a:t>
            </a:r>
            <a:r>
              <a:rPr lang="fr-FR" sz="2800" dirty="0"/>
              <a:t>);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Fi n</a:t>
            </a:r>
          </a:p>
          <a:p>
            <a:pPr>
              <a:spcBef>
                <a:spcPts val="6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r>
              <a:rPr lang="fr-FR" sz="4000" b="1" dirty="0" smtClean="0">
                <a:solidFill>
                  <a:srgbClr val="00B050"/>
                </a:solidFill>
              </a:rPr>
              <a:t>(Autre opérations)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45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statiques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28038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fr-FR" sz="2400" b="1" u="sng" dirty="0" smtClean="0"/>
              <a:t>Définition de type liste</a:t>
            </a:r>
          </a:p>
          <a:p>
            <a:pPr>
              <a:buNone/>
            </a:pPr>
            <a:r>
              <a:rPr lang="fr-FR" sz="2400" b="1" dirty="0" smtClean="0"/>
              <a:t>Type Structure Liste </a:t>
            </a:r>
          </a:p>
          <a:p>
            <a:pPr>
              <a:buNone/>
            </a:pPr>
            <a:r>
              <a:rPr lang="fr-FR" sz="2400" b="1" dirty="0" smtClean="0"/>
              <a:t>Début</a:t>
            </a:r>
          </a:p>
          <a:p>
            <a:pPr>
              <a:buNone/>
            </a:pPr>
            <a:r>
              <a:rPr lang="fr-FR" sz="2400" dirty="0" smtClean="0"/>
              <a:t>      </a:t>
            </a:r>
            <a:r>
              <a:rPr lang="fr-FR" sz="2400" b="1" dirty="0" smtClean="0"/>
              <a:t>Tab</a:t>
            </a:r>
            <a:r>
              <a:rPr lang="fr-FR" sz="2400" dirty="0" smtClean="0"/>
              <a:t>: Tableau[MAX] </a:t>
            </a:r>
            <a:r>
              <a:rPr lang="fr-FR" sz="2400" b="1" dirty="0" smtClean="0"/>
              <a:t>d'Éléments ; </a:t>
            </a:r>
          </a:p>
          <a:p>
            <a:pPr marL="3590925" indent="-3590925">
              <a:buNone/>
            </a:pPr>
            <a:r>
              <a:rPr lang="fr-FR" sz="2400" dirty="0" smtClean="0"/>
              <a:t>      </a:t>
            </a:r>
            <a:r>
              <a:rPr lang="fr-FR" sz="2400" b="1" dirty="0" smtClean="0"/>
              <a:t>longueur</a:t>
            </a:r>
            <a:r>
              <a:rPr lang="fr-FR" sz="2400" dirty="0" smtClean="0"/>
              <a:t> : Entier </a:t>
            </a:r>
            <a:r>
              <a:rPr lang="fr-FR" sz="1800" dirty="0" smtClean="0"/>
              <a:t>;// garde le nombre d’éléments stockés dans la liste</a:t>
            </a:r>
          </a:p>
          <a:p>
            <a:pPr>
              <a:buNone/>
            </a:pPr>
            <a:r>
              <a:rPr lang="fr-FR" sz="2400" b="1" dirty="0" smtClean="0"/>
              <a:t>Fin</a:t>
            </a:r>
          </a:p>
          <a:p>
            <a:pPr>
              <a:spcBef>
                <a:spcPts val="1200"/>
              </a:spcBef>
              <a:buNone/>
              <a:tabLst>
                <a:tab pos="628650" algn="l"/>
              </a:tabLst>
            </a:pPr>
            <a:r>
              <a:rPr lang="fr-FR" sz="2400" b="1" dirty="0" smtClean="0"/>
              <a:t>Exemple: liste d’entiers </a:t>
            </a:r>
          </a:p>
          <a:p>
            <a:pPr>
              <a:spcBef>
                <a:spcPts val="1200"/>
              </a:spcBef>
              <a:buNone/>
            </a:pPr>
            <a:r>
              <a:rPr lang="fr-FR" sz="2400" b="1" dirty="0" smtClean="0"/>
              <a:t>Type Structure </a:t>
            </a:r>
            <a:r>
              <a:rPr lang="fr-FR" sz="2400" b="1" dirty="0" err="1" smtClean="0">
                <a:solidFill>
                  <a:srgbClr val="FF0000"/>
                </a:solidFill>
              </a:rPr>
              <a:t>ListeEntiers</a:t>
            </a:r>
            <a:r>
              <a:rPr lang="fr-FR" sz="2400" b="1" dirty="0" smtClean="0"/>
              <a:t> </a:t>
            </a:r>
          </a:p>
          <a:p>
            <a:pPr>
              <a:buNone/>
            </a:pPr>
            <a:r>
              <a:rPr lang="fr-FR" sz="2400" b="1" dirty="0" smtClean="0"/>
              <a:t>Début</a:t>
            </a:r>
          </a:p>
          <a:p>
            <a:pPr>
              <a:buNone/>
            </a:pPr>
            <a:r>
              <a:rPr lang="fr-FR" sz="2400" dirty="0" smtClean="0"/>
              <a:t>      Tab: Tableau[1000] d’entiers ; </a:t>
            </a:r>
          </a:p>
          <a:p>
            <a:pPr marL="3590925" indent="-3590925">
              <a:buNone/>
            </a:pPr>
            <a:r>
              <a:rPr lang="fr-FR" sz="2400" dirty="0" smtClean="0"/>
              <a:t>      longueur : Entier;</a:t>
            </a:r>
            <a:endParaRPr lang="fr-FR" sz="2000" dirty="0" smtClean="0"/>
          </a:p>
          <a:p>
            <a:pPr>
              <a:buNone/>
            </a:pPr>
            <a:r>
              <a:rPr lang="fr-FR" sz="2000" b="1" dirty="0" smtClean="0"/>
              <a:t>Fin</a:t>
            </a:r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785794"/>
            <a:ext cx="8286808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rgbClr val="00B050"/>
                </a:solidFill>
              </a:rPr>
              <a:t>Avantages</a:t>
            </a:r>
          </a:p>
          <a:p>
            <a:pPr indent="-257175"/>
            <a:r>
              <a:rPr lang="fr-FR" sz="2400" dirty="0" smtClean="0"/>
              <a:t>Parcours et accès faciles au </a:t>
            </a:r>
            <a:r>
              <a:rPr lang="fr-FR" sz="2400" dirty="0" err="1" smtClean="0"/>
              <a:t>ieme</a:t>
            </a:r>
            <a:r>
              <a:rPr lang="fr-FR" sz="2400" dirty="0" smtClean="0"/>
              <a:t> élément (accès direct).</a:t>
            </a:r>
          </a:p>
          <a:p>
            <a:pPr indent="-257175" algn="just"/>
            <a:r>
              <a:rPr lang="fr-FR" sz="2400" dirty="0" smtClean="0"/>
              <a:t>Possibilité de recherche efficace si la liste est triée (par exemple, recherche dichotomique).</a:t>
            </a:r>
          </a:p>
          <a:p>
            <a:pPr>
              <a:spcBef>
                <a:spcPts val="3000"/>
              </a:spcBef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Inconvénients </a:t>
            </a:r>
          </a:p>
          <a:p>
            <a:pPr indent="-257175" algn="just">
              <a:spcAft>
                <a:spcPts val="600"/>
              </a:spcAft>
            </a:pPr>
            <a:r>
              <a:rPr lang="fr-FR" sz="2400" dirty="0" smtClean="0"/>
              <a:t>Réservation, lors de la compilation, de la Taille maximale imposée (limitée), ce qui manque de souplesse et d'économie.</a:t>
            </a:r>
          </a:p>
          <a:p>
            <a:pPr indent="-257175" algn="just"/>
            <a:r>
              <a:rPr lang="fr-FR" sz="2400" dirty="0" smtClean="0"/>
              <a:t>Inefficacité de la suppression et de l'insertion à l'intérieur de la liste : </a:t>
            </a:r>
            <a:r>
              <a:rPr lang="fr-FR" sz="2000" b="1" dirty="0" smtClean="0">
                <a:solidFill>
                  <a:srgbClr val="FF0000"/>
                </a:solidFill>
              </a:rPr>
              <a:t>obligation de décaler tous les éléments entre l'élément inséré ou supprimé et le dernier élément.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statiques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82312"/>
            <a:ext cx="8643998" cy="5715040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/>
              <a:t>Une liste linéaire chaînée (</a:t>
            </a:r>
            <a:r>
              <a:rPr lang="fr-FR" sz="2400" b="1" dirty="0" smtClean="0">
                <a:solidFill>
                  <a:srgbClr val="00B050"/>
                </a:solidFill>
              </a:rPr>
              <a:t>LLC</a:t>
            </a:r>
            <a:r>
              <a:rPr lang="fr-FR" sz="2400" dirty="0" smtClean="0"/>
              <a:t>) est un ensemble de </a:t>
            </a:r>
            <a:r>
              <a:rPr lang="fr-FR" sz="2400" b="1" dirty="0" smtClean="0"/>
              <a:t>maillons</a:t>
            </a:r>
            <a:r>
              <a:rPr lang="fr-FR" sz="2400" dirty="0" smtClean="0"/>
              <a:t>, alloués dynamiquement, chaînés entre eux. </a:t>
            </a:r>
          </a:p>
          <a:p>
            <a:pPr algn="just"/>
            <a:endParaRPr lang="fr-FR" sz="2200" dirty="0" smtClean="0"/>
          </a:p>
          <a:p>
            <a:pPr algn="just"/>
            <a:endParaRPr lang="fr-FR" sz="2200" dirty="0" smtClean="0"/>
          </a:p>
          <a:p>
            <a:pPr algn="just"/>
            <a:endParaRPr lang="fr-FR" sz="2200" dirty="0" smtClean="0"/>
          </a:p>
          <a:p>
            <a:pPr>
              <a:buNone/>
            </a:pPr>
            <a:r>
              <a:rPr lang="fr-FR" sz="2200" dirty="0" smtClean="0"/>
              <a:t> </a:t>
            </a:r>
          </a:p>
          <a:p>
            <a:pPr algn="just">
              <a:spcBef>
                <a:spcPts val="1200"/>
              </a:spcBef>
              <a:buNone/>
            </a:pPr>
            <a:r>
              <a:rPr lang="fr-FR" sz="2200" dirty="0" smtClean="0"/>
              <a:t> -  Un </a:t>
            </a:r>
            <a:r>
              <a:rPr lang="fr-FR" sz="2200" b="1" dirty="0" smtClean="0"/>
              <a:t>maillon</a:t>
            </a:r>
            <a:r>
              <a:rPr lang="fr-FR" sz="2200" dirty="0" smtClean="0"/>
              <a:t> est un enregistrement avec deux champs : </a:t>
            </a:r>
          </a:p>
          <a:p>
            <a:pPr>
              <a:buNone/>
            </a:pPr>
            <a:r>
              <a:rPr lang="fr-FR" sz="2200" dirty="0" smtClean="0"/>
              <a:t>      - Champ </a:t>
            </a:r>
            <a:r>
              <a:rPr lang="fr-FR" sz="2200" b="1" dirty="0" smtClean="0">
                <a:solidFill>
                  <a:srgbClr val="FF0000"/>
                </a:solidFill>
              </a:rPr>
              <a:t>Élément</a:t>
            </a:r>
            <a:r>
              <a:rPr lang="fr-FR" sz="2200" dirty="0" smtClean="0"/>
              <a:t> (</a:t>
            </a:r>
            <a:r>
              <a:rPr lang="fr-FR" sz="2200" dirty="0" err="1" smtClean="0"/>
              <a:t>Ele</a:t>
            </a:r>
            <a:r>
              <a:rPr lang="fr-FR" sz="2200" dirty="0" smtClean="0"/>
              <a:t>) contenant l’information.</a:t>
            </a:r>
          </a:p>
          <a:p>
            <a:pPr>
              <a:buNone/>
            </a:pPr>
            <a:r>
              <a:rPr lang="fr-FR" sz="2200" dirty="0" smtClean="0"/>
              <a:t>      - Champ </a:t>
            </a:r>
            <a:r>
              <a:rPr lang="fr-FR" sz="2200" b="1" dirty="0" smtClean="0">
                <a:solidFill>
                  <a:srgbClr val="FF0000"/>
                </a:solidFill>
              </a:rPr>
              <a:t>Suivant</a:t>
            </a:r>
            <a:r>
              <a:rPr lang="fr-FR" sz="2200" dirty="0" smtClean="0"/>
              <a:t> donnant l’adresse du prochain maillon. </a:t>
            </a:r>
          </a:p>
          <a:p>
            <a:pPr algn="just">
              <a:spcBef>
                <a:spcPts val="1800"/>
              </a:spcBef>
              <a:buNone/>
            </a:pPr>
            <a:r>
              <a:rPr lang="fr-FR" sz="2200" dirty="0" smtClean="0"/>
              <a:t> -  L’adresse du premier élément d’une LLC est souvent appelé tête de la liste</a:t>
            </a:r>
            <a:r>
              <a:rPr lang="fr-FR" sz="2200" i="1" dirty="0" smtClean="0"/>
              <a:t>. </a:t>
            </a:r>
          </a:p>
          <a:p>
            <a:pPr algn="just">
              <a:spcBef>
                <a:spcPts val="1200"/>
              </a:spcBef>
              <a:buNone/>
            </a:pPr>
            <a:r>
              <a:rPr lang="fr-FR" sz="2200" i="1" dirty="0" smtClean="0"/>
              <a:t> -  </a:t>
            </a:r>
            <a:r>
              <a:rPr lang="fr-FR" sz="2200" b="1" dirty="0" smtClean="0"/>
              <a:t>Nil</a:t>
            </a:r>
            <a:r>
              <a:rPr lang="fr-FR" sz="2200" b="1" i="1" dirty="0" smtClean="0"/>
              <a:t> (NULL </a:t>
            </a:r>
            <a:r>
              <a:rPr lang="fr-FR" sz="2200" i="1" dirty="0" smtClean="0"/>
              <a:t>en</a:t>
            </a:r>
            <a:r>
              <a:rPr lang="fr-FR" sz="2200" b="1" i="1" dirty="0" smtClean="0"/>
              <a:t> C)</a:t>
            </a:r>
            <a:r>
              <a:rPr lang="fr-FR" sz="2200" i="1" dirty="0" smtClean="0"/>
              <a:t>  est utilisé pour indiquer la fin </a:t>
            </a:r>
            <a:r>
              <a:rPr lang="fr-FR" sz="2200" dirty="0" smtClean="0"/>
              <a:t>de la liste dans le dernier maillon.</a:t>
            </a:r>
          </a:p>
          <a:p>
            <a:pPr>
              <a:buNone/>
            </a:pPr>
            <a:endParaRPr lang="fr-FR" sz="22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1" name="Groupe 24"/>
          <p:cNvGrpSpPr/>
          <p:nvPr/>
        </p:nvGrpSpPr>
        <p:grpSpPr>
          <a:xfrm>
            <a:off x="458806" y="1924812"/>
            <a:ext cx="7929618" cy="1000132"/>
            <a:chOff x="285720" y="1785926"/>
            <a:chExt cx="7929618" cy="1000132"/>
          </a:xfrm>
        </p:grpSpPr>
        <p:sp>
          <p:nvSpPr>
            <p:cNvPr id="5" name="Rectangle 4"/>
            <p:cNvSpPr/>
            <p:nvPr/>
          </p:nvSpPr>
          <p:spPr>
            <a:xfrm>
              <a:off x="1643042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1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143108" y="1857364"/>
              <a:ext cx="714380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428992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715272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Nil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215206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0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5786" y="1785926"/>
              <a:ext cx="500066" cy="285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929058" y="1857364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@3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Connecteur droit avec flèche 11"/>
            <p:cNvCxnSpPr/>
            <p:nvPr/>
          </p:nvCxnSpPr>
          <p:spPr>
            <a:xfrm>
              <a:off x="2744992" y="2000240"/>
              <a:ext cx="68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5286380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786446" y="1857364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@4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Connecteur droit avec flèche 14"/>
            <p:cNvCxnSpPr/>
            <p:nvPr/>
          </p:nvCxnSpPr>
          <p:spPr>
            <a:xfrm>
              <a:off x="4638380" y="2000240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>
              <a:off x="6567206" y="2000240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>
              <a:off x="1139042" y="2000240"/>
              <a:ext cx="50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Accolade fermante 17"/>
            <p:cNvSpPr/>
            <p:nvPr/>
          </p:nvSpPr>
          <p:spPr>
            <a:xfrm rot="5400000">
              <a:off x="4000496" y="1643050"/>
              <a:ext cx="214314" cy="1357322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00430" y="2500306"/>
              <a:ext cx="1357322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accent2">
                      <a:lumMod val="75000"/>
                    </a:schemeClr>
                  </a:solidFill>
                </a:rPr>
                <a:t>Maillon</a:t>
              </a:r>
              <a:endParaRPr lang="fr-FR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20" name="Connecteur droit avec flèche 19"/>
            <p:cNvCxnSpPr/>
            <p:nvPr/>
          </p:nvCxnSpPr>
          <p:spPr>
            <a:xfrm flipV="1">
              <a:off x="1000100" y="2143116"/>
              <a:ext cx="642942" cy="28575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285720" y="2285992"/>
              <a:ext cx="1071570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tête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857752" y="2500306"/>
              <a:ext cx="1357322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accent2">
                      <a:lumMod val="75000"/>
                    </a:schemeClr>
                  </a:solidFill>
                </a:rPr>
                <a:t>Élément </a:t>
              </a:r>
              <a:endParaRPr lang="fr-FR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286512" y="2428868"/>
              <a:ext cx="1357322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accent2">
                      <a:lumMod val="75000"/>
                    </a:schemeClr>
                  </a:solidFill>
                </a:rPr>
                <a:t>suivant   </a:t>
              </a:r>
              <a:endParaRPr lang="fr-FR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cxnSp>
        <p:nvCxnSpPr>
          <p:cNvPr id="29" name="Connecteur droit avec flèche 28"/>
          <p:cNvCxnSpPr>
            <a:endCxn id="13" idx="2"/>
          </p:cNvCxnSpPr>
          <p:nvPr/>
        </p:nvCxnSpPr>
        <p:spPr>
          <a:xfrm rot="5400000" flipH="1" flipV="1">
            <a:off x="5405887" y="2335581"/>
            <a:ext cx="357190" cy="250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16200000" flipV="1">
            <a:off x="6393670" y="2268481"/>
            <a:ext cx="357190" cy="357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fr-FR" sz="2400" b="1" u="sng" dirty="0" smtClean="0"/>
              <a:t>Définition du type liste </a:t>
            </a:r>
          </a:p>
          <a:p>
            <a:pPr marL="0" indent="0">
              <a:buNone/>
            </a:pPr>
            <a:r>
              <a:rPr lang="fr-FR" sz="2400" b="1" dirty="0" smtClean="0"/>
              <a:t>Type Structure </a:t>
            </a:r>
            <a:r>
              <a:rPr lang="fr-FR" sz="2400" b="1" dirty="0" err="1" smtClean="0"/>
              <a:t>Maillion</a:t>
            </a:r>
            <a:r>
              <a:rPr lang="fr-FR" sz="2400" b="1" dirty="0" smtClean="0"/>
              <a:t> </a:t>
            </a:r>
          </a:p>
          <a:p>
            <a:pPr>
              <a:buNone/>
            </a:pPr>
            <a:r>
              <a:rPr lang="fr-FR" sz="2400" b="1" dirty="0" smtClean="0"/>
              <a:t>    </a:t>
            </a:r>
            <a:r>
              <a:rPr lang="fr-FR" sz="2400" b="1" dirty="0" err="1" smtClean="0"/>
              <a:t>Ele</a:t>
            </a:r>
            <a:r>
              <a:rPr lang="fr-FR" sz="2400" b="1" dirty="0" smtClean="0"/>
              <a:t> : </a:t>
            </a:r>
            <a:r>
              <a:rPr lang="fr-FR" sz="2400" b="1" dirty="0" err="1" smtClean="0">
                <a:solidFill>
                  <a:srgbClr val="FF0000"/>
                </a:solidFill>
              </a:rPr>
              <a:t>typeq</a:t>
            </a:r>
            <a:r>
              <a:rPr lang="fr-FR" sz="2400" b="1" dirty="0" smtClean="0"/>
              <a:t>; // </a:t>
            </a:r>
            <a:r>
              <a:rPr lang="fr-FR" sz="1600" b="1" dirty="0" err="1" smtClean="0">
                <a:solidFill>
                  <a:srgbClr val="FF0000"/>
                </a:solidFill>
              </a:rPr>
              <a:t>typeq</a:t>
            </a:r>
            <a:r>
              <a:rPr lang="fr-FR" sz="1600" b="1" dirty="0" smtClean="0"/>
              <a:t> désigne un type quelconque (int, </a:t>
            </a:r>
            <a:r>
              <a:rPr lang="fr-FR" sz="1600" b="1" dirty="0" err="1" smtClean="0"/>
              <a:t>float</a:t>
            </a:r>
            <a:r>
              <a:rPr lang="fr-FR" sz="1600" b="1" dirty="0" smtClean="0"/>
              <a:t>, personne, étudiant ...etc.</a:t>
            </a:r>
            <a:r>
              <a:rPr lang="fr-FR" sz="2400" b="1" dirty="0" smtClean="0"/>
              <a:t> </a:t>
            </a:r>
          </a:p>
          <a:p>
            <a:pPr>
              <a:buNone/>
            </a:pPr>
            <a:r>
              <a:rPr lang="fr-FR" sz="2400" b="1" dirty="0" smtClean="0"/>
              <a:t>    suivant: </a:t>
            </a:r>
            <a:r>
              <a:rPr lang="fr-FR" sz="2400" b="1" dirty="0" smtClean="0">
                <a:solidFill>
                  <a:srgbClr val="FF0000"/>
                </a:solidFill>
              </a:rPr>
              <a:t>* </a:t>
            </a:r>
            <a:r>
              <a:rPr lang="fr-FR" sz="2400" b="1" dirty="0" err="1" smtClean="0">
                <a:solidFill>
                  <a:srgbClr val="FF0000"/>
                </a:solidFill>
              </a:rPr>
              <a:t>Maillion</a:t>
            </a:r>
            <a:r>
              <a:rPr lang="fr-FR" sz="2400" b="1" dirty="0" smtClean="0"/>
              <a:t>;</a:t>
            </a:r>
          </a:p>
          <a:p>
            <a:pPr>
              <a:buNone/>
            </a:pPr>
            <a:r>
              <a:rPr lang="fr-FR" sz="2400" b="1" dirty="0" smtClean="0"/>
              <a:t>fin </a:t>
            </a:r>
          </a:p>
          <a:p>
            <a:pPr>
              <a:buNone/>
            </a:pPr>
            <a:r>
              <a:rPr lang="fr-FR" sz="2400" b="1" dirty="0" smtClean="0"/>
              <a:t>Type Liste : * Maillon;  // </a:t>
            </a:r>
            <a:r>
              <a:rPr lang="fr-FR" sz="1800" b="1" dirty="0"/>
              <a:t>L</a:t>
            </a:r>
            <a:r>
              <a:rPr lang="fr-FR" sz="1800" b="1" dirty="0" smtClean="0"/>
              <a:t>e type liste désigne tout pointeurs vers un maillon</a:t>
            </a:r>
            <a:endParaRPr lang="fr-FR" sz="1800" dirty="0" smtClean="0"/>
          </a:p>
          <a:p>
            <a:endParaRPr lang="fr-FR" sz="2800" u="sng" dirty="0" smtClean="0"/>
          </a:p>
          <a:p>
            <a:r>
              <a:rPr lang="fr-FR" sz="2400" b="1" dirty="0" smtClean="0"/>
              <a:t>Utilisation pour la déclaration</a:t>
            </a:r>
          </a:p>
          <a:p>
            <a:pPr>
              <a:buNone/>
            </a:pPr>
            <a:r>
              <a:rPr lang="fr-FR" sz="2200" dirty="0" smtClean="0"/>
              <a:t>	L : </a:t>
            </a:r>
            <a:r>
              <a:rPr lang="fr-FR" sz="2200" b="1" u="sng" dirty="0" smtClean="0">
                <a:solidFill>
                  <a:srgbClr val="FF0000"/>
                </a:solidFill>
              </a:rPr>
              <a:t>Liste</a:t>
            </a:r>
            <a:r>
              <a:rPr lang="fr-FR" sz="2200" dirty="0" smtClean="0"/>
              <a:t>;    </a:t>
            </a:r>
            <a:r>
              <a:rPr lang="fr-FR" sz="2400" b="1" dirty="0" smtClean="0">
                <a:sym typeface="Wingdings" pitchFamily="2" charset="2"/>
              </a:rPr>
              <a:t></a:t>
            </a:r>
            <a:r>
              <a:rPr lang="fr-FR" sz="2400" b="1" dirty="0" smtClean="0"/>
              <a:t> </a:t>
            </a:r>
            <a:r>
              <a:rPr lang="fr-FR" sz="2200" dirty="0" smtClean="0"/>
              <a:t>   L: </a:t>
            </a:r>
            <a:r>
              <a:rPr lang="fr-FR" sz="2200" u="sng" dirty="0" smtClean="0">
                <a:solidFill>
                  <a:srgbClr val="FF0000"/>
                </a:solidFill>
              </a:rPr>
              <a:t>* </a:t>
            </a:r>
            <a:r>
              <a:rPr lang="fr-FR" sz="2200" b="1" u="sng" dirty="0" smtClean="0">
                <a:solidFill>
                  <a:srgbClr val="FF0000"/>
                </a:solidFill>
              </a:rPr>
              <a:t>Maillon</a:t>
            </a:r>
            <a:r>
              <a:rPr lang="fr-FR" sz="2200" b="1" dirty="0" smtClean="0"/>
              <a:t>;</a:t>
            </a:r>
            <a:r>
              <a:rPr lang="fr-FR" sz="2200" dirty="0" smtClean="0"/>
              <a:t>  </a:t>
            </a:r>
          </a:p>
          <a:p>
            <a:pPr>
              <a:buNone/>
            </a:pPr>
            <a:r>
              <a:rPr lang="fr-FR" sz="2200" dirty="0" smtClean="0"/>
              <a:t>	L, P, Q : Liste  // </a:t>
            </a:r>
            <a:r>
              <a:rPr lang="fr-FR" sz="2000" dirty="0" smtClean="0"/>
              <a:t>signifie que L, P, Q sont des pointeurs vers des maillons</a:t>
            </a:r>
            <a:r>
              <a:rPr lang="fr-FR" sz="2200" dirty="0" smtClean="0"/>
              <a:t> </a:t>
            </a:r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Déclaration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59293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 startAt="2"/>
            </a:pPr>
            <a:r>
              <a:rPr lang="fr-FR" sz="2400" b="1" u="sng" dirty="0" smtClean="0"/>
              <a:t>Définition de type liste en C++</a:t>
            </a:r>
          </a:p>
          <a:p>
            <a:pPr>
              <a:buNone/>
            </a:pPr>
            <a:r>
              <a:rPr lang="fr-FR" sz="2400" b="1" dirty="0" err="1" smtClean="0"/>
              <a:t>struct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maillion</a:t>
            </a:r>
            <a:r>
              <a:rPr lang="fr-FR" sz="2400" b="1" dirty="0" smtClean="0"/>
              <a:t> </a:t>
            </a:r>
          </a:p>
          <a:p>
            <a:pPr>
              <a:buNone/>
            </a:pPr>
            <a:r>
              <a:rPr lang="fr-FR" sz="2400" b="1" dirty="0" smtClean="0"/>
              <a:t>{   </a:t>
            </a:r>
          </a:p>
          <a:p>
            <a:pPr marL="1971675" indent="-1971675">
              <a:buNone/>
            </a:pPr>
            <a:r>
              <a:rPr lang="fr-FR" sz="2400" b="1" dirty="0" smtClean="0"/>
              <a:t>    </a:t>
            </a:r>
            <a:r>
              <a:rPr lang="fr-FR" sz="2400" b="1" dirty="0" err="1" smtClean="0">
                <a:solidFill>
                  <a:srgbClr val="FF0000"/>
                </a:solidFill>
              </a:rPr>
              <a:t>typeq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Ele</a:t>
            </a:r>
            <a:r>
              <a:rPr lang="fr-FR" sz="2400" b="1" dirty="0" smtClean="0"/>
              <a:t>;    </a:t>
            </a:r>
          </a:p>
          <a:p>
            <a:pPr>
              <a:buNone/>
            </a:pPr>
            <a:r>
              <a:rPr lang="fr-FR" sz="2400" b="1" dirty="0" smtClean="0"/>
              <a:t>    maillions *suivant;</a:t>
            </a:r>
          </a:p>
          <a:p>
            <a:pPr>
              <a:buNone/>
            </a:pPr>
            <a:r>
              <a:rPr lang="fr-FR" sz="2400" b="1" dirty="0" smtClean="0"/>
              <a:t> }; </a:t>
            </a:r>
          </a:p>
          <a:p>
            <a:pPr>
              <a:buNone/>
            </a:pPr>
            <a:r>
              <a:rPr lang="fr-FR" sz="2400" b="1" dirty="0" err="1" smtClean="0">
                <a:solidFill>
                  <a:srgbClr val="0070C0"/>
                </a:solidFill>
              </a:rPr>
              <a:t>typedef</a:t>
            </a:r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sz="2400" b="1" dirty="0" err="1"/>
              <a:t>m</a:t>
            </a:r>
            <a:r>
              <a:rPr lang="fr-FR" sz="2400" b="1" dirty="0" err="1" smtClean="0"/>
              <a:t>aillion</a:t>
            </a:r>
            <a:r>
              <a:rPr lang="fr-FR" sz="2400" b="1" dirty="0" smtClean="0"/>
              <a:t> *Liste;</a:t>
            </a:r>
          </a:p>
          <a:p>
            <a:pPr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fr-FR" sz="2400" b="1" dirty="0" smtClean="0"/>
              <a:t>Utilisation pour la déclaration</a:t>
            </a:r>
          </a:p>
          <a:p>
            <a:pPr>
              <a:buNone/>
            </a:pPr>
            <a:r>
              <a:rPr lang="fr-FR" sz="2200" b="1" dirty="0" smtClean="0">
                <a:solidFill>
                  <a:srgbClr val="C00000"/>
                </a:solidFill>
              </a:rPr>
              <a:t>Liste   </a:t>
            </a:r>
            <a:r>
              <a:rPr lang="fr-FR" sz="2200" b="1" dirty="0" smtClean="0">
                <a:solidFill>
                  <a:srgbClr val="0070C0"/>
                </a:solidFill>
              </a:rPr>
              <a:t>L, Q, tete</a:t>
            </a:r>
            <a:r>
              <a:rPr lang="fr-FR" sz="2200" dirty="0" smtClean="0"/>
              <a:t>;    équivalent à    </a:t>
            </a:r>
            <a:r>
              <a:rPr lang="fr-FR" sz="2200" b="1" dirty="0" smtClean="0">
                <a:solidFill>
                  <a:srgbClr val="C00000"/>
                </a:solidFill>
              </a:rPr>
              <a:t>Maillon * </a:t>
            </a:r>
            <a:r>
              <a:rPr lang="fr-FR" sz="2200" b="1" dirty="0" smtClean="0">
                <a:solidFill>
                  <a:srgbClr val="0070C0"/>
                </a:solidFill>
              </a:rPr>
              <a:t>L, Q, tete</a:t>
            </a:r>
            <a:r>
              <a:rPr lang="fr-FR" sz="2200" b="1" dirty="0" smtClean="0"/>
              <a:t>;</a:t>
            </a:r>
            <a:r>
              <a:rPr lang="fr-FR" sz="2200" dirty="0" smtClean="0"/>
              <a:t>  </a:t>
            </a:r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Déclaration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fr-FR" sz="2200" b="1" dirty="0" smtClean="0"/>
              <a:t>Exemple 1: liste chainée d’entiers</a:t>
            </a:r>
          </a:p>
          <a:p>
            <a:pPr>
              <a:buNone/>
            </a:pPr>
            <a:r>
              <a:rPr lang="fr-FR" sz="2200" b="1" dirty="0" smtClean="0"/>
              <a:t>Type  Structure Maillon </a:t>
            </a:r>
          </a:p>
          <a:p>
            <a:pPr>
              <a:buNone/>
            </a:pPr>
            <a:r>
              <a:rPr lang="fr-FR" sz="2200" b="1" dirty="0" smtClean="0"/>
              <a:t>    </a:t>
            </a:r>
            <a:r>
              <a:rPr lang="fr-FR" sz="2200" b="1" dirty="0" err="1" smtClean="0"/>
              <a:t>Ele</a:t>
            </a:r>
            <a:r>
              <a:rPr lang="fr-FR" sz="2200" b="1" dirty="0" smtClean="0"/>
              <a:t> : entier; </a:t>
            </a:r>
          </a:p>
          <a:p>
            <a:pPr>
              <a:buNone/>
            </a:pPr>
            <a:r>
              <a:rPr lang="fr-FR" sz="2200" b="1" dirty="0" smtClean="0"/>
              <a:t>    suivant: * Maillon;</a:t>
            </a:r>
          </a:p>
          <a:p>
            <a:pPr>
              <a:buNone/>
            </a:pPr>
            <a:r>
              <a:rPr lang="fr-FR" sz="2200" b="1" dirty="0" smtClean="0"/>
              <a:t>Fin </a:t>
            </a:r>
          </a:p>
          <a:p>
            <a:pPr>
              <a:buNone/>
            </a:pPr>
            <a:r>
              <a:rPr lang="fr-FR" sz="2200" b="1" dirty="0" smtClean="0"/>
              <a:t>type Liste : * Maillon;  </a:t>
            </a:r>
          </a:p>
          <a:p>
            <a:pPr>
              <a:buNone/>
            </a:pPr>
            <a:endParaRPr lang="fr-FR" sz="2400" dirty="0" smtClean="0"/>
          </a:p>
          <a:p>
            <a:pPr marL="514350" indent="-514350">
              <a:buNone/>
            </a:pPr>
            <a:endParaRPr lang="fr-FR" sz="2400" b="1" u="sng" dirty="0" smtClean="0"/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d’entiers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fr-FR" sz="2400" b="1" u="sng" dirty="0" smtClean="0"/>
              <a:t>Exemple 2</a:t>
            </a:r>
            <a:r>
              <a:rPr lang="fr-FR" sz="2400" b="1" dirty="0" smtClean="0"/>
              <a:t>: liste chainée de personnes</a:t>
            </a:r>
          </a:p>
          <a:p>
            <a:pPr>
              <a:buNone/>
            </a:pPr>
            <a:r>
              <a:rPr lang="fr-FR" sz="2400" b="1" dirty="0" smtClean="0"/>
              <a:t>Type Structure Personne </a:t>
            </a:r>
          </a:p>
          <a:p>
            <a:pPr>
              <a:buNone/>
            </a:pPr>
            <a:r>
              <a:rPr lang="fr-FR" sz="2400" b="1" dirty="0" smtClean="0"/>
              <a:t> 	nom: chaine de caractères</a:t>
            </a:r>
          </a:p>
          <a:p>
            <a:pPr>
              <a:buNone/>
            </a:pPr>
            <a:r>
              <a:rPr lang="fr-FR" sz="2400" b="1" dirty="0" smtClean="0"/>
              <a:t>	prénom: chaine de caractères</a:t>
            </a:r>
          </a:p>
          <a:p>
            <a:pPr>
              <a:buNone/>
            </a:pPr>
            <a:r>
              <a:rPr lang="fr-FR" sz="2400" b="1" dirty="0" smtClean="0"/>
              <a:t>	Âge : entier</a:t>
            </a:r>
          </a:p>
          <a:p>
            <a:pPr>
              <a:buNone/>
            </a:pPr>
            <a:r>
              <a:rPr lang="fr-FR" sz="2400" b="1" dirty="0" smtClean="0"/>
              <a:t>fin </a:t>
            </a:r>
          </a:p>
          <a:p>
            <a:pPr>
              <a:buNone/>
            </a:pPr>
            <a:r>
              <a:rPr lang="fr-FR" sz="2400" b="1" dirty="0" smtClean="0"/>
              <a:t>Type </a:t>
            </a:r>
          </a:p>
          <a:p>
            <a:pPr>
              <a:buNone/>
            </a:pPr>
            <a:r>
              <a:rPr lang="fr-FR" sz="2400" b="1" dirty="0" smtClean="0"/>
              <a:t>Structure </a:t>
            </a:r>
            <a:r>
              <a:rPr lang="fr-FR" sz="2400" b="1" dirty="0" err="1" smtClean="0"/>
              <a:t>Maillion</a:t>
            </a:r>
            <a:r>
              <a:rPr lang="fr-FR" sz="2400" b="1" dirty="0" smtClean="0"/>
              <a:t> </a:t>
            </a:r>
          </a:p>
          <a:p>
            <a:pPr>
              <a:buNone/>
            </a:pPr>
            <a:r>
              <a:rPr lang="fr-FR" sz="2400" b="1" dirty="0" smtClean="0"/>
              <a:t>    </a:t>
            </a:r>
            <a:r>
              <a:rPr lang="fr-FR" sz="2400" b="1" dirty="0" err="1" smtClean="0"/>
              <a:t>Ele</a:t>
            </a:r>
            <a:r>
              <a:rPr lang="fr-FR" sz="2400" b="1" dirty="0" smtClean="0"/>
              <a:t> : personne; </a:t>
            </a:r>
          </a:p>
          <a:p>
            <a:pPr>
              <a:buNone/>
            </a:pPr>
            <a:r>
              <a:rPr lang="fr-FR" sz="2400" b="1" dirty="0" smtClean="0"/>
              <a:t>    suivant: * </a:t>
            </a:r>
            <a:r>
              <a:rPr lang="fr-FR" sz="2400" b="1" dirty="0" err="1" smtClean="0"/>
              <a:t>Maillion</a:t>
            </a:r>
            <a:r>
              <a:rPr lang="fr-FR" sz="2400" b="1" dirty="0" smtClean="0"/>
              <a:t>;</a:t>
            </a:r>
          </a:p>
          <a:p>
            <a:pPr>
              <a:buNone/>
            </a:pPr>
            <a:r>
              <a:rPr lang="fr-FR" sz="2400" b="1" dirty="0" smtClean="0"/>
              <a:t>fin </a:t>
            </a:r>
          </a:p>
          <a:p>
            <a:pPr>
              <a:buNone/>
            </a:pPr>
            <a:r>
              <a:rPr lang="fr-FR" sz="2400" b="1" dirty="0" smtClean="0"/>
              <a:t>type Liste : * Maillon;  </a:t>
            </a:r>
            <a:endParaRPr lang="fr-FR" sz="2400" dirty="0" smtClean="0"/>
          </a:p>
          <a:p>
            <a:pPr marL="514350" indent="-514350">
              <a:buNone/>
            </a:pPr>
            <a:endParaRPr lang="fr-FR" sz="2400" b="1" u="sng" dirty="0" smtClean="0"/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Listes chainées de personnes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2073</TotalTime>
  <Words>1152</Words>
  <Application>Microsoft Office PowerPoint</Application>
  <PresentationFormat>Affichage à l'écran (4:3)</PresentationFormat>
  <Paragraphs>356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Présentation PowerPoint</vt:lpstr>
      <vt:lpstr>Définition et types</vt:lpstr>
      <vt:lpstr>Listes statiques </vt:lpstr>
      <vt:lpstr>Listes statiques </vt:lpstr>
      <vt:lpstr>Listes chainées </vt:lpstr>
      <vt:lpstr>Déclaration</vt:lpstr>
      <vt:lpstr>Déclaration </vt:lpstr>
      <vt:lpstr>Listes chainées d’entiers </vt:lpstr>
      <vt:lpstr>Listes chainées de personnes</vt:lpstr>
      <vt:lpstr>Listes chainées d’étudiants </vt:lpstr>
      <vt:lpstr>Opération primitives</vt:lpstr>
      <vt:lpstr>Listes chainées (Opérations primitives)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851</cp:revision>
  <dcterms:created xsi:type="dcterms:W3CDTF">2012-10-16T09:31:24Z</dcterms:created>
  <dcterms:modified xsi:type="dcterms:W3CDTF">2023-04-06T10:40:24Z</dcterms:modified>
</cp:coreProperties>
</file>