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4" r:id="rId2"/>
    <p:sldId id="335" r:id="rId3"/>
    <p:sldId id="336" r:id="rId4"/>
    <p:sldId id="338" r:id="rId5"/>
    <p:sldId id="339" r:id="rId6"/>
    <p:sldId id="340" r:id="rId7"/>
    <p:sldId id="341" r:id="rId8"/>
    <p:sldId id="342" r:id="rId9"/>
    <p:sldId id="343" r:id="rId10"/>
    <p:sldId id="34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3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2F4AEC-66A1-44E0-B9AF-DB31ABE63A5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1121CE04-5E59-4A22-8C9E-1B2575D65EB4}">
      <dgm:prSet phldrT="[نص]"/>
      <dgm:spPr/>
      <dgm:t>
        <a:bodyPr/>
        <a:lstStyle/>
        <a:p>
          <a:pPr rtl="1"/>
          <a:r>
            <a:rPr lang="ar-DZ" dirty="0" smtClean="0"/>
            <a:t>قائمة الاجراءات الاحصائية </a:t>
          </a:r>
          <a:r>
            <a:rPr lang="fr-FR" dirty="0" smtClean="0"/>
            <a:t>ANALYZE</a:t>
          </a:r>
          <a:endParaRPr lang="ar-DZ" dirty="0"/>
        </a:p>
      </dgm:t>
    </dgm:pt>
    <dgm:pt modelId="{B7DB9624-BD43-4EAA-A910-B760EE306790}" type="parTrans" cxnId="{CC7EDB36-3706-426D-8518-075AAB472B23}">
      <dgm:prSet/>
      <dgm:spPr/>
      <dgm:t>
        <a:bodyPr/>
        <a:lstStyle/>
        <a:p>
          <a:pPr rtl="1"/>
          <a:endParaRPr lang="ar-DZ"/>
        </a:p>
      </dgm:t>
    </dgm:pt>
    <dgm:pt modelId="{D7D7C079-F98C-483A-BEEF-AA3BB5A966B8}" type="sibTrans" cxnId="{CC7EDB36-3706-426D-8518-075AAB472B23}">
      <dgm:prSet/>
      <dgm:spPr/>
      <dgm:t>
        <a:bodyPr/>
        <a:lstStyle/>
        <a:p>
          <a:pPr rtl="1"/>
          <a:endParaRPr lang="ar-DZ"/>
        </a:p>
      </dgm:t>
    </dgm:pt>
    <dgm:pt modelId="{C9188023-D27E-4ABE-895D-91B137A11095}" type="pres">
      <dgm:prSet presAssocID="{F52F4AEC-66A1-44E0-B9AF-DB31ABE63A5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50CE801-9A0C-4FC4-A27D-01B2FB4DAA23}" type="pres">
      <dgm:prSet presAssocID="{F52F4AEC-66A1-44E0-B9AF-DB31ABE63A5E}" presName="dummyMaxCanvas" presStyleCnt="0">
        <dgm:presLayoutVars/>
      </dgm:prSet>
      <dgm:spPr/>
    </dgm:pt>
    <dgm:pt modelId="{13778A37-11FF-4E2A-B977-6A4D6BD903AA}" type="pres">
      <dgm:prSet presAssocID="{F52F4AEC-66A1-44E0-B9AF-DB31ABE63A5E}" presName="OneNode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C7EDB36-3706-426D-8518-075AAB472B23}" srcId="{F52F4AEC-66A1-44E0-B9AF-DB31ABE63A5E}" destId="{1121CE04-5E59-4A22-8C9E-1B2575D65EB4}" srcOrd="0" destOrd="0" parTransId="{B7DB9624-BD43-4EAA-A910-B760EE306790}" sibTransId="{D7D7C079-F98C-483A-BEEF-AA3BB5A966B8}"/>
    <dgm:cxn modelId="{02D14936-FC73-4B4F-B494-A5F9F4A341E7}" type="presOf" srcId="{F52F4AEC-66A1-44E0-B9AF-DB31ABE63A5E}" destId="{C9188023-D27E-4ABE-895D-91B137A11095}" srcOrd="0" destOrd="0" presId="urn:microsoft.com/office/officeart/2005/8/layout/vProcess5"/>
    <dgm:cxn modelId="{071D39D0-7F09-4E55-97B3-4518E0099A73}" type="presOf" srcId="{1121CE04-5E59-4A22-8C9E-1B2575D65EB4}" destId="{13778A37-11FF-4E2A-B977-6A4D6BD903AA}" srcOrd="0" destOrd="0" presId="urn:microsoft.com/office/officeart/2005/8/layout/vProcess5"/>
    <dgm:cxn modelId="{6595E57B-C141-4A89-8213-A2185474ADDC}" type="presParOf" srcId="{C9188023-D27E-4ABE-895D-91B137A11095}" destId="{C50CE801-9A0C-4FC4-A27D-01B2FB4DAA23}" srcOrd="0" destOrd="0" presId="urn:microsoft.com/office/officeart/2005/8/layout/vProcess5"/>
    <dgm:cxn modelId="{99742E5B-4F16-47E8-B535-AAB01B65C4D7}" type="presParOf" srcId="{C9188023-D27E-4ABE-895D-91B137A11095}" destId="{13778A37-11FF-4E2A-B977-6A4D6BD903AA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778A37-11FF-4E2A-B977-6A4D6BD903AA}">
      <dsp:nvSpPr>
        <dsp:cNvPr id="0" name=""/>
        <dsp:cNvSpPr/>
      </dsp:nvSpPr>
      <dsp:spPr>
        <a:xfrm>
          <a:off x="0" y="796834"/>
          <a:ext cx="4974046" cy="15936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200" kern="1200" dirty="0" smtClean="0"/>
            <a:t>قائمة الاجراءات الاحصائية </a:t>
          </a:r>
          <a:r>
            <a:rPr lang="fr-FR" sz="4200" kern="1200" dirty="0" smtClean="0"/>
            <a:t>ANALYZE</a:t>
          </a:r>
          <a:endParaRPr lang="ar-DZ" sz="4200" kern="1200" dirty="0"/>
        </a:p>
      </dsp:txBody>
      <dsp:txXfrm>
        <a:off x="0" y="796834"/>
        <a:ext cx="4974046" cy="1593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2249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258794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416337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69617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177095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870063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2043050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740487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24174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41072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103942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276213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71661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188623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29830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1648674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1220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BF03E0C-7FC1-4A5B-B292-FC2E144C3A53}" type="datetimeFigureOut">
              <a:rPr lang="ar-DZ" smtClean="0"/>
              <a:pPr/>
              <a:t>24-05-1445</a:t>
            </a:fld>
            <a:endParaRPr lang="a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a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1F77DB-8A9B-4352-A803-DA1BFC17CD80}" type="slidenum">
              <a:rPr lang="ar-DZ" smtClean="0"/>
              <a:pPr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xmlns="" val="30231644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xmlns="" id="{CB2414EF-5D45-42BB-90CA-71BEC395E363}"/>
              </a:ext>
            </a:extLst>
          </p:cNvPr>
          <p:cNvSpPr txBox="1"/>
          <p:nvPr/>
        </p:nvSpPr>
        <p:spPr>
          <a:xfrm>
            <a:off x="2730137" y="1149531"/>
            <a:ext cx="730213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خطة الدرس 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Times New Roman" panose="02020603050405020304" pitchFamily="18" charset="0"/>
              </a:rPr>
              <a:t>الرابع</a:t>
            </a:r>
            <a:endParaRPr kumimoji="0" lang="ar-DZ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رسم تخطيطي 2">
            <a:extLst>
              <a:ext uri="{FF2B5EF4-FFF2-40B4-BE49-F238E27FC236}">
                <a16:creationId xmlns:a16="http://schemas.microsoft.com/office/drawing/2014/main" xmlns="" id="{68B56FD2-71BB-4FD6-984A-21025E4616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335595480"/>
              </p:ext>
            </p:extLst>
          </p:nvPr>
        </p:nvGraphicFramePr>
        <p:xfrm>
          <a:off x="3931920" y="2259874"/>
          <a:ext cx="4974046" cy="3187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17190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17284">
        <p14:gallery dir="r"/>
      </p:transition>
    </mc:Choice>
    <mc:Fallback>
      <p:transition spd="slow" advTm="1728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77D168F7-6964-445B-83FB-EC905AFF0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5920" y="1056640"/>
            <a:ext cx="9164320" cy="57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altLang="ar-DZ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خطوات اختيار الاختبارات </a:t>
            </a:r>
            <a:r>
              <a:rPr kumimoji="0" lang="ar-DZ" altLang="ar-DZ" sz="2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اللامعلمية</a:t>
            </a:r>
            <a:r>
              <a:rPr kumimoji="0" lang="ar-DZ" altLang="ar-DZ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 موضحة في الشكل </a:t>
            </a:r>
            <a:r>
              <a:rPr kumimoji="0" lang="ar-DZ" altLang="ar-DZ" sz="2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الاتي:</a:t>
            </a:r>
            <a:r>
              <a:rPr kumimoji="0" lang="ar-DZ" altLang="ar-DZ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 </a:t>
            </a:r>
            <a:endParaRPr kumimoji="0" lang="en-US" altLang="ar-DZ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C7EE83FF-AA6F-4DC2-B641-8B0BF33A2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136089"/>
            <a:ext cx="10577384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69900" marR="0" lvl="0" indent="-4699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FE7FF"/>
              </a:buClr>
              <a:buSzPct val="60000"/>
              <a:buFont typeface="Wingdings" panose="05000000000000000000" pitchFamily="2" charset="2"/>
              <a:buChar char="¤"/>
              <a:tabLst/>
              <a:defRPr/>
            </a:pPr>
            <a:endParaRPr kumimoji="0" lang="ar-SY" altLang="ar-DZ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7520" y="1808480"/>
            <a:ext cx="9184639" cy="3840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 advTm="42150">
        <p15:prstTrans prst="drape" invX="1"/>
      </p:transition>
    </mc:Choice>
    <mc:Fallback>
      <p:transition spd="slow" advTm="4215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7C6C0FBA-4BE0-43B5-8BF2-F9CF66D86A73}"/>
              </a:ext>
            </a:extLst>
          </p:cNvPr>
          <p:cNvSpPr/>
          <p:nvPr/>
        </p:nvSpPr>
        <p:spPr>
          <a:xfrm>
            <a:off x="1306286" y="550708"/>
            <a:ext cx="1003227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just" rtl="1">
              <a:defRPr/>
            </a:pPr>
            <a:r>
              <a:rPr lang="ar-DZ" sz="2800" dirty="0" smtClean="0">
                <a:solidFill>
                  <a:schemeClr val="bg1"/>
                </a:solidFill>
              </a:rPr>
              <a:t>قائمة </a:t>
            </a:r>
            <a:r>
              <a:rPr lang="fr-FR" sz="2800" dirty="0" err="1" smtClean="0">
                <a:solidFill>
                  <a:schemeClr val="bg1"/>
                </a:solidFill>
              </a:rPr>
              <a:t>Analyze</a:t>
            </a:r>
            <a:r>
              <a:rPr lang="ar-DZ" sz="2800" dirty="0" smtClean="0">
                <a:solidFill>
                  <a:schemeClr val="bg1"/>
                </a:solidFill>
              </a:rPr>
              <a:t> توفر العديد من العمليات الاحصائية تتعلق </a:t>
            </a:r>
            <a:r>
              <a:rPr lang="ar-DZ" sz="2800" dirty="0" err="1" smtClean="0">
                <a:solidFill>
                  <a:schemeClr val="bg1"/>
                </a:solidFill>
              </a:rPr>
              <a:t>بالاحصاء</a:t>
            </a:r>
            <a:r>
              <a:rPr lang="ar-DZ" sz="2800" dirty="0" smtClean="0">
                <a:solidFill>
                  <a:schemeClr val="bg1"/>
                </a:solidFill>
              </a:rPr>
              <a:t> الوصفي واختبار الفرضيات والانحدار وغيرها </a:t>
            </a:r>
            <a:endParaRPr kumimoji="0" lang="ar-SA" sz="2800" b="1" i="0" u="none" strike="noStrike" kern="1200" cap="none" spc="0" normalizeH="0" baseline="0" noProof="0" dirty="0">
              <a:ln w="22225">
                <a:solidFill>
                  <a:srgbClr val="3C9770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Garamond" panose="02020404030301010803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361610" y="2690949"/>
            <a:ext cx="5408023" cy="2207622"/>
          </a:xfrm>
        </p:spPr>
        <p:txBody>
          <a:bodyPr>
            <a:normAutofit/>
          </a:bodyPr>
          <a:lstStyle/>
          <a:p>
            <a:pPr algn="just"/>
            <a:r>
              <a:rPr lang="ar-DZ" dirty="0" smtClean="0">
                <a:solidFill>
                  <a:schemeClr val="bg1"/>
                </a:solidFill>
              </a:rPr>
              <a:t>عند فتح برنامج </a:t>
            </a:r>
            <a:r>
              <a:rPr lang="fr-FR" dirty="0" err="1" smtClean="0">
                <a:solidFill>
                  <a:schemeClr val="bg1"/>
                </a:solidFill>
              </a:rPr>
              <a:t>spss</a:t>
            </a:r>
            <a:r>
              <a:rPr lang="ar-DZ" dirty="0" smtClean="0">
                <a:solidFill>
                  <a:schemeClr val="bg1"/>
                </a:solidFill>
              </a:rPr>
              <a:t> تظهر قائمة </a:t>
            </a:r>
            <a:r>
              <a:rPr lang="fr-FR" dirty="0" err="1" smtClean="0">
                <a:solidFill>
                  <a:schemeClr val="bg1"/>
                </a:solidFill>
              </a:rPr>
              <a:t>analyze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ar-DZ" dirty="0" smtClean="0">
                <a:solidFill>
                  <a:schemeClr val="bg1"/>
                </a:solidFill>
              </a:rPr>
              <a:t> كما هو موضح في الصورة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684213" y="1763486"/>
            <a:ext cx="5024256" cy="4820193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1877" y="2063931"/>
            <a:ext cx="3124200" cy="4293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83686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Tm="2055">
        <p14:flip dir="l"/>
      </p:transition>
    </mc:Choice>
    <mc:Fallback>
      <p:transition spd="slow" advTm="205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xmlns="" id="{A8776967-A88F-4290-93C7-F87B090CB3EF}"/>
              </a:ext>
            </a:extLst>
          </p:cNvPr>
          <p:cNvSpPr/>
          <p:nvPr/>
        </p:nvSpPr>
        <p:spPr>
          <a:xfrm>
            <a:off x="1158240" y="470263"/>
            <a:ext cx="100496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800" b="1" dirty="0" smtClean="0">
                <a:solidFill>
                  <a:srgbClr val="202124"/>
                </a:solidFill>
                <a:latin typeface="HelveticaNeue"/>
                <a:cs typeface="Times New Roman" panose="02020603050405020304" pitchFamily="18" charset="0"/>
              </a:rPr>
              <a:t>تحتوي قائمة </a:t>
            </a:r>
            <a:r>
              <a:rPr lang="fr-FR" sz="2800" b="1" dirty="0" smtClean="0">
                <a:solidFill>
                  <a:srgbClr val="202124"/>
                </a:solidFill>
                <a:latin typeface="HelveticaNeue"/>
                <a:cs typeface="Times New Roman" panose="02020603050405020304" pitchFamily="18" charset="0"/>
              </a:rPr>
              <a:t> </a:t>
            </a:r>
            <a:r>
              <a:rPr lang="fr-FR" sz="2800" b="1" dirty="0" err="1" smtClean="0">
                <a:solidFill>
                  <a:srgbClr val="202124"/>
                </a:solidFill>
                <a:latin typeface="HelveticaNeue"/>
                <a:cs typeface="Times New Roman" panose="02020603050405020304" pitchFamily="18" charset="0"/>
              </a:rPr>
              <a:t>Analyze</a:t>
            </a:r>
            <a:r>
              <a:rPr lang="ar-DZ" sz="2800" b="1" dirty="0" smtClean="0">
                <a:solidFill>
                  <a:srgbClr val="202124"/>
                </a:solidFill>
                <a:latin typeface="HelveticaNeue"/>
                <a:cs typeface="Times New Roman" panose="02020603050405020304" pitchFamily="18" charset="0"/>
              </a:rPr>
              <a:t> على الكثير من القوائم نذكر </a:t>
            </a:r>
            <a:r>
              <a:rPr lang="ar-DZ" sz="2800" b="1" dirty="0" err="1" smtClean="0">
                <a:solidFill>
                  <a:srgbClr val="202124"/>
                </a:solidFill>
                <a:latin typeface="HelveticaNeue"/>
                <a:cs typeface="Times New Roman" panose="02020603050405020304" pitchFamily="18" charset="0"/>
              </a:rPr>
              <a:t>اهمها:</a:t>
            </a:r>
            <a:endParaRPr lang="ar-DZ" sz="2800" b="1" dirty="0" smtClean="0">
              <a:solidFill>
                <a:srgbClr val="202124"/>
              </a:solidFill>
              <a:latin typeface="HelveticaNeue"/>
              <a:cs typeface="Times New Roman" panose="02020603050405020304" pitchFamily="18" charset="0"/>
            </a:endParaRPr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966651" y="1652693"/>
            <a:ext cx="9849395" cy="1155822"/>
          </a:xfrm>
        </p:spPr>
        <p:txBody>
          <a:bodyPr>
            <a:normAutofit fontScale="90000"/>
          </a:bodyPr>
          <a:lstStyle/>
          <a:p>
            <a:pPr marL="742950" indent="-742950" algn="r">
              <a:buFont typeface="+mj-lt"/>
              <a:buAutoNum type="arabicParenR"/>
            </a:pPr>
            <a:r>
              <a:rPr lang="fr-FR" b="1" dirty="0" smtClean="0">
                <a:solidFill>
                  <a:schemeClr val="bg1"/>
                </a:solidFill>
              </a:rPr>
              <a:t>Reports</a:t>
            </a:r>
            <a:r>
              <a:rPr lang="ar-DZ" b="1" dirty="0" smtClean="0">
                <a:solidFill>
                  <a:schemeClr val="bg1"/>
                </a:solidFill>
              </a:rPr>
              <a:t>: </a:t>
            </a:r>
            <a:r>
              <a:rPr lang="ar-DZ" dirty="0" smtClean="0"/>
              <a:t>تمكن من معرفة خصائص المتغيرات والبيانات الموجودة في كل متغير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8" name="Sous-titre 7"/>
          <p:cNvSpPr>
            <a:spLocks noGrp="1"/>
          </p:cNvSpPr>
          <p:nvPr>
            <p:ph sz="half" idx="1"/>
          </p:nvPr>
        </p:nvSpPr>
        <p:spPr>
          <a:xfrm>
            <a:off x="383766" y="2801982"/>
            <a:ext cx="5886405" cy="3615267"/>
          </a:xfrm>
        </p:spPr>
        <p:txBody>
          <a:bodyPr/>
          <a:lstStyle/>
          <a:p>
            <a:pPr algn="r">
              <a:buNone/>
            </a:pP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801" y="2939143"/>
            <a:ext cx="5728741" cy="3364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4491" y="3474721"/>
            <a:ext cx="4655322" cy="2692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58905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237757">
        <p14:prism dir="r"/>
      </p:transition>
    </mc:Choice>
    <mc:Fallback>
      <p:transition spd="slow" advTm="23775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29920" y="624840"/>
            <a:ext cx="10769599" cy="2281600"/>
          </a:xfrm>
        </p:spPr>
        <p:txBody>
          <a:bodyPr>
            <a:normAutofit fontScale="90000"/>
          </a:bodyPr>
          <a:lstStyle/>
          <a:p>
            <a:pPr algn="r"/>
            <a:r>
              <a:rPr lang="ar-DZ" dirty="0" smtClean="0"/>
              <a:t>2- </a:t>
            </a:r>
            <a:r>
              <a:rPr lang="ar-DZ" dirty="0" smtClean="0">
                <a:latin typeface="Andalus" pitchFamily="18" charset="-78"/>
                <a:cs typeface="Andalus" pitchFamily="18" charset="-78"/>
              </a:rPr>
              <a:t>الاحصاء الوصفي</a:t>
            </a:r>
            <a:r>
              <a:rPr lang="fr-FR" b="1" dirty="0" smtClean="0">
                <a:latin typeface="Andalus" pitchFamily="18" charset="-78"/>
                <a:cs typeface="Andalus" pitchFamily="18" charset="-78"/>
              </a:rPr>
              <a:t> Descriptive </a:t>
            </a:r>
            <a:r>
              <a:rPr lang="fr-FR" b="1" dirty="0" err="1" smtClean="0">
                <a:latin typeface="Andalus" pitchFamily="18" charset="-78"/>
                <a:cs typeface="Andalus" pitchFamily="18" charset="-78"/>
              </a:rPr>
              <a:t>statistics</a:t>
            </a:r>
            <a:r>
              <a:rPr lang="fr-FR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ar-DZ" dirty="0" smtClean="0">
                <a:latin typeface="Andalus" pitchFamily="18" charset="-78"/>
                <a:cs typeface="Andalus" pitchFamily="18" charset="-78"/>
              </a:rPr>
              <a:t>: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يوفر هذا الخيار الاحصاءات الوصفية للبيانات </a:t>
            </a:r>
            <a:r>
              <a:rPr lang="ar-DZ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المدخلة 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،حيث يوفر جميع مقاييس النزعة المركزية ومقاييس التشتت </a:t>
            </a:r>
            <a:r>
              <a:rPr lang="ar-DZ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بالاضافة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الى الجداول المتقاطعة ويحتوي على عدة اوامر منها:الأمر</a:t>
            </a:r>
            <a:r>
              <a:rPr lang="fr-FR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fr-FR" b="1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Frequencies</a:t>
            </a:r>
            <a:r>
              <a:rPr lang="fr-F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fr-FR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</a:b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والامر </a:t>
            </a:r>
            <a:r>
              <a:rPr lang="fr-FR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Explore</a:t>
            </a:r>
            <a:r>
              <a:rPr lang="ar-DZ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سيتم توضيحها في الدرس الموالي</a:t>
            </a:r>
            <a:endParaRPr lang="fr-FR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684212" y="3048000"/>
            <a:ext cx="10877867" cy="3515360"/>
          </a:xfrm>
        </p:spPr>
        <p:txBody>
          <a:bodyPr/>
          <a:lstStyle/>
          <a:p>
            <a:pPr algn="r"/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4161" y="3179763"/>
            <a:ext cx="7315200" cy="3139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03078392"/>
      </p:ext>
    </p:extLst>
  </p:cSld>
  <p:clrMapOvr>
    <a:masterClrMapping/>
  </p:clrMapOvr>
  <p:transition spd="slow" advTm="140444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92480" y="955040"/>
            <a:ext cx="106070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b="1" dirty="0" smtClean="0"/>
              <a:t>3- الجداول </a:t>
            </a:r>
            <a:r>
              <a:rPr lang="fr-FR" b="1" dirty="0" err="1" smtClean="0"/>
              <a:t>tablse</a:t>
            </a:r>
            <a:r>
              <a:rPr lang="ar-DZ" b="1" dirty="0" smtClean="0">
                <a:solidFill>
                  <a:schemeClr val="bg1"/>
                </a:solidFill>
              </a:rPr>
              <a:t>:يوفر هذا الخيار  امكانية تكوين جداول حسب </a:t>
            </a:r>
            <a:r>
              <a:rPr lang="ar-DZ" b="1" dirty="0" err="1" smtClean="0">
                <a:solidFill>
                  <a:schemeClr val="bg1"/>
                </a:solidFill>
              </a:rPr>
              <a:t>تفضيلات</a:t>
            </a:r>
            <a:r>
              <a:rPr lang="ar-DZ" b="1" dirty="0" smtClean="0">
                <a:solidFill>
                  <a:schemeClr val="bg1"/>
                </a:solidFill>
              </a:rPr>
              <a:t> المستخدم</a:t>
            </a:r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ar-DZ" b="1" dirty="0" smtClean="0"/>
          </a:p>
          <a:p>
            <a:pPr algn="ctr" rtl="1"/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5840" y="1840230"/>
            <a:ext cx="7091680" cy="342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61662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38604">
        <p14:prism dir="r" isInverted="1"/>
      </p:transition>
    </mc:Choice>
    <mc:Fallback>
      <p:transition spd="slow" advTm="3860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xmlns="" id="{BF742A7B-574F-446B-B5DD-A8E213222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800" y="1056639"/>
            <a:ext cx="7355840" cy="65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lvl="0" algn="ctr" rtl="1">
              <a:spcBef>
                <a:spcPct val="0"/>
              </a:spcBef>
              <a:buClrTx/>
              <a:buSzTx/>
              <a:buNone/>
              <a:defRPr/>
            </a:pPr>
            <a:r>
              <a:rPr kumimoji="0" lang="ar-SY" altLang="ar-D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ar-SY" altLang="ar-D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ar-SY" altLang="ar-D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ar-DZ" alt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4- مقارنة المتوسطات</a:t>
            </a:r>
            <a:r>
              <a:rPr lang="fr-FR" sz="2000" b="1" dirty="0" smtClean="0"/>
              <a:t>Comparative </a:t>
            </a:r>
            <a:r>
              <a:rPr lang="fr-FR" sz="2000" b="1" dirty="0" err="1" smtClean="0"/>
              <a:t>means</a:t>
            </a:r>
            <a:r>
              <a:rPr kumimoji="0" lang="ar-DZ" alt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يتم من خلاله اجراء الاختبارات المعلمية </a:t>
            </a:r>
            <a:r>
              <a:rPr lang="fr-FR" sz="2400" dirty="0" err="1" smtClean="0"/>
              <a:t>parametric</a:t>
            </a:r>
            <a:r>
              <a:rPr lang="fr-FR" sz="2400" dirty="0" smtClean="0"/>
              <a:t> tests</a:t>
            </a:r>
            <a:r>
              <a:rPr lang="ar-DZ" sz="2400" dirty="0" smtClean="0"/>
              <a:t> </a:t>
            </a:r>
          </a:p>
          <a:p>
            <a:pPr lvl="0" algn="ctr" rtl="1">
              <a:spcBef>
                <a:spcPct val="0"/>
              </a:spcBef>
              <a:buClrTx/>
              <a:buSzTx/>
              <a:buNone/>
              <a:defRPr/>
            </a:pPr>
            <a:endParaRPr kumimoji="0" lang="en-US" altLang="ar-DZ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xmlns="" id="{DB81A385-2C7C-4C82-9084-2A67E905F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966" y="2441575"/>
            <a:ext cx="7162800" cy="2773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69900" marR="0" lvl="0" indent="-4699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C977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endParaRPr kumimoji="0" lang="en-US" altLang="ar-D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8480" y="1341120"/>
            <a:ext cx="8493760" cy="304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34957">
        <p14:prism dir="r" isInverted="1"/>
      </p:transition>
    </mc:Choice>
    <mc:Fallback>
      <p:transition spd="slow" advTm="3495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651733C8-106D-48A6-9257-BF71F7359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1680" y="504005"/>
            <a:ext cx="7480661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647700" indent="-6477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647700" marR="0" lvl="0" indent="-64770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altLang="ar-DZ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647700" marR="0" lvl="0" indent="-64770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DZ" altLang="ar-DZ" sz="2400" b="1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647700" marR="0" lvl="0" indent="-64770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altLang="ar-DZ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xmlns="" id="{082A2512-DD22-48B4-8BED-B5E661080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090" y="1705786"/>
            <a:ext cx="10620103" cy="3681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69900" marR="0" lvl="0" indent="-469900" algn="r" defTabSz="457200" rtl="1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CFE7FF"/>
              </a:buClr>
              <a:buSzPct val="60000"/>
              <a:buFont typeface="Wingdings" panose="05000000000000000000" pitchFamily="2" charset="2"/>
              <a:buChar char="¤"/>
              <a:tabLst/>
              <a:defRPr/>
            </a:pPr>
            <a:endParaRPr kumimoji="0" lang="ar-SY" altLang="ar-D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56640" y="297934"/>
            <a:ext cx="104648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buFont typeface="Wingdings" pitchFamily="2" charset="2"/>
              <a:buChar char="§"/>
            </a:pPr>
            <a:r>
              <a:rPr lang="ar-DZ" altLang="ar-DZ" sz="2400" b="1" dirty="0" err="1" smtClean="0">
                <a:latin typeface="Andalus" pitchFamily="18" charset="-78"/>
                <a:cs typeface="Andalus" pitchFamily="18" charset="-78"/>
              </a:rPr>
              <a:t>اختبار </a:t>
            </a:r>
            <a:r>
              <a:rPr lang="ar-DZ" altLang="ar-DZ" sz="2400" b="1" dirty="0" smtClean="0">
                <a:latin typeface="Andalus" pitchFamily="18" charset="-78"/>
                <a:cs typeface="Andalus" pitchFamily="18" charset="-78"/>
              </a:rPr>
              <a:t>(ت) لعينة واحدة </a:t>
            </a:r>
            <a:r>
              <a:rPr lang="fr-FR" sz="2400" b="1" dirty="0" smtClean="0"/>
              <a:t>One </a:t>
            </a:r>
            <a:r>
              <a:rPr lang="fr-FR" sz="2400" b="1" dirty="0" err="1" smtClean="0"/>
              <a:t>sample</a:t>
            </a:r>
            <a:r>
              <a:rPr lang="fr-FR" sz="2400" b="1" dirty="0" smtClean="0"/>
              <a:t> T </a:t>
            </a:r>
            <a:r>
              <a:rPr lang="fr-FR" sz="3200" b="1" dirty="0" smtClean="0">
                <a:latin typeface="Andalus" pitchFamily="18" charset="-78"/>
                <a:cs typeface="Andalus" pitchFamily="18" charset="-78"/>
              </a:rPr>
              <a:t>test </a:t>
            </a:r>
            <a:r>
              <a:rPr lang="ar-DZ" altLang="ar-DZ" sz="2400" b="1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: يستخدم في مقارنة متوسط المجتمع </a:t>
            </a:r>
            <a:r>
              <a:rPr lang="ar-DZ" altLang="ar-DZ" sz="2400" b="1" dirty="0" err="1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المسجوب</a:t>
            </a:r>
            <a:r>
              <a:rPr lang="ar-DZ" altLang="ar-DZ" sz="2400" b="1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 منه العينة مع قيمة </a:t>
            </a:r>
            <a:r>
              <a:rPr lang="ar-DZ" altLang="ar-DZ" sz="2400" b="1" dirty="0" err="1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ثابتة </a:t>
            </a:r>
            <a:r>
              <a:rPr lang="ar-DZ" altLang="ar-DZ" sz="2400" b="1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(معيارية</a:t>
            </a:r>
            <a:r>
              <a:rPr lang="ar-DZ" altLang="ar-DZ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DZ" altLang="ar-DZ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rtl="1"/>
            <a:r>
              <a:rPr lang="ar-DZ" altLang="ar-DZ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r" rtl="1"/>
            <a:endParaRPr lang="ar-DZ" altLang="ar-DZ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rtl="1"/>
            <a:endParaRPr lang="ar-DZ" altLang="ar-DZ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rtl="1"/>
            <a:endParaRPr lang="en-US" altLang="ar-DZ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868" y="919798"/>
            <a:ext cx="64484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43571" y="1442720"/>
            <a:ext cx="10837229" cy="1605280"/>
          </a:xfrm>
        </p:spPr>
        <p:txBody>
          <a:bodyPr>
            <a:normAutofit fontScale="90000"/>
          </a:bodyPr>
          <a:lstStyle/>
          <a:p>
            <a:pPr algn="r">
              <a:buFont typeface="Wingdings" pitchFamily="2" charset="2"/>
              <a:buChar char="§"/>
            </a:pPr>
            <a:r>
              <a:rPr lang="ar-DZ" sz="2400" b="1" dirty="0" err="1" smtClean="0">
                <a:latin typeface="Andalus" pitchFamily="18" charset="-78"/>
                <a:cs typeface="Andalus" pitchFamily="18" charset="-78"/>
              </a:rPr>
              <a:t>اختبار </a:t>
            </a:r>
            <a:r>
              <a:rPr lang="ar-DZ" sz="2400" b="1" dirty="0" smtClean="0">
                <a:latin typeface="Andalus" pitchFamily="18" charset="-78"/>
                <a:cs typeface="Andalus" pitchFamily="18" charset="-78"/>
              </a:rPr>
              <a:t>(ت) للعينات المستقلة </a:t>
            </a:r>
            <a:r>
              <a:rPr lang="fr-FR" sz="2400" b="1" dirty="0" smtClean="0">
                <a:latin typeface="Andalus" pitchFamily="18" charset="-78"/>
                <a:cs typeface="Andalus" pitchFamily="18" charset="-78"/>
              </a:rPr>
              <a:t>Independent </a:t>
            </a:r>
            <a:r>
              <a:rPr lang="fr-FR" sz="2400" b="1" dirty="0" err="1" smtClean="0">
                <a:latin typeface="Andalus" pitchFamily="18" charset="-78"/>
                <a:cs typeface="Andalus" pitchFamily="18" charset="-78"/>
              </a:rPr>
              <a:t>samples</a:t>
            </a:r>
            <a:r>
              <a:rPr lang="fr-FR" sz="2400" b="1" dirty="0" smtClean="0">
                <a:latin typeface="Andalus" pitchFamily="18" charset="-78"/>
                <a:cs typeface="Andalus" pitchFamily="18" charset="-78"/>
              </a:rPr>
              <a:t> T test</a:t>
            </a:r>
            <a:r>
              <a:rPr lang="ar-DZ" sz="24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DZ" sz="2400" b="1" dirty="0" smtClean="0">
                <a:latin typeface="Andalus" pitchFamily="18" charset="-78"/>
                <a:cs typeface="Andalus" pitchFamily="18" charset="-78"/>
              </a:rPr>
            </a:br>
            <a:r>
              <a:rPr lang="ar-DZ" sz="24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يستخدم في مقارنة متوسطي مجموعتين مستقلتين</a:t>
            </a:r>
            <a:r>
              <a:rPr lang="ar-DZ" sz="24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ar-DZ" sz="2400" b="1" dirty="0" smtClean="0">
                <a:latin typeface="Andalus" pitchFamily="18" charset="-78"/>
                <a:cs typeface="Andalus" pitchFamily="18" charset="-78"/>
              </a:rPr>
            </a:br>
            <a:r>
              <a:rPr lang="ar-DZ" sz="2800" b="1" dirty="0" smtClean="0"/>
              <a:t/>
            </a:r>
            <a:br>
              <a:rPr lang="ar-DZ" sz="2800" b="1" dirty="0" smtClean="0"/>
            </a:br>
            <a:r>
              <a:rPr lang="ar-DZ" sz="2800" b="1" dirty="0" smtClean="0"/>
              <a:t> </a:t>
            </a:r>
            <a:endParaRPr lang="fr-FR" sz="2800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704532" y="2768600"/>
            <a:ext cx="10979467" cy="3185160"/>
          </a:xfrm>
        </p:spPr>
        <p:txBody>
          <a:bodyPr/>
          <a:lstStyle/>
          <a:p>
            <a:pPr algn="r">
              <a:buFont typeface="Wingdings" pitchFamily="2" charset="2"/>
              <a:buChar char="§"/>
            </a:pPr>
            <a:r>
              <a:rPr lang="ar-DZ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اختبار </a:t>
            </a:r>
            <a:r>
              <a:rPr lang="ar-DZ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(ت) للعينات المرتبطة </a:t>
            </a:r>
            <a:r>
              <a:rPr lang="fr-FR" sz="2400" b="1" dirty="0" smtClean="0">
                <a:solidFill>
                  <a:schemeClr val="tx1"/>
                </a:solidFill>
              </a:rPr>
              <a:t>Paired </a:t>
            </a:r>
            <a:r>
              <a:rPr lang="fr-FR" sz="2400" b="1" dirty="0" err="1" smtClean="0">
                <a:solidFill>
                  <a:schemeClr val="tx1"/>
                </a:solidFill>
              </a:rPr>
              <a:t>sample</a:t>
            </a:r>
            <a:r>
              <a:rPr lang="fr-FR" sz="2400" b="1" dirty="0" smtClean="0">
                <a:solidFill>
                  <a:schemeClr val="tx1"/>
                </a:solidFill>
              </a:rPr>
              <a:t> T </a:t>
            </a:r>
            <a:r>
              <a:rPr lang="fr-FR" sz="32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test</a:t>
            </a:r>
            <a:r>
              <a:rPr lang="ar-DZ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:</a:t>
            </a:r>
            <a:endParaRPr lang="ar-DZ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r"/>
            <a:r>
              <a:rPr lang="ar-DZ" sz="2400" b="1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يستخدم لمقارنة متوسطي مجموعة واحدة</a:t>
            </a:r>
          </a:p>
          <a:p>
            <a:pPr algn="r"/>
            <a:endParaRPr lang="ar-DZ" dirty="0" smtClean="0"/>
          </a:p>
          <a:p>
            <a:pPr algn="r">
              <a:buFont typeface="Wingdings" pitchFamily="2" charset="2"/>
              <a:buChar char="§"/>
            </a:pPr>
            <a:r>
              <a:rPr lang="ar-DZ" b="1" dirty="0" smtClean="0">
                <a:solidFill>
                  <a:schemeClr val="tx1"/>
                </a:solidFill>
              </a:rPr>
              <a:t>تحليل التباين </a:t>
            </a:r>
            <a:r>
              <a:rPr lang="fr-FR" b="1" dirty="0" smtClean="0">
                <a:solidFill>
                  <a:schemeClr val="tx1"/>
                </a:solidFill>
              </a:rPr>
              <a:t>ANOVA</a:t>
            </a:r>
            <a:r>
              <a:rPr lang="ar-DZ" b="1" dirty="0" err="1" smtClean="0">
                <a:solidFill>
                  <a:schemeClr val="tx1"/>
                </a:solidFill>
              </a:rPr>
              <a:t>:</a:t>
            </a:r>
            <a:endParaRPr lang="ar-DZ" b="1" dirty="0" smtClean="0">
              <a:solidFill>
                <a:schemeClr val="tx1"/>
              </a:solidFill>
            </a:endParaRPr>
          </a:p>
          <a:p>
            <a:pPr algn="r"/>
            <a:r>
              <a:rPr lang="ar-DZ" sz="2400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يستخدم في مقارنة متوسطات مجموعة من العينات</a:t>
            </a:r>
          </a:p>
          <a:p>
            <a:pPr algn="r"/>
            <a:endParaRPr lang="ar-DZ" dirty="0" smtClean="0"/>
          </a:p>
          <a:p>
            <a:pPr algn="r"/>
            <a:endParaRPr lang="fr-F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" y="2266633"/>
            <a:ext cx="7924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7098" y="3702368"/>
            <a:ext cx="60293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85850" y="5212398"/>
            <a:ext cx="555879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 advTm="66051">
        <p14:prism dir="r" isInverted="1"/>
      </p:transition>
    </mc:Choice>
    <mc:Fallback>
      <p:transition spd="slow" advTm="6605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3BA2257B-FA18-4E86-BCB7-B87AC95F8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1" y="3982720"/>
            <a:ext cx="10567850" cy="257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69900" marR="0" lvl="0" indent="-4699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FE7FF"/>
              </a:buClr>
              <a:buSzPct val="60000"/>
              <a:buFont typeface="Wingdings" panose="05000000000000000000" pitchFamily="2" charset="2"/>
              <a:buChar char="¤"/>
              <a:tabLst/>
              <a:defRPr/>
            </a:pPr>
            <a:endParaRPr kumimoji="0" lang="en-US" altLang="ar-DZ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972080" y="261257"/>
            <a:ext cx="4649787" cy="1831703"/>
          </a:xfrm>
        </p:spPr>
        <p:txBody>
          <a:bodyPr/>
          <a:lstStyle/>
          <a:p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6-</a:t>
            </a:r>
            <a:r>
              <a:rPr lang="ar-DZ" b="1" dirty="0" smtClean="0">
                <a:latin typeface="Andalus" pitchFamily="18" charset="-78"/>
                <a:cs typeface="Andalus" pitchFamily="18" charset="-78"/>
              </a:rPr>
              <a:t> الانحدار </a:t>
            </a:r>
            <a:r>
              <a:rPr lang="fr-FR" b="1" dirty="0" smtClean="0">
                <a:latin typeface="Andalus" pitchFamily="18" charset="-78"/>
                <a:cs typeface="Andalus" pitchFamily="18" charset="-78"/>
              </a:rPr>
              <a:t>REGRESSION</a:t>
            </a:r>
            <a:r>
              <a:rPr lang="ar-DZ" dirty="0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 :يتيح امكانية تقدير نماذج الانحدار الخطي البسيط </a:t>
            </a:r>
            <a:r>
              <a:rPr lang="ar-DZ" dirty="0" err="1" smtClean="0">
                <a:solidFill>
                  <a:schemeClr val="bg1"/>
                </a:solidFill>
                <a:latin typeface="Andalus" pitchFamily="18" charset="-78"/>
                <a:cs typeface="Andalus" pitchFamily="18" charset="-78"/>
              </a:rPr>
              <a:t>والمتعدد .</a:t>
            </a:r>
            <a:endParaRPr lang="fr-FR" dirty="0">
              <a:solidFill>
                <a:schemeClr val="bg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3"/>
          </p:nvPr>
        </p:nvSpPr>
        <p:spPr>
          <a:xfrm>
            <a:off x="6319520" y="235131"/>
            <a:ext cx="5222240" cy="1370149"/>
          </a:xfrm>
        </p:spPr>
        <p:txBody>
          <a:bodyPr/>
          <a:lstStyle/>
          <a:p>
            <a:r>
              <a:rPr lang="ar-DZ" altLang="ar-DZ" b="1" dirty="0" smtClean="0">
                <a:latin typeface="Andalus" pitchFamily="18" charset="-78"/>
                <a:cs typeface="Andalus" pitchFamily="18" charset="-78"/>
              </a:rPr>
              <a:t>5-الارتباط </a:t>
            </a:r>
            <a:r>
              <a:rPr lang="fr-FR" altLang="ar-DZ" b="1" dirty="0" smtClean="0">
                <a:latin typeface="Andalus" pitchFamily="18" charset="-78"/>
                <a:cs typeface="Andalus" pitchFamily="18" charset="-78"/>
              </a:rPr>
              <a:t>CORRELATION</a:t>
            </a:r>
            <a:r>
              <a:rPr lang="ar-DZ" altLang="ar-DZ" dirty="0" smtClean="0">
                <a:latin typeface="Andalus" pitchFamily="18" charset="-78"/>
                <a:cs typeface="Andalus" pitchFamily="18" charset="-78"/>
              </a:rPr>
              <a:t>:</a:t>
            </a:r>
            <a:r>
              <a:rPr lang="ar-DZ" altLang="ar-DZ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يوفر هذا الخيار امكانية حساب معاملات الارتباط الخطي ومصفوفة الارتباطات</a:t>
            </a:r>
            <a:endParaRPr lang="fr-FR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9644" y="1666241"/>
            <a:ext cx="3314700" cy="4054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3680" y="2092960"/>
            <a:ext cx="4003040" cy="3731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Tm="82126">
        <p14:prism dir="r"/>
      </p:transition>
    </mc:Choice>
    <mc:Fallback>
      <p:transition spd="slow" advTm="8212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4C3838EE-A9B7-415F-A49B-5DFB4399B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848" y="582753"/>
            <a:ext cx="7938302" cy="1124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647700" indent="-6477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647700" marR="0" lvl="0" indent="-64770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Y" altLang="ar-DZ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        </a:t>
            </a:r>
            <a:r>
              <a:rPr kumimoji="0" lang="ar-DZ" altLang="ar-DZ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7- الاختبارات </a:t>
            </a:r>
            <a:r>
              <a:rPr kumimoji="0" lang="ar-DZ" altLang="ar-DZ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اللامعلمية</a:t>
            </a:r>
            <a:r>
              <a:rPr kumimoji="0" lang="ar-DZ" altLang="ar-DZ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</a:t>
            </a:r>
            <a:r>
              <a:rPr kumimoji="0" lang="fr-FR" altLang="ar-DZ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nonparametric</a:t>
            </a:r>
            <a:r>
              <a:rPr kumimoji="0" lang="fr-FR" altLang="ar-DZ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ndalus" pitchFamily="18" charset="-78"/>
                <a:cs typeface="Andalus" pitchFamily="18" charset="-78"/>
              </a:rPr>
              <a:t> tests</a:t>
            </a:r>
            <a:endParaRPr kumimoji="0" lang="ar-DZ" altLang="ar-DZ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  <a:p>
            <a:pPr marL="647700" marR="0" lvl="0" indent="-64770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ar-DZ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5F427E49-0A44-4879-B85D-782D8F5DD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835" y="1852752"/>
            <a:ext cx="10554788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469900" marR="0" lvl="0" indent="-4699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C977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r>
              <a:rPr kumimoji="0" lang="ar-DZ" altLang="ar-DZ" sz="2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             تستخدم لاختبار</a:t>
            </a:r>
            <a:r>
              <a:rPr kumimoji="0" lang="ar-DZ" altLang="ar-DZ" sz="24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itchFamily="2" charset="-78"/>
                <a:cs typeface="Sakkal Majalla" pitchFamily="2" charset="-78"/>
              </a:rPr>
              <a:t> الفرضيات في حالة عدم تحقق شروط المعلمية والجدول التالي يوضح بعض هذه الاختبارات</a:t>
            </a:r>
          </a:p>
          <a:p>
            <a:pPr marL="469900" marR="0" lvl="0" indent="-469900" algn="r" defTabSz="4572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C9770"/>
              </a:buClr>
              <a:buSzPct val="75000"/>
              <a:buFont typeface="Wingdings" panose="05000000000000000000" pitchFamily="2" charset="2"/>
              <a:buNone/>
              <a:tabLst/>
              <a:defRPr/>
            </a:pPr>
            <a:endParaRPr kumimoji="0" lang="ar-SY" altLang="ar-DZ" sz="2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Simplified Arabic" panose="02020603050405020304" pitchFamily="18" charset="-7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4320" y="2543174"/>
            <a:ext cx="8514080" cy="2882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 advTm="69990">
        <p15:prstTrans prst="drape" invX="1"/>
      </p:transition>
    </mc:Choice>
    <mc:Fallback>
      <p:transition spd="slow" advTm="6999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شريحة">
  <a:themeElements>
    <a:clrScheme name="شريحة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شريحة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شريحة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159</TotalTime>
  <Words>218</Words>
  <Application>Microsoft Office PowerPoint</Application>
  <PresentationFormat>Personnalisé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شريحة</vt:lpstr>
      <vt:lpstr>Diapositive 1</vt:lpstr>
      <vt:lpstr>عند فتح برنامج spss تظهر قائمة analyze  كما هو موضح في الصورة</vt:lpstr>
      <vt:lpstr>Reports: تمكن من معرفة خصائص المتغيرات والبيانات الموجودة في كل متغير </vt:lpstr>
      <vt:lpstr>2- الاحصاء الوصفي Descriptive statistics :يوفر هذا الخيار الاحصاءات الوصفية للبيانات المدخلة ،حيث يوفر جميع مقاييس النزعة المركزية ومقاييس التشتت بالاضافة الى الجداول المتقاطعة ويحتوي على عدة اوامر منها:الأمر Frequencies والامر Explore سيتم توضيحها في الدرس الموالي</vt:lpstr>
      <vt:lpstr>Diapositive 5</vt:lpstr>
      <vt:lpstr>Diapositive 6</vt:lpstr>
      <vt:lpstr>اختبار (ت) للعينات المستقلة Independent samples T test يستخدم في مقارنة متوسطي مجموعتين مستقلتين   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Mohamed Elbey</dc:creator>
  <cp:lastModifiedBy>windows</cp:lastModifiedBy>
  <cp:revision>57</cp:revision>
  <dcterms:created xsi:type="dcterms:W3CDTF">2023-11-05T08:03:29Z</dcterms:created>
  <dcterms:modified xsi:type="dcterms:W3CDTF">2023-12-06T19:46:53Z</dcterms:modified>
</cp:coreProperties>
</file>