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sldIdLst>
    <p:sldId id="276" r:id="rId2"/>
    <p:sldId id="256" r:id="rId3"/>
    <p:sldId id="257" r:id="rId4"/>
    <p:sldId id="258" r:id="rId5"/>
    <p:sldId id="259" r:id="rId6"/>
    <p:sldId id="260" r:id="rId7"/>
    <p:sldId id="277" r:id="rId8"/>
    <p:sldId id="261" r:id="rId9"/>
    <p:sldId id="262" r:id="rId10"/>
    <p:sldId id="263" r:id="rId11"/>
    <p:sldId id="264"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5" autoAdjust="0"/>
    <p:restoredTop sz="91260" autoAdjust="0"/>
  </p:normalViewPr>
  <p:slideViewPr>
    <p:cSldViewPr snapToGrid="0">
      <p:cViewPr varScale="1">
        <p:scale>
          <a:sx n="74" d="100"/>
          <a:sy n="74" d="100"/>
        </p:scale>
        <p:origin x="1037"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E03DF46-51C5-4B77-923A-C1368AD00460}" type="datetimeFigureOut">
              <a:rPr lang="en-GB" smtClean="0"/>
              <a:t>27/02/2024</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2694839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03DF46-51C5-4B77-923A-C1368AD00460}" type="datetimeFigureOut">
              <a:rPr lang="en-GB" smtClean="0"/>
              <a:t>27/02/2024</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2898756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03DF46-51C5-4B77-923A-C1368AD00460}" type="datetimeFigureOut">
              <a:rPr lang="en-GB" smtClean="0"/>
              <a:t>27/02/2024</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A74133F-9CB8-499E-9EB8-9885C486DC6E}"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009597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E03DF46-51C5-4B77-923A-C1368AD00460}" type="datetimeFigureOut">
              <a:rPr lang="en-GB" smtClean="0"/>
              <a:t>27/02/2024</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5456479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E03DF46-51C5-4B77-923A-C1368AD00460}" type="datetimeFigureOut">
              <a:rPr lang="en-GB" smtClean="0"/>
              <a:t>27/02/2024</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A74133F-9CB8-499E-9EB8-9885C486DC6E}"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850906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E03DF46-51C5-4B77-923A-C1368AD00460}" type="datetimeFigureOut">
              <a:rPr lang="en-GB" smtClean="0"/>
              <a:t>27/02/2024</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40380113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03DF46-51C5-4B77-923A-C1368AD00460}" type="datetimeFigureOut">
              <a:rPr lang="en-GB" smtClean="0"/>
              <a:t>27/02/2024</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36184495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03DF46-51C5-4B77-923A-C1368AD00460}" type="datetimeFigureOut">
              <a:rPr lang="en-GB" smtClean="0"/>
              <a:t>27/02/2024</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3593863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03DF46-51C5-4B77-923A-C1368AD00460}" type="datetimeFigureOut">
              <a:rPr lang="en-GB" smtClean="0"/>
              <a:t>27/02/2024</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3643905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03DF46-51C5-4B77-923A-C1368AD00460}" type="datetimeFigureOut">
              <a:rPr lang="en-GB" smtClean="0"/>
              <a:t>27/02/2024</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1116620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03DF46-51C5-4B77-923A-C1368AD00460}" type="datetimeFigureOut">
              <a:rPr lang="en-GB" smtClean="0"/>
              <a:t>27/02/2024</a:t>
            </a:fld>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776077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E03DF46-51C5-4B77-923A-C1368AD00460}" type="datetimeFigureOut">
              <a:rPr lang="en-GB" smtClean="0"/>
              <a:t>27/02/2024</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1434864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E03DF46-51C5-4B77-923A-C1368AD00460}" type="datetimeFigureOut">
              <a:rPr lang="en-GB" smtClean="0"/>
              <a:t>27/02/2024</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1155761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03DF46-51C5-4B77-923A-C1368AD00460}" type="datetimeFigureOut">
              <a:rPr lang="en-GB" smtClean="0"/>
              <a:t>27/02/2024</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713783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03DF46-51C5-4B77-923A-C1368AD00460}" type="datetimeFigureOut">
              <a:rPr lang="en-GB" smtClean="0"/>
              <a:t>27/02/2024</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3775771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03DF46-51C5-4B77-923A-C1368AD00460}" type="datetimeFigureOut">
              <a:rPr lang="en-GB" smtClean="0"/>
              <a:t>27/02/2024</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A74133F-9CB8-499E-9EB8-9885C486DC6E}" type="slidenum">
              <a:rPr lang="en-GB" smtClean="0"/>
              <a:t>‹#›</a:t>
            </a:fld>
            <a:endParaRPr lang="en-GB"/>
          </a:p>
        </p:txBody>
      </p:sp>
    </p:spTree>
    <p:extLst>
      <p:ext uri="{BB962C8B-B14F-4D97-AF65-F5344CB8AC3E}">
        <p14:creationId xmlns:p14="http://schemas.microsoft.com/office/powerpoint/2010/main" val="3724268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E03DF46-51C5-4B77-923A-C1368AD00460}" type="datetimeFigureOut">
              <a:rPr lang="en-GB" smtClean="0"/>
              <a:t>27/02/2024</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A74133F-9CB8-499E-9EB8-9885C486DC6E}" type="slidenum">
              <a:rPr lang="en-GB" smtClean="0"/>
              <a:t>‹#›</a:t>
            </a:fld>
            <a:endParaRPr lang="en-GB"/>
          </a:p>
        </p:txBody>
      </p:sp>
    </p:spTree>
    <p:extLst>
      <p:ext uri="{BB962C8B-B14F-4D97-AF65-F5344CB8AC3E}">
        <p14:creationId xmlns:p14="http://schemas.microsoft.com/office/powerpoint/2010/main" val="2888791521"/>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 id="2147483744" r:id="rId14"/>
    <p:sldLayoutId id="2147483745" r:id="rId15"/>
    <p:sldLayoutId id="214748374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ED420-722E-49AE-893C-E69E19E63D89}"/>
              </a:ext>
            </a:extLst>
          </p:cNvPr>
          <p:cNvSpPr>
            <a:spLocks noGrp="1"/>
          </p:cNvSpPr>
          <p:nvPr>
            <p:ph type="title"/>
          </p:nvPr>
        </p:nvSpPr>
        <p:spPr>
          <a:xfrm>
            <a:off x="50131" y="-83127"/>
            <a:ext cx="12192000" cy="2075005"/>
          </a:xfrm>
        </p:spPr>
        <p:style>
          <a:lnRef idx="2">
            <a:schemeClr val="accent4">
              <a:shade val="50000"/>
            </a:schemeClr>
          </a:lnRef>
          <a:fillRef idx="1">
            <a:schemeClr val="accent4"/>
          </a:fillRef>
          <a:effectRef idx="0">
            <a:schemeClr val="accent4"/>
          </a:effectRef>
          <a:fontRef idx="minor">
            <a:schemeClr val="lt1"/>
          </a:fontRef>
        </p:style>
        <p:txBody>
          <a:bodyPr>
            <a:noAutofit/>
          </a:bodyPr>
          <a:lstStyle/>
          <a:p>
            <a:pPr algn="ctr"/>
            <a:br>
              <a:rPr lang="en-GB" sz="4800" b="1" dirty="0"/>
            </a:br>
            <a:r>
              <a:rPr lang="en-GB" sz="4800" b="1" dirty="0"/>
              <a:t>Linguistics: </a:t>
            </a:r>
            <a:r>
              <a:rPr lang="en-GB" sz="4800" b="1"/>
              <a:t>Lecture Six</a:t>
            </a:r>
            <a:br>
              <a:rPr lang="en-GB" sz="4800" b="1"/>
            </a:br>
            <a:r>
              <a:rPr lang="en-GB" sz="4800" b="1"/>
              <a:t>Second </a:t>
            </a:r>
            <a:r>
              <a:rPr lang="en-GB" sz="4800" b="1" dirty="0"/>
              <a:t>Term</a:t>
            </a:r>
            <a:br>
              <a:rPr lang="en-GB" sz="4800" b="1" dirty="0"/>
            </a:br>
            <a:endParaRPr lang="en-GB" sz="4800" b="1" dirty="0"/>
          </a:p>
        </p:txBody>
      </p:sp>
      <p:sp>
        <p:nvSpPr>
          <p:cNvPr id="3" name="Content Placeholder 2">
            <a:extLst>
              <a:ext uri="{FF2B5EF4-FFF2-40B4-BE49-F238E27FC236}">
                <a16:creationId xmlns:a16="http://schemas.microsoft.com/office/drawing/2014/main" id="{81C342D6-B381-440B-B559-BDD82936F604}"/>
              </a:ext>
            </a:extLst>
          </p:cNvPr>
          <p:cNvSpPr>
            <a:spLocks noGrp="1"/>
          </p:cNvSpPr>
          <p:nvPr>
            <p:ph idx="1"/>
          </p:nvPr>
        </p:nvSpPr>
        <p:spPr>
          <a:xfrm>
            <a:off x="292767" y="1825624"/>
            <a:ext cx="11706728" cy="4863933"/>
          </a:xfrm>
        </p:spPr>
        <p:style>
          <a:lnRef idx="3">
            <a:schemeClr val="lt1"/>
          </a:lnRef>
          <a:fillRef idx="1">
            <a:schemeClr val="accent1"/>
          </a:fillRef>
          <a:effectRef idx="1">
            <a:schemeClr val="accent1"/>
          </a:effectRef>
          <a:fontRef idx="minor">
            <a:schemeClr val="lt1"/>
          </a:fontRef>
        </p:style>
        <p:txBody>
          <a:bodyPr>
            <a:normAutofit/>
          </a:bodyPr>
          <a:lstStyle/>
          <a:p>
            <a:endParaRPr lang="en-GB" dirty="0"/>
          </a:p>
          <a:p>
            <a:pPr marL="0" indent="0" algn="ctr">
              <a:buNone/>
            </a:pPr>
            <a:r>
              <a:rPr lang="en-GB" sz="4800" b="1" dirty="0"/>
              <a:t>Social  Dialectology</a:t>
            </a:r>
            <a:endParaRPr lang="en-GB" sz="4800" dirty="0"/>
          </a:p>
          <a:p>
            <a:pPr algn="r"/>
            <a:r>
              <a:rPr lang="en-GB" sz="4800" b="1" i="1" dirty="0">
                <a:solidFill>
                  <a:schemeClr val="tx1"/>
                </a:solidFill>
              </a:rPr>
              <a:t>Dr Djalal Mansour</a:t>
            </a:r>
          </a:p>
          <a:p>
            <a:endParaRPr lang="en-GB" dirty="0"/>
          </a:p>
          <a:p>
            <a:endParaRPr lang="en-GB" dirty="0"/>
          </a:p>
          <a:p>
            <a:endParaRPr lang="en-GB" dirty="0"/>
          </a:p>
          <a:p>
            <a:r>
              <a:rPr lang="en-GB" sz="4400" b="1" dirty="0">
                <a:solidFill>
                  <a:srgbClr val="FFFF00"/>
                </a:solidFill>
              </a:rPr>
              <a:t>Thursday May 16</a:t>
            </a:r>
            <a:r>
              <a:rPr lang="en-GB" sz="4400" b="1" baseline="30000" dirty="0">
                <a:solidFill>
                  <a:srgbClr val="FFFF00"/>
                </a:solidFill>
              </a:rPr>
              <a:t>th</a:t>
            </a:r>
            <a:r>
              <a:rPr lang="en-GB" sz="4400" b="1" dirty="0">
                <a:solidFill>
                  <a:srgbClr val="FFFF00"/>
                </a:solidFill>
              </a:rPr>
              <a:t>, 2019</a:t>
            </a:r>
          </a:p>
        </p:txBody>
      </p:sp>
    </p:spTree>
    <p:extLst>
      <p:ext uri="{BB962C8B-B14F-4D97-AF65-F5344CB8AC3E}">
        <p14:creationId xmlns:p14="http://schemas.microsoft.com/office/powerpoint/2010/main" val="1587785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6A226-8A10-491E-BA43-C2990D3698D8}"/>
              </a:ext>
            </a:extLst>
          </p:cNvPr>
          <p:cNvSpPr>
            <a:spLocks noGrp="1"/>
          </p:cNvSpPr>
          <p:nvPr>
            <p:ph type="title"/>
          </p:nvPr>
        </p:nvSpPr>
        <p:spPr>
          <a:xfrm>
            <a:off x="1277006" y="1"/>
            <a:ext cx="10076793" cy="1103586"/>
          </a:xfrm>
        </p:spPr>
        <p:txBody>
          <a:bodyPr>
            <a:normAutofit fontScale="90000"/>
          </a:bodyPr>
          <a:lstStyle/>
          <a:p>
            <a:r>
              <a:rPr lang="en-US" b="1" dirty="0"/>
              <a:t>PRINCIPLES AND METHODS IN VARIATIONIST</a:t>
            </a:r>
            <a:br>
              <a:rPr lang="en-US" b="1" dirty="0"/>
            </a:br>
            <a:r>
              <a:rPr lang="en-GB" b="1" dirty="0"/>
              <a:t>SOCIOLINGUISTICS: THREE CASES STUDIES (02)</a:t>
            </a:r>
            <a:endParaRPr lang="en-GB" dirty="0"/>
          </a:p>
        </p:txBody>
      </p:sp>
      <p:sp>
        <p:nvSpPr>
          <p:cNvPr id="3" name="Content Placeholder 2">
            <a:extLst>
              <a:ext uri="{FF2B5EF4-FFF2-40B4-BE49-F238E27FC236}">
                <a16:creationId xmlns:a16="http://schemas.microsoft.com/office/drawing/2014/main" id="{9C8F96FC-3FE4-4C60-8FFD-FAB0C244D639}"/>
              </a:ext>
            </a:extLst>
          </p:cNvPr>
          <p:cNvSpPr>
            <a:spLocks noGrp="1"/>
          </p:cNvSpPr>
          <p:nvPr>
            <p:ph idx="1"/>
          </p:nvPr>
        </p:nvSpPr>
        <p:spPr>
          <a:xfrm>
            <a:off x="110359" y="1466192"/>
            <a:ext cx="12081641" cy="5391807"/>
          </a:xfrm>
        </p:spPr>
        <p:txBody>
          <a:bodyPr>
            <a:normAutofit lnSpcReduction="10000"/>
          </a:bodyPr>
          <a:lstStyle/>
          <a:p>
            <a:r>
              <a:rPr lang="en-US" sz="3200" dirty="0"/>
              <a:t>Girls, for example, used more -</a:t>
            </a:r>
            <a:r>
              <a:rPr lang="en-US" sz="3200" i="1" dirty="0" err="1"/>
              <a:t>ing</a:t>
            </a:r>
            <a:r>
              <a:rPr lang="en-US" sz="3200" i="1" dirty="0"/>
              <a:t> </a:t>
            </a:r>
            <a:r>
              <a:rPr lang="en-US" sz="3200" dirty="0"/>
              <a:t>than boys. ‘Model’ boys (i.e. ones whose habits were approved of by their teachers) used more -</a:t>
            </a:r>
            <a:r>
              <a:rPr lang="en-US" sz="3200" i="1" dirty="0" err="1"/>
              <a:t>ing</a:t>
            </a:r>
            <a:r>
              <a:rPr lang="en-US" sz="3200" i="1" dirty="0"/>
              <a:t> </a:t>
            </a:r>
            <a:r>
              <a:rPr lang="en-US" sz="3200" dirty="0"/>
              <a:t>than ‘typical’ boys (those whose habits make them less </a:t>
            </a:r>
            <a:r>
              <a:rPr lang="en-US" sz="3200" dirty="0" err="1"/>
              <a:t>favoured</a:t>
            </a:r>
            <a:r>
              <a:rPr lang="en-US" sz="3200" dirty="0"/>
              <a:t> by their teachers). Fischer interviewed the children briefly in settings which ranged from relatively informal, to relatively formal, to the most formal involving classroom story recitation. One ten-year-old boy who was interviewed in all three situations showed more -</a:t>
            </a:r>
            <a:r>
              <a:rPr lang="en-US" sz="3200" i="1" dirty="0"/>
              <a:t>in </a:t>
            </a:r>
            <a:r>
              <a:rPr lang="en-US" sz="3200" dirty="0"/>
              <a:t>than -</a:t>
            </a:r>
            <a:r>
              <a:rPr lang="en-US" sz="3200" i="1" dirty="0" err="1"/>
              <a:t>ing</a:t>
            </a:r>
            <a:r>
              <a:rPr lang="en-US" sz="3200" i="1" dirty="0"/>
              <a:t> </a:t>
            </a:r>
            <a:r>
              <a:rPr lang="en-US" sz="3200" dirty="0"/>
              <a:t>in the informal style, about the same number of occurrences of -</a:t>
            </a:r>
            <a:r>
              <a:rPr lang="en-US" sz="3200" i="1" dirty="0"/>
              <a:t>in </a:t>
            </a:r>
            <a:r>
              <a:rPr lang="en-US" sz="3200" dirty="0"/>
              <a:t>and -</a:t>
            </a:r>
            <a:r>
              <a:rPr lang="en-US" sz="3200" i="1" dirty="0" err="1"/>
              <a:t>ing</a:t>
            </a:r>
            <a:r>
              <a:rPr lang="en-US" sz="3200" i="1" dirty="0"/>
              <a:t> </a:t>
            </a:r>
            <a:r>
              <a:rPr lang="en-US" sz="3200" dirty="0"/>
              <a:t>in the formal style, and almost no -</a:t>
            </a:r>
            <a:r>
              <a:rPr lang="en-US" sz="3200" i="1" dirty="0"/>
              <a:t>in </a:t>
            </a:r>
            <a:r>
              <a:rPr lang="en-US" sz="3200" dirty="0"/>
              <a:t>in the classroom story recital.</a:t>
            </a:r>
            <a:endParaRPr lang="en-GB" sz="3200" dirty="0"/>
          </a:p>
        </p:txBody>
      </p:sp>
    </p:spTree>
    <p:extLst>
      <p:ext uri="{BB962C8B-B14F-4D97-AF65-F5344CB8AC3E}">
        <p14:creationId xmlns:p14="http://schemas.microsoft.com/office/powerpoint/2010/main" val="3300671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FA708-1CBB-45CF-927B-911B5C8326B7}"/>
              </a:ext>
            </a:extLst>
          </p:cNvPr>
          <p:cNvSpPr>
            <a:spLocks noGrp="1"/>
          </p:cNvSpPr>
          <p:nvPr>
            <p:ph type="title"/>
          </p:nvPr>
        </p:nvSpPr>
        <p:spPr>
          <a:xfrm>
            <a:off x="838200" y="1"/>
            <a:ext cx="10515600" cy="1166648"/>
          </a:xfrm>
        </p:spPr>
        <p:txBody>
          <a:bodyPr>
            <a:normAutofit/>
          </a:bodyPr>
          <a:lstStyle/>
          <a:p>
            <a:r>
              <a:rPr lang="en-GB" sz="4400" b="1" dirty="0"/>
              <a:t>Inferences Drawn</a:t>
            </a:r>
          </a:p>
        </p:txBody>
      </p:sp>
      <p:sp>
        <p:nvSpPr>
          <p:cNvPr id="3" name="Content Placeholder 2">
            <a:extLst>
              <a:ext uri="{FF2B5EF4-FFF2-40B4-BE49-F238E27FC236}">
                <a16:creationId xmlns:a16="http://schemas.microsoft.com/office/drawing/2014/main" id="{4DC57E9D-6E8E-4ACD-BEBD-30B3BEB03460}"/>
              </a:ext>
            </a:extLst>
          </p:cNvPr>
          <p:cNvSpPr>
            <a:spLocks noGrp="1"/>
          </p:cNvSpPr>
          <p:nvPr>
            <p:ph idx="1"/>
          </p:nvPr>
        </p:nvSpPr>
        <p:spPr>
          <a:xfrm>
            <a:off x="0" y="1403130"/>
            <a:ext cx="12192000" cy="5454870"/>
          </a:xfrm>
        </p:spPr>
        <p:txBody>
          <a:bodyPr>
            <a:noAutofit/>
          </a:bodyPr>
          <a:lstStyle/>
          <a:p>
            <a:r>
              <a:rPr lang="en-GB" sz="3400" dirty="0"/>
              <a:t>Fischer (1958: 51) concluded: </a:t>
            </a:r>
            <a:r>
              <a:rPr lang="en-US" sz="3400" dirty="0"/>
              <a:t>‘the choice between the </a:t>
            </a:r>
            <a:r>
              <a:rPr lang="en-US" sz="3400" i="1" dirty="0"/>
              <a:t>-</a:t>
            </a:r>
            <a:r>
              <a:rPr lang="en-US" sz="3400" i="1" dirty="0" err="1"/>
              <a:t>ing</a:t>
            </a:r>
            <a:r>
              <a:rPr lang="en-US" sz="3400" i="1" dirty="0"/>
              <a:t> </a:t>
            </a:r>
            <a:r>
              <a:rPr lang="en-US" sz="3400" dirty="0"/>
              <a:t>and the </a:t>
            </a:r>
            <a:r>
              <a:rPr lang="en-US" sz="3400" i="1" dirty="0"/>
              <a:t>-in </a:t>
            </a:r>
            <a:r>
              <a:rPr lang="en-US" sz="3400" dirty="0"/>
              <a:t>variants appear to be related to sex, class, personality (aggressive/cooperative), and mood (tense/relaxed) of the speaker, to the formality of the conversation and to the specific verb spoken’. Fischer thus approached the topic of variation in fairly sophisticated ways that foreshadowed much of the concerns of urban dialectology. In particular, his observation (1958: 52) that ‘people adopt a variant not because it is easier to pronounce (which it most frequently is, but not always), but because it expresses how they feel about their relative status versus other </a:t>
            </a:r>
            <a:r>
              <a:rPr lang="en-US" sz="3400" dirty="0" err="1"/>
              <a:t>conversants</a:t>
            </a:r>
            <a:r>
              <a:rPr lang="en-US" sz="3400" dirty="0"/>
              <a:t>’ remains a central tenet of variationist </a:t>
            </a:r>
            <a:r>
              <a:rPr lang="en-GB" sz="3400" dirty="0"/>
              <a:t>sociolinguistics.</a:t>
            </a:r>
          </a:p>
        </p:txBody>
      </p:sp>
    </p:spTree>
    <p:extLst>
      <p:ext uri="{BB962C8B-B14F-4D97-AF65-F5344CB8AC3E}">
        <p14:creationId xmlns:p14="http://schemas.microsoft.com/office/powerpoint/2010/main" val="3854966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1A6AE-EBE8-4C4A-BB51-2DC8BB874A1D}"/>
              </a:ext>
            </a:extLst>
          </p:cNvPr>
          <p:cNvSpPr>
            <a:spLocks noGrp="1"/>
          </p:cNvSpPr>
          <p:nvPr>
            <p:ph type="title"/>
          </p:nvPr>
        </p:nvSpPr>
        <p:spPr>
          <a:xfrm>
            <a:off x="838200" y="1"/>
            <a:ext cx="10515600" cy="993228"/>
          </a:xfrm>
        </p:spPr>
        <p:txBody>
          <a:bodyPr>
            <a:normAutofit fontScale="90000"/>
          </a:bodyPr>
          <a:lstStyle/>
          <a:p>
            <a:br>
              <a:rPr lang="en-US" i="1" dirty="0"/>
            </a:br>
            <a:r>
              <a:rPr lang="en-US" sz="4400" b="1" i="1" dirty="0"/>
              <a:t>Basic Methods in Variationist Studies</a:t>
            </a:r>
            <a:br>
              <a:rPr lang="en-US" i="1" dirty="0"/>
            </a:br>
            <a:endParaRPr lang="en-GB" dirty="0"/>
          </a:p>
        </p:txBody>
      </p:sp>
      <p:sp>
        <p:nvSpPr>
          <p:cNvPr id="3" name="Content Placeholder 2">
            <a:extLst>
              <a:ext uri="{FF2B5EF4-FFF2-40B4-BE49-F238E27FC236}">
                <a16:creationId xmlns:a16="http://schemas.microsoft.com/office/drawing/2014/main" id="{D1B9AB66-66C8-4D99-AE8A-6D93A8A805DB}"/>
              </a:ext>
            </a:extLst>
          </p:cNvPr>
          <p:cNvSpPr>
            <a:spLocks noGrp="1"/>
          </p:cNvSpPr>
          <p:nvPr>
            <p:ph idx="1"/>
          </p:nvPr>
        </p:nvSpPr>
        <p:spPr>
          <a:xfrm>
            <a:off x="0" y="1166648"/>
            <a:ext cx="12192000" cy="5691351"/>
          </a:xfrm>
        </p:spPr>
        <p:txBody>
          <a:bodyPr>
            <a:noAutofit/>
          </a:bodyPr>
          <a:lstStyle/>
          <a:p>
            <a:r>
              <a:rPr lang="en-US" sz="3100" dirty="0"/>
              <a:t>1. Identify linguistic features that vary in a community (e.g. -</a:t>
            </a:r>
            <a:r>
              <a:rPr lang="en-US" sz="3100" i="1" dirty="0"/>
              <a:t>in </a:t>
            </a:r>
            <a:r>
              <a:rPr lang="en-US" sz="3100" dirty="0"/>
              <a:t>and </a:t>
            </a:r>
            <a:r>
              <a:rPr lang="en-GB" sz="3100" dirty="0"/>
              <a:t>-</a:t>
            </a:r>
            <a:r>
              <a:rPr lang="en-GB" sz="3100" i="1" dirty="0" err="1"/>
              <a:t>ing</a:t>
            </a:r>
            <a:r>
              <a:rPr lang="en-GB" sz="3100" dirty="0"/>
              <a:t>).</a:t>
            </a:r>
          </a:p>
          <a:p>
            <a:r>
              <a:rPr lang="en-US" sz="3100" dirty="0"/>
              <a:t>2. Gather data from the community by selecting a suitable sample of </a:t>
            </a:r>
            <a:r>
              <a:rPr lang="en-GB" sz="3100" dirty="0"/>
              <a:t>people.</a:t>
            </a:r>
          </a:p>
          <a:p>
            <a:r>
              <a:rPr lang="en-US" sz="3100" dirty="0"/>
              <a:t>3. Conduct an interview involving informal continuous speech as well as more formal dimensions of language use like reading out a </a:t>
            </a:r>
            <a:r>
              <a:rPr lang="en-GB" sz="3100" dirty="0"/>
              <a:t>passage aloud.</a:t>
            </a:r>
          </a:p>
          <a:p>
            <a:r>
              <a:rPr lang="en-US" sz="3100" dirty="0"/>
              <a:t>4. </a:t>
            </a:r>
            <a:r>
              <a:rPr lang="en-US" sz="3100" dirty="0" err="1"/>
              <a:t>Analyse</a:t>
            </a:r>
            <a:r>
              <a:rPr lang="en-US" sz="3100" dirty="0"/>
              <a:t> the data, noting the frequency of each relevant linguistic </a:t>
            </a:r>
            <a:r>
              <a:rPr lang="en-GB" sz="3100" dirty="0"/>
              <a:t>feature.</a:t>
            </a:r>
          </a:p>
          <a:p>
            <a:r>
              <a:rPr lang="en-US" sz="3100" dirty="0"/>
              <a:t>5. Select relevant social units like age groups, sex, social class.</a:t>
            </a:r>
          </a:p>
          <a:p>
            <a:r>
              <a:rPr lang="en-US" sz="3100" dirty="0"/>
              <a:t>6. Ascertain significant correlations between the social groups and </a:t>
            </a:r>
            <a:r>
              <a:rPr lang="en-GB" sz="3100" dirty="0"/>
              <a:t>particular speech.</a:t>
            </a:r>
          </a:p>
        </p:txBody>
      </p:sp>
    </p:spTree>
    <p:extLst>
      <p:ext uri="{BB962C8B-B14F-4D97-AF65-F5344CB8AC3E}">
        <p14:creationId xmlns:p14="http://schemas.microsoft.com/office/powerpoint/2010/main" val="3938770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91A82-01CD-4535-9B0D-E34B581D02F7}"/>
              </a:ext>
            </a:extLst>
          </p:cNvPr>
          <p:cNvSpPr>
            <a:spLocks noGrp="1"/>
          </p:cNvSpPr>
          <p:nvPr>
            <p:ph type="title"/>
          </p:nvPr>
        </p:nvSpPr>
        <p:spPr>
          <a:xfrm>
            <a:off x="0" y="1"/>
            <a:ext cx="11353800" cy="1024757"/>
          </a:xfrm>
        </p:spPr>
        <p:txBody>
          <a:bodyPr>
            <a:normAutofit fontScale="90000"/>
          </a:bodyPr>
          <a:lstStyle/>
          <a:p>
            <a:r>
              <a:rPr lang="en-GB" b="1" dirty="0"/>
              <a:t>Social Dialectology: INTRODUCTION</a:t>
            </a:r>
            <a:br>
              <a:rPr lang="en-GB" b="1" dirty="0"/>
            </a:br>
            <a:endParaRPr lang="en-GB" dirty="0"/>
          </a:p>
        </p:txBody>
      </p:sp>
      <p:sp>
        <p:nvSpPr>
          <p:cNvPr id="3" name="Content Placeholder 2">
            <a:extLst>
              <a:ext uri="{FF2B5EF4-FFF2-40B4-BE49-F238E27FC236}">
                <a16:creationId xmlns:a16="http://schemas.microsoft.com/office/drawing/2014/main" id="{96EC93A2-345A-4EA1-8B56-7A7959B1FC94}"/>
              </a:ext>
            </a:extLst>
          </p:cNvPr>
          <p:cNvSpPr>
            <a:spLocks noGrp="1"/>
          </p:cNvSpPr>
          <p:nvPr>
            <p:ph idx="1"/>
          </p:nvPr>
        </p:nvSpPr>
        <p:spPr>
          <a:xfrm>
            <a:off x="0" y="1024758"/>
            <a:ext cx="12192000" cy="5833242"/>
          </a:xfrm>
        </p:spPr>
        <p:txBody>
          <a:bodyPr>
            <a:normAutofit fontScale="92500" lnSpcReduction="20000"/>
          </a:bodyPr>
          <a:lstStyle/>
          <a:p>
            <a:r>
              <a:rPr lang="en-US" sz="3600" dirty="0"/>
              <a:t>Prior to the early 1960s, dialectology had scored its main successes in studies of regional differentiation. Researchers had certainly been aware of linguistic  distinctions of a social nature within a region, but had not developed systematic ways of describing them. This chapter, by contrast, takes as its central concern why different accents and ways of saying things should arise within the same community. Moreover, as the excerpt from the short story by George </a:t>
            </a:r>
            <a:r>
              <a:rPr lang="en-US" sz="3600" dirty="0" err="1"/>
              <a:t>Rew</a:t>
            </a:r>
            <a:r>
              <a:rPr lang="en-US" sz="3600" dirty="0"/>
              <a:t> shows, such differences can carry great social value. Speech can serve to mark the distinctiveness of people not just in terms of their region, but also in terms of their sex and social </a:t>
            </a:r>
            <a:r>
              <a:rPr lang="en-GB" sz="3600" dirty="0"/>
              <a:t>standing.</a:t>
            </a:r>
          </a:p>
        </p:txBody>
      </p:sp>
    </p:spTree>
    <p:extLst>
      <p:ext uri="{BB962C8B-B14F-4D97-AF65-F5344CB8AC3E}">
        <p14:creationId xmlns:p14="http://schemas.microsoft.com/office/powerpoint/2010/main" val="1405154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5E7A5-A277-4395-80F2-E18A9E95F71D}"/>
              </a:ext>
            </a:extLst>
          </p:cNvPr>
          <p:cNvSpPr>
            <a:spLocks noGrp="1"/>
          </p:cNvSpPr>
          <p:nvPr>
            <p:ph type="title"/>
          </p:nvPr>
        </p:nvSpPr>
        <p:spPr>
          <a:xfrm>
            <a:off x="157654" y="0"/>
            <a:ext cx="11196145" cy="1340070"/>
          </a:xfrm>
        </p:spPr>
        <p:txBody>
          <a:bodyPr>
            <a:normAutofit/>
          </a:bodyPr>
          <a:lstStyle/>
          <a:p>
            <a:r>
              <a:rPr lang="en-US" i="1" dirty="0"/>
              <a:t>Class and divisions over accent</a:t>
            </a:r>
            <a:br>
              <a:rPr lang="en-US" i="1" dirty="0"/>
            </a:br>
            <a:endParaRPr lang="en-GB" dirty="0"/>
          </a:p>
        </p:txBody>
      </p:sp>
      <p:sp>
        <p:nvSpPr>
          <p:cNvPr id="3" name="Content Placeholder 2">
            <a:extLst>
              <a:ext uri="{FF2B5EF4-FFF2-40B4-BE49-F238E27FC236}">
                <a16:creationId xmlns:a16="http://schemas.microsoft.com/office/drawing/2014/main" id="{70BB67FA-8303-42B5-A08E-8EDB2CE64F91}"/>
              </a:ext>
            </a:extLst>
          </p:cNvPr>
          <p:cNvSpPr>
            <a:spLocks noGrp="1"/>
          </p:cNvSpPr>
          <p:nvPr>
            <p:ph idx="1"/>
          </p:nvPr>
        </p:nvSpPr>
        <p:spPr>
          <a:xfrm>
            <a:off x="0" y="1198178"/>
            <a:ext cx="12192000" cy="5659822"/>
          </a:xfrm>
        </p:spPr>
        <p:txBody>
          <a:bodyPr>
            <a:normAutofit lnSpcReduction="10000"/>
          </a:bodyPr>
          <a:lstStyle/>
          <a:p>
            <a:r>
              <a:rPr lang="en-US" sz="4000" dirty="0"/>
              <a:t>A prominent regional feature of many British varieties of English is the glottal stop, when certain sounds, notably /t/, are pronounced with a momentary closure of the glottis, producing words like </a:t>
            </a:r>
            <a:r>
              <a:rPr lang="en-US" sz="4000" i="1" dirty="0" err="1"/>
              <a:t>foo’ball</a:t>
            </a:r>
            <a:r>
              <a:rPr lang="en-US" sz="4000" dirty="0"/>
              <a:t>. Although heavily </a:t>
            </a:r>
            <a:r>
              <a:rPr lang="en-US" sz="4000" dirty="0" err="1"/>
              <a:t>stigmatised</a:t>
            </a:r>
            <a:r>
              <a:rPr lang="en-US" sz="4000" dirty="0"/>
              <a:t> in educational contexts, the sound is a stable one, if not on the increase. The opening excerpt from George </a:t>
            </a:r>
            <a:r>
              <a:rPr lang="en-US" sz="4000" dirty="0" err="1"/>
              <a:t>Rew’s</a:t>
            </a:r>
            <a:r>
              <a:rPr lang="en-US" sz="4000" dirty="0"/>
              <a:t> short story ‘</a:t>
            </a:r>
            <a:r>
              <a:rPr lang="en-US" sz="4000" dirty="0" err="1"/>
              <a:t>Wa’er</a:t>
            </a:r>
            <a:r>
              <a:rPr lang="en-US" sz="4000" dirty="0"/>
              <a:t>’ (1990) vividly portrays class and regional </a:t>
            </a:r>
            <a:r>
              <a:rPr lang="en-GB" sz="4000" dirty="0"/>
              <a:t>divisions over accent:</a:t>
            </a:r>
          </a:p>
        </p:txBody>
      </p:sp>
    </p:spTree>
    <p:extLst>
      <p:ext uri="{BB962C8B-B14F-4D97-AF65-F5344CB8AC3E}">
        <p14:creationId xmlns:p14="http://schemas.microsoft.com/office/powerpoint/2010/main" val="2600466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1438B-3C19-4697-AFBE-E5D6FAA9572E}"/>
              </a:ext>
            </a:extLst>
          </p:cNvPr>
          <p:cNvSpPr>
            <a:spLocks noGrp="1"/>
          </p:cNvSpPr>
          <p:nvPr>
            <p:ph type="title"/>
          </p:nvPr>
        </p:nvSpPr>
        <p:spPr/>
        <p:txBody>
          <a:bodyPr/>
          <a:lstStyle/>
          <a:p>
            <a:r>
              <a:rPr lang="en-GB" dirty="0"/>
              <a:t>H20 STORY and the Glottal Plosive </a:t>
            </a:r>
          </a:p>
        </p:txBody>
      </p:sp>
      <p:sp>
        <p:nvSpPr>
          <p:cNvPr id="3" name="Content Placeholder 2">
            <a:extLst>
              <a:ext uri="{FF2B5EF4-FFF2-40B4-BE49-F238E27FC236}">
                <a16:creationId xmlns:a16="http://schemas.microsoft.com/office/drawing/2014/main" id="{6B73E1E1-16A9-42D4-8D4F-02D6386A49FA}"/>
              </a:ext>
            </a:extLst>
          </p:cNvPr>
          <p:cNvSpPr>
            <a:spLocks noGrp="1"/>
          </p:cNvSpPr>
          <p:nvPr>
            <p:ph idx="1"/>
          </p:nvPr>
        </p:nvSpPr>
        <p:spPr>
          <a:xfrm>
            <a:off x="0" y="1387366"/>
            <a:ext cx="12328634" cy="5470634"/>
          </a:xfrm>
        </p:spPr>
        <p:txBody>
          <a:bodyPr>
            <a:normAutofit/>
          </a:bodyPr>
          <a:lstStyle/>
          <a:p>
            <a:r>
              <a:rPr lang="en-US" sz="3200" dirty="0"/>
              <a:t>What is the more usual name for H2O Ballantyne?’ I </a:t>
            </a:r>
            <a:r>
              <a:rPr lang="en-US" sz="3200" dirty="0" err="1"/>
              <a:t>realise</a:t>
            </a:r>
            <a:r>
              <a:rPr lang="en-US" sz="3200" dirty="0"/>
              <a:t> that the teacher has spoken my name. I look up to see </a:t>
            </a:r>
            <a:r>
              <a:rPr lang="en-US" sz="3200" dirty="0" err="1"/>
              <a:t>Mr</a:t>
            </a:r>
            <a:r>
              <a:rPr lang="en-US" sz="3200" dirty="0"/>
              <a:t> Houston’s thin face peering expectantly at me through his thick round glasses. He is almost smirking with anticipation. Does he think I don’t know the answer? Surely not! What has he planned for me, I wonder </a:t>
            </a:r>
            <a:r>
              <a:rPr lang="en-GB" sz="3200" dirty="0"/>
              <a:t>frantically. </a:t>
            </a:r>
            <a:r>
              <a:rPr lang="en-US" sz="3200" dirty="0"/>
              <a:t>‘</a:t>
            </a:r>
            <a:r>
              <a:rPr lang="en-US" sz="3200" dirty="0" err="1"/>
              <a:t>Wa’er</a:t>
            </a:r>
            <a:r>
              <a:rPr lang="en-US" sz="3200" dirty="0"/>
              <a:t>’ I answer confidently, in my distinctive Dundee accent.</a:t>
            </a:r>
          </a:p>
          <a:p>
            <a:r>
              <a:rPr lang="en-US" sz="3200" dirty="0"/>
              <a:t>Houston’s smile grows slightly wider. </a:t>
            </a:r>
            <a:r>
              <a:rPr lang="en-GB" sz="3200" dirty="0"/>
              <a:t>Pardon?’</a:t>
            </a:r>
          </a:p>
        </p:txBody>
      </p:sp>
    </p:spTree>
    <p:extLst>
      <p:ext uri="{BB962C8B-B14F-4D97-AF65-F5344CB8AC3E}">
        <p14:creationId xmlns:p14="http://schemas.microsoft.com/office/powerpoint/2010/main" val="3297660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B28B9-933E-498E-8B04-10B0C9B86113}"/>
              </a:ext>
            </a:extLst>
          </p:cNvPr>
          <p:cNvSpPr>
            <a:spLocks noGrp="1"/>
          </p:cNvSpPr>
          <p:nvPr>
            <p:ph type="title"/>
          </p:nvPr>
        </p:nvSpPr>
        <p:spPr/>
        <p:txBody>
          <a:bodyPr>
            <a:normAutofit/>
          </a:bodyPr>
          <a:lstStyle/>
          <a:p>
            <a:r>
              <a:rPr lang="en-GB" sz="4000" b="1" dirty="0"/>
              <a:t>H20 Story Part TWO</a:t>
            </a:r>
          </a:p>
        </p:txBody>
      </p:sp>
      <p:sp>
        <p:nvSpPr>
          <p:cNvPr id="3" name="Content Placeholder 2">
            <a:extLst>
              <a:ext uri="{FF2B5EF4-FFF2-40B4-BE49-F238E27FC236}">
                <a16:creationId xmlns:a16="http://schemas.microsoft.com/office/drawing/2014/main" id="{E0CCBEBC-E1F8-4F73-9DD8-AE021BA2FD91}"/>
              </a:ext>
            </a:extLst>
          </p:cNvPr>
          <p:cNvSpPr>
            <a:spLocks noGrp="1"/>
          </p:cNvSpPr>
          <p:nvPr>
            <p:ph idx="1"/>
          </p:nvPr>
        </p:nvSpPr>
        <p:spPr>
          <a:xfrm>
            <a:off x="0" y="1355834"/>
            <a:ext cx="12192000" cy="5502166"/>
          </a:xfrm>
        </p:spPr>
        <p:txBody>
          <a:bodyPr>
            <a:normAutofit/>
          </a:bodyPr>
          <a:lstStyle/>
          <a:p>
            <a:r>
              <a:rPr lang="en-US" sz="3600" dirty="0"/>
              <a:t>He puts a hand behind his ear and cocks his head. ‘</a:t>
            </a:r>
            <a:r>
              <a:rPr lang="en-US" sz="3600" dirty="0" err="1"/>
              <a:t>Wa’er</a:t>
            </a:r>
            <a:r>
              <a:rPr lang="en-US" sz="3600" dirty="0"/>
              <a:t>’ I say again, thinking perhaps I had mumbled the first time . . .[After several repetitions and growing confusion] I look over and see Caroline Paterson leaning toward me . . .‘James, it’s water!’ she whispers, and suddenly I understand I am not speaking correctly, at least not in the opinion of Mr. Houston. He is </a:t>
            </a:r>
            <a:r>
              <a:rPr lang="en-GB" sz="3600" dirty="0"/>
              <a:t>mocking my Dundee accent.</a:t>
            </a:r>
          </a:p>
        </p:txBody>
      </p:sp>
    </p:spTree>
    <p:extLst>
      <p:ext uri="{BB962C8B-B14F-4D97-AF65-F5344CB8AC3E}">
        <p14:creationId xmlns:p14="http://schemas.microsoft.com/office/powerpoint/2010/main" val="485257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1E929-7CE8-4A0B-A400-5A939A2E04A6}"/>
              </a:ext>
            </a:extLst>
          </p:cNvPr>
          <p:cNvSpPr>
            <a:spLocks noGrp="1"/>
          </p:cNvSpPr>
          <p:nvPr>
            <p:ph type="title"/>
          </p:nvPr>
        </p:nvSpPr>
        <p:spPr>
          <a:xfrm>
            <a:off x="1040524" y="0"/>
            <a:ext cx="10313275" cy="1403132"/>
          </a:xfrm>
        </p:spPr>
        <p:txBody>
          <a:bodyPr/>
          <a:lstStyle/>
          <a:p>
            <a:r>
              <a:rPr lang="en-GB" b="1" dirty="0"/>
              <a:t>Explanations of Language Variation</a:t>
            </a:r>
          </a:p>
        </p:txBody>
      </p:sp>
      <p:sp>
        <p:nvSpPr>
          <p:cNvPr id="3" name="Content Placeholder 2">
            <a:extLst>
              <a:ext uri="{FF2B5EF4-FFF2-40B4-BE49-F238E27FC236}">
                <a16:creationId xmlns:a16="http://schemas.microsoft.com/office/drawing/2014/main" id="{139C73E0-4A57-409E-911C-1CFE971AE33E}"/>
              </a:ext>
            </a:extLst>
          </p:cNvPr>
          <p:cNvSpPr>
            <a:spLocks noGrp="1"/>
          </p:cNvSpPr>
          <p:nvPr>
            <p:ph idx="1"/>
          </p:nvPr>
        </p:nvSpPr>
        <p:spPr>
          <a:xfrm>
            <a:off x="110358" y="1403131"/>
            <a:ext cx="11966028" cy="5454869"/>
          </a:xfrm>
        </p:spPr>
        <p:txBody>
          <a:bodyPr>
            <a:normAutofit lnSpcReduction="10000"/>
          </a:bodyPr>
          <a:lstStyle/>
          <a:p>
            <a:r>
              <a:rPr lang="en-US" sz="3600" dirty="0"/>
              <a:t>Earlier explanations of language variation within a dialect area fell into one of two categories: dialect mixture and free variation. ‘Dialect mixture’ implies the coexistence in one locality of two or more dialects, which enables a speaker to draw on one dialect at one time, and on the other dialect(s) on other occasions. ‘Free variation’ refers to the random use of alternate forms within a particular dialect (for example, two pronunciations of </a:t>
            </a:r>
            <a:r>
              <a:rPr lang="en-US" sz="3600" i="1" dirty="0"/>
              <a:t>often</a:t>
            </a:r>
            <a:r>
              <a:rPr lang="en-US" sz="3600" dirty="0"/>
              <a:t>, with or without the /t/ sounded). </a:t>
            </a:r>
          </a:p>
        </p:txBody>
      </p:sp>
    </p:spTree>
    <p:extLst>
      <p:ext uri="{BB962C8B-B14F-4D97-AF65-F5344CB8AC3E}">
        <p14:creationId xmlns:p14="http://schemas.microsoft.com/office/powerpoint/2010/main" val="1936743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A4AA7-DD0F-448F-9E4A-41F7CECAE2E4}"/>
              </a:ext>
            </a:extLst>
          </p:cNvPr>
          <p:cNvSpPr>
            <a:spLocks noGrp="1"/>
          </p:cNvSpPr>
          <p:nvPr>
            <p:ph type="title"/>
          </p:nvPr>
        </p:nvSpPr>
        <p:spPr>
          <a:xfrm>
            <a:off x="577516" y="1"/>
            <a:ext cx="10812379" cy="1155032"/>
          </a:xfrm>
        </p:spPr>
        <p:txBody>
          <a:bodyPr>
            <a:normAutofit/>
          </a:bodyPr>
          <a:lstStyle/>
          <a:p>
            <a:pPr algn="ctr"/>
            <a:r>
              <a:rPr lang="en-GB" sz="4400" b="1" dirty="0"/>
              <a:t>Ethnic Integration </a:t>
            </a:r>
          </a:p>
        </p:txBody>
      </p:sp>
      <p:sp>
        <p:nvSpPr>
          <p:cNvPr id="3" name="Content Placeholder 2">
            <a:extLst>
              <a:ext uri="{FF2B5EF4-FFF2-40B4-BE49-F238E27FC236}">
                <a16:creationId xmlns:a16="http://schemas.microsoft.com/office/drawing/2014/main" id="{87881356-A26A-4176-BFF8-3053341F2070}"/>
              </a:ext>
            </a:extLst>
          </p:cNvPr>
          <p:cNvSpPr>
            <a:spLocks noGrp="1"/>
          </p:cNvSpPr>
          <p:nvPr>
            <p:ph idx="1"/>
          </p:nvPr>
        </p:nvSpPr>
        <p:spPr>
          <a:xfrm>
            <a:off x="0" y="1507958"/>
            <a:ext cx="12192000" cy="5350042"/>
          </a:xfrm>
        </p:spPr>
        <p:txBody>
          <a:bodyPr>
            <a:normAutofit/>
          </a:bodyPr>
          <a:lstStyle/>
          <a:p>
            <a:r>
              <a:rPr lang="en-GB" sz="3300" dirty="0"/>
              <a:t>A study carried out in Africa for example,  demonstrated that one ethnic group A claimed to understand the language of another ethnic group B,  ethnic group B claimed not to be able to understand language A.  It then emerged that group A a large and more powerful group wanted to incorporate group B’s territory  into their own on the grounds  they were really the same people and spoke the same language.  Clearly,  group B’s failure to comprehend group A’s language was part of their resistance to this attempted takeover.</a:t>
            </a:r>
          </a:p>
        </p:txBody>
      </p:sp>
    </p:spTree>
    <p:extLst>
      <p:ext uri="{BB962C8B-B14F-4D97-AF65-F5344CB8AC3E}">
        <p14:creationId xmlns:p14="http://schemas.microsoft.com/office/powerpoint/2010/main" val="566905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A1060-E9B2-4567-8F9D-33D168265D31}"/>
              </a:ext>
            </a:extLst>
          </p:cNvPr>
          <p:cNvSpPr>
            <a:spLocks noGrp="1"/>
          </p:cNvSpPr>
          <p:nvPr>
            <p:ph type="title"/>
          </p:nvPr>
        </p:nvSpPr>
        <p:spPr>
          <a:xfrm>
            <a:off x="583324" y="1"/>
            <a:ext cx="10770476" cy="1103586"/>
          </a:xfrm>
        </p:spPr>
        <p:txBody>
          <a:bodyPr/>
          <a:lstStyle/>
          <a:p>
            <a:r>
              <a:rPr lang="en-GB" b="1" i="1" dirty="0"/>
              <a:t>Explanations of Language Variation (02)</a:t>
            </a:r>
          </a:p>
        </p:txBody>
      </p:sp>
      <p:sp>
        <p:nvSpPr>
          <p:cNvPr id="3" name="Content Placeholder 2">
            <a:extLst>
              <a:ext uri="{FF2B5EF4-FFF2-40B4-BE49-F238E27FC236}">
                <a16:creationId xmlns:a16="http://schemas.microsoft.com/office/drawing/2014/main" id="{2E3C2E98-FE92-481D-924E-0C8D8EDE5A66}"/>
              </a:ext>
            </a:extLst>
          </p:cNvPr>
          <p:cNvSpPr>
            <a:spLocks noGrp="1"/>
          </p:cNvSpPr>
          <p:nvPr>
            <p:ph idx="1"/>
          </p:nvPr>
        </p:nvSpPr>
        <p:spPr>
          <a:xfrm>
            <a:off x="0" y="1340068"/>
            <a:ext cx="12192000" cy="5517932"/>
          </a:xfrm>
        </p:spPr>
        <p:txBody>
          <a:bodyPr>
            <a:normAutofit fontScale="92500" lnSpcReduction="20000"/>
          </a:bodyPr>
          <a:lstStyle/>
          <a:p>
            <a:r>
              <a:rPr lang="en-US" sz="3600" dirty="0"/>
              <a:t>The proponents of these two views assumed that language is an abstract structure, and further that the study of language excludes the choices that speakers make. William </a:t>
            </a:r>
            <a:r>
              <a:rPr lang="en-US" sz="3600" dirty="0" err="1"/>
              <a:t>Labov</a:t>
            </a:r>
            <a:r>
              <a:rPr lang="en-US" sz="3600" dirty="0"/>
              <a:t>, a US linguist, argued, instead, that language involved ‘structured heterogeneity’. By this he meant the opposite: that language contained systematic variation which could be </a:t>
            </a:r>
            <a:r>
              <a:rPr lang="en-US" sz="3600" dirty="0" err="1"/>
              <a:t>characterised</a:t>
            </a:r>
            <a:r>
              <a:rPr lang="en-US" sz="3600" dirty="0"/>
              <a:t> and explained by patterns of social differentiation within speech communities. This body of work has come to be known by various names: variationist theory, the quantitative paradigm, urban dialectology, the Labovian school and secular </a:t>
            </a:r>
            <a:r>
              <a:rPr lang="en-GB" sz="3600" dirty="0"/>
              <a:t>linguistics.</a:t>
            </a:r>
          </a:p>
          <a:p>
            <a:endParaRPr lang="en-GB" dirty="0"/>
          </a:p>
        </p:txBody>
      </p:sp>
    </p:spTree>
    <p:extLst>
      <p:ext uri="{BB962C8B-B14F-4D97-AF65-F5344CB8AC3E}">
        <p14:creationId xmlns:p14="http://schemas.microsoft.com/office/powerpoint/2010/main" val="2775635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4DF75-4FB8-42A0-B74E-8501F3557136}"/>
              </a:ext>
            </a:extLst>
          </p:cNvPr>
          <p:cNvSpPr>
            <a:spLocks noGrp="1"/>
          </p:cNvSpPr>
          <p:nvPr>
            <p:ph type="title"/>
          </p:nvPr>
        </p:nvSpPr>
        <p:spPr>
          <a:xfrm>
            <a:off x="1119352" y="1"/>
            <a:ext cx="10234447" cy="1166648"/>
          </a:xfrm>
        </p:spPr>
        <p:txBody>
          <a:bodyPr>
            <a:normAutofit fontScale="90000"/>
          </a:bodyPr>
          <a:lstStyle/>
          <a:p>
            <a:r>
              <a:rPr lang="en-US" b="1" dirty="0"/>
              <a:t>PRINCIPLES AND METHODS IN VARIATIONIST</a:t>
            </a:r>
            <a:br>
              <a:rPr lang="en-US" b="1" dirty="0"/>
            </a:br>
            <a:r>
              <a:rPr lang="en-GB" b="1" dirty="0"/>
              <a:t>SOCIOLINGUISTICS: THREE CASES STUDIES</a:t>
            </a:r>
            <a:endParaRPr lang="en-GB" dirty="0"/>
          </a:p>
        </p:txBody>
      </p:sp>
      <p:sp>
        <p:nvSpPr>
          <p:cNvPr id="3" name="Content Placeholder 2">
            <a:extLst>
              <a:ext uri="{FF2B5EF4-FFF2-40B4-BE49-F238E27FC236}">
                <a16:creationId xmlns:a16="http://schemas.microsoft.com/office/drawing/2014/main" id="{A07F92F4-F564-4812-A403-5DBE23521D33}"/>
              </a:ext>
            </a:extLst>
          </p:cNvPr>
          <p:cNvSpPr>
            <a:spLocks noGrp="1"/>
          </p:cNvSpPr>
          <p:nvPr>
            <p:ph idx="1"/>
          </p:nvPr>
        </p:nvSpPr>
        <p:spPr>
          <a:xfrm>
            <a:off x="110359" y="1166648"/>
            <a:ext cx="12081641" cy="5691352"/>
          </a:xfrm>
        </p:spPr>
        <p:txBody>
          <a:bodyPr>
            <a:normAutofit/>
          </a:bodyPr>
          <a:lstStyle/>
          <a:p>
            <a:r>
              <a:rPr lang="en-US" sz="3000" dirty="0" err="1"/>
              <a:t>Labov</a:t>
            </a:r>
            <a:r>
              <a:rPr lang="en-US" sz="3000" dirty="0"/>
              <a:t> was not the first to point to the interplay between social and linguistic determinants of certain linguistic alternations: John Fischer had discussed the social implications of the use of </a:t>
            </a:r>
            <a:r>
              <a:rPr lang="en-US" sz="3000" i="1" dirty="0"/>
              <a:t>-in </a:t>
            </a:r>
            <a:r>
              <a:rPr lang="en-US" sz="3000" dirty="0"/>
              <a:t>versus </a:t>
            </a:r>
            <a:r>
              <a:rPr lang="en-US" sz="3000" i="1" dirty="0"/>
              <a:t>-</a:t>
            </a:r>
            <a:r>
              <a:rPr lang="en-US" sz="3000" i="1" dirty="0" err="1"/>
              <a:t>ing</a:t>
            </a:r>
            <a:r>
              <a:rPr lang="en-US" sz="3000" i="1" dirty="0"/>
              <a:t> </a:t>
            </a:r>
            <a:r>
              <a:rPr lang="en-US" sz="3000" dirty="0"/>
              <a:t>(e.g. whether one said </a:t>
            </a:r>
            <a:r>
              <a:rPr lang="en-US" sz="3000" i="1" dirty="0" err="1"/>
              <a:t>fishin</a:t>
            </a:r>
            <a:r>
              <a:rPr lang="en-US" sz="3000" i="1" dirty="0"/>
              <a:t>’ </a:t>
            </a:r>
            <a:r>
              <a:rPr lang="en-US" sz="3000" dirty="0"/>
              <a:t>or </a:t>
            </a:r>
            <a:r>
              <a:rPr lang="en-US" sz="3000" i="1" dirty="0"/>
              <a:t>fishing</a:t>
            </a:r>
            <a:r>
              <a:rPr lang="en-US" sz="3000" dirty="0"/>
              <a:t>) in a village in New England in 1958. Fischer noted that both forms of the present participle, </a:t>
            </a:r>
            <a:r>
              <a:rPr lang="en-US" sz="3000" i="1" dirty="0"/>
              <a:t>-in </a:t>
            </a:r>
            <a:r>
              <a:rPr lang="en-US" sz="3000" dirty="0"/>
              <a:t>and -</a:t>
            </a:r>
            <a:r>
              <a:rPr lang="en-US" sz="3000" i="1" dirty="0" err="1"/>
              <a:t>ing</a:t>
            </a:r>
            <a:r>
              <a:rPr lang="en-US" sz="3000" dirty="0"/>
              <a:t>, were being used by twenty-one of the twenty-four children he observed. Rather than dismissing it as random or free variation of little interest to linguists, Fischer tried to correlate the use of the one form over the other with specific characteristics of the children or of the speech situation. Girls,</a:t>
            </a:r>
            <a:endParaRPr lang="en-GB" sz="3000" dirty="0"/>
          </a:p>
        </p:txBody>
      </p:sp>
    </p:spTree>
    <p:extLst>
      <p:ext uri="{BB962C8B-B14F-4D97-AF65-F5344CB8AC3E}">
        <p14:creationId xmlns:p14="http://schemas.microsoft.com/office/powerpoint/2010/main" val="190906517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TM02892315[[fn=Wisp]]</Template>
  <TotalTime>4708</TotalTime>
  <Words>1256</Words>
  <Application>Microsoft Office PowerPoint</Application>
  <PresentationFormat>Widescreen</PresentationFormat>
  <Paragraphs>36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Wisp</vt:lpstr>
      <vt:lpstr> Linguistics: Lecture Six Second Term </vt:lpstr>
      <vt:lpstr>Social Dialectology: INTRODUCTION </vt:lpstr>
      <vt:lpstr>Class and divisions over accent </vt:lpstr>
      <vt:lpstr>H20 STORY and the Glottal Plosive </vt:lpstr>
      <vt:lpstr>H20 Story Part TWO</vt:lpstr>
      <vt:lpstr>Explanations of Language Variation</vt:lpstr>
      <vt:lpstr>Ethnic Integration </vt:lpstr>
      <vt:lpstr>Explanations of Language Variation (02)</vt:lpstr>
      <vt:lpstr>PRINCIPLES AND METHODS IN VARIATIONIST SOCIOLINGUISTICS: THREE CASES STUDIES</vt:lpstr>
      <vt:lpstr>PRINCIPLES AND METHODS IN VARIATIONIST SOCIOLINGUISTICS: THREE CASES STUDIES (02)</vt:lpstr>
      <vt:lpstr>Inferences Drawn</vt:lpstr>
      <vt:lpstr> Basic Methods in Variationist Studies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Dialectology: INTRODUCTION</dc:title>
  <dc:creator>Dr.Djalal</dc:creator>
  <cp:lastModifiedBy>Dr_Djalal Mansour</cp:lastModifiedBy>
  <cp:revision>16</cp:revision>
  <dcterms:created xsi:type="dcterms:W3CDTF">2019-05-08T22:13:57Z</dcterms:created>
  <dcterms:modified xsi:type="dcterms:W3CDTF">2024-02-27T06:14:41Z</dcterms:modified>
</cp:coreProperties>
</file>