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0" r:id="rId3"/>
    <p:sldId id="280" r:id="rId4"/>
    <p:sldId id="281" r:id="rId5"/>
    <p:sldId id="282" r:id="rId6"/>
    <p:sldId id="283" r:id="rId7"/>
    <p:sldId id="261" r:id="rId8"/>
    <p:sldId id="284" r:id="rId9"/>
    <p:sldId id="285" r:id="rId10"/>
    <p:sldId id="286" r:id="rId11"/>
    <p:sldId id="287" r:id="rId12"/>
    <p:sldId id="288" r:id="rId13"/>
    <p:sldId id="291" r:id="rId14"/>
    <p:sldId id="294" r:id="rId15"/>
    <p:sldId id="289" r:id="rId16"/>
    <p:sldId id="290" r:id="rId17"/>
    <p:sldId id="293" r:id="rId18"/>
    <p:sldId id="292" r:id="rId19"/>
    <p:sldId id="295" r:id="rId20"/>
    <p:sldId id="296" r:id="rId21"/>
    <p:sldId id="297" r:id="rId22"/>
    <p:sldId id="29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BF9E2-AB0F-4928-A97B-06B58B631D00}" type="datetimeFigureOut">
              <a:rPr lang="fr-FR" smtClean="0"/>
              <a:t>08/02/2021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DB1DD-9196-45CD-A5FC-518E0E888532}" type="slidenum">
              <a:rPr lang="fr-FR" smtClean="0"/>
              <a:t>‹N°›</a:t>
            </a:fld>
            <a:endParaRPr lang="fr-FR"/>
          </a:p>
        </p:txBody>
      </p:sp>
    </p:spTree>
    <p:extLst>
      <p:ext uri="{BB962C8B-B14F-4D97-AF65-F5344CB8AC3E}">
        <p14:creationId xmlns:p14="http://schemas.microsoft.com/office/powerpoint/2010/main" val="317110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7620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96694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14770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80748C-D828-4E65-BBA6-3968F52ED0CF}" type="datetimeFigureOut">
              <a:rPr lang="fr-FR" smtClean="0"/>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63991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680748C-D828-4E65-BBA6-3968F52ED0CF}" type="datetimeFigureOut">
              <a:rPr lang="fr-FR" smtClean="0"/>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286701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80748C-D828-4E65-BBA6-3968F52ED0CF}" type="datetimeFigureOut">
              <a:rPr lang="fr-FR" smtClean="0"/>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48096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80748C-D828-4E65-BBA6-3968F52ED0CF}" type="datetimeFigureOut">
              <a:rPr lang="fr-FR" smtClean="0"/>
              <a:t>08/02/2021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99091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80748C-D828-4E65-BBA6-3968F52ED0CF}" type="datetimeFigureOut">
              <a:rPr lang="fr-FR" smtClean="0"/>
              <a:t>08/02/2021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331345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80748C-D828-4E65-BBA6-3968F52ED0CF}" type="datetimeFigureOut">
              <a:rPr lang="fr-FR" smtClean="0"/>
              <a:t>08/02/2021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412630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80748C-D828-4E65-BBA6-3968F52ED0CF}" type="datetimeFigureOut">
              <a:rPr lang="fr-FR" smtClean="0"/>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216787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80748C-D828-4E65-BBA6-3968F52ED0CF}" type="datetimeFigureOut">
              <a:rPr lang="fr-FR" smtClean="0"/>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B63322-824C-49E4-96B3-27A6ACD55795}" type="slidenum">
              <a:rPr lang="fr-FR" smtClean="0"/>
              <a:t>‹N°›</a:t>
            </a:fld>
            <a:endParaRPr lang="fr-FR"/>
          </a:p>
        </p:txBody>
      </p:sp>
    </p:spTree>
    <p:extLst>
      <p:ext uri="{BB962C8B-B14F-4D97-AF65-F5344CB8AC3E}">
        <p14:creationId xmlns:p14="http://schemas.microsoft.com/office/powerpoint/2010/main" val="201663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0748C-D828-4E65-BBA6-3968F52ED0CF}" type="datetimeFigureOut">
              <a:rPr lang="fr-FR" smtClean="0"/>
              <a:t>08/02/2021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3322-824C-49E4-96B3-27A6ACD55795}" type="slidenum">
              <a:rPr lang="fr-FR" smtClean="0"/>
              <a:t>‹N°›</a:t>
            </a:fld>
            <a:endParaRPr lang="fr-FR"/>
          </a:p>
        </p:txBody>
      </p:sp>
    </p:spTree>
    <p:extLst>
      <p:ext uri="{BB962C8B-B14F-4D97-AF65-F5344CB8AC3E}">
        <p14:creationId xmlns:p14="http://schemas.microsoft.com/office/powerpoint/2010/main" val="211458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6.png"/><Relationship Id="rId18" Type="http://schemas.openxmlformats.org/officeDocument/2006/relationships/image" Target="../media/image55.png"/><Relationship Id="rId3" Type="http://schemas.openxmlformats.org/officeDocument/2006/relationships/image" Target="../media/image34.png"/><Relationship Id="rId7" Type="http://schemas.openxmlformats.org/officeDocument/2006/relationships/image" Target="../media/image35.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emf"/></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97.png"/><Relationship Id="rId3" Type="http://schemas.openxmlformats.org/officeDocument/2006/relationships/image" Target="../media/image78.png"/><Relationship Id="rId21" Type="http://schemas.openxmlformats.org/officeDocument/2006/relationships/image" Target="../media/image95.emf"/><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00.png"/><Relationship Id="rId2" Type="http://schemas.openxmlformats.org/officeDocument/2006/relationships/image" Target="../media/image1.png"/><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9.png"/><Relationship Id="rId5" Type="http://schemas.openxmlformats.org/officeDocument/2006/relationships/image" Target="../media/image80.png"/><Relationship Id="rId15" Type="http://schemas.openxmlformats.org/officeDocument/2006/relationships/image" Target="../media/image90.emf"/><Relationship Id="rId23" Type="http://schemas.openxmlformats.org/officeDocument/2006/relationships/image" Target="../media/image98.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6.png"/></Relationships>
</file>

<file path=ppt/slides/_rels/slide2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95.emf"/><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00.emf"/><Relationship Id="rId17" Type="http://schemas.openxmlformats.org/officeDocument/2006/relationships/image" Target="../media/image116.png"/><Relationship Id="rId2" Type="http://schemas.openxmlformats.org/officeDocument/2006/relationships/image" Target="../media/image1.png"/><Relationship Id="rId16"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image" Target="../media/image98.emf"/><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99.emf"/><Relationship Id="rId19" Type="http://schemas.openxmlformats.org/officeDocument/2006/relationships/image" Target="../media/image105.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32468" y="3835170"/>
            <a:ext cx="8214852" cy="1446550"/>
          </a:xfrm>
          <a:prstGeom prst="rect">
            <a:avLst/>
          </a:prstGeom>
        </p:spPr>
        <p:txBody>
          <a:bodyPr wrap="square">
            <a:spAutoFit/>
          </a:bodyPr>
          <a:lstStyle/>
          <a:p>
            <a:pPr lvl="0" algn="ctr"/>
            <a:r>
              <a:rPr lang="fr-FR" sz="4400" dirty="0">
                <a:ln w="0"/>
                <a:solidFill>
                  <a:srgbClr val="ED7D31">
                    <a:lumMod val="75000"/>
                  </a:srgbClr>
                </a:solidFill>
                <a:effectLst>
                  <a:reflection blurRad="6350" stA="53000" endA="300" endPos="35500" dir="5400000" sy="-90000" algn="bl" rotWithShape="0"/>
                </a:effectLst>
              </a:rPr>
              <a:t>Analyse limite appliquée au calcul des structures</a:t>
            </a:r>
            <a:endParaRPr kumimoji="0" lang="fr-FR" sz="4400" b="0" i="0" u="none" strike="noStrike" kern="1200" cap="none" spc="0" normalizeH="0" baseline="0" noProof="0" dirty="0">
              <a:ln w="0"/>
              <a:solidFill>
                <a:srgbClr val="ED7D31">
                  <a:lumMod val="75000"/>
                </a:srgbClr>
              </a:solidFill>
              <a:effectLst>
                <a:reflection blurRad="6350" stA="53000" endA="300" endPos="35500" dir="5400000" sy="-90000" algn="bl" rotWithShape="0"/>
              </a:effectLst>
              <a:uLnTx/>
              <a:uFillTx/>
              <a:latin typeface="Calibri" panose="020F0502020204030204"/>
              <a:ea typeface="+mn-ea"/>
              <a:cs typeface="+mn-cs"/>
            </a:endParaRPr>
          </a:p>
        </p:txBody>
      </p:sp>
      <p:sp>
        <p:nvSpPr>
          <p:cNvPr id="3" name="Rectangle 2"/>
          <p:cNvSpPr/>
          <p:nvPr/>
        </p:nvSpPr>
        <p:spPr>
          <a:xfrm>
            <a:off x="828367" y="2875623"/>
            <a:ext cx="3102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CHAPITRE </a:t>
            </a:r>
            <a:r>
              <a:rPr lang="fr-FR" sz="3600" b="1" dirty="0" smtClean="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latin typeface="Calibri" panose="020F0502020204030204"/>
              </a:rPr>
              <a:t>I</a:t>
            </a:r>
            <a:r>
              <a:rPr kumimoji="0" lang="fr-FR" sz="3600" b="1" i="0" u="none" strike="noStrike" kern="1200" cap="none" spc="0" normalizeH="0" baseline="0" noProof="0" dirty="0" smtClean="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II</a:t>
            </a:r>
            <a:endParaRPr kumimoji="0" lang="fr-FR" sz="3600" b="1" i="0" u="none" strike="noStrike" kern="1200" cap="none" spc="0" normalizeH="0" baseline="0" noProof="0" dirty="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005347" y="144759"/>
            <a:ext cx="1057531" cy="1020363"/>
          </a:xfrm>
          <a:prstGeom prst="rect">
            <a:avLst/>
          </a:prstGeom>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10817941" y="144758"/>
            <a:ext cx="1057531" cy="1020363"/>
          </a:xfrm>
          <a:prstGeom prst="rect">
            <a:avLst/>
          </a:prstGeom>
        </p:spPr>
      </p:pic>
      <p:sp>
        <p:nvSpPr>
          <p:cNvPr id="6" name="Rectangle 5"/>
          <p:cNvSpPr/>
          <p:nvPr/>
        </p:nvSpPr>
        <p:spPr>
          <a:xfrm>
            <a:off x="3392409" y="0"/>
            <a:ext cx="6096000" cy="92333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République algérienne démocratique et populaire</a:t>
            </a:r>
          </a:p>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Ministère de l'enseignement supérieur</a:t>
            </a:r>
          </a:p>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 pos="2637155" algn="ct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Université de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Abdelhafid</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Boussouf</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-Mila</a:t>
            </a:r>
          </a:p>
        </p:txBody>
      </p:sp>
      <p:sp>
        <p:nvSpPr>
          <p:cNvPr id="7" name="Rectangle 6"/>
          <p:cNvSpPr/>
          <p:nvPr/>
        </p:nvSpPr>
        <p:spPr>
          <a:xfrm>
            <a:off x="1005347" y="1324830"/>
            <a:ext cx="10574593" cy="98142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981200" algn="l"/>
                <a:tab pos="4048125" algn="l"/>
              </a:tabLst>
              <a:defRPr/>
            </a:pP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Faculté de sciences et Technologies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1981200" algn="l"/>
              </a:tabLst>
              <a:defRPr/>
            </a:pP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Département de sciences et techniques	 					</a:t>
            </a:r>
            <a:r>
              <a:rPr kumimoji="0" lang="fr-FR" sz="18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Présenté </a:t>
            </a: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par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1981200" algn="l"/>
              </a:tabLst>
              <a:defRPr/>
            </a:pPr>
            <a:r>
              <a:rPr lang="fr-FR" i="1" dirty="0" smtClean="0">
                <a:solidFill>
                  <a:prstClr val="black"/>
                </a:solidFill>
                <a:latin typeface="Calibri" panose="020F0502020204030204" pitchFamily="34" charset="0"/>
                <a:ea typeface="Calibri" panose="020F0502020204030204" pitchFamily="34" charset="0"/>
                <a:cs typeface="Arial" panose="020B0604020202020204" pitchFamily="34" charset="0"/>
              </a:rPr>
              <a:t>2eme</a:t>
            </a:r>
            <a:r>
              <a:rPr kumimoji="0" lang="fr-FR" sz="18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année Master-structures                                                                                                         Dr. BELGHIAT </a:t>
            </a:r>
            <a:r>
              <a:rPr kumimoji="0" lang="fr-FR" sz="18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Choayb</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4906591" y="5987534"/>
            <a:ext cx="306763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637155" algn="ctr"/>
                <a:tab pos="5274310" algn="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Année universitaire </a:t>
            </a:r>
            <a:r>
              <a:rPr kumimoji="0" lang="fr-F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2020-2021</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1986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340532" y="449618"/>
            <a:ext cx="2001445" cy="369332"/>
          </a:xfrm>
          <a:prstGeom prst="rect">
            <a:avLst/>
          </a:prstGeom>
        </p:spPr>
        <p:txBody>
          <a:bodyPr wrap="none">
            <a:spAutoFit/>
          </a:bodyPr>
          <a:lstStyle/>
          <a:p>
            <a:pPr marL="285750" indent="-285750">
              <a:buFont typeface="Arial" panose="020B0604020202020204" pitchFamily="34" charset="0"/>
              <a:buChar char="•"/>
            </a:pPr>
            <a:r>
              <a:rPr lang="fr-FR" b="1" i="1" dirty="0">
                <a:effectLst>
                  <a:outerShdw blurRad="38100" dist="38100" dir="2700000" algn="tl">
                    <a:srgbClr val="000000">
                      <a:alpha val="43137"/>
                    </a:srgbClr>
                  </a:outerShdw>
                </a:effectLst>
              </a:rPr>
              <a:t>Poutre console :</a:t>
            </a:r>
          </a:p>
        </p:txBody>
      </p:sp>
      <p:pic>
        <p:nvPicPr>
          <p:cNvPr id="5" name="Image 4"/>
          <p:cNvPicPr/>
          <p:nvPr/>
        </p:nvPicPr>
        <p:blipFill rotWithShape="1">
          <a:blip r:embed="rId3">
            <a:extLst>
              <a:ext uri="{28A0092B-C50C-407E-A947-70E740481C1C}">
                <a14:useLocalDpi xmlns:a14="http://schemas.microsoft.com/office/drawing/2010/main" val="0"/>
              </a:ext>
            </a:extLst>
          </a:blip>
          <a:srcRect l="30618" t="23937" r="35279" b="36519"/>
          <a:stretch/>
        </p:blipFill>
        <p:spPr bwMode="auto">
          <a:xfrm>
            <a:off x="8371268" y="449618"/>
            <a:ext cx="3334555" cy="2911768"/>
          </a:xfrm>
          <a:prstGeom prst="rect">
            <a:avLst/>
          </a:prstGeom>
          <a:noFill/>
          <a:ln>
            <a:solidFill>
              <a:schemeClr val="tx1"/>
            </a:solidFill>
          </a:ln>
          <a:extLst>
            <a:ext uri="{53640926-AAD7-44D8-BBD7-CCE9431645EC}">
              <a14:shadowObscured xmlns:a14="http://schemas.microsoft.com/office/drawing/2010/main"/>
            </a:ext>
          </a:extLst>
        </p:spPr>
      </p:pic>
      <p:sp>
        <p:nvSpPr>
          <p:cNvPr id="4" name="Rectangle 3"/>
          <p:cNvSpPr/>
          <p:nvPr/>
        </p:nvSpPr>
        <p:spPr>
          <a:xfrm>
            <a:off x="1428153" y="961399"/>
            <a:ext cx="6562098" cy="1039708"/>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La figure </a:t>
            </a:r>
            <a:r>
              <a:rPr lang="fr-FR" dirty="0" smtClean="0">
                <a:effectLst>
                  <a:outerShdw blurRad="38100" dist="38100" dir="2700000" algn="tl">
                    <a:srgbClr val="000000">
                      <a:alpha val="43137"/>
                    </a:srgbClr>
                  </a:outerShdw>
                </a:effectLst>
              </a:rPr>
              <a:t>ci contre </a:t>
            </a:r>
            <a:r>
              <a:rPr lang="fr-FR" dirty="0">
                <a:effectLst>
                  <a:outerShdw blurRad="38100" dist="38100" dir="2700000" algn="tl">
                    <a:srgbClr val="000000">
                      <a:alpha val="43137"/>
                    </a:srgbClr>
                  </a:outerShdw>
                </a:effectLst>
              </a:rPr>
              <a:t>présente une poutre consol soumise a une charge W, la poutre est une fois hyperstatique, donc </a:t>
            </a:r>
            <a:r>
              <a:rPr lang="fr-FR" dirty="0" smtClean="0">
                <a:effectLst>
                  <a:outerShdw blurRad="38100" dist="38100" dir="2700000" algn="tl">
                    <a:srgbClr val="000000">
                      <a:alpha val="43137"/>
                    </a:srgbClr>
                  </a:outerShdw>
                </a:effectLst>
              </a:rPr>
              <a:t>deux rotule sont nécessaires </a:t>
            </a:r>
            <a:r>
              <a:rPr lang="fr-FR" dirty="0">
                <a:effectLst>
                  <a:outerShdw blurRad="38100" dist="38100" dir="2700000" algn="tl">
                    <a:srgbClr val="000000">
                      <a:alpha val="43137"/>
                    </a:srgbClr>
                  </a:outerShdw>
                </a:effectLst>
              </a:rPr>
              <a:t>pour que la structure atteinte  la ruine.</a:t>
            </a:r>
          </a:p>
        </p:txBody>
      </p:sp>
      <p:sp>
        <p:nvSpPr>
          <p:cNvPr id="6" name="Rectangle 5"/>
          <p:cNvSpPr/>
          <p:nvPr/>
        </p:nvSpPr>
        <p:spPr>
          <a:xfrm>
            <a:off x="2812527" y="4644601"/>
            <a:ext cx="2337563" cy="507831"/>
          </a:xfrm>
          <a:prstGeom prst="rect">
            <a:avLst/>
          </a:prstGeom>
        </p:spPr>
        <p:txBody>
          <a:bodyPr wrap="none">
            <a:spAutoFit/>
          </a:bodyPr>
          <a:lstStyle/>
          <a:p>
            <a:pPr>
              <a:lnSpc>
                <a:spcPct val="150000"/>
              </a:lnSpc>
              <a:spcBef>
                <a:spcPts val="600"/>
              </a:spcBef>
              <a:spcAft>
                <a:spcPts val="600"/>
              </a:spcAft>
            </a:pPr>
            <a:r>
              <a:rPr lang="en-US" b="1" i="1" dirty="0" err="1">
                <a:latin typeface="Times New Roman" panose="02020603050405020304" pitchFamily="18" charset="0"/>
                <a:ea typeface="Calibri" panose="020F0502020204030204" pitchFamily="34" charset="0"/>
                <a:cs typeface="Arial" panose="020B0604020202020204" pitchFamily="34" charset="0"/>
              </a:rPr>
              <a:t>Mp</a:t>
            </a:r>
            <a:r>
              <a:rPr lang="en-US" b="1" i="1" dirty="0">
                <a:latin typeface="Times New Roman" panose="02020603050405020304" pitchFamily="18" charset="0"/>
                <a:ea typeface="Calibri" panose="020F0502020204030204" pitchFamily="34" charset="0"/>
                <a:cs typeface="Arial" panose="020B0604020202020204" pitchFamily="34" charset="0"/>
              </a:rPr>
              <a:t> + </a:t>
            </a:r>
            <a:r>
              <a:rPr lang="en-US" b="1" i="1" dirty="0" err="1">
                <a:latin typeface="Times New Roman" panose="02020603050405020304" pitchFamily="18" charset="0"/>
                <a:ea typeface="Calibri" panose="020F0502020204030204" pitchFamily="34" charset="0"/>
                <a:cs typeface="Arial" panose="020B0604020202020204" pitchFamily="34" charset="0"/>
              </a:rPr>
              <a:t>bMp</a:t>
            </a:r>
            <a:r>
              <a:rPr lang="en-US" b="1" i="1" dirty="0">
                <a:latin typeface="Times New Roman" panose="02020603050405020304" pitchFamily="18" charset="0"/>
                <a:ea typeface="Calibri" panose="020F0502020204030204" pitchFamily="34" charset="0"/>
                <a:cs typeface="Arial" panose="020B0604020202020204" pitchFamily="34" charset="0"/>
              </a:rPr>
              <a:t>/L = </a:t>
            </a:r>
            <a:r>
              <a:rPr lang="en-US" b="1" i="1" dirty="0" err="1">
                <a:latin typeface="Times New Roman" panose="02020603050405020304" pitchFamily="18" charset="0"/>
                <a:ea typeface="Calibri" panose="020F0502020204030204" pitchFamily="34" charset="0"/>
                <a:cs typeface="Arial" panose="020B0604020202020204" pitchFamily="34" charset="0"/>
              </a:rPr>
              <a:t>W</a:t>
            </a:r>
            <a:r>
              <a:rPr lang="en-US" b="1" i="1" baseline="-25000" dirty="0" err="1">
                <a:latin typeface="Times New Roman" panose="02020603050405020304" pitchFamily="18" charset="0"/>
                <a:ea typeface="Calibri" panose="020F0502020204030204" pitchFamily="34" charset="0"/>
                <a:cs typeface="Arial" panose="020B0604020202020204" pitchFamily="34" charset="0"/>
              </a:rPr>
              <a:t>c</a:t>
            </a:r>
            <a:r>
              <a:rPr lang="en-US" b="1" i="1" dirty="0" err="1">
                <a:latin typeface="Times New Roman" panose="02020603050405020304" pitchFamily="18" charset="0"/>
                <a:ea typeface="Calibri" panose="020F0502020204030204" pitchFamily="34" charset="0"/>
                <a:cs typeface="Arial" panose="020B0604020202020204" pitchFamily="34" charset="0"/>
              </a:rPr>
              <a:t>ab</a:t>
            </a:r>
            <a:r>
              <a:rPr lang="en-US" b="1" i="1" dirty="0">
                <a:latin typeface="Times New Roman" panose="02020603050405020304" pitchFamily="18" charset="0"/>
                <a:ea typeface="Calibri" panose="020F0502020204030204" pitchFamily="34" charset="0"/>
                <a:cs typeface="Arial" panose="020B0604020202020204" pitchFamily="34" charset="0"/>
              </a:rPr>
              <a:t>/L</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3032973" y="5665809"/>
            <a:ext cx="1896673" cy="507831"/>
          </a:xfrm>
          <a:prstGeom prst="rect">
            <a:avLst/>
          </a:prstGeom>
        </p:spPr>
        <p:txBody>
          <a:bodyPr wrap="none">
            <a:spAutoFit/>
          </a:bodyPr>
          <a:lstStyle/>
          <a:p>
            <a:pPr algn="ctr">
              <a:lnSpc>
                <a:spcPct val="150000"/>
              </a:lnSpc>
              <a:spcBef>
                <a:spcPts val="600"/>
              </a:spcBef>
              <a:spcAft>
                <a:spcPts val="600"/>
              </a:spcAft>
            </a:pPr>
            <a:r>
              <a:rPr lang="en-US" b="1" i="1" dirty="0" err="1">
                <a:latin typeface="Times New Roman" panose="02020603050405020304" pitchFamily="18" charset="0"/>
                <a:ea typeface="Calibri" panose="020F0502020204030204" pitchFamily="34" charset="0"/>
                <a:cs typeface="Arial" panose="020B0604020202020204" pitchFamily="34" charset="0"/>
              </a:rPr>
              <a:t>Wc</a:t>
            </a:r>
            <a:r>
              <a:rPr lang="en-US" b="1" i="1" dirty="0">
                <a:latin typeface="Times New Roman" panose="02020603050405020304" pitchFamily="18" charset="0"/>
                <a:ea typeface="Calibri" panose="020F0502020204030204" pitchFamily="34" charset="0"/>
                <a:cs typeface="Arial" panose="020B0604020202020204" pitchFamily="34" charset="0"/>
              </a:rPr>
              <a:t> = </a:t>
            </a:r>
            <a:r>
              <a:rPr lang="en-US" b="1" i="1" dirty="0" err="1">
                <a:latin typeface="Times New Roman" panose="02020603050405020304" pitchFamily="18" charset="0"/>
                <a:ea typeface="Calibri" panose="020F0502020204030204" pitchFamily="34" charset="0"/>
                <a:cs typeface="Arial" panose="020B0604020202020204" pitchFamily="34" charset="0"/>
              </a:rPr>
              <a:t>Mp</a:t>
            </a:r>
            <a:r>
              <a:rPr lang="en-US" b="1" i="1" dirty="0">
                <a:latin typeface="Times New Roman" panose="02020603050405020304" pitchFamily="18" charset="0"/>
                <a:ea typeface="Calibri" panose="020F0502020204030204" pitchFamily="34" charset="0"/>
                <a:cs typeface="Arial" panose="020B0604020202020204" pitchFamily="34" charset="0"/>
              </a:rPr>
              <a:t>(</a:t>
            </a:r>
            <a:r>
              <a:rPr lang="en-US" b="1" i="1" dirty="0" err="1">
                <a:latin typeface="Times New Roman" panose="02020603050405020304" pitchFamily="18" charset="0"/>
                <a:ea typeface="Calibri" panose="020F0502020204030204" pitchFamily="34" charset="0"/>
                <a:cs typeface="Arial" panose="020B0604020202020204" pitchFamily="34" charset="0"/>
              </a:rPr>
              <a:t>L+b</a:t>
            </a:r>
            <a:r>
              <a:rPr lang="en-US" b="1" i="1" dirty="0">
                <a:latin typeface="Times New Roman" panose="02020603050405020304" pitchFamily="18" charset="0"/>
                <a:ea typeface="Calibri" panose="020F0502020204030204" pitchFamily="34" charset="0"/>
                <a:cs typeface="Arial" panose="020B0604020202020204" pitchFamily="34" charset="0"/>
              </a:rPr>
              <a:t>)/ab</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1428153" y="3496069"/>
            <a:ext cx="8678515" cy="507831"/>
          </a:xfrm>
          <a:prstGeom prst="rect">
            <a:avLst/>
          </a:prstGeom>
        </p:spPr>
        <p:txBody>
          <a:bodyPr wrap="square">
            <a:spAutoFit/>
          </a:bodyPr>
          <a:lstStyle/>
          <a:p>
            <a:pPr>
              <a:lnSpc>
                <a:spcPct val="150000"/>
              </a:lnSpc>
              <a:spcBef>
                <a:spcPts val="600"/>
              </a:spcBef>
              <a:spcAft>
                <a:spcPts val="600"/>
              </a:spcAft>
            </a:pPr>
            <a:r>
              <a:rPr lang="fr-FR"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Mp</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 Moment actuel) + </a:t>
            </a:r>
            <a:r>
              <a:rPr lang="fr-FR"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Mp</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(moment réactif ) = </a:t>
            </a:r>
            <a:r>
              <a:rPr lang="fr-FR"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W</a:t>
            </a:r>
            <a:r>
              <a:rPr lang="fr-FR" baseline="-25000"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c</a:t>
            </a:r>
            <a:r>
              <a:rPr lang="fr-FR" baseline="-25000"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a b / L  (moment fléchissant)</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12" name="ZoneTexte 11"/>
          <p:cNvSpPr txBox="1"/>
          <p:nvPr/>
        </p:nvSpPr>
        <p:spPr>
          <a:xfrm>
            <a:off x="1428153" y="2265457"/>
            <a:ext cx="6298519"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La charge de ruine peut être déterminée par la manière suivante:</a:t>
            </a:r>
            <a:endParaRPr lang="fr-FR" dirty="0">
              <a:effectLst>
                <a:outerShdw blurRad="38100" dist="38100" dir="2700000" algn="tl">
                  <a:srgbClr val="000000">
                    <a:alpha val="43137"/>
                  </a:srgbClr>
                </a:outerShdw>
              </a:effectLst>
            </a:endParaRPr>
          </a:p>
        </p:txBody>
      </p:sp>
      <p:pic>
        <p:nvPicPr>
          <p:cNvPr id="13" name="Image 12"/>
          <p:cNvPicPr>
            <a:picLocks noChangeAspect="1"/>
          </p:cNvPicPr>
          <p:nvPr/>
        </p:nvPicPr>
        <p:blipFill>
          <a:blip r:embed="rId4"/>
          <a:stretch>
            <a:fillRect/>
          </a:stretch>
        </p:blipFill>
        <p:spPr>
          <a:xfrm>
            <a:off x="6251837" y="4091631"/>
            <a:ext cx="5048250" cy="2133600"/>
          </a:xfrm>
          <a:prstGeom prst="rect">
            <a:avLst/>
          </a:prstGeom>
        </p:spPr>
      </p:pic>
    </p:spTree>
    <p:extLst>
      <p:ext uri="{BB962C8B-B14F-4D97-AF65-F5344CB8AC3E}">
        <p14:creationId xmlns:p14="http://schemas.microsoft.com/office/powerpoint/2010/main" val="2064508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469595" y="449619"/>
            <a:ext cx="2109937" cy="369332"/>
          </a:xfrm>
          <a:prstGeom prst="rect">
            <a:avLst/>
          </a:prstGeom>
        </p:spPr>
        <p:txBody>
          <a:bodyPr wrap="none">
            <a:spAutoFit/>
          </a:bodyPr>
          <a:lstStyle/>
          <a:p>
            <a:pPr marL="285750" indent="-285750">
              <a:buFont typeface="Arial" panose="020B0604020202020204" pitchFamily="34" charset="0"/>
              <a:buChar char="•"/>
            </a:pPr>
            <a:r>
              <a:rPr lang="fr-FR" b="1" i="1" dirty="0">
                <a:effectLst>
                  <a:outerShdw blurRad="38100" dist="38100" dir="2700000" algn="tl">
                    <a:srgbClr val="000000">
                      <a:alpha val="43137"/>
                    </a:srgbClr>
                  </a:outerShdw>
                </a:effectLst>
              </a:rPr>
              <a:t>Poutre continue :</a:t>
            </a:r>
          </a:p>
        </p:txBody>
      </p:sp>
      <p:sp>
        <p:nvSpPr>
          <p:cNvPr id="3" name="Rectangle 2"/>
          <p:cNvSpPr/>
          <p:nvPr/>
        </p:nvSpPr>
        <p:spPr>
          <a:xfrm>
            <a:off x="1569178" y="3706219"/>
            <a:ext cx="5372535" cy="1355499"/>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L’étude </a:t>
            </a:r>
            <a:r>
              <a:rPr lang="fr-FR" dirty="0">
                <a:effectLst>
                  <a:outerShdw blurRad="38100" dist="38100" dir="2700000" algn="tl">
                    <a:srgbClr val="000000">
                      <a:alpha val="43137"/>
                    </a:srgbClr>
                  </a:outerShdw>
                </a:effectLst>
              </a:rPr>
              <a:t>de la poutre </a:t>
            </a:r>
            <a:r>
              <a:rPr lang="fr-FR" dirty="0" smtClean="0">
                <a:effectLst>
                  <a:outerShdw blurRad="38100" dist="38100" dir="2700000" algn="tl">
                    <a:srgbClr val="000000">
                      <a:alpha val="43137"/>
                    </a:srgbClr>
                  </a:outerShdw>
                </a:effectLst>
              </a:rPr>
              <a:t>représentée sur la figure ci-contre est réalisée par partie. Dans chaque cas la ruine est atteinte dès que le </a:t>
            </a:r>
            <a:r>
              <a:rPr lang="fr-FR" dirty="0">
                <a:effectLst>
                  <a:outerShdw blurRad="38100" dist="38100" dir="2700000" algn="tl">
                    <a:srgbClr val="000000">
                      <a:alpha val="43137"/>
                    </a:srgbClr>
                  </a:outerShdw>
                </a:effectLst>
              </a:rPr>
              <a:t>nombres des rotules plastiques nécessaires </a:t>
            </a:r>
            <a:r>
              <a:rPr lang="fr-FR" dirty="0" smtClean="0">
                <a:effectLst>
                  <a:outerShdw blurRad="38100" dist="38100" dir="2700000" algn="tl">
                    <a:srgbClr val="000000">
                      <a:alpha val="43137"/>
                    </a:srgbClr>
                  </a:outerShdw>
                </a:effectLst>
              </a:rPr>
              <a:t>pour l’instabilité est obtenu.</a:t>
            </a:r>
            <a:endParaRPr lang="fr-FR" dirty="0">
              <a:effectLst>
                <a:outerShdw blurRad="38100" dist="38100" dir="2700000" algn="tl">
                  <a:srgbClr val="000000">
                    <a:alpha val="43137"/>
                  </a:srgbClr>
                </a:outerShdw>
              </a:effectLst>
            </a:endParaRPr>
          </a:p>
        </p:txBody>
      </p:sp>
      <p:sp>
        <p:nvSpPr>
          <p:cNvPr id="4" name="Rectangle 3"/>
          <p:cNvSpPr/>
          <p:nvPr/>
        </p:nvSpPr>
        <p:spPr>
          <a:xfrm>
            <a:off x="1569178" y="818951"/>
            <a:ext cx="10073529" cy="723916"/>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La charge de ruine des poutres continues peut être déduite de la même manière. Mais </a:t>
            </a:r>
            <a:r>
              <a:rPr lang="fr-FR" dirty="0" smtClean="0">
                <a:effectLst>
                  <a:outerShdw blurRad="38100" dist="38100" dir="2700000" algn="tl">
                    <a:srgbClr val="000000">
                      <a:alpha val="43137"/>
                    </a:srgbClr>
                  </a:outerShdw>
                </a:effectLst>
              </a:rPr>
              <a:t>il </a:t>
            </a:r>
            <a:r>
              <a:rPr lang="fr-FR" dirty="0">
                <a:effectLst>
                  <a:outerShdw blurRad="38100" dist="38100" dir="2700000" algn="tl">
                    <a:srgbClr val="000000">
                      <a:alpha val="43137"/>
                    </a:srgbClr>
                  </a:outerShdw>
                </a:effectLst>
              </a:rPr>
              <a:t>est </a:t>
            </a:r>
            <a:r>
              <a:rPr lang="fr-FR" dirty="0" smtClean="0">
                <a:effectLst>
                  <a:outerShdw blurRad="38100" dist="38100" dir="2700000" algn="tl">
                    <a:srgbClr val="000000">
                      <a:alpha val="43137"/>
                    </a:srgbClr>
                  </a:outerShdw>
                </a:effectLst>
              </a:rPr>
              <a:t>nécessaire </a:t>
            </a:r>
            <a:r>
              <a:rPr lang="fr-FR" dirty="0">
                <a:effectLst>
                  <a:outerShdw blurRad="38100" dist="38100" dir="2700000" algn="tl">
                    <a:srgbClr val="000000">
                      <a:alpha val="43137"/>
                    </a:srgbClr>
                  </a:outerShdw>
                </a:effectLst>
              </a:rPr>
              <a:t>de prendre en compte ce qui suit: </a:t>
            </a:r>
          </a:p>
        </p:txBody>
      </p:sp>
      <p:sp>
        <p:nvSpPr>
          <p:cNvPr id="5" name="Rectangle 4"/>
          <p:cNvSpPr/>
          <p:nvPr/>
        </p:nvSpPr>
        <p:spPr>
          <a:xfrm>
            <a:off x="1772992" y="1619840"/>
            <a:ext cx="9869716" cy="1021690"/>
          </a:xfrm>
          <a:prstGeom prst="rect">
            <a:avLst/>
          </a:prstGeom>
        </p:spPr>
        <p:txBody>
          <a:bodyPr wrap="square">
            <a:spAutoFit/>
          </a:bodyPr>
          <a:lstStyle/>
          <a:p>
            <a:pPr marL="285750" indent="-285750" algn="just">
              <a:lnSpc>
                <a:spcPct val="114000"/>
              </a:lnSpc>
              <a:buFont typeface="Arial" panose="020B0604020202020204" pitchFamily="34" charset="0"/>
              <a:buChar char="•"/>
            </a:pPr>
            <a:r>
              <a:rPr lang="fr-FR" dirty="0" smtClean="0">
                <a:effectLst>
                  <a:outerShdw blurRad="38100" dist="38100" dir="2700000" algn="tl">
                    <a:srgbClr val="000000">
                      <a:alpha val="43137"/>
                    </a:srgbClr>
                  </a:outerShdw>
                </a:effectLst>
              </a:rPr>
              <a:t>Chaque </a:t>
            </a:r>
            <a:r>
              <a:rPr lang="fr-FR" dirty="0">
                <a:effectLst>
                  <a:outerShdw blurRad="38100" dist="38100" dir="2700000" algn="tl">
                    <a:srgbClr val="000000">
                      <a:alpha val="43137"/>
                    </a:srgbClr>
                  </a:outerShdw>
                </a:effectLst>
              </a:rPr>
              <a:t>travée peut avoir une section </a:t>
            </a:r>
            <a:r>
              <a:rPr lang="fr-FR" dirty="0" smtClean="0">
                <a:effectLst>
                  <a:outerShdw blurRad="38100" dist="38100" dir="2700000" algn="tl">
                    <a:srgbClr val="000000">
                      <a:alpha val="43137"/>
                    </a:srgbClr>
                  </a:outerShdw>
                </a:effectLst>
              </a:rPr>
              <a:t>différente. Par conséquent, </a:t>
            </a:r>
            <a:r>
              <a:rPr lang="fr-FR" dirty="0">
                <a:effectLst>
                  <a:outerShdw blurRad="38100" dist="38100" dir="2700000" algn="tl">
                    <a:srgbClr val="000000">
                      <a:alpha val="43137"/>
                    </a:srgbClr>
                  </a:outerShdw>
                </a:effectLst>
              </a:rPr>
              <a:t>un moment plastique différent. Au niveau des </a:t>
            </a:r>
            <a:r>
              <a:rPr lang="fr-FR" dirty="0" smtClean="0">
                <a:effectLst>
                  <a:outerShdw blurRad="38100" dist="38100" dir="2700000" algn="tl">
                    <a:srgbClr val="000000">
                      <a:alpha val="43137"/>
                    </a:srgbClr>
                  </a:outerShdw>
                </a:effectLst>
              </a:rPr>
              <a:t>appuis, la </a:t>
            </a:r>
            <a:r>
              <a:rPr lang="fr-FR" dirty="0">
                <a:effectLst>
                  <a:outerShdw blurRad="38100" dist="38100" dir="2700000" algn="tl">
                    <a:srgbClr val="000000">
                      <a:alpha val="43137"/>
                    </a:srgbClr>
                  </a:outerShdw>
                </a:effectLst>
              </a:rPr>
              <a:t>formation de la rotule plastique est produite </a:t>
            </a:r>
            <a:r>
              <a:rPr lang="fr-FR" dirty="0" smtClean="0">
                <a:effectLst>
                  <a:outerShdw blurRad="38100" dist="38100" dir="2700000" algn="tl">
                    <a:srgbClr val="000000">
                      <a:alpha val="43137"/>
                    </a:srgbClr>
                  </a:outerShdw>
                </a:effectLst>
              </a:rPr>
              <a:t>pour le </a:t>
            </a:r>
            <a:r>
              <a:rPr lang="fr-FR" dirty="0">
                <a:effectLst>
                  <a:outerShdw blurRad="38100" dist="38100" dir="2700000" algn="tl">
                    <a:srgbClr val="000000">
                      <a:alpha val="43137"/>
                    </a:srgbClr>
                  </a:outerShdw>
                </a:effectLst>
              </a:rPr>
              <a:t>moment plastique </a:t>
            </a:r>
            <a:r>
              <a:rPr lang="fr-FR" dirty="0" smtClean="0">
                <a:effectLst>
                  <a:outerShdw blurRad="38100" dist="38100" dir="2700000" algn="tl">
                    <a:srgbClr val="000000">
                      <a:alpha val="43137"/>
                    </a:srgbClr>
                  </a:outerShdw>
                </a:effectLst>
              </a:rPr>
              <a:t>le </a:t>
            </a:r>
            <a:r>
              <a:rPr lang="fr-FR" dirty="0">
                <a:effectLst>
                  <a:outerShdw blurRad="38100" dist="38100" dir="2700000" algn="tl">
                    <a:srgbClr val="000000">
                      <a:alpha val="43137"/>
                    </a:srgbClr>
                  </a:outerShdw>
                </a:effectLst>
              </a:rPr>
              <a:t>plus faible. </a:t>
            </a:r>
          </a:p>
        </p:txBody>
      </p:sp>
      <p:sp>
        <p:nvSpPr>
          <p:cNvPr id="6" name="Rectangle 5"/>
          <p:cNvSpPr/>
          <p:nvPr/>
        </p:nvSpPr>
        <p:spPr>
          <a:xfrm>
            <a:off x="1772992" y="2718503"/>
            <a:ext cx="9869715" cy="723916"/>
          </a:xfrm>
          <a:prstGeom prst="rect">
            <a:avLst/>
          </a:prstGeom>
        </p:spPr>
        <p:txBody>
          <a:bodyPr wrap="square">
            <a:spAutoFit/>
          </a:bodyPr>
          <a:lstStyle/>
          <a:p>
            <a:pPr marL="285750" indent="-285750" algn="just">
              <a:lnSpc>
                <a:spcPct val="114000"/>
              </a:lnSpc>
              <a:buFont typeface="Arial" panose="020B0604020202020204" pitchFamily="34" charset="0"/>
              <a:buChar char="•"/>
            </a:pPr>
            <a:r>
              <a:rPr lang="fr-FR" dirty="0" smtClean="0">
                <a:effectLst>
                  <a:outerShdw blurRad="38100" dist="38100" dir="2700000" algn="tl">
                    <a:srgbClr val="000000">
                      <a:alpha val="43137"/>
                    </a:srgbClr>
                  </a:outerShdw>
                </a:effectLst>
              </a:rPr>
              <a:t>Chaque </a:t>
            </a:r>
            <a:r>
              <a:rPr lang="fr-FR" dirty="0">
                <a:effectLst>
                  <a:outerShdw blurRad="38100" dist="38100" dir="2700000" algn="tl">
                    <a:srgbClr val="000000">
                      <a:alpha val="43137"/>
                    </a:srgbClr>
                  </a:outerShdw>
                </a:effectLst>
              </a:rPr>
              <a:t>travée doit être vérifiée </a:t>
            </a:r>
            <a:r>
              <a:rPr lang="fr-FR" dirty="0" smtClean="0">
                <a:effectLst>
                  <a:outerShdw blurRad="38100" dist="38100" dir="2700000" algn="tl">
                    <a:srgbClr val="000000">
                      <a:alpha val="43137"/>
                    </a:srgbClr>
                  </a:outerShdw>
                </a:effectLst>
              </a:rPr>
              <a:t>individuellement. A savoir, la </a:t>
            </a:r>
            <a:r>
              <a:rPr lang="fr-FR" dirty="0">
                <a:effectLst>
                  <a:outerShdw blurRad="38100" dist="38100" dir="2700000" algn="tl">
                    <a:srgbClr val="000000">
                      <a:alpha val="43137"/>
                    </a:srgbClr>
                  </a:outerShdw>
                </a:effectLst>
              </a:rPr>
              <a:t>plus faible charge de ruine détermine la ruine de </a:t>
            </a:r>
            <a:r>
              <a:rPr lang="fr-FR" dirty="0" smtClean="0">
                <a:effectLst>
                  <a:outerShdw blurRad="38100" dist="38100" dir="2700000" algn="tl">
                    <a:srgbClr val="000000">
                      <a:alpha val="43137"/>
                    </a:srgbClr>
                  </a:outerShdw>
                </a:effectLst>
              </a:rPr>
              <a:t>l'ensemble (ruine partielle).</a:t>
            </a:r>
            <a:endParaRPr lang="fr-FR" dirty="0">
              <a:effectLst>
                <a:outerShdw blurRad="38100" dist="38100" dir="2700000" algn="tl">
                  <a:srgbClr val="000000">
                    <a:alpha val="43137"/>
                  </a:srgbClr>
                </a:outerShdw>
              </a:effectLst>
            </a:endParaRPr>
          </a:p>
        </p:txBody>
      </p:sp>
      <p:pic>
        <p:nvPicPr>
          <p:cNvPr id="11" name="Image 10"/>
          <p:cNvPicPr/>
          <p:nvPr/>
        </p:nvPicPr>
        <p:blipFill>
          <a:blip r:embed="rId3"/>
          <a:srcRect l="31793" t="44966" r="23631" b="10962"/>
          <a:stretch>
            <a:fillRect/>
          </a:stretch>
        </p:blipFill>
        <p:spPr bwMode="auto">
          <a:xfrm>
            <a:off x="7263684" y="3631842"/>
            <a:ext cx="4538139" cy="2878738"/>
          </a:xfrm>
          <a:prstGeom prst="rect">
            <a:avLst/>
          </a:prstGeom>
          <a:noFill/>
          <a:ln w="9525">
            <a:solidFill>
              <a:schemeClr val="tx1"/>
            </a:solidFill>
            <a:miter lim="800000"/>
            <a:headEnd/>
            <a:tailEnd/>
          </a:ln>
        </p:spPr>
      </p:pic>
      <p:sp>
        <p:nvSpPr>
          <p:cNvPr id="7" name="ZoneTexte 6"/>
          <p:cNvSpPr txBox="1"/>
          <p:nvPr/>
        </p:nvSpPr>
        <p:spPr>
          <a:xfrm>
            <a:off x="1569178" y="5186971"/>
            <a:ext cx="5372535" cy="1021690"/>
          </a:xfrm>
          <a:prstGeom prst="rect">
            <a:avLst/>
          </a:prstGeom>
          <a:noFill/>
        </p:spPr>
        <p:txBody>
          <a:bodyPr wrap="square" rtlCol="0">
            <a:spAutoFit/>
          </a:bodyPr>
          <a:lstStyle/>
          <a:p>
            <a:pPr algn="just">
              <a:lnSpc>
                <a:spcPct val="114000"/>
              </a:lnSpc>
            </a:pPr>
            <a:r>
              <a:rPr lang="fr-FR" dirty="0" smtClean="0">
                <a:effectLst>
                  <a:outerShdw blurRad="38100" dist="38100" dir="2700000" algn="tl">
                    <a:srgbClr val="000000">
                      <a:alpha val="43137"/>
                    </a:srgbClr>
                  </a:outerShdw>
                </a:effectLst>
              </a:rPr>
              <a:t>Les travées AB et CD représentent des consols. Par contre, la travée intermédiaire BC rassemble a une poutre encastrée de ses deux extrémités.</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77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p:nvPr/>
        </p:nvPicPr>
        <p:blipFill>
          <a:blip r:embed="rId3">
            <a:extLst>
              <a:ext uri="{28A0092B-C50C-407E-A947-70E740481C1C}">
                <a14:useLocalDpi xmlns:a14="http://schemas.microsoft.com/office/drawing/2010/main" val="0"/>
              </a:ext>
            </a:extLst>
          </a:blip>
          <a:srcRect l="30113" t="39374" r="53423" b="38926"/>
          <a:stretch>
            <a:fillRect/>
          </a:stretch>
        </p:blipFill>
        <p:spPr bwMode="auto">
          <a:xfrm>
            <a:off x="2537151" y="767991"/>
            <a:ext cx="2265984" cy="1643698"/>
          </a:xfrm>
          <a:prstGeom prst="rect">
            <a:avLst/>
          </a:prstGeom>
          <a:noFill/>
          <a:ln w="9525">
            <a:solidFill>
              <a:schemeClr val="tx1"/>
            </a:solidFill>
            <a:miter lim="800000"/>
            <a:headEnd/>
            <a:tailEnd/>
          </a:ln>
        </p:spPr>
      </p:pic>
      <p:pic>
        <p:nvPicPr>
          <p:cNvPr id="5" name="Image 4"/>
          <p:cNvPicPr/>
          <p:nvPr/>
        </p:nvPicPr>
        <p:blipFill>
          <a:blip r:embed="rId4">
            <a:extLst>
              <a:ext uri="{28A0092B-C50C-407E-A947-70E740481C1C}">
                <a14:useLocalDpi xmlns:a14="http://schemas.microsoft.com/office/drawing/2010/main" val="0"/>
              </a:ext>
            </a:extLst>
          </a:blip>
          <a:srcRect l="46073" t="39150" r="35042" b="38702"/>
          <a:stretch>
            <a:fillRect/>
          </a:stretch>
        </p:blipFill>
        <p:spPr bwMode="auto">
          <a:xfrm>
            <a:off x="8215004" y="751806"/>
            <a:ext cx="2265984" cy="1643698"/>
          </a:xfrm>
          <a:prstGeom prst="rect">
            <a:avLst/>
          </a:prstGeom>
          <a:noFill/>
          <a:ln w="9525">
            <a:solidFill>
              <a:schemeClr val="tx1"/>
            </a:solidFill>
            <a:miter lim="800000"/>
            <a:headEnd/>
            <a:tailEnd/>
          </a:ln>
        </p:spPr>
      </p:pic>
      <p:sp>
        <p:nvSpPr>
          <p:cNvPr id="2" name="ZoneTexte 1"/>
          <p:cNvSpPr txBox="1"/>
          <p:nvPr/>
        </p:nvSpPr>
        <p:spPr>
          <a:xfrm>
            <a:off x="2881241" y="286150"/>
            <a:ext cx="157780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rPr>
              <a:t>Travée AB - CD</a:t>
            </a:r>
            <a:endParaRPr lang="fr-FR" b="1" dirty="0">
              <a:effectLst>
                <a:outerShdw blurRad="38100" dist="38100" dir="2700000" algn="tl">
                  <a:srgbClr val="000000">
                    <a:alpha val="43137"/>
                  </a:srgbClr>
                </a:outerShdw>
              </a:effectLst>
            </a:endParaRPr>
          </a:p>
        </p:txBody>
      </p:sp>
      <p:sp>
        <p:nvSpPr>
          <p:cNvPr id="7" name="ZoneTexte 6"/>
          <p:cNvSpPr txBox="1"/>
          <p:nvPr/>
        </p:nvSpPr>
        <p:spPr>
          <a:xfrm>
            <a:off x="8789926" y="286150"/>
            <a:ext cx="1116139"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rPr>
              <a:t>Travée BC</a:t>
            </a:r>
            <a:endParaRPr lang="fr-FR"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Rectangle 2"/>
              <p:cNvSpPr/>
              <p:nvPr/>
            </p:nvSpPr>
            <p:spPr>
              <a:xfrm>
                <a:off x="1206520" y="2507507"/>
                <a:ext cx="4927246" cy="5686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rPr>
                        <m:t>𝑊𝑐</m:t>
                      </m:r>
                      <m:r>
                        <a:rPr lang="fr-FR" sz="1600" i="0">
                          <a:effectLst>
                            <a:outerShdw blurRad="38100" dist="38100" dir="2700000" algn="tl">
                              <a:srgbClr val="000000">
                                <a:alpha val="43137"/>
                              </a:srgbClr>
                            </a:outerShdw>
                          </a:effectLst>
                          <a:latin typeface="Cambria Math" panose="02040503050406030204" pitchFamily="18" charset="0"/>
                        </a:rPr>
                        <m:t>= </m:t>
                      </m:r>
                      <m:f>
                        <m:fPr>
                          <m:ctrlPr>
                            <a:rPr lang="fr-FR" sz="1600" i="1">
                              <a:effectLst>
                                <a:outerShdw blurRad="38100" dist="38100" dir="2700000" algn="tl">
                                  <a:srgbClr val="000000">
                                    <a:alpha val="43137"/>
                                  </a:srgbClr>
                                </a:outerShdw>
                              </a:effectLst>
                              <a:latin typeface="Cambria Math" panose="02040503050406030204" pitchFamily="18" charset="0"/>
                            </a:rPr>
                          </m:ctrlPr>
                        </m:fPr>
                        <m:num>
                          <m:d>
                            <m:dPr>
                              <m:begChr m:val=""/>
                              <m:ctrlPr>
                                <a:rPr lang="fr-FR" sz="1600" i="1">
                                  <a:effectLst>
                                    <a:outerShdw blurRad="38100" dist="38100" dir="2700000" algn="tl">
                                      <a:srgbClr val="000000">
                                        <a:alpha val="43137"/>
                                      </a:srgbClr>
                                    </a:outerShdw>
                                  </a:effectLst>
                                  <a:latin typeface="Cambria Math" panose="02040503050406030204" pitchFamily="18" charset="0"/>
                                </a:rPr>
                              </m:ctrlPr>
                            </m:dPr>
                            <m:e>
                              <m:r>
                                <a:rPr lang="fr-FR" sz="1600" b="0" i="0" smtClean="0">
                                  <a:effectLst>
                                    <a:outerShdw blurRad="38100" dist="38100" dir="2700000" algn="tl">
                                      <a:srgbClr val="000000">
                                        <a:alpha val="43137"/>
                                      </a:srgbClr>
                                    </a:outerShdw>
                                  </a:effectLst>
                                  <a:latin typeface="Cambria Math" panose="02040503050406030204" pitchFamily="18" charset="0"/>
                                </a:rPr>
                                <m:t>4 </m:t>
                              </m:r>
                              <m:r>
                                <a:rPr lang="fr-FR" sz="1600" i="0">
                                  <a:effectLst>
                                    <a:outerShdw blurRad="38100" dist="38100" dir="2700000" algn="tl">
                                      <a:srgbClr val="000000">
                                        <a:alpha val="43137"/>
                                      </a:srgbClr>
                                    </a:outerShdw>
                                  </a:effectLst>
                                  <a:latin typeface="Cambria Math" panose="02040503050406030204" pitchFamily="18" charset="0"/>
                                </a:rPr>
                                <m:t>(</m:t>
                              </m:r>
                              <m:r>
                                <m:rPr>
                                  <m:sty m:val="p"/>
                                </m:rPr>
                                <a:rPr lang="fr-FR" sz="1600" b="0" i="0" smtClean="0">
                                  <a:effectLst>
                                    <a:outerShdw blurRad="38100" dist="38100" dir="2700000" algn="tl">
                                      <a:srgbClr val="000000">
                                        <a:alpha val="43137"/>
                                      </a:srgbClr>
                                    </a:outerShdw>
                                  </a:effectLst>
                                  <a:latin typeface="Cambria Math" panose="02040503050406030204" pitchFamily="18" charset="0"/>
                                </a:rPr>
                                <m:t>Mp</m:t>
                              </m:r>
                              <m:r>
                                <a:rPr lang="fr-FR" sz="1600" b="0" i="0" smtClean="0">
                                  <a:effectLst>
                                    <a:outerShdw blurRad="38100" dist="38100" dir="2700000" algn="tl">
                                      <a:srgbClr val="000000">
                                        <a:alpha val="43137"/>
                                      </a:srgbClr>
                                    </a:outerShdw>
                                  </a:effectLst>
                                  <a:latin typeface="Cambria Math" panose="02040503050406030204" pitchFamily="18" charset="0"/>
                                </a:rPr>
                                <m:t>+</m:t>
                              </m:r>
                              <m:r>
                                <m:rPr>
                                  <m:sty m:val="p"/>
                                </m:rPr>
                                <a:rPr lang="fr-FR" sz="1600" b="0" i="0" smtClean="0">
                                  <a:effectLst>
                                    <a:outerShdw blurRad="38100" dist="38100" dir="2700000" algn="tl">
                                      <a:srgbClr val="000000">
                                        <a:alpha val="43137"/>
                                      </a:srgbClr>
                                    </a:outerShdw>
                                  </a:effectLst>
                                  <a:latin typeface="Cambria Math" panose="02040503050406030204" pitchFamily="18" charset="0"/>
                                </a:rPr>
                                <m:t>Mp</m:t>
                              </m:r>
                              <m:r>
                                <a:rPr lang="fr-FR" sz="1600" b="0" i="0" smtClean="0">
                                  <a:effectLst>
                                    <a:outerShdw blurRad="38100" dist="38100" dir="2700000" algn="tl">
                                      <a:srgbClr val="000000">
                                        <a:alpha val="43137"/>
                                      </a:srgbClr>
                                    </a:outerShdw>
                                  </a:effectLst>
                                  <a:latin typeface="Cambria Math" panose="02040503050406030204" pitchFamily="18" charset="0"/>
                                </a:rPr>
                                <m:t>/2</m:t>
                              </m:r>
                            </m:e>
                          </m:d>
                        </m:num>
                        <m:den>
                          <m:r>
                            <a:rPr lang="fr-FR" sz="1600" b="0" i="1" smtClean="0">
                              <a:effectLst>
                                <a:outerShdw blurRad="38100" dist="38100" dir="2700000" algn="tl">
                                  <a:srgbClr val="000000">
                                    <a:alpha val="43137"/>
                                  </a:srgbClr>
                                </a:outerShdw>
                              </a:effectLst>
                              <a:latin typeface="Cambria Math" panose="02040503050406030204" pitchFamily="18" charset="0"/>
                            </a:rPr>
                            <m:t>𝐿</m:t>
                          </m:r>
                        </m:den>
                      </m:f>
                      <m:r>
                        <a:rPr lang="fr-FR" sz="1600">
                          <a:effectLst>
                            <a:outerShdw blurRad="38100" dist="38100" dir="2700000" algn="tl">
                              <a:srgbClr val="000000">
                                <a:alpha val="43137"/>
                              </a:srgbClr>
                            </a:outerShdw>
                          </a:effectLst>
                          <a:latin typeface="Cambria Math" panose="02040503050406030204" pitchFamily="18" charset="0"/>
                        </a:rPr>
                        <m:t>= </m:t>
                      </m:r>
                      <m:f>
                        <m:fPr>
                          <m:ctrlPr>
                            <a:rPr lang="fr-FR" sz="1600" i="1">
                              <a:effectLst>
                                <a:outerShdw blurRad="38100" dist="38100" dir="2700000" algn="tl">
                                  <a:srgbClr val="000000">
                                    <a:alpha val="43137"/>
                                  </a:srgbClr>
                                </a:outerShdw>
                              </a:effectLst>
                              <a:latin typeface="Cambria Math" panose="02040503050406030204" pitchFamily="18" charset="0"/>
                            </a:rPr>
                          </m:ctrlPr>
                        </m:fPr>
                        <m:num>
                          <m:d>
                            <m:dPr>
                              <m:begChr m:val=""/>
                              <m:ctrlPr>
                                <a:rPr lang="fr-FR" sz="1600" i="1">
                                  <a:effectLst>
                                    <a:outerShdw blurRad="38100" dist="38100" dir="2700000" algn="tl">
                                      <a:srgbClr val="000000">
                                        <a:alpha val="43137"/>
                                      </a:srgbClr>
                                    </a:outerShdw>
                                  </a:effectLst>
                                  <a:latin typeface="Cambria Math" panose="02040503050406030204" pitchFamily="18" charset="0"/>
                                </a:rPr>
                              </m:ctrlPr>
                            </m:dPr>
                            <m:e>
                              <m:r>
                                <a:rPr lang="fr-FR" sz="1600">
                                  <a:effectLst>
                                    <a:outerShdw blurRad="38100" dist="38100" dir="2700000" algn="tl">
                                      <a:srgbClr val="000000">
                                        <a:alpha val="43137"/>
                                      </a:srgbClr>
                                    </a:outerShdw>
                                  </a:effectLst>
                                  <a:latin typeface="Cambria Math" panose="02040503050406030204" pitchFamily="18" charset="0"/>
                                </a:rPr>
                                <m:t>4 (</m:t>
                              </m:r>
                              <m:r>
                                <a:rPr lang="fr-FR" sz="1600" b="0" i="0" smtClean="0">
                                  <a:effectLst>
                                    <a:outerShdw blurRad="38100" dist="38100" dir="2700000" algn="tl">
                                      <a:srgbClr val="000000">
                                        <a:alpha val="43137"/>
                                      </a:srgbClr>
                                    </a:outerShdw>
                                  </a:effectLst>
                                  <a:latin typeface="Cambria Math" panose="02040503050406030204" pitchFamily="18" charset="0"/>
                                </a:rPr>
                                <m:t>600</m:t>
                              </m:r>
                              <m:r>
                                <a:rPr lang="fr-FR" sz="1600">
                                  <a:effectLst>
                                    <a:outerShdw blurRad="38100" dist="38100" dir="2700000" algn="tl">
                                      <a:srgbClr val="000000">
                                        <a:alpha val="43137"/>
                                      </a:srgbClr>
                                    </a:outerShdw>
                                  </a:effectLst>
                                  <a:latin typeface="Cambria Math" panose="02040503050406030204" pitchFamily="18" charset="0"/>
                                </a:rPr>
                                <m:t>+</m:t>
                              </m:r>
                              <m:r>
                                <a:rPr lang="fr-FR" sz="1600" b="0" i="0" smtClean="0">
                                  <a:effectLst>
                                    <a:outerShdw blurRad="38100" dist="38100" dir="2700000" algn="tl">
                                      <a:srgbClr val="000000">
                                        <a:alpha val="43137"/>
                                      </a:srgbClr>
                                    </a:outerShdw>
                                  </a:effectLst>
                                  <a:latin typeface="Cambria Math" panose="02040503050406030204" pitchFamily="18" charset="0"/>
                                </a:rPr>
                                <m:t>600</m:t>
                              </m:r>
                              <m:r>
                                <a:rPr lang="fr-FR" sz="1600">
                                  <a:effectLst>
                                    <a:outerShdw blurRad="38100" dist="38100" dir="2700000" algn="tl">
                                      <a:srgbClr val="000000">
                                        <a:alpha val="43137"/>
                                      </a:srgbClr>
                                    </a:outerShdw>
                                  </a:effectLst>
                                  <a:latin typeface="Cambria Math" panose="02040503050406030204" pitchFamily="18" charset="0"/>
                                </a:rPr>
                                <m:t>/2</m:t>
                              </m:r>
                            </m:e>
                          </m:d>
                        </m:num>
                        <m:den>
                          <m:r>
                            <a:rPr lang="fr-FR" sz="1600" b="0" i="1" smtClean="0">
                              <a:effectLst>
                                <a:outerShdw blurRad="38100" dist="38100" dir="2700000" algn="tl">
                                  <a:srgbClr val="000000">
                                    <a:alpha val="43137"/>
                                  </a:srgbClr>
                                </a:outerShdw>
                              </a:effectLst>
                              <a:latin typeface="Cambria Math" panose="02040503050406030204" pitchFamily="18" charset="0"/>
                            </a:rPr>
                            <m:t>8</m:t>
                          </m:r>
                        </m:den>
                      </m:f>
                      <m:r>
                        <a:rPr lang="fr-FR" sz="1600" i="0">
                          <a:effectLst>
                            <a:outerShdw blurRad="38100" dist="38100" dir="2700000" algn="tl">
                              <a:srgbClr val="000000">
                                <a:alpha val="43137"/>
                              </a:srgbClr>
                            </a:outerShdw>
                          </a:effectLst>
                          <a:latin typeface="Cambria Math" panose="02040503050406030204" pitchFamily="18" charset="0"/>
                        </a:rPr>
                        <m:t>=450 </m:t>
                      </m:r>
                      <m:r>
                        <a:rPr lang="fr-FR" sz="1600" i="1">
                          <a:effectLst>
                            <a:outerShdw blurRad="38100" dist="38100" dir="2700000" algn="tl">
                              <a:srgbClr val="000000">
                                <a:alpha val="43137"/>
                              </a:srgbClr>
                            </a:outerShdw>
                          </a:effectLst>
                          <a:latin typeface="Cambria Math" panose="02040503050406030204" pitchFamily="18" charset="0"/>
                        </a:rPr>
                        <m:t>𝐾𝑁</m:t>
                      </m:r>
                    </m:oMath>
                  </m:oMathPara>
                </a14:m>
                <a:endParaRPr lang="fr-FR" sz="1600" dirty="0">
                  <a:effectLst>
                    <a:outerShdw blurRad="38100" dist="38100" dir="2700000" algn="tl">
                      <a:srgbClr val="000000">
                        <a:alpha val="43137"/>
                      </a:srgbClr>
                    </a:outerShdw>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1206520" y="2507507"/>
                <a:ext cx="4927246" cy="56861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066216" y="2493690"/>
                <a:ext cx="4766946" cy="5962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rPr>
                        <m:t>𝑊𝑐</m:t>
                      </m:r>
                      <m:r>
                        <a:rPr lang="fr-FR" sz="1600" i="0">
                          <a:effectLst>
                            <a:outerShdw blurRad="38100" dist="38100" dir="2700000" algn="tl">
                              <a:srgbClr val="000000">
                                <a:alpha val="43137"/>
                              </a:srgbClr>
                            </a:outerShdw>
                          </a:effectLst>
                          <a:latin typeface="Cambria Math" panose="02040503050406030204" pitchFamily="18" charset="0"/>
                        </a:rPr>
                        <m:t>= </m:t>
                      </m:r>
                      <m:f>
                        <m:fPr>
                          <m:ctrlPr>
                            <a:rPr lang="fr-FR" sz="1600" i="1">
                              <a:effectLst>
                                <a:outerShdw blurRad="38100" dist="38100" dir="2700000" algn="tl">
                                  <a:srgbClr val="000000">
                                    <a:alpha val="43137"/>
                                  </a:srgbClr>
                                </a:outerShdw>
                              </a:effectLst>
                              <a:latin typeface="Cambria Math" panose="02040503050406030204" pitchFamily="18" charset="0"/>
                            </a:rPr>
                          </m:ctrlPr>
                        </m:fPr>
                        <m:num>
                          <m:d>
                            <m:dPr>
                              <m:begChr m:val=""/>
                              <m:ctrlPr>
                                <a:rPr lang="fr-FR" sz="1600" i="1">
                                  <a:effectLst>
                                    <a:outerShdw blurRad="38100" dist="38100" dir="2700000" algn="tl">
                                      <a:srgbClr val="000000">
                                        <a:alpha val="43137"/>
                                      </a:srgbClr>
                                    </a:outerShdw>
                                  </a:effectLst>
                                  <a:latin typeface="Cambria Math" panose="02040503050406030204" pitchFamily="18" charset="0"/>
                                </a:rPr>
                              </m:ctrlPr>
                            </m:dPr>
                            <m:e>
                              <m:r>
                                <a:rPr lang="fr-FR" sz="1600" b="0" i="0" smtClean="0">
                                  <a:effectLst>
                                    <a:outerShdw blurRad="38100" dist="38100" dir="2700000" algn="tl">
                                      <a:srgbClr val="000000">
                                        <a:alpha val="43137"/>
                                      </a:srgbClr>
                                    </a:outerShdw>
                                  </a:effectLst>
                                  <a:latin typeface="Cambria Math" panose="02040503050406030204" pitchFamily="18" charset="0"/>
                                </a:rPr>
                                <m:t>4 </m:t>
                              </m:r>
                              <m:r>
                                <a:rPr lang="fr-FR" sz="1600" i="0">
                                  <a:effectLst>
                                    <a:outerShdw blurRad="38100" dist="38100" dir="2700000" algn="tl">
                                      <a:srgbClr val="000000">
                                        <a:alpha val="43137"/>
                                      </a:srgbClr>
                                    </a:outerShdw>
                                  </a:effectLst>
                                  <a:latin typeface="Cambria Math" panose="02040503050406030204" pitchFamily="18" charset="0"/>
                                </a:rPr>
                                <m:t>(</m:t>
                              </m:r>
                              <m:r>
                                <m:rPr>
                                  <m:sty m:val="p"/>
                                </m:rPr>
                                <a:rPr lang="fr-FR" sz="1600" b="0" i="0" smtClean="0">
                                  <a:effectLst>
                                    <a:outerShdw blurRad="38100" dist="38100" dir="2700000" algn="tl">
                                      <a:srgbClr val="000000">
                                        <a:alpha val="43137"/>
                                      </a:srgbClr>
                                    </a:outerShdw>
                                  </a:effectLst>
                                  <a:latin typeface="Cambria Math" panose="02040503050406030204" pitchFamily="18" charset="0"/>
                                </a:rPr>
                                <m:t>Mp</m:t>
                              </m:r>
                              <m:r>
                                <a:rPr lang="fr-FR" sz="1600" b="0" i="0" smtClean="0">
                                  <a:effectLst>
                                    <a:outerShdw blurRad="38100" dist="38100" dir="2700000" algn="tl">
                                      <a:srgbClr val="000000">
                                        <a:alpha val="43137"/>
                                      </a:srgbClr>
                                    </a:outerShdw>
                                  </a:effectLst>
                                  <a:latin typeface="Cambria Math" panose="02040503050406030204" pitchFamily="18" charset="0"/>
                                </a:rPr>
                                <m:t>+</m:t>
                              </m:r>
                              <m:r>
                                <m:rPr>
                                  <m:sty m:val="p"/>
                                </m:rPr>
                                <a:rPr lang="fr-FR" sz="1600" b="0" i="0" smtClean="0">
                                  <a:effectLst>
                                    <a:outerShdw blurRad="38100" dist="38100" dir="2700000" algn="tl">
                                      <a:srgbClr val="000000">
                                        <a:alpha val="43137"/>
                                      </a:srgbClr>
                                    </a:outerShdw>
                                  </a:effectLst>
                                  <a:latin typeface="Cambria Math" panose="02040503050406030204" pitchFamily="18" charset="0"/>
                                </a:rPr>
                                <m:t>Mp</m:t>
                              </m:r>
                            </m:e>
                          </m:d>
                        </m:num>
                        <m:den>
                          <m:r>
                            <a:rPr lang="fr-FR" sz="1600" b="0" i="1" smtClean="0">
                              <a:effectLst>
                                <a:outerShdw blurRad="38100" dist="38100" dir="2700000" algn="tl">
                                  <a:srgbClr val="000000">
                                    <a:alpha val="43137"/>
                                  </a:srgbClr>
                                </a:outerShdw>
                              </a:effectLst>
                              <a:latin typeface="Cambria Math" panose="02040503050406030204" pitchFamily="18" charset="0"/>
                            </a:rPr>
                            <m:t>1,5 </m:t>
                          </m:r>
                          <m:r>
                            <a:rPr lang="fr-FR" sz="1600" b="0" i="1" smtClean="0">
                              <a:effectLst>
                                <a:outerShdw blurRad="38100" dist="38100" dir="2700000" algn="tl">
                                  <a:srgbClr val="000000">
                                    <a:alpha val="43137"/>
                                  </a:srgbClr>
                                </a:outerShdw>
                              </a:effectLst>
                              <a:latin typeface="Cambria Math" panose="02040503050406030204" pitchFamily="18" charset="0"/>
                            </a:rPr>
                            <m:t>𝐿</m:t>
                          </m:r>
                        </m:den>
                      </m:f>
                      <m:r>
                        <a:rPr lang="fr-FR" sz="1600">
                          <a:effectLst>
                            <a:outerShdw blurRad="38100" dist="38100" dir="2700000" algn="tl">
                              <a:srgbClr val="000000">
                                <a:alpha val="43137"/>
                              </a:srgbClr>
                            </a:outerShdw>
                          </a:effectLst>
                          <a:latin typeface="Cambria Math" panose="02040503050406030204" pitchFamily="18" charset="0"/>
                        </a:rPr>
                        <m:t>= </m:t>
                      </m:r>
                      <m:f>
                        <m:fPr>
                          <m:ctrlPr>
                            <a:rPr lang="fr-FR" sz="1600" i="1" smtClean="0">
                              <a:effectLst>
                                <a:outerShdw blurRad="38100" dist="38100" dir="2700000" algn="tl">
                                  <a:srgbClr val="000000">
                                    <a:alpha val="43137"/>
                                  </a:srgbClr>
                                </a:outerShdw>
                              </a:effectLst>
                              <a:latin typeface="Cambria Math" panose="02040503050406030204" pitchFamily="18" charset="0"/>
                            </a:rPr>
                          </m:ctrlPr>
                        </m:fPr>
                        <m:num>
                          <m:d>
                            <m:dPr>
                              <m:begChr m:val=""/>
                              <m:ctrlPr>
                                <a:rPr lang="fr-FR" sz="1600" i="1">
                                  <a:effectLst>
                                    <a:outerShdw blurRad="38100" dist="38100" dir="2700000" algn="tl">
                                      <a:srgbClr val="000000">
                                        <a:alpha val="43137"/>
                                      </a:srgbClr>
                                    </a:outerShdw>
                                  </a:effectLst>
                                  <a:latin typeface="Cambria Math" panose="02040503050406030204" pitchFamily="18" charset="0"/>
                                </a:rPr>
                              </m:ctrlPr>
                            </m:dPr>
                            <m:e>
                              <m:r>
                                <a:rPr lang="fr-FR" sz="1600">
                                  <a:effectLst>
                                    <a:outerShdw blurRad="38100" dist="38100" dir="2700000" algn="tl">
                                      <a:srgbClr val="000000">
                                        <a:alpha val="43137"/>
                                      </a:srgbClr>
                                    </a:outerShdw>
                                  </a:effectLst>
                                  <a:latin typeface="Cambria Math" panose="02040503050406030204" pitchFamily="18" charset="0"/>
                                </a:rPr>
                                <m:t>4 (</m:t>
                              </m:r>
                              <m:r>
                                <a:rPr lang="fr-FR" sz="1600" b="0" i="0" smtClean="0">
                                  <a:effectLst>
                                    <a:outerShdw blurRad="38100" dist="38100" dir="2700000" algn="tl">
                                      <a:srgbClr val="000000">
                                        <a:alpha val="43137"/>
                                      </a:srgbClr>
                                    </a:outerShdw>
                                  </a:effectLst>
                                  <a:latin typeface="Cambria Math" panose="02040503050406030204" pitchFamily="18" charset="0"/>
                                </a:rPr>
                                <m:t>900</m:t>
                              </m:r>
                              <m:r>
                                <a:rPr lang="fr-FR" sz="1600">
                                  <a:effectLst>
                                    <a:outerShdw blurRad="38100" dist="38100" dir="2700000" algn="tl">
                                      <a:srgbClr val="000000">
                                        <a:alpha val="43137"/>
                                      </a:srgbClr>
                                    </a:outerShdw>
                                  </a:effectLst>
                                  <a:latin typeface="Cambria Math" panose="02040503050406030204" pitchFamily="18" charset="0"/>
                                </a:rPr>
                                <m:t>+</m:t>
                              </m:r>
                              <m:r>
                                <a:rPr lang="fr-FR" sz="1600" b="0" i="0" smtClean="0">
                                  <a:effectLst>
                                    <a:outerShdw blurRad="38100" dist="38100" dir="2700000" algn="tl">
                                      <a:srgbClr val="000000">
                                        <a:alpha val="43137"/>
                                      </a:srgbClr>
                                    </a:outerShdw>
                                  </a:effectLst>
                                  <a:latin typeface="Cambria Math" panose="02040503050406030204" pitchFamily="18" charset="0"/>
                                </a:rPr>
                                <m:t>600</m:t>
                              </m:r>
                            </m:e>
                          </m:d>
                        </m:num>
                        <m:den>
                          <m:r>
                            <a:rPr lang="fr-FR" sz="1600" i="1">
                              <a:effectLst>
                                <a:outerShdw blurRad="38100" dist="38100" dir="2700000" algn="tl">
                                  <a:srgbClr val="000000">
                                    <a:alpha val="43137"/>
                                  </a:srgbClr>
                                </a:outerShdw>
                              </a:effectLst>
                              <a:latin typeface="Cambria Math" panose="02040503050406030204" pitchFamily="18" charset="0"/>
                            </a:rPr>
                            <m:t>1,5 </m:t>
                          </m:r>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12</m:t>
                          </m:r>
                        </m:den>
                      </m:f>
                      <m:r>
                        <a:rPr lang="fr-FR" sz="1600" i="0">
                          <a:effectLst>
                            <a:outerShdw blurRad="38100" dist="38100" dir="2700000" algn="tl">
                              <a:srgbClr val="000000">
                                <a:alpha val="43137"/>
                              </a:srgbClr>
                            </a:outerShdw>
                          </a:effectLst>
                          <a:latin typeface="Cambria Math" panose="02040503050406030204" pitchFamily="18" charset="0"/>
                        </a:rPr>
                        <m:t>=</m:t>
                      </m:r>
                      <m:r>
                        <a:rPr lang="fr-FR" sz="1600" b="0" i="0" smtClean="0">
                          <a:effectLst>
                            <a:outerShdw blurRad="38100" dist="38100" dir="2700000" algn="tl">
                              <a:srgbClr val="000000">
                                <a:alpha val="43137"/>
                              </a:srgbClr>
                            </a:outerShdw>
                          </a:effectLst>
                          <a:latin typeface="Cambria Math" panose="02040503050406030204" pitchFamily="18" charset="0"/>
                        </a:rPr>
                        <m:t>333,33</m:t>
                      </m:r>
                      <m:r>
                        <a:rPr lang="fr-FR" sz="1600" i="0">
                          <a:effectLst>
                            <a:outerShdw blurRad="38100" dist="38100" dir="2700000" algn="tl">
                              <a:srgbClr val="000000">
                                <a:alpha val="43137"/>
                              </a:srgbClr>
                            </a:outerShdw>
                          </a:effectLst>
                          <a:latin typeface="Cambria Math" panose="02040503050406030204" pitchFamily="18" charset="0"/>
                        </a:rPr>
                        <m:t> </m:t>
                      </m:r>
                      <m:r>
                        <a:rPr lang="fr-FR" sz="1600" i="1">
                          <a:effectLst>
                            <a:outerShdw blurRad="38100" dist="38100" dir="2700000" algn="tl">
                              <a:srgbClr val="000000">
                                <a:alpha val="43137"/>
                              </a:srgbClr>
                            </a:outerShdw>
                          </a:effectLst>
                          <a:latin typeface="Cambria Math" panose="02040503050406030204" pitchFamily="18" charset="0"/>
                        </a:rPr>
                        <m:t>𝐾𝑁</m:t>
                      </m:r>
                    </m:oMath>
                  </m:oMathPara>
                </a14:m>
                <a:endParaRPr lang="fr-FR" sz="1600"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7066216" y="2493690"/>
                <a:ext cx="4766946" cy="596253"/>
              </a:xfrm>
              <a:prstGeom prst="rect">
                <a:avLst/>
              </a:prstGeom>
              <a:blipFill>
                <a:blip r:embed="rId6"/>
                <a:stretch>
                  <a:fillRect/>
                </a:stretch>
              </a:blipFill>
            </p:spPr>
            <p:txBody>
              <a:bodyPr/>
              <a:lstStyle/>
              <a:p>
                <a:r>
                  <a:rPr lang="fr-FR">
                    <a:noFill/>
                  </a:rPr>
                  <a:t> </a:t>
                </a:r>
              </a:p>
            </p:txBody>
          </p:sp>
        </mc:Fallback>
      </mc:AlternateContent>
      <p:sp>
        <p:nvSpPr>
          <p:cNvPr id="6" name="Rectangle 5"/>
          <p:cNvSpPr/>
          <p:nvPr/>
        </p:nvSpPr>
        <p:spPr>
          <a:xfrm>
            <a:off x="1429671" y="3718150"/>
            <a:ext cx="5305382" cy="705899"/>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La ruine de la poutre se produit au niveau de la travée BC. Ceci est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pour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Wc</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 333 KN. </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pic>
        <p:nvPicPr>
          <p:cNvPr id="12" name="Image 11"/>
          <p:cNvPicPr/>
          <p:nvPr/>
        </p:nvPicPr>
        <p:blipFill>
          <a:blip r:embed="rId7"/>
          <a:srcRect l="32297" t="34899" r="23184" b="19911"/>
          <a:stretch>
            <a:fillRect/>
          </a:stretch>
        </p:blipFill>
        <p:spPr bwMode="auto">
          <a:xfrm>
            <a:off x="7091903" y="3519152"/>
            <a:ext cx="4563563" cy="2997200"/>
          </a:xfrm>
          <a:prstGeom prst="rect">
            <a:avLst/>
          </a:prstGeom>
          <a:noFill/>
          <a:ln w="9525">
            <a:solidFill>
              <a:schemeClr val="tx1"/>
            </a:solidFill>
            <a:miter lim="800000"/>
            <a:headEnd/>
            <a:tailEnd/>
          </a:ln>
        </p:spPr>
      </p:pic>
      <p:sp>
        <p:nvSpPr>
          <p:cNvPr id="8" name="Rectangle 7"/>
          <p:cNvSpPr/>
          <p:nvPr/>
        </p:nvSpPr>
        <p:spPr>
          <a:xfrm>
            <a:off x="1403985" y="4738876"/>
            <a:ext cx="5305382" cy="1039708"/>
          </a:xfrm>
          <a:prstGeom prst="rect">
            <a:avLst/>
          </a:prstGeom>
        </p:spPr>
        <p:txBody>
          <a:bodyPr wrap="square">
            <a:spAutoFit/>
          </a:bodyPr>
          <a:lstStyle/>
          <a:p>
            <a:pPr algn="just">
              <a:lnSpc>
                <a:spcPct val="114000"/>
              </a:lnSpc>
              <a:spcBef>
                <a:spcPts val="600"/>
              </a:spcBef>
              <a:spcAft>
                <a:spcPts val="600"/>
              </a:spcAft>
            </a:pP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La figure ci contre illustre le distribution de moment pendant la ruine, le mécanisme et les charges correspondantes.</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958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76368" y="2806086"/>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347988" y="2201784"/>
            <a:ext cx="10178604" cy="2302875"/>
          </a:xfrm>
          <a:prstGeom prst="rect">
            <a:avLst/>
          </a:prstGeom>
        </p:spPr>
        <p:txBody>
          <a:bodyPr wrap="square">
            <a:spAutoFit/>
          </a:bodyPr>
          <a:lstStyle/>
          <a:p>
            <a:pPr algn="just">
              <a:lnSpc>
                <a:spcPct val="114000"/>
              </a:lnSpc>
              <a:spcAft>
                <a:spcPts val="0"/>
              </a:spcAft>
            </a:pP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Dans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une ossature déformable en équilibre, à laquelle on donne un état virtuel de déformation, le travail virtuel  T</a:t>
            </a:r>
            <a:r>
              <a:rPr lang="fr-FR" baseline="-250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e</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développé par les forces extérieures pendant cette déformation est égal au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travail T</a:t>
            </a:r>
            <a:r>
              <a:rPr lang="fr-FR" baseline="-25000"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i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absorbé</a:t>
            </a:r>
            <a:r>
              <a:rPr lang="fr-FR" i="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par les efforts intérieurs. L'état virtuel de déformation pris est celui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associé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au mécanisme de ruine plastique de la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structure:</a:t>
            </a:r>
          </a:p>
          <a:p>
            <a:pPr algn="just">
              <a:lnSpc>
                <a:spcPct val="114000"/>
              </a:lnSpc>
              <a:spcAft>
                <a:spcPts val="0"/>
              </a:spcAft>
            </a:pP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228600" algn="just">
              <a:lnSpc>
                <a:spcPct val="114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T</a:t>
            </a:r>
            <a:r>
              <a:rPr lang="fr-FR" baseline="-250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e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W</a:t>
            </a:r>
            <a:r>
              <a:rPr lang="fr-FR" baseline="-25000"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i</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δ</a:t>
            </a:r>
            <a:r>
              <a:rPr lang="fr-FR" baseline="-25000"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i</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Wδ</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dx </a:t>
            </a:r>
          </a:p>
          <a:p>
            <a:pPr marL="228600" algn="just">
              <a:lnSpc>
                <a:spcPct val="114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T</a:t>
            </a:r>
            <a:r>
              <a:rPr lang="fr-FR" baseline="-25000"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i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NΔds</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VΔdy</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MΔdθ</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3" name="Rectangle 2"/>
          <p:cNvSpPr/>
          <p:nvPr/>
        </p:nvSpPr>
        <p:spPr>
          <a:xfrm>
            <a:off x="1347988" y="891025"/>
            <a:ext cx="10178604" cy="723916"/>
          </a:xfrm>
          <a:prstGeom prst="rect">
            <a:avLst/>
          </a:prstGeom>
        </p:spPr>
        <p:txBody>
          <a:bodyPr wrap="square">
            <a:spAutoFit/>
          </a:bodyPr>
          <a:lstStyle/>
          <a:p>
            <a:pPr algn="just">
              <a:lnSpc>
                <a:spcPct val="114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La méthode des travaux virtuels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est la méthode la plus utile grâce a sa simplicité et applicabilité sur les différentes type de structure surtout les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structures en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portique.</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4" name="ZoneTexte 3"/>
          <p:cNvSpPr txBox="1"/>
          <p:nvPr/>
        </p:nvSpPr>
        <p:spPr>
          <a:xfrm>
            <a:off x="1347988" y="1695554"/>
            <a:ext cx="1024639" cy="369332"/>
          </a:xfrm>
          <a:prstGeom prst="rect">
            <a:avLst/>
          </a:prstGeom>
          <a:noFill/>
        </p:spPr>
        <p:txBody>
          <a:bodyPr wrap="none" rtlCol="0">
            <a:spAutoFit/>
          </a:bodyPr>
          <a:lstStyle/>
          <a:p>
            <a:r>
              <a:rPr lang="fr-FR" b="1" u="sng" dirty="0" smtClean="0">
                <a:effectLst>
                  <a:outerShdw blurRad="38100" dist="38100" dir="2700000" algn="tl">
                    <a:srgbClr val="000000">
                      <a:alpha val="43137"/>
                    </a:srgbClr>
                  </a:outerShdw>
                </a:effectLst>
              </a:rPr>
              <a:t>Principe:</a:t>
            </a:r>
            <a:endParaRPr lang="fr-FR" b="1" u="sng" dirty="0">
              <a:effectLst>
                <a:outerShdw blurRad="38100" dist="38100" dir="2700000" algn="tl">
                  <a:srgbClr val="000000">
                    <a:alpha val="43137"/>
                  </a:srgbClr>
                </a:outerShdw>
              </a:effectLst>
            </a:endParaRPr>
          </a:p>
        </p:txBody>
      </p:sp>
      <p:sp>
        <p:nvSpPr>
          <p:cNvPr id="5" name="Rectangle 4"/>
          <p:cNvSpPr/>
          <p:nvPr/>
        </p:nvSpPr>
        <p:spPr>
          <a:xfrm>
            <a:off x="1347988" y="4641557"/>
            <a:ext cx="10178604" cy="1671291"/>
          </a:xfrm>
          <a:prstGeom prst="rect">
            <a:avLst/>
          </a:prstGeom>
        </p:spPr>
        <p:txBody>
          <a:bodyPr wrap="square">
            <a:spAutoFit/>
          </a:bodyPr>
          <a:lstStyle/>
          <a:p>
            <a:pPr algn="just">
              <a:lnSpc>
                <a:spcPct val="114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La méthode des travaux virtuels est basée sur les hypothèses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suivantes:</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285750" indent="-285750" algn="just">
              <a:lnSpc>
                <a:spcPct val="114000"/>
              </a:lnSpc>
              <a:spcAft>
                <a:spcPts val="0"/>
              </a:spcAft>
              <a:buFont typeface="Arial" panose="020B0604020202020204" pitchFamily="34" charset="0"/>
              <a:buChar char="•"/>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Les morceaux restant élastiques sont rigides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et donc indéformables.</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285750" indent="-285750" algn="just">
              <a:lnSpc>
                <a:spcPct val="114000"/>
              </a:lnSpc>
              <a:spcAft>
                <a:spcPts val="0"/>
              </a:spcAft>
              <a:buFont typeface="Arial" panose="020B0604020202020204" pitchFamily="34" charset="0"/>
              <a:buChar char="•"/>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Dans les ossatures,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les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déformabilités dues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par efforts normaux et verticaux sont a négliger par rapport a ceux du moment.</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285750" indent="-285750" algn="just">
              <a:lnSpc>
                <a:spcPct val="114000"/>
              </a:lnSpc>
              <a:spcAft>
                <a:spcPts val="0"/>
              </a:spcAft>
              <a:buFont typeface="Arial" panose="020B0604020202020204" pitchFamily="34" charset="0"/>
              <a:buChar char="•"/>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Le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travail intérieur est représenté juste par celui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développé dans les rotules plastiques.</a:t>
            </a:r>
          </a:p>
        </p:txBody>
      </p:sp>
      <p:sp>
        <p:nvSpPr>
          <p:cNvPr id="8" name="Rectangle 7"/>
          <p:cNvSpPr/>
          <p:nvPr/>
        </p:nvSpPr>
        <p:spPr>
          <a:xfrm>
            <a:off x="1347988" y="352969"/>
            <a:ext cx="4742580" cy="464871"/>
          </a:xfrm>
          <a:prstGeom prst="rect">
            <a:avLst/>
          </a:prstGeom>
        </p:spPr>
        <p:txBody>
          <a:bodyPr wrap="none">
            <a:spAutoFit/>
          </a:bodyPr>
          <a:lstStyle/>
          <a:p>
            <a:pPr marL="342900" indent="-342900">
              <a:lnSpc>
                <a:spcPct val="150000"/>
              </a:lnSpc>
              <a:spcAft>
                <a:spcPts val="0"/>
              </a:spcAft>
              <a:buFont typeface="+mj-lt"/>
              <a:buAutoNum type="arabicPeriod" startAt="2"/>
            </a:pPr>
            <a:r>
              <a:rPr lang="fr-FR" b="1" dirty="0">
                <a:effectLst>
                  <a:outerShdw blurRad="38100" dist="38100" dir="2700000" algn="tl">
                    <a:srgbClr val="000000">
                      <a:alpha val="43137"/>
                    </a:srgbClr>
                  </a:outerShdw>
                </a:effectLst>
              </a:rPr>
              <a:t>Méthode des travaux virtuels </a:t>
            </a:r>
            <a:r>
              <a:rPr lang="fr-FR" b="1" dirty="0" smtClean="0">
                <a:effectLst>
                  <a:outerShdw blurRad="38100" dist="38100" dir="2700000" algn="tl">
                    <a:srgbClr val="000000">
                      <a:alpha val="43137"/>
                    </a:srgbClr>
                  </a:outerShdw>
                </a:effectLst>
              </a:rPr>
              <a:t>(Cinématique)</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9801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347988" y="382729"/>
            <a:ext cx="2434577" cy="369332"/>
          </a:xfrm>
          <a:prstGeom prst="rect">
            <a:avLst/>
          </a:prstGeom>
          <a:noFill/>
        </p:spPr>
        <p:txBody>
          <a:bodyPr wrap="none" rtlCol="0">
            <a:spAutoFit/>
          </a:bodyPr>
          <a:lstStyle/>
          <a:p>
            <a:r>
              <a:rPr lang="fr-FR" b="1" u="sng" dirty="0" smtClean="0">
                <a:effectLst>
                  <a:outerShdw blurRad="38100" dist="38100" dir="2700000" algn="tl">
                    <a:srgbClr val="000000">
                      <a:alpha val="43137"/>
                    </a:srgbClr>
                  </a:outerShdw>
                </a:effectLst>
              </a:rPr>
              <a:t>Exemples d’application:</a:t>
            </a:r>
            <a:endParaRPr lang="fr-FR" b="1" u="sng" dirty="0">
              <a:effectLst>
                <a:outerShdw blurRad="38100" dist="38100" dir="2700000" algn="tl">
                  <a:srgbClr val="000000">
                    <a:alpha val="43137"/>
                  </a:srgbClr>
                </a:outerShdw>
              </a:effectLst>
            </a:endParaRPr>
          </a:p>
        </p:txBody>
      </p:sp>
      <p:sp>
        <p:nvSpPr>
          <p:cNvPr id="6" name="ZoneTexte 5"/>
          <p:cNvSpPr txBox="1"/>
          <p:nvPr/>
        </p:nvSpPr>
        <p:spPr>
          <a:xfrm>
            <a:off x="1347988" y="773143"/>
            <a:ext cx="9305689"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Refaisons les exemples de poutres précédentes avec cette fois ci la méthode des travaux virtuels: </a:t>
            </a:r>
            <a:endParaRPr lang="fr-FR" dirty="0">
              <a:effectLst>
                <a:outerShdw blurRad="38100" dist="38100" dir="2700000" algn="tl">
                  <a:srgbClr val="000000">
                    <a:alpha val="43137"/>
                  </a:srgbClr>
                </a:outerShdw>
              </a:effectLst>
            </a:endParaRPr>
          </a:p>
        </p:txBody>
      </p:sp>
      <p:grpSp>
        <p:nvGrpSpPr>
          <p:cNvPr id="37" name="Groupe 36"/>
          <p:cNvGrpSpPr/>
          <p:nvPr/>
        </p:nvGrpSpPr>
        <p:grpSpPr>
          <a:xfrm>
            <a:off x="1197890" y="1272920"/>
            <a:ext cx="10014736" cy="1593950"/>
            <a:chOff x="1197890" y="1129246"/>
            <a:chExt cx="10014736" cy="1593950"/>
          </a:xfrm>
        </p:grpSpPr>
        <p:pic>
          <p:nvPicPr>
            <p:cNvPr id="7" name="Image 6"/>
            <p:cNvPicPr>
              <a:picLocks noChangeAspect="1"/>
            </p:cNvPicPr>
            <p:nvPr/>
          </p:nvPicPr>
          <p:blipFill>
            <a:blip r:embed="rId3"/>
            <a:stretch>
              <a:fillRect/>
            </a:stretch>
          </p:blipFill>
          <p:spPr>
            <a:xfrm>
              <a:off x="1874066" y="1418271"/>
              <a:ext cx="5719346" cy="1304925"/>
            </a:xfrm>
            <a:prstGeom prst="rect">
              <a:avLst/>
            </a:prstGeom>
          </p:spPr>
        </p:pic>
        <p:sp>
          <p:nvSpPr>
            <p:cNvPr id="13" name="ZoneTexte 12"/>
            <p:cNvSpPr txBox="1"/>
            <p:nvPr/>
          </p:nvSpPr>
          <p:spPr>
            <a:xfrm>
              <a:off x="1197890" y="1129246"/>
              <a:ext cx="3441718" cy="338554"/>
            </a:xfrm>
            <a:prstGeom prst="rect">
              <a:avLst/>
            </a:prstGeom>
            <a:noFill/>
          </p:spPr>
          <p:txBody>
            <a:bodyPr wrap="square" rtlCol="0">
              <a:spAutoFit/>
            </a:bodyPr>
            <a:lstStyle/>
            <a:p>
              <a:r>
                <a:rPr lang="fr-FR" sz="1600" u="sng" dirty="0" smtClean="0">
                  <a:effectLst>
                    <a:outerShdw blurRad="38100" dist="38100" dir="2700000" algn="tl">
                      <a:srgbClr val="000000">
                        <a:alpha val="43137"/>
                      </a:srgbClr>
                    </a:outerShdw>
                  </a:effectLst>
                </a:rPr>
                <a:t>Poutre simplement appuyée:</a:t>
              </a:r>
              <a:endParaRPr lang="fr-FR" sz="1600" u="sng" dirty="0">
                <a:effectLst>
                  <a:outerShdw blurRad="38100" dist="38100" dir="2700000" algn="tl">
                    <a:srgbClr val="000000">
                      <a:alpha val="43137"/>
                    </a:srgbClr>
                  </a:outerShdw>
                </a:effectLst>
              </a:endParaRPr>
            </a:p>
          </p:txBody>
        </p:sp>
        <p:grpSp>
          <p:nvGrpSpPr>
            <p:cNvPr id="19" name="Groupe 18"/>
            <p:cNvGrpSpPr/>
            <p:nvPr/>
          </p:nvGrpSpPr>
          <p:grpSpPr>
            <a:xfrm>
              <a:off x="8208051" y="1467800"/>
              <a:ext cx="3004575" cy="1080916"/>
              <a:chOff x="8506808" y="1403336"/>
              <a:chExt cx="3004575" cy="1080916"/>
            </a:xfrm>
          </p:grpSpPr>
          <mc:AlternateContent xmlns:mc="http://schemas.openxmlformats.org/markup-compatibility/2006" xmlns:a14="http://schemas.microsoft.com/office/drawing/2010/main">
            <mc:Choice Requires="a14">
              <p:sp>
                <p:nvSpPr>
                  <p:cNvPr id="12" name="ZoneTexte 11"/>
                  <p:cNvSpPr txBox="1"/>
                  <p:nvPr/>
                </p:nvSpPr>
                <p:spPr>
                  <a:xfrm>
                    <a:off x="8506808" y="1403336"/>
                    <a:ext cx="1838196"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rPr>
                            <m:t>=</m:t>
                          </m:r>
                          <m:func>
                            <m:funcPr>
                              <m:ctrlPr>
                                <a:rPr lang="fr-FR" sz="1600" b="0" i="1" smtClean="0">
                                  <a:latin typeface="Cambria Math" panose="02040503050406030204" pitchFamily="18" charset="0"/>
                                </a:rPr>
                              </m:ctrlPr>
                            </m:funcPr>
                            <m:fName>
                              <m:r>
                                <m:rPr>
                                  <m:sty m:val="p"/>
                                </m:rPr>
                                <a:rPr lang="fr-FR" sz="1600" b="0" i="0" smtClean="0">
                                  <a:latin typeface="Cambria Math" panose="02040503050406030204" pitchFamily="18" charset="0"/>
                                </a:rPr>
                                <m:t>tan</m:t>
                              </m:r>
                            </m:fName>
                            <m:e>
                              <m:r>
                                <a:rPr lang="fr-FR" sz="1600" b="0" i="1" smtClean="0">
                                  <a:latin typeface="Cambria Math" panose="02040503050406030204" pitchFamily="18" charset="0"/>
                                  <a:ea typeface="Cambria Math" panose="02040503050406030204" pitchFamily="18" charset="0"/>
                                </a:rPr>
                                <m:t>𝜃</m:t>
                              </m:r>
                              <m:r>
                                <a:rPr lang="fr-FR" sz="1600" b="0" i="1" smtClean="0">
                                  <a:latin typeface="Cambria Math" panose="02040503050406030204" pitchFamily="18" charset="0"/>
                                  <a:ea typeface="Cambria Math" panose="02040503050406030204" pitchFamily="18" charset="0"/>
                                </a:rPr>
                                <m:t>×</m:t>
                              </m:r>
                              <m:f>
                                <m:fPr>
                                  <m:ctrlPr>
                                    <a:rPr lang="fr-FR" sz="1600" b="0" i="1" smtClean="0">
                                      <a:latin typeface="Cambria Math" panose="02040503050406030204" pitchFamily="18" charset="0"/>
                                      <a:ea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𝑙</m:t>
                                  </m:r>
                                </m:num>
                                <m:den>
                                  <m:r>
                                    <a:rPr lang="fr-FR" sz="1600" b="0" i="1" smtClean="0">
                                      <a:latin typeface="Cambria Math" panose="02040503050406030204" pitchFamily="18" charset="0"/>
                                      <a:ea typeface="Cambria Math" panose="02040503050406030204" pitchFamily="18" charset="0"/>
                                    </a:rPr>
                                    <m:t>2</m:t>
                                  </m:r>
                                </m:den>
                              </m:f>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𝜃</m:t>
                              </m:r>
                              <m:r>
                                <a:rPr lang="fr-FR" sz="1600" b="0" i="1" smtClean="0">
                                  <a:latin typeface="Cambria Math" panose="02040503050406030204" pitchFamily="18" charset="0"/>
                                  <a:ea typeface="Cambria Math" panose="02040503050406030204" pitchFamily="18" charset="0"/>
                                </a:rPr>
                                <m:t>𝑙</m:t>
                              </m:r>
                              <m:r>
                                <a:rPr lang="fr-FR" sz="1600" b="0" i="1" smtClean="0">
                                  <a:latin typeface="Cambria Math" panose="02040503050406030204" pitchFamily="18" charset="0"/>
                                  <a:ea typeface="Cambria Math" panose="02040503050406030204" pitchFamily="18" charset="0"/>
                                </a:rPr>
                                <m:t>/2</m:t>
                              </m:r>
                            </m:e>
                          </m:func>
                        </m:oMath>
                      </m:oMathPara>
                    </a14:m>
                    <a:endParaRPr lang="fr-FR" sz="16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8506808" y="1403336"/>
                    <a:ext cx="1838196" cy="465897"/>
                  </a:xfrm>
                  <a:prstGeom prst="rect">
                    <a:avLst/>
                  </a:prstGeom>
                  <a:blipFill>
                    <a:blip r:embed="rId4"/>
                    <a:stretch>
                      <a:fillRect/>
                    </a:stretch>
                  </a:blipFill>
                </p:spPr>
                <p:txBody>
                  <a:bodyPr/>
                  <a:lstStyle/>
                  <a:p>
                    <a:r>
                      <a:rPr lang="fr-FR">
                        <a:noFill/>
                      </a:rPr>
                      <a:t> </a:t>
                    </a:r>
                  </a:p>
                </p:txBody>
              </p:sp>
            </mc:Fallback>
          </mc:AlternateContent>
          <p:grpSp>
            <p:nvGrpSpPr>
              <p:cNvPr id="18" name="Groupe 17"/>
              <p:cNvGrpSpPr/>
              <p:nvPr/>
            </p:nvGrpSpPr>
            <p:grpSpPr>
              <a:xfrm>
                <a:off x="8506808" y="1934999"/>
                <a:ext cx="3004575" cy="549253"/>
                <a:chOff x="5486399" y="2975019"/>
                <a:chExt cx="3004575" cy="549253"/>
              </a:xfrm>
            </p:grpSpPr>
            <mc:AlternateContent xmlns:mc="http://schemas.openxmlformats.org/markup-compatibility/2006" xmlns:a14="http://schemas.microsoft.com/office/drawing/2010/main">
              <mc:Choice Requires="a14">
                <p:sp>
                  <p:nvSpPr>
                    <p:cNvPr id="14" name="ZoneTexte 13"/>
                    <p:cNvSpPr txBox="1"/>
                    <p:nvPr/>
                  </p:nvSpPr>
                  <p:spPr>
                    <a:xfrm>
                      <a:off x="7383363" y="3170113"/>
                      <a:ext cx="1107611"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𝑊</m:t>
                                </m:r>
                              </m:e>
                              <m:sub>
                                <m:r>
                                  <a:rPr lang="fr-FR" sz="1600" b="0" i="1" smtClean="0">
                                    <a:latin typeface="Cambria Math" panose="02040503050406030204" pitchFamily="18" charset="0"/>
                                  </a:rPr>
                                  <m:t>𝑐</m:t>
                                </m:r>
                              </m:sub>
                            </m:sSub>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4</m:t>
                                </m:r>
                                <m:r>
                                  <a:rPr lang="fr-FR" sz="1600" i="1">
                                    <a:latin typeface="Cambria Math" panose="02040503050406030204" pitchFamily="18" charset="0"/>
                                  </a:rPr>
                                  <m:t>𝑀</m:t>
                                </m:r>
                              </m:e>
                              <m:sub>
                                <m:r>
                                  <a:rPr lang="fr-FR" sz="1600" i="1">
                                    <a:latin typeface="Cambria Math" panose="02040503050406030204" pitchFamily="18" charset="0"/>
                                  </a:rPr>
                                  <m:t>𝑝</m:t>
                                </m:r>
                              </m:sub>
                            </m:sSub>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𝑙</m:t>
                            </m:r>
                          </m:oMath>
                        </m:oMathPara>
                      </a14:m>
                      <a:endParaRPr lang="fr-FR" sz="16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7383363" y="3170113"/>
                      <a:ext cx="1107611" cy="265201"/>
                    </a:xfrm>
                    <a:prstGeom prst="rect">
                      <a:avLst/>
                    </a:prstGeom>
                    <a:blipFill>
                      <a:blip r:embed="rId5"/>
                      <a:stretch>
                        <a:fillRect l="-3867" r="-3315" b="-2558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5486399" y="2975019"/>
                      <a:ext cx="534009" cy="549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1600" i="1" smtClean="0">
                                    <a:latin typeface="Cambria Math" panose="02040503050406030204" pitchFamily="18" charset="0"/>
                                  </a:rPr>
                                </m:ctrlPr>
                              </m:dPr>
                              <m:e>
                                <m:eqArr>
                                  <m:eqArrPr>
                                    <m:ctrlPr>
                                      <a:rPr lang="fr-FR" sz="1600" i="1" smtClean="0">
                                        <a:latin typeface="Cambria Math" panose="02040503050406030204" pitchFamily="18" charset="0"/>
                                      </a:rPr>
                                    </m:ctrlPr>
                                  </m:eqArr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𝑖</m:t>
                                        </m:r>
                                      </m:sub>
                                    </m:sSub>
                                    <m:r>
                                      <a:rPr lang="fr-FR" sz="1600" i="1">
                                        <a:latin typeface="Cambria Math" panose="02040503050406030204" pitchFamily="18" charset="0"/>
                                      </a:rPr>
                                      <m:t>=</m:t>
                                    </m:r>
                                    <m:r>
                                      <a:rPr lang="fr-FR" sz="1600" i="1">
                                        <a:latin typeface="Cambria Math" panose="02040503050406030204" pitchFamily="18" charset="0"/>
                                      </a:rPr>
                                      <m:t>𝑀</m:t>
                                    </m:r>
                                    <m:r>
                                      <a:rPr lang="fr-FR" sz="1600" i="1">
                                        <a:latin typeface="Cambria Math" panose="02040503050406030204" pitchFamily="18" charset="0"/>
                                        <a:ea typeface="Cambria Math" panose="02040503050406030204" pitchFamily="18" charset="0"/>
                                      </a:rPr>
                                      <m:t>×2</m:t>
                                    </m:r>
                                    <m:r>
                                      <a:rPr lang="fr-FR" sz="1600" i="1">
                                        <a:latin typeface="Cambria Math" panose="02040503050406030204" pitchFamily="18" charset="0"/>
                                        <a:ea typeface="Cambria Math" panose="02040503050406030204" pitchFamily="18" charset="0"/>
                                      </a:rPr>
                                      <m:t>𝜃</m:t>
                                    </m:r>
                                  </m:e>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𝑒</m:t>
                                        </m:r>
                                      </m:sub>
                                    </m:sSub>
                                    <m:r>
                                      <a:rPr lang="fr-FR" sz="1600" i="1">
                                        <a:latin typeface="Cambria Math" panose="02040503050406030204" pitchFamily="18" charset="0"/>
                                      </a:rPr>
                                      <m:t>=</m:t>
                                    </m:r>
                                    <m:r>
                                      <a:rPr lang="fr-FR" sz="1600" i="1">
                                        <a:latin typeface="Cambria Math" panose="02040503050406030204" pitchFamily="18" charset="0"/>
                                      </a:rPr>
                                      <m:t>𝑊</m:t>
                                    </m:r>
                                    <m:r>
                                      <a:rPr lang="fr-FR" sz="1600" i="1">
                                        <a:latin typeface="Cambria Math" panose="02040503050406030204" pitchFamily="18" charset="0"/>
                                        <a:ea typeface="Cambria Math" panose="02040503050406030204" pitchFamily="18" charset="0"/>
                                      </a:rPr>
                                      <m:t>×∆</m:t>
                                    </m:r>
                                    <m:r>
                                      <m:rPr>
                                        <m:nor/>
                                      </m:rPr>
                                      <a:rPr lang="fr-FR" sz="1600" dirty="0"/>
                                      <m:t> </m:t>
                                    </m:r>
                                  </m:e>
                                </m:eqArr>
                              </m:e>
                            </m:d>
                          </m:oMath>
                        </m:oMathPara>
                      </a14:m>
                      <a:endParaRPr lang="fr-FR" sz="1600" dirty="0"/>
                    </a:p>
                  </p:txBody>
                </p:sp>
              </mc:Choice>
              <mc:Fallback xmlns="">
                <p:sp>
                  <p:nvSpPr>
                    <p:cNvPr id="15" name="ZoneTexte 14"/>
                    <p:cNvSpPr txBox="1">
                      <a:spLocks noRot="1" noChangeAspect="1" noMove="1" noResize="1" noEditPoints="1" noAdjustHandles="1" noChangeArrowheads="1" noChangeShapeType="1" noTextEdit="1"/>
                    </p:cNvSpPr>
                    <p:nvPr/>
                  </p:nvSpPr>
                  <p:spPr>
                    <a:xfrm>
                      <a:off x="5486399" y="2975019"/>
                      <a:ext cx="534009" cy="549253"/>
                    </a:xfrm>
                    <a:prstGeom prst="rect">
                      <a:avLst/>
                    </a:prstGeom>
                    <a:blipFill>
                      <a:blip r:embed="rId6"/>
                      <a:stretch>
                        <a:fillRect r="-117045"/>
                      </a:stretch>
                    </a:blipFill>
                  </p:spPr>
                  <p:txBody>
                    <a:bodyPr/>
                    <a:lstStyle/>
                    <a:p>
                      <a:r>
                        <a:rPr lang="fr-FR">
                          <a:noFill/>
                        </a:rPr>
                        <a:t> </a:t>
                      </a:r>
                    </a:p>
                  </p:txBody>
                </p:sp>
              </mc:Fallback>
            </mc:AlternateContent>
            <p:sp>
              <p:nvSpPr>
                <p:cNvPr id="17" name="Flèche droite 16"/>
                <p:cNvSpPr/>
                <p:nvPr/>
              </p:nvSpPr>
              <p:spPr>
                <a:xfrm>
                  <a:off x="6822319" y="3230189"/>
                  <a:ext cx="502276" cy="145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grpSp>
        <p:nvGrpSpPr>
          <p:cNvPr id="36" name="Groupe 35"/>
          <p:cNvGrpSpPr/>
          <p:nvPr/>
        </p:nvGrpSpPr>
        <p:grpSpPr>
          <a:xfrm>
            <a:off x="1197890" y="2886993"/>
            <a:ext cx="10219581" cy="1610950"/>
            <a:chOff x="1197890" y="2526948"/>
            <a:chExt cx="10219581" cy="1610950"/>
          </a:xfrm>
        </p:grpSpPr>
        <p:sp>
          <p:nvSpPr>
            <p:cNvPr id="21" name="ZoneTexte 20"/>
            <p:cNvSpPr txBox="1"/>
            <p:nvPr/>
          </p:nvSpPr>
          <p:spPr>
            <a:xfrm>
              <a:off x="1197890" y="2526948"/>
              <a:ext cx="1961882" cy="338554"/>
            </a:xfrm>
            <a:prstGeom prst="rect">
              <a:avLst/>
            </a:prstGeom>
            <a:noFill/>
          </p:spPr>
          <p:txBody>
            <a:bodyPr wrap="square" rtlCol="0">
              <a:spAutoFit/>
            </a:bodyPr>
            <a:lstStyle/>
            <a:p>
              <a:r>
                <a:rPr lang="fr-FR" sz="1600" u="sng" dirty="0" smtClean="0">
                  <a:effectLst>
                    <a:outerShdw blurRad="38100" dist="38100" dir="2700000" algn="tl">
                      <a:srgbClr val="000000">
                        <a:alpha val="43137"/>
                      </a:srgbClr>
                    </a:outerShdw>
                  </a:effectLst>
                </a:rPr>
                <a:t>Poutre encastrée:</a:t>
              </a:r>
              <a:endParaRPr lang="fr-FR" sz="1600" u="sng" dirty="0">
                <a:effectLst>
                  <a:outerShdw blurRad="38100" dist="38100" dir="2700000" algn="tl">
                    <a:srgbClr val="000000">
                      <a:alpha val="43137"/>
                    </a:srgbClr>
                  </a:outerShdw>
                </a:effectLst>
              </a:endParaRPr>
            </a:p>
          </p:txBody>
        </p:sp>
        <p:pic>
          <p:nvPicPr>
            <p:cNvPr id="29" name="Image 28"/>
            <p:cNvPicPr>
              <a:picLocks noChangeAspect="1"/>
            </p:cNvPicPr>
            <p:nvPr/>
          </p:nvPicPr>
          <p:blipFill>
            <a:blip r:embed="rId7"/>
            <a:stretch>
              <a:fillRect/>
            </a:stretch>
          </p:blipFill>
          <p:spPr>
            <a:xfrm>
              <a:off x="1936412" y="2891647"/>
              <a:ext cx="5762625" cy="1123950"/>
            </a:xfrm>
            <a:prstGeom prst="rect">
              <a:avLst/>
            </a:prstGeom>
          </p:spPr>
        </p:pic>
        <p:grpSp>
          <p:nvGrpSpPr>
            <p:cNvPr id="35" name="Groupe 34"/>
            <p:cNvGrpSpPr/>
            <p:nvPr/>
          </p:nvGrpSpPr>
          <p:grpSpPr>
            <a:xfrm>
              <a:off x="7948614" y="2684755"/>
              <a:ext cx="3468857" cy="1453143"/>
              <a:chOff x="7948614" y="2684755"/>
              <a:chExt cx="3468857" cy="1453143"/>
            </a:xfrm>
          </p:grpSpPr>
          <p:grpSp>
            <p:nvGrpSpPr>
              <p:cNvPr id="22" name="Groupe 21"/>
              <p:cNvGrpSpPr/>
              <p:nvPr/>
            </p:nvGrpSpPr>
            <p:grpSpPr>
              <a:xfrm>
                <a:off x="7948614" y="2684755"/>
                <a:ext cx="3468857" cy="1453143"/>
                <a:chOff x="8479084" y="1247403"/>
                <a:chExt cx="2621577" cy="1453143"/>
              </a:xfrm>
            </p:grpSpPr>
            <mc:AlternateContent xmlns:mc="http://schemas.openxmlformats.org/markup-compatibility/2006" xmlns:a14="http://schemas.microsoft.com/office/drawing/2010/main">
              <mc:Choice Requires="a14">
                <p:sp>
                  <p:nvSpPr>
                    <p:cNvPr id="23" name="ZoneTexte 22"/>
                    <p:cNvSpPr txBox="1"/>
                    <p:nvPr/>
                  </p:nvSpPr>
                  <p:spPr>
                    <a:xfrm>
                      <a:off x="8479084" y="1247403"/>
                      <a:ext cx="22562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rPr>
                              <m:t>=</m:t>
                            </m:r>
                            <m:func>
                              <m:funcPr>
                                <m:ctrlPr>
                                  <a:rPr lang="fr-FR" sz="1600" b="0" i="1" smtClean="0">
                                    <a:latin typeface="Cambria Math" panose="02040503050406030204" pitchFamily="18" charset="0"/>
                                  </a:rPr>
                                </m:ctrlPr>
                              </m:funcPr>
                              <m:fName>
                                <m:r>
                                  <m:rPr>
                                    <m:sty m:val="p"/>
                                  </m:rPr>
                                  <a:rPr lang="fr-FR" sz="1600" b="0" i="0" smtClean="0">
                                    <a:latin typeface="Cambria Math" panose="02040503050406030204" pitchFamily="18" charset="0"/>
                                  </a:rPr>
                                  <m:t>tan</m:t>
                                </m:r>
                              </m:fName>
                              <m:e>
                                <m:r>
                                  <a:rPr lang="fr-FR" sz="1600" b="0" i="1" smtClean="0">
                                    <a:latin typeface="Cambria Math" panose="02040503050406030204" pitchFamily="18" charset="0"/>
                                    <a:ea typeface="Cambria Math" panose="02040503050406030204" pitchFamily="18" charset="0"/>
                                  </a:rPr>
                                  <m:t>𝜃</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𝑎</m:t>
                                </m:r>
                                <m:r>
                                  <a:rPr lang="fr-FR" sz="1600" b="0" i="1" smtClean="0">
                                    <a:latin typeface="Cambria Math" panose="02040503050406030204" pitchFamily="18" charset="0"/>
                                    <a:ea typeface="Cambria Math" panose="02040503050406030204" pitchFamily="18" charset="0"/>
                                  </a:rPr>
                                  <m:t>=</m:t>
                                </m:r>
                                <m:func>
                                  <m:funcPr>
                                    <m:ctrlPr>
                                      <a:rPr lang="fr-FR" sz="1600" i="1">
                                        <a:latin typeface="Cambria Math" panose="02040503050406030204" pitchFamily="18" charset="0"/>
                                      </a:rPr>
                                    </m:ctrlPr>
                                  </m:funcPr>
                                  <m:fName>
                                    <m:r>
                                      <m:rPr>
                                        <m:sty m:val="p"/>
                                      </m:rPr>
                                      <a:rPr lang="fr-FR" sz="1600">
                                        <a:latin typeface="Cambria Math" panose="02040503050406030204" pitchFamily="18" charset="0"/>
                                      </a:rPr>
                                      <m:t>tan</m:t>
                                    </m:r>
                                  </m:fName>
                                  <m:e>
                                    <m:r>
                                      <a:rPr lang="fr-FR" sz="1600" i="1" smtClean="0">
                                        <a:latin typeface="Cambria Math" panose="02040503050406030204" pitchFamily="18" charset="0"/>
                                        <a:ea typeface="Cambria Math" panose="02040503050406030204" pitchFamily="18" charset="0"/>
                                      </a:rPr>
                                      <m:t>𝜑</m:t>
                                    </m:r>
                                    <m:r>
                                      <a:rPr lang="fr-FR" sz="1600" i="1">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𝑏</m:t>
                                    </m:r>
                                  </m:e>
                                </m:func>
                              </m:e>
                            </m:func>
                          </m:oMath>
                        </m:oMathPara>
                      </a14:m>
                      <a:endParaRPr lang="fr-FR" sz="1600" dirty="0"/>
                    </a:p>
                  </p:txBody>
                </p:sp>
              </mc:Choice>
              <mc:Fallback xmlns="">
                <p:sp>
                  <p:nvSpPr>
                    <p:cNvPr id="23" name="ZoneTexte 22"/>
                    <p:cNvSpPr txBox="1">
                      <a:spLocks noRot="1" noChangeAspect="1" noMove="1" noResize="1" noEditPoints="1" noAdjustHandles="1" noChangeArrowheads="1" noChangeShapeType="1" noTextEdit="1"/>
                    </p:cNvSpPr>
                    <p:nvPr/>
                  </p:nvSpPr>
                  <p:spPr>
                    <a:xfrm>
                      <a:off x="8479084" y="1247403"/>
                      <a:ext cx="2256259" cy="246221"/>
                    </a:xfrm>
                    <a:prstGeom prst="rect">
                      <a:avLst/>
                    </a:prstGeom>
                    <a:blipFill>
                      <a:blip r:embed="rId8"/>
                      <a:stretch>
                        <a:fillRect b="-21951"/>
                      </a:stretch>
                    </a:blipFill>
                  </p:spPr>
                  <p:txBody>
                    <a:bodyPr/>
                    <a:lstStyle/>
                    <a:p>
                      <a:r>
                        <a:rPr lang="fr-FR">
                          <a:noFill/>
                        </a:rPr>
                        <a:t> </a:t>
                      </a:r>
                    </a:p>
                  </p:txBody>
                </p:sp>
              </mc:Fallback>
            </mc:AlternateContent>
            <p:grpSp>
              <p:nvGrpSpPr>
                <p:cNvPr id="24" name="Groupe 23"/>
                <p:cNvGrpSpPr/>
                <p:nvPr/>
              </p:nvGrpSpPr>
              <p:grpSpPr>
                <a:xfrm>
                  <a:off x="8479084" y="1854186"/>
                  <a:ext cx="2621577" cy="846360"/>
                  <a:chOff x="5458675" y="2894206"/>
                  <a:chExt cx="2621577" cy="846360"/>
                </a:xfrm>
              </p:grpSpPr>
              <mc:AlternateContent xmlns:mc="http://schemas.openxmlformats.org/markup-compatibility/2006" xmlns:a14="http://schemas.microsoft.com/office/drawing/2010/main">
                <mc:Choice Requires="a14">
                  <p:sp>
                    <p:nvSpPr>
                      <p:cNvPr id="25" name="ZoneTexte 24"/>
                      <p:cNvSpPr txBox="1"/>
                      <p:nvPr/>
                    </p:nvSpPr>
                    <p:spPr>
                      <a:xfrm>
                        <a:off x="7070182" y="3475365"/>
                        <a:ext cx="1010070"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𝑊</m:t>
                                  </m:r>
                                </m:e>
                                <m:sub>
                                  <m:r>
                                    <a:rPr lang="fr-FR" sz="1600" b="0" i="1" smtClean="0">
                                      <a:latin typeface="Cambria Math" panose="02040503050406030204" pitchFamily="18" charset="0"/>
                                    </a:rPr>
                                    <m:t>𝑐</m:t>
                                  </m:r>
                                </m:sub>
                              </m:sSub>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b="0" i="1" smtClean="0">
                                      <a:latin typeface="Cambria Math" panose="02040503050406030204" pitchFamily="18" charset="0"/>
                                    </a:rPr>
                                    <m:t>2</m:t>
                                  </m:r>
                                  <m:r>
                                    <a:rPr lang="fr-FR" sz="1600" i="1">
                                      <a:latin typeface="Cambria Math" panose="02040503050406030204" pitchFamily="18" charset="0"/>
                                    </a:rPr>
                                    <m:t>𝑀</m:t>
                                  </m:r>
                                </m:e>
                                <m:sub>
                                  <m:r>
                                    <a:rPr lang="fr-FR" sz="1600" i="1">
                                      <a:latin typeface="Cambria Math" panose="02040503050406030204" pitchFamily="18" charset="0"/>
                                    </a:rPr>
                                    <m:t>𝑝</m:t>
                                  </m:r>
                                </m:sub>
                              </m:sSub>
                              <m:r>
                                <a:rPr lang="fr-FR" sz="1600" b="0" i="1" smtClean="0">
                                  <a:latin typeface="Cambria Math" panose="02040503050406030204" pitchFamily="18" charset="0"/>
                                </a:rPr>
                                <m:t>𝑙</m:t>
                              </m:r>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𝑎𝑏</m:t>
                              </m:r>
                            </m:oMath>
                          </m:oMathPara>
                        </a14:m>
                        <a:endParaRPr lang="fr-FR" sz="1600" dirty="0"/>
                      </a:p>
                    </p:txBody>
                  </p:sp>
                </mc:Choice>
                <mc:Fallback xmlns="">
                  <p:sp>
                    <p:nvSpPr>
                      <p:cNvPr id="25" name="ZoneTexte 24"/>
                      <p:cNvSpPr txBox="1">
                        <a:spLocks noRot="1" noChangeAspect="1" noMove="1" noResize="1" noEditPoints="1" noAdjustHandles="1" noChangeArrowheads="1" noChangeShapeType="1" noTextEdit="1"/>
                      </p:cNvSpPr>
                      <p:nvPr/>
                    </p:nvSpPr>
                    <p:spPr>
                      <a:xfrm>
                        <a:off x="7070182" y="3475365"/>
                        <a:ext cx="1010070" cy="265201"/>
                      </a:xfrm>
                      <a:prstGeom prst="rect">
                        <a:avLst/>
                      </a:prstGeom>
                      <a:blipFill>
                        <a:blip r:embed="rId9"/>
                        <a:stretch>
                          <a:fillRect l="-3196" r="-2740" b="-2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p:cNvSpPr txBox="1"/>
                      <p:nvPr/>
                    </p:nvSpPr>
                    <p:spPr>
                      <a:xfrm>
                        <a:off x="5458675" y="2894206"/>
                        <a:ext cx="2587655" cy="549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1600" i="1" smtClean="0">
                                      <a:latin typeface="Cambria Math" panose="02040503050406030204" pitchFamily="18" charset="0"/>
                                    </a:rPr>
                                  </m:ctrlPr>
                                </m:dPr>
                                <m:e>
                                  <m:eqArr>
                                    <m:eqArrPr>
                                      <m:ctrlPr>
                                        <a:rPr lang="fr-FR" sz="1600" i="1" smtClean="0">
                                          <a:latin typeface="Cambria Math" panose="02040503050406030204" pitchFamily="18" charset="0"/>
                                        </a:rPr>
                                      </m:ctrlPr>
                                    </m:eqArr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𝑖</m:t>
                                          </m:r>
                                        </m:sub>
                                      </m:sSub>
                                      <m:r>
                                        <a:rPr lang="fr-FR" sz="1600" i="1">
                                          <a:latin typeface="Cambria Math" panose="02040503050406030204" pitchFamily="18" charset="0"/>
                                        </a:rPr>
                                        <m:t>=</m:t>
                                      </m:r>
                                      <m:r>
                                        <a:rPr lang="fr-FR" sz="1600" i="1">
                                          <a:latin typeface="Cambria Math" panose="02040503050406030204" pitchFamily="18" charset="0"/>
                                        </a:rPr>
                                        <m:t>𝑀</m:t>
                                      </m:r>
                                      <m:r>
                                        <a:rPr lang="fr-FR" sz="1600" i="1">
                                          <a:latin typeface="Cambria Math" panose="02040503050406030204" pitchFamily="18" charset="0"/>
                                          <a:ea typeface="Cambria Math" panose="02040503050406030204" pitchFamily="18" charset="0"/>
                                        </a:rPr>
                                        <m:t>×</m:t>
                                      </m:r>
                                      <m:d>
                                        <m:dPr>
                                          <m:ctrlPr>
                                            <a:rPr lang="fr-FR" sz="1600" b="0" i="1" smtClean="0">
                                              <a:latin typeface="Cambria Math" panose="02040503050406030204" pitchFamily="18" charset="0"/>
                                              <a:ea typeface="Cambria Math" panose="02040503050406030204" pitchFamily="18" charset="0"/>
                                            </a:rPr>
                                          </m:ctrlPr>
                                        </m:dPr>
                                        <m:e>
                                          <m:r>
                                            <a:rPr lang="fr-FR" sz="1600" i="1">
                                              <a:latin typeface="Cambria Math" panose="02040503050406030204" pitchFamily="18" charset="0"/>
                                              <a:ea typeface="Cambria Math" panose="02040503050406030204" pitchFamily="18" charset="0"/>
                                            </a:rPr>
                                            <m:t>𝜃</m:t>
                                          </m:r>
                                          <m:r>
                                            <a:rPr lang="fr-FR" sz="1600" b="0" i="1" smtClean="0">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𝜑</m:t>
                                          </m:r>
                                        </m:e>
                                      </m:d>
                                      <m:r>
                                        <a:rPr lang="fr-FR" sz="1600" b="0" i="1" smtClean="0">
                                          <a:latin typeface="Cambria Math" panose="02040503050406030204" pitchFamily="18" charset="0"/>
                                          <a:ea typeface="Cambria Math" panose="02040503050406030204" pitchFamily="18" charset="0"/>
                                        </a:rPr>
                                        <m:t>+</m:t>
                                      </m:r>
                                      <m:r>
                                        <a:rPr lang="fr-FR" sz="1600" i="1">
                                          <a:latin typeface="Cambria Math" panose="02040503050406030204" pitchFamily="18" charset="0"/>
                                        </a:rPr>
                                        <m:t>𝑀</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rPr>
                                        <m:t>𝑀</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𝜑</m:t>
                                      </m:r>
                                    </m:e>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𝑒</m:t>
                                          </m:r>
                                        </m:sub>
                                      </m:sSub>
                                      <m:r>
                                        <a:rPr lang="fr-FR" sz="1600" i="1">
                                          <a:latin typeface="Cambria Math" panose="02040503050406030204" pitchFamily="18" charset="0"/>
                                        </a:rPr>
                                        <m:t>=</m:t>
                                      </m:r>
                                      <m:r>
                                        <a:rPr lang="fr-FR" sz="1600" i="1">
                                          <a:latin typeface="Cambria Math" panose="02040503050406030204" pitchFamily="18" charset="0"/>
                                        </a:rPr>
                                        <m:t>𝑊</m:t>
                                      </m:r>
                                      <m:r>
                                        <a:rPr lang="fr-FR" sz="1600" i="1">
                                          <a:latin typeface="Cambria Math" panose="02040503050406030204" pitchFamily="18" charset="0"/>
                                          <a:ea typeface="Cambria Math" panose="02040503050406030204" pitchFamily="18" charset="0"/>
                                        </a:rPr>
                                        <m:t>×∆</m:t>
                                      </m:r>
                                      <m:r>
                                        <m:rPr>
                                          <m:nor/>
                                        </m:rPr>
                                        <a:rPr lang="fr-FR" sz="1600" dirty="0"/>
                                        <m:t> </m:t>
                                      </m:r>
                                    </m:e>
                                  </m:eqArr>
                                </m:e>
                              </m:d>
                            </m:oMath>
                          </m:oMathPara>
                        </a14:m>
                        <a:endParaRPr lang="fr-FR" sz="1600" dirty="0"/>
                      </a:p>
                    </p:txBody>
                  </p:sp>
                </mc:Choice>
                <mc:Fallback xmlns="">
                  <p:sp>
                    <p:nvSpPr>
                      <p:cNvPr id="26" name="ZoneTexte 25"/>
                      <p:cNvSpPr txBox="1">
                        <a:spLocks noRot="1" noChangeAspect="1" noMove="1" noResize="1" noEditPoints="1" noAdjustHandles="1" noChangeArrowheads="1" noChangeShapeType="1" noTextEdit="1"/>
                      </p:cNvSpPr>
                      <p:nvPr/>
                    </p:nvSpPr>
                    <p:spPr>
                      <a:xfrm>
                        <a:off x="5458675" y="2894206"/>
                        <a:ext cx="2587655" cy="549253"/>
                      </a:xfrm>
                      <a:prstGeom prst="rect">
                        <a:avLst/>
                      </a:prstGeom>
                      <a:blipFill>
                        <a:blip r:embed="rId10"/>
                        <a:stretch>
                          <a:fillRect b="-1111"/>
                        </a:stretch>
                      </a:blipFill>
                    </p:spPr>
                    <p:txBody>
                      <a:bodyPr/>
                      <a:lstStyle/>
                      <a:p>
                        <a:r>
                          <a:rPr lang="fr-FR">
                            <a:noFill/>
                          </a:rPr>
                          <a:t> </a:t>
                        </a:r>
                      </a:p>
                    </p:txBody>
                  </p:sp>
                </mc:Fallback>
              </mc:AlternateContent>
              <p:sp>
                <p:nvSpPr>
                  <p:cNvPr id="27" name="Flèche droite 26"/>
                  <p:cNvSpPr/>
                  <p:nvPr/>
                </p:nvSpPr>
                <p:spPr>
                  <a:xfrm>
                    <a:off x="6501364" y="3535804"/>
                    <a:ext cx="502276" cy="145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4" name="Groupe 33"/>
              <p:cNvGrpSpPr/>
              <p:nvPr/>
            </p:nvGrpSpPr>
            <p:grpSpPr>
              <a:xfrm>
                <a:off x="8329279" y="2885481"/>
                <a:ext cx="2539658" cy="338554"/>
                <a:chOff x="8246513" y="2938547"/>
                <a:chExt cx="2539658" cy="338554"/>
              </a:xfrm>
            </p:grpSpPr>
            <mc:AlternateContent xmlns:mc="http://schemas.openxmlformats.org/markup-compatibility/2006" xmlns:a14="http://schemas.microsoft.com/office/drawing/2010/main">
              <mc:Choice Requires="a14">
                <p:sp>
                  <p:nvSpPr>
                    <p:cNvPr id="30" name="ZoneTexte 29"/>
                    <p:cNvSpPr txBox="1"/>
                    <p:nvPr/>
                  </p:nvSpPr>
                  <p:spPr>
                    <a:xfrm>
                      <a:off x="8246513" y="3030880"/>
                      <a:ext cx="12146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rPr>
                              <m:t>=</m:t>
                            </m:r>
                            <m:func>
                              <m:funcPr>
                                <m:ctrlPr>
                                  <a:rPr lang="fr-FR" sz="1600" b="0" i="1" smtClean="0">
                                    <a:latin typeface="Cambria Math" panose="02040503050406030204" pitchFamily="18" charset="0"/>
                                  </a:rPr>
                                </m:ctrlPr>
                              </m:funcPr>
                              <m:fName>
                                <m:r>
                                  <a:rPr lang="fr-FR" sz="1600" i="1">
                                    <a:latin typeface="Cambria Math" panose="02040503050406030204" pitchFamily="18" charset="0"/>
                                    <a:ea typeface="Cambria Math" panose="02040503050406030204" pitchFamily="18" charset="0"/>
                                  </a:rPr>
                                  <m:t>𝜃</m:t>
                                </m:r>
                              </m:fName>
                              <m:e>
                                <m:r>
                                  <a:rPr lang="fr-FR" sz="1600" b="0" i="1" smtClean="0">
                                    <a:latin typeface="Cambria Math" panose="02040503050406030204" pitchFamily="18" charset="0"/>
                                    <a:ea typeface="Cambria Math" panose="02040503050406030204" pitchFamily="18" charset="0"/>
                                  </a:rPr>
                                  <m:t>𝑎</m:t>
                                </m:r>
                                <m:r>
                                  <a:rPr lang="fr-FR" sz="1600" b="0" i="1" smtClean="0">
                                    <a:latin typeface="Cambria Math" panose="02040503050406030204" pitchFamily="18" charset="0"/>
                                    <a:ea typeface="Cambria Math" panose="02040503050406030204" pitchFamily="18" charset="0"/>
                                  </a:rPr>
                                  <m:t>=</m:t>
                                </m:r>
                                <m:func>
                                  <m:funcPr>
                                    <m:ctrlPr>
                                      <a:rPr lang="fr-FR" sz="1600" i="1">
                                        <a:latin typeface="Cambria Math" panose="02040503050406030204" pitchFamily="18" charset="0"/>
                                      </a:rPr>
                                    </m:ctrlPr>
                                  </m:funcPr>
                                  <m:fName>
                                    <m:r>
                                      <a:rPr lang="fr-FR" sz="1600" i="1">
                                        <a:latin typeface="Cambria Math" panose="02040503050406030204" pitchFamily="18" charset="0"/>
                                        <a:ea typeface="Cambria Math" panose="02040503050406030204" pitchFamily="18" charset="0"/>
                                      </a:rPr>
                                      <m:t>𝜑</m:t>
                                    </m:r>
                                  </m:fName>
                                  <m:e>
                                    <m:r>
                                      <a:rPr lang="fr-FR" sz="1600" b="0" i="1" smtClean="0">
                                        <a:latin typeface="Cambria Math" panose="02040503050406030204" pitchFamily="18" charset="0"/>
                                        <a:ea typeface="Cambria Math" panose="02040503050406030204" pitchFamily="18" charset="0"/>
                                      </a:rPr>
                                      <m:t>𝑏</m:t>
                                    </m:r>
                                  </m:e>
                                </m:func>
                              </m:e>
                            </m:func>
                          </m:oMath>
                        </m:oMathPara>
                      </a14:m>
                      <a:endParaRPr lang="fr-FR" sz="1600" dirty="0"/>
                    </a:p>
                  </p:txBody>
                </p:sp>
              </mc:Choice>
              <mc:Fallback xmlns="">
                <p:sp>
                  <p:nvSpPr>
                    <p:cNvPr id="30" name="ZoneTexte 29"/>
                    <p:cNvSpPr txBox="1">
                      <a:spLocks noRot="1" noChangeAspect="1" noMove="1" noResize="1" noEditPoints="1" noAdjustHandles="1" noChangeArrowheads="1" noChangeShapeType="1" noTextEdit="1"/>
                    </p:cNvSpPr>
                    <p:nvPr/>
                  </p:nvSpPr>
                  <p:spPr>
                    <a:xfrm>
                      <a:off x="8246513" y="3030880"/>
                      <a:ext cx="1214692" cy="246221"/>
                    </a:xfrm>
                    <a:prstGeom prst="rect">
                      <a:avLst/>
                    </a:prstGeom>
                    <a:blipFill>
                      <a:blip r:embed="rId11"/>
                      <a:stretch>
                        <a:fillRect l="-3000" r="-3000" b="-25000"/>
                      </a:stretch>
                    </a:blipFill>
                  </p:spPr>
                  <p:txBody>
                    <a:bodyPr/>
                    <a:lstStyle/>
                    <a:p>
                      <a:r>
                        <a:rPr lang="fr-FR">
                          <a:noFill/>
                        </a:rPr>
                        <a:t> </a:t>
                      </a:r>
                    </a:p>
                  </p:txBody>
                </p:sp>
              </mc:Fallback>
            </mc:AlternateContent>
            <p:grpSp>
              <p:nvGrpSpPr>
                <p:cNvPr id="33" name="Groupe 32"/>
                <p:cNvGrpSpPr/>
                <p:nvPr/>
              </p:nvGrpSpPr>
              <p:grpSpPr>
                <a:xfrm>
                  <a:off x="9545150" y="2938547"/>
                  <a:ext cx="1241021" cy="338554"/>
                  <a:chOff x="10135492" y="2803557"/>
                  <a:chExt cx="1241021" cy="338554"/>
                </a:xfrm>
              </p:grpSpPr>
              <p:sp>
                <p:nvSpPr>
                  <p:cNvPr id="31" name="Flèche droite 30"/>
                  <p:cNvSpPr/>
                  <p:nvPr/>
                </p:nvSpPr>
                <p:spPr>
                  <a:xfrm>
                    <a:off x="10135492" y="2999711"/>
                    <a:ext cx="250129" cy="62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2" name="Rectangle 31"/>
                      <p:cNvSpPr/>
                      <p:nvPr/>
                    </p:nvSpPr>
                    <p:spPr>
                      <a:xfrm>
                        <a:off x="10447541" y="2803557"/>
                        <a:ext cx="928972" cy="338554"/>
                      </a:xfrm>
                      <a:prstGeom prst="rect">
                        <a:avLst/>
                      </a:prstGeom>
                    </p:spPr>
                    <p:txBody>
                      <a:bodyPr wrap="none">
                        <a:spAutoFit/>
                      </a:bodyPr>
                      <a:lstStyle/>
                      <a:p>
                        <a14:m>
                          <m:oMath xmlns:m="http://schemas.openxmlformats.org/officeDocument/2006/math">
                            <m:r>
                              <a:rPr lang="fr-FR" sz="1600" i="1" smtClean="0">
                                <a:latin typeface="Cambria Math" panose="02040503050406030204" pitchFamily="18" charset="0"/>
                                <a:ea typeface="Cambria Math" panose="02040503050406030204" pitchFamily="18" charset="0"/>
                              </a:rPr>
                              <m:t>𝜑</m:t>
                            </m:r>
                          </m:oMath>
                        </a14:m>
                        <a:r>
                          <a:rPr lang="fr-FR" sz="1600" dirty="0" smtClean="0"/>
                          <a:t>=</a:t>
                        </a:r>
                        <a:r>
                          <a:rPr lang="fr-FR" sz="1600" dirty="0"/>
                          <a:t> </a:t>
                        </a:r>
                        <a14:m>
                          <m:oMath xmlns:m="http://schemas.openxmlformats.org/officeDocument/2006/math">
                            <m:r>
                              <a:rPr lang="fr-FR" sz="1600" i="1">
                                <a:latin typeface="Cambria Math" panose="02040503050406030204" pitchFamily="18" charset="0"/>
                              </a:rPr>
                              <m:t>𝑎</m:t>
                            </m:r>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𝑏</m:t>
                            </m:r>
                          </m:oMath>
                        </a14:m>
                        <a:endParaRPr lang="fr-FR" sz="1600" dirty="0"/>
                      </a:p>
                    </p:txBody>
                  </p:sp>
                </mc:Choice>
                <mc:Fallback xmlns="">
                  <p:sp>
                    <p:nvSpPr>
                      <p:cNvPr id="32" name="Rectangle 31"/>
                      <p:cNvSpPr>
                        <a:spLocks noRot="1" noChangeAspect="1" noMove="1" noResize="1" noEditPoints="1" noAdjustHandles="1" noChangeArrowheads="1" noChangeShapeType="1" noTextEdit="1"/>
                      </p:cNvSpPr>
                      <p:nvPr/>
                    </p:nvSpPr>
                    <p:spPr>
                      <a:xfrm>
                        <a:off x="10447541" y="2803557"/>
                        <a:ext cx="928972" cy="338554"/>
                      </a:xfrm>
                      <a:prstGeom prst="rect">
                        <a:avLst/>
                      </a:prstGeom>
                      <a:blipFill>
                        <a:blip r:embed="rId12"/>
                        <a:stretch>
                          <a:fillRect t="-5357" b="-21429"/>
                        </a:stretch>
                      </a:blipFill>
                    </p:spPr>
                    <p:txBody>
                      <a:bodyPr/>
                      <a:lstStyle/>
                      <a:p>
                        <a:r>
                          <a:rPr lang="fr-FR">
                            <a:noFill/>
                          </a:rPr>
                          <a:t> </a:t>
                        </a:r>
                      </a:p>
                    </p:txBody>
                  </p:sp>
                </mc:Fallback>
              </mc:AlternateContent>
            </p:grpSp>
          </p:grpSp>
        </p:grpSp>
      </p:grpSp>
      <p:sp>
        <p:nvSpPr>
          <p:cNvPr id="38" name="Rectangle à coins arrondis 37"/>
          <p:cNvSpPr/>
          <p:nvPr/>
        </p:nvSpPr>
        <p:spPr>
          <a:xfrm>
            <a:off x="1197890" y="1228737"/>
            <a:ext cx="10568993" cy="15815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1197890" y="2892285"/>
            <a:ext cx="10543876" cy="17970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1194411" y="4771349"/>
            <a:ext cx="10543876" cy="17810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1197890" y="4827900"/>
            <a:ext cx="1961882" cy="338554"/>
          </a:xfrm>
          <a:prstGeom prst="rect">
            <a:avLst/>
          </a:prstGeom>
          <a:noFill/>
        </p:spPr>
        <p:txBody>
          <a:bodyPr wrap="square" rtlCol="0">
            <a:spAutoFit/>
          </a:bodyPr>
          <a:lstStyle/>
          <a:p>
            <a:r>
              <a:rPr lang="fr-FR" sz="1600" u="sng" dirty="0" smtClean="0">
                <a:effectLst>
                  <a:outerShdw blurRad="38100" dist="38100" dir="2700000" algn="tl">
                    <a:srgbClr val="000000">
                      <a:alpha val="43137"/>
                    </a:srgbClr>
                  </a:outerShdw>
                </a:effectLst>
              </a:rPr>
              <a:t>Poutre console:</a:t>
            </a:r>
            <a:endParaRPr lang="fr-FR" sz="1600" u="sng" dirty="0">
              <a:effectLst>
                <a:outerShdw blurRad="38100" dist="38100" dir="2700000" algn="tl">
                  <a:srgbClr val="000000">
                    <a:alpha val="43137"/>
                  </a:srgbClr>
                </a:outerShdw>
              </a:effectLst>
            </a:endParaRPr>
          </a:p>
        </p:txBody>
      </p:sp>
      <p:pic>
        <p:nvPicPr>
          <p:cNvPr id="42" name="Image 41"/>
          <p:cNvPicPr>
            <a:picLocks noChangeAspect="1"/>
          </p:cNvPicPr>
          <p:nvPr/>
        </p:nvPicPr>
        <p:blipFill>
          <a:blip r:embed="rId13"/>
          <a:stretch>
            <a:fillRect/>
          </a:stretch>
        </p:blipFill>
        <p:spPr>
          <a:xfrm>
            <a:off x="1936411" y="5166454"/>
            <a:ext cx="5762625" cy="1281438"/>
          </a:xfrm>
          <a:prstGeom prst="rect">
            <a:avLst/>
          </a:prstGeom>
        </p:spPr>
      </p:pic>
      <mc:AlternateContent xmlns:mc="http://schemas.openxmlformats.org/markup-compatibility/2006" xmlns:a14="http://schemas.microsoft.com/office/drawing/2010/main">
        <mc:Choice Requires="a14">
          <p:sp>
            <p:nvSpPr>
              <p:cNvPr id="44" name="ZoneTexte 43"/>
              <p:cNvSpPr txBox="1"/>
              <p:nvPr/>
            </p:nvSpPr>
            <p:spPr>
              <a:xfrm>
                <a:off x="9873013" y="6092222"/>
                <a:ext cx="1752788"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b="0" i="1" smtClean="0">
                              <a:latin typeface="Cambria Math" panose="02040503050406030204" pitchFamily="18" charset="0"/>
                            </a:rPr>
                            <m:t>𝑊</m:t>
                          </m:r>
                        </m:e>
                        <m:sub>
                          <m:r>
                            <a:rPr lang="fr-FR" sz="1600" b="0" i="1" smtClean="0">
                              <a:latin typeface="Cambria Math" panose="02040503050406030204" pitchFamily="18" charset="0"/>
                            </a:rPr>
                            <m:t>𝑐</m:t>
                          </m:r>
                        </m:sub>
                      </m:sSub>
                      <m:r>
                        <a:rPr lang="fr-FR" sz="1600" b="0" i="1" smtClean="0">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𝑀</m:t>
                          </m:r>
                        </m:e>
                        <m:sub>
                          <m:r>
                            <a:rPr lang="fr-FR" sz="1600" i="1">
                              <a:latin typeface="Cambria Math" panose="02040503050406030204" pitchFamily="18" charset="0"/>
                            </a:rPr>
                            <m:t>𝑝</m:t>
                          </m:r>
                        </m:sub>
                      </m:sSub>
                      <m:r>
                        <a:rPr lang="fr-FR" sz="1600" b="0" i="1" smtClean="0">
                          <a:latin typeface="Cambria Math" panose="02040503050406030204" pitchFamily="18" charset="0"/>
                        </a:rPr>
                        <m:t>(</m:t>
                      </m:r>
                      <m:r>
                        <a:rPr lang="fr-FR" sz="1600" b="0" i="1" smtClean="0">
                          <a:latin typeface="Cambria Math" panose="02040503050406030204" pitchFamily="18" charset="0"/>
                        </a:rPr>
                        <m:t>𝑙</m:t>
                      </m:r>
                      <m:r>
                        <a:rPr lang="fr-FR" sz="1600" b="0" i="1" smtClean="0">
                          <a:latin typeface="Cambria Math" panose="02040503050406030204" pitchFamily="18" charset="0"/>
                        </a:rPr>
                        <m:t>+</m:t>
                      </m:r>
                      <m:r>
                        <a:rPr lang="fr-FR" sz="1600" b="0" i="1" smtClean="0">
                          <a:latin typeface="Cambria Math" panose="02040503050406030204" pitchFamily="18" charset="0"/>
                        </a:rPr>
                        <m:t>𝑏</m:t>
                      </m:r>
                      <m:r>
                        <a:rPr lang="fr-FR" sz="1600" b="0" i="1" smtClean="0">
                          <a:latin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𝑎𝑏</m:t>
                      </m:r>
                    </m:oMath>
                  </m:oMathPara>
                </a14:m>
                <a:endParaRPr lang="fr-FR" sz="1600" dirty="0"/>
              </a:p>
            </p:txBody>
          </p:sp>
        </mc:Choice>
        <mc:Fallback xmlns="">
          <p:sp>
            <p:nvSpPr>
              <p:cNvPr id="44" name="ZoneTexte 43"/>
              <p:cNvSpPr txBox="1">
                <a:spLocks noRot="1" noChangeAspect="1" noMove="1" noResize="1" noEditPoints="1" noAdjustHandles="1" noChangeArrowheads="1" noChangeShapeType="1" noTextEdit="1"/>
              </p:cNvSpPr>
              <p:nvPr/>
            </p:nvSpPr>
            <p:spPr>
              <a:xfrm>
                <a:off x="9873013" y="6092222"/>
                <a:ext cx="1752788" cy="265201"/>
              </a:xfrm>
              <a:prstGeom prst="rect">
                <a:avLst/>
              </a:prstGeom>
              <a:blipFill>
                <a:blip r:embed="rId14"/>
                <a:stretch>
                  <a:fillRect l="-2439" r="-2091" b="-25000"/>
                </a:stretch>
              </a:blipFill>
            </p:spPr>
            <p:txBody>
              <a:bodyPr/>
              <a:lstStyle/>
              <a:p>
                <a:r>
                  <a:rPr lang="fr-FR">
                    <a:noFill/>
                  </a:rPr>
                  <a:t> </a:t>
                </a:r>
              </a:p>
            </p:txBody>
          </p:sp>
        </mc:Fallback>
      </mc:AlternateContent>
      <p:sp>
        <p:nvSpPr>
          <p:cNvPr id="46" name="Flèche droite 45"/>
          <p:cNvSpPr/>
          <p:nvPr/>
        </p:nvSpPr>
        <p:spPr>
          <a:xfrm>
            <a:off x="9066606" y="6152296"/>
            <a:ext cx="664609" cy="145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0" name="Groupe 49"/>
          <p:cNvGrpSpPr/>
          <p:nvPr/>
        </p:nvGrpSpPr>
        <p:grpSpPr>
          <a:xfrm>
            <a:off x="7893090" y="4941298"/>
            <a:ext cx="3085702" cy="1063146"/>
            <a:chOff x="8037469" y="4941298"/>
            <a:chExt cx="3085702" cy="1063146"/>
          </a:xfrm>
        </p:grpSpPr>
        <mc:AlternateContent xmlns:mc="http://schemas.openxmlformats.org/markup-compatibility/2006" xmlns:a14="http://schemas.microsoft.com/office/drawing/2010/main">
          <mc:Choice Requires="a14">
            <p:sp>
              <p:nvSpPr>
                <p:cNvPr id="43" name="ZoneTexte 42"/>
                <p:cNvSpPr txBox="1"/>
                <p:nvPr/>
              </p:nvSpPr>
              <p:spPr>
                <a:xfrm>
                  <a:off x="8137700" y="4941298"/>
                  <a:ext cx="298547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rPr>
                          <m:t>=</m:t>
                        </m:r>
                        <m:func>
                          <m:funcPr>
                            <m:ctrlPr>
                              <a:rPr lang="fr-FR" sz="1600" b="0" i="1" smtClean="0">
                                <a:latin typeface="Cambria Math" panose="02040503050406030204" pitchFamily="18" charset="0"/>
                              </a:rPr>
                            </m:ctrlPr>
                          </m:funcPr>
                          <m:fName>
                            <m:r>
                              <m:rPr>
                                <m:sty m:val="p"/>
                              </m:rPr>
                              <a:rPr lang="fr-FR" sz="1600" b="0" i="0" smtClean="0">
                                <a:latin typeface="Cambria Math" panose="02040503050406030204" pitchFamily="18" charset="0"/>
                              </a:rPr>
                              <m:t>tan</m:t>
                            </m:r>
                          </m:fName>
                          <m:e>
                            <m:r>
                              <a:rPr lang="fr-FR" sz="1600" b="0" i="1" smtClean="0">
                                <a:latin typeface="Cambria Math" panose="02040503050406030204" pitchFamily="18" charset="0"/>
                                <a:ea typeface="Cambria Math" panose="02040503050406030204" pitchFamily="18" charset="0"/>
                              </a:rPr>
                              <m:t>𝜃</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𝑎</m:t>
                            </m:r>
                            <m:r>
                              <a:rPr lang="fr-FR" sz="1600" b="0" i="1" smtClean="0">
                                <a:latin typeface="Cambria Math" panose="02040503050406030204" pitchFamily="18" charset="0"/>
                                <a:ea typeface="Cambria Math" panose="02040503050406030204" pitchFamily="18" charset="0"/>
                              </a:rPr>
                              <m:t>=</m:t>
                            </m:r>
                            <m:func>
                              <m:funcPr>
                                <m:ctrlPr>
                                  <a:rPr lang="fr-FR" sz="1600" i="1">
                                    <a:latin typeface="Cambria Math" panose="02040503050406030204" pitchFamily="18" charset="0"/>
                                  </a:rPr>
                                </m:ctrlPr>
                              </m:funcPr>
                              <m:fName>
                                <m:r>
                                  <m:rPr>
                                    <m:sty m:val="p"/>
                                  </m:rPr>
                                  <a:rPr lang="fr-FR" sz="1600">
                                    <a:latin typeface="Cambria Math" panose="02040503050406030204" pitchFamily="18" charset="0"/>
                                  </a:rPr>
                                  <m:t>tan</m:t>
                                </m:r>
                              </m:fName>
                              <m:e>
                                <m:r>
                                  <a:rPr lang="fr-FR" sz="1600" i="1" smtClean="0">
                                    <a:latin typeface="Cambria Math" panose="02040503050406030204" pitchFamily="18" charset="0"/>
                                    <a:ea typeface="Cambria Math" panose="02040503050406030204" pitchFamily="18" charset="0"/>
                                  </a:rPr>
                                  <m:t>𝜑</m:t>
                                </m:r>
                                <m:r>
                                  <a:rPr lang="fr-FR" sz="1600" i="1">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𝑏</m:t>
                                </m:r>
                              </m:e>
                            </m:func>
                          </m:e>
                        </m:func>
                      </m:oMath>
                    </m:oMathPara>
                  </a14:m>
                  <a:endParaRPr lang="fr-FR" sz="1600" dirty="0"/>
                </a:p>
              </p:txBody>
            </p:sp>
          </mc:Choice>
          <mc:Fallback xmlns="">
            <p:sp>
              <p:nvSpPr>
                <p:cNvPr id="43" name="ZoneTexte 42"/>
                <p:cNvSpPr txBox="1">
                  <a:spLocks noRot="1" noChangeAspect="1" noMove="1" noResize="1" noEditPoints="1" noAdjustHandles="1" noChangeArrowheads="1" noChangeShapeType="1" noTextEdit="1"/>
                </p:cNvSpPr>
                <p:nvPr/>
              </p:nvSpPr>
              <p:spPr>
                <a:xfrm>
                  <a:off x="8137700" y="4941298"/>
                  <a:ext cx="2985471" cy="246221"/>
                </a:xfrm>
                <a:prstGeom prst="rect">
                  <a:avLst/>
                </a:prstGeom>
                <a:blipFill>
                  <a:blip r:embed="rId15"/>
                  <a:stretch>
                    <a:fillRect b="-2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ZoneTexte 44"/>
                <p:cNvSpPr txBox="1"/>
                <p:nvPr/>
              </p:nvSpPr>
              <p:spPr>
                <a:xfrm>
                  <a:off x="8037469" y="5455191"/>
                  <a:ext cx="2870410" cy="549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1600" i="1" smtClean="0">
                                <a:latin typeface="Cambria Math" panose="02040503050406030204" pitchFamily="18" charset="0"/>
                              </a:rPr>
                            </m:ctrlPr>
                          </m:dPr>
                          <m:e>
                            <m:eqArr>
                              <m:eqArrPr>
                                <m:ctrlPr>
                                  <a:rPr lang="fr-FR" sz="1600" i="1" smtClean="0">
                                    <a:latin typeface="Cambria Math" panose="02040503050406030204" pitchFamily="18" charset="0"/>
                                  </a:rPr>
                                </m:ctrlPr>
                              </m:eqArrPr>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𝑖</m:t>
                                    </m:r>
                                  </m:sub>
                                </m:sSub>
                                <m:r>
                                  <a:rPr lang="fr-FR" sz="1600" i="1">
                                    <a:latin typeface="Cambria Math" panose="02040503050406030204" pitchFamily="18" charset="0"/>
                                  </a:rPr>
                                  <m:t>=</m:t>
                                </m:r>
                                <m:r>
                                  <a:rPr lang="fr-FR" sz="1600" i="1">
                                    <a:latin typeface="Cambria Math" panose="02040503050406030204" pitchFamily="18" charset="0"/>
                                  </a:rPr>
                                  <m:t>𝑀</m:t>
                                </m:r>
                                <m:r>
                                  <a:rPr lang="fr-FR" sz="1600" i="1">
                                    <a:latin typeface="Cambria Math" panose="02040503050406030204" pitchFamily="18" charset="0"/>
                                    <a:ea typeface="Cambria Math" panose="02040503050406030204" pitchFamily="18" charset="0"/>
                                  </a:rPr>
                                  <m:t>×</m:t>
                                </m:r>
                                <m:d>
                                  <m:dPr>
                                    <m:ctrlPr>
                                      <a:rPr lang="fr-FR" sz="1600" b="0" i="1" smtClean="0">
                                        <a:latin typeface="Cambria Math" panose="02040503050406030204" pitchFamily="18" charset="0"/>
                                        <a:ea typeface="Cambria Math" panose="02040503050406030204" pitchFamily="18" charset="0"/>
                                      </a:rPr>
                                    </m:ctrlPr>
                                  </m:dPr>
                                  <m:e>
                                    <m:r>
                                      <a:rPr lang="fr-FR" sz="1600" i="1">
                                        <a:latin typeface="Cambria Math" panose="02040503050406030204" pitchFamily="18" charset="0"/>
                                        <a:ea typeface="Cambria Math" panose="02040503050406030204" pitchFamily="18" charset="0"/>
                                      </a:rPr>
                                      <m:t>𝜃</m:t>
                                    </m:r>
                                    <m:r>
                                      <a:rPr lang="fr-FR" sz="1600" b="0" i="1" smtClean="0">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𝜑</m:t>
                                    </m:r>
                                  </m:e>
                                </m:d>
                                <m:r>
                                  <a:rPr lang="fr-FR" sz="1600" b="0" i="1" smtClean="0">
                                    <a:latin typeface="Cambria Math" panose="02040503050406030204" pitchFamily="18" charset="0"/>
                                    <a:ea typeface="Cambria Math" panose="02040503050406030204" pitchFamily="18" charset="0"/>
                                  </a:rPr>
                                  <m:t>+</m:t>
                                </m:r>
                                <m:r>
                                  <a:rPr lang="fr-FR" sz="1600" i="1">
                                    <a:latin typeface="Cambria Math" panose="02040503050406030204" pitchFamily="18" charset="0"/>
                                  </a:rPr>
                                  <m:t>𝑀</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𝜃</m:t>
                                </m:r>
                              </m:e>
                              <m:e>
                                <m:sSub>
                                  <m:sSubPr>
                                    <m:ctrlPr>
                                      <a:rPr lang="fr-FR" sz="1600" i="1">
                                        <a:latin typeface="Cambria Math" panose="02040503050406030204" pitchFamily="18" charset="0"/>
                                      </a:rPr>
                                    </m:ctrlPr>
                                  </m:sSubPr>
                                  <m:e>
                                    <m:r>
                                      <a:rPr lang="fr-FR" sz="1600" i="1">
                                        <a:latin typeface="Cambria Math" panose="02040503050406030204" pitchFamily="18" charset="0"/>
                                      </a:rPr>
                                      <m:t>𝑇</m:t>
                                    </m:r>
                                  </m:e>
                                  <m:sub>
                                    <m:r>
                                      <a:rPr lang="fr-FR" sz="1600" i="1">
                                        <a:latin typeface="Cambria Math" panose="02040503050406030204" pitchFamily="18" charset="0"/>
                                      </a:rPr>
                                      <m:t>𝑒</m:t>
                                    </m:r>
                                  </m:sub>
                                </m:sSub>
                                <m:r>
                                  <a:rPr lang="fr-FR" sz="1600" i="1">
                                    <a:latin typeface="Cambria Math" panose="02040503050406030204" pitchFamily="18" charset="0"/>
                                  </a:rPr>
                                  <m:t>=</m:t>
                                </m:r>
                                <m:r>
                                  <a:rPr lang="fr-FR" sz="1600" i="1">
                                    <a:latin typeface="Cambria Math" panose="02040503050406030204" pitchFamily="18" charset="0"/>
                                  </a:rPr>
                                  <m:t>𝑊</m:t>
                                </m:r>
                                <m:r>
                                  <a:rPr lang="fr-FR" sz="1600" i="1">
                                    <a:latin typeface="Cambria Math" panose="02040503050406030204" pitchFamily="18" charset="0"/>
                                    <a:ea typeface="Cambria Math" panose="02040503050406030204" pitchFamily="18" charset="0"/>
                                  </a:rPr>
                                  <m:t>×∆</m:t>
                                </m:r>
                                <m:r>
                                  <m:rPr>
                                    <m:nor/>
                                  </m:rPr>
                                  <a:rPr lang="fr-FR" sz="1600" dirty="0"/>
                                  <m:t> </m:t>
                                </m:r>
                              </m:e>
                            </m:eqArr>
                          </m:e>
                        </m:d>
                      </m:oMath>
                    </m:oMathPara>
                  </a14:m>
                  <a:endParaRPr lang="fr-FR" sz="1600" dirty="0"/>
                </a:p>
              </p:txBody>
            </p:sp>
          </mc:Choice>
          <mc:Fallback xmlns="">
            <p:sp>
              <p:nvSpPr>
                <p:cNvPr id="45" name="ZoneTexte 44"/>
                <p:cNvSpPr txBox="1">
                  <a:spLocks noRot="1" noChangeAspect="1" noMove="1" noResize="1" noEditPoints="1" noAdjustHandles="1" noChangeArrowheads="1" noChangeShapeType="1" noTextEdit="1"/>
                </p:cNvSpPr>
                <p:nvPr/>
              </p:nvSpPr>
              <p:spPr>
                <a:xfrm>
                  <a:off x="8037469" y="5455191"/>
                  <a:ext cx="2870410" cy="549253"/>
                </a:xfrm>
                <a:prstGeom prst="rect">
                  <a:avLst/>
                </a:prstGeom>
                <a:blipFill>
                  <a:blip r:embed="rId16"/>
                  <a:stretch>
                    <a:fillRect b="-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ZoneTexte 46"/>
                <p:cNvSpPr txBox="1"/>
                <p:nvPr/>
              </p:nvSpPr>
              <p:spPr>
                <a:xfrm>
                  <a:off x="8516420" y="5200819"/>
                  <a:ext cx="12146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rPr>
                          <m:t>=</m:t>
                        </m:r>
                        <m:func>
                          <m:funcPr>
                            <m:ctrlPr>
                              <a:rPr lang="fr-FR" sz="1600" b="0" i="1" smtClean="0">
                                <a:latin typeface="Cambria Math" panose="02040503050406030204" pitchFamily="18" charset="0"/>
                              </a:rPr>
                            </m:ctrlPr>
                          </m:funcPr>
                          <m:fName>
                            <m:r>
                              <a:rPr lang="fr-FR" sz="1600" i="1">
                                <a:latin typeface="Cambria Math" panose="02040503050406030204" pitchFamily="18" charset="0"/>
                                <a:ea typeface="Cambria Math" panose="02040503050406030204" pitchFamily="18" charset="0"/>
                              </a:rPr>
                              <m:t>𝜃</m:t>
                            </m:r>
                          </m:fName>
                          <m:e>
                            <m:r>
                              <a:rPr lang="fr-FR" sz="1600" b="0" i="1" smtClean="0">
                                <a:latin typeface="Cambria Math" panose="02040503050406030204" pitchFamily="18" charset="0"/>
                                <a:ea typeface="Cambria Math" panose="02040503050406030204" pitchFamily="18" charset="0"/>
                              </a:rPr>
                              <m:t>𝑎</m:t>
                            </m:r>
                            <m:r>
                              <a:rPr lang="fr-FR" sz="1600" b="0" i="1" smtClean="0">
                                <a:latin typeface="Cambria Math" panose="02040503050406030204" pitchFamily="18" charset="0"/>
                                <a:ea typeface="Cambria Math" panose="02040503050406030204" pitchFamily="18" charset="0"/>
                              </a:rPr>
                              <m:t>=</m:t>
                            </m:r>
                            <m:func>
                              <m:funcPr>
                                <m:ctrlPr>
                                  <a:rPr lang="fr-FR" sz="1600" i="1">
                                    <a:latin typeface="Cambria Math" panose="02040503050406030204" pitchFamily="18" charset="0"/>
                                  </a:rPr>
                                </m:ctrlPr>
                              </m:funcPr>
                              <m:fName>
                                <m:r>
                                  <a:rPr lang="fr-FR" sz="1600" i="1">
                                    <a:latin typeface="Cambria Math" panose="02040503050406030204" pitchFamily="18" charset="0"/>
                                    <a:ea typeface="Cambria Math" panose="02040503050406030204" pitchFamily="18" charset="0"/>
                                  </a:rPr>
                                  <m:t>𝜑</m:t>
                                </m:r>
                              </m:fName>
                              <m:e>
                                <m:r>
                                  <a:rPr lang="fr-FR" sz="1600" b="0" i="1" smtClean="0">
                                    <a:latin typeface="Cambria Math" panose="02040503050406030204" pitchFamily="18" charset="0"/>
                                    <a:ea typeface="Cambria Math" panose="02040503050406030204" pitchFamily="18" charset="0"/>
                                  </a:rPr>
                                  <m:t>𝑏</m:t>
                                </m:r>
                              </m:e>
                            </m:func>
                          </m:e>
                        </m:func>
                      </m:oMath>
                    </m:oMathPara>
                  </a14:m>
                  <a:endParaRPr lang="fr-FR" sz="1600" dirty="0"/>
                </a:p>
              </p:txBody>
            </p:sp>
          </mc:Choice>
          <mc:Fallback xmlns="">
            <p:sp>
              <p:nvSpPr>
                <p:cNvPr id="47" name="ZoneTexte 46"/>
                <p:cNvSpPr txBox="1">
                  <a:spLocks noRot="1" noChangeAspect="1" noMove="1" noResize="1" noEditPoints="1" noAdjustHandles="1" noChangeArrowheads="1" noChangeShapeType="1" noTextEdit="1"/>
                </p:cNvSpPr>
                <p:nvPr/>
              </p:nvSpPr>
              <p:spPr>
                <a:xfrm>
                  <a:off x="8516420" y="5200819"/>
                  <a:ext cx="1214692" cy="246221"/>
                </a:xfrm>
                <a:prstGeom prst="rect">
                  <a:avLst/>
                </a:prstGeom>
                <a:blipFill>
                  <a:blip r:embed="rId17"/>
                  <a:stretch>
                    <a:fillRect l="-3000" r="-3000" b="-21951"/>
                  </a:stretch>
                </a:blipFill>
              </p:spPr>
              <p:txBody>
                <a:bodyPr/>
                <a:lstStyle/>
                <a:p>
                  <a:r>
                    <a:rPr lang="fr-FR">
                      <a:noFill/>
                    </a:rPr>
                    <a:t> </a:t>
                  </a:r>
                </a:p>
              </p:txBody>
            </p:sp>
          </mc:Fallback>
        </mc:AlternateContent>
        <p:sp>
          <p:nvSpPr>
            <p:cNvPr id="48" name="Flèche droite 47"/>
            <p:cNvSpPr/>
            <p:nvPr/>
          </p:nvSpPr>
          <p:spPr>
            <a:xfrm>
              <a:off x="9852340" y="5311162"/>
              <a:ext cx="250129" cy="62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9" name="Rectangle 48"/>
                <p:cNvSpPr/>
                <p:nvPr/>
              </p:nvSpPr>
              <p:spPr>
                <a:xfrm>
                  <a:off x="10134040" y="5154652"/>
                  <a:ext cx="928972" cy="338554"/>
                </a:xfrm>
                <a:prstGeom prst="rect">
                  <a:avLst/>
                </a:prstGeom>
              </p:spPr>
              <p:txBody>
                <a:bodyPr wrap="none">
                  <a:spAutoFit/>
                </a:bodyPr>
                <a:lstStyle/>
                <a:p>
                  <a14:m>
                    <m:oMath xmlns:m="http://schemas.openxmlformats.org/officeDocument/2006/math">
                      <m:r>
                        <a:rPr lang="fr-FR" sz="1600" i="1" smtClean="0">
                          <a:latin typeface="Cambria Math" panose="02040503050406030204" pitchFamily="18" charset="0"/>
                          <a:ea typeface="Cambria Math" panose="02040503050406030204" pitchFamily="18" charset="0"/>
                        </a:rPr>
                        <m:t>𝜑</m:t>
                      </m:r>
                    </m:oMath>
                  </a14:m>
                  <a:r>
                    <a:rPr lang="fr-FR" sz="1600" dirty="0" smtClean="0"/>
                    <a:t>=</a:t>
                  </a:r>
                  <a:r>
                    <a:rPr lang="fr-FR" sz="1600" dirty="0"/>
                    <a:t> </a:t>
                  </a:r>
                  <a14:m>
                    <m:oMath xmlns:m="http://schemas.openxmlformats.org/officeDocument/2006/math">
                      <m:r>
                        <a:rPr lang="fr-FR" sz="1600" i="1">
                          <a:latin typeface="Cambria Math" panose="02040503050406030204" pitchFamily="18" charset="0"/>
                        </a:rPr>
                        <m:t>𝑎</m:t>
                      </m:r>
                      <m:r>
                        <a:rPr lang="fr-FR" sz="1600" i="1">
                          <a:latin typeface="Cambria Math" panose="02040503050406030204" pitchFamily="18" charset="0"/>
                          <a:ea typeface="Cambria Math" panose="02040503050406030204" pitchFamily="18" charset="0"/>
                        </a:rPr>
                        <m:t>𝜃</m:t>
                      </m:r>
                      <m:r>
                        <a:rPr lang="fr-FR" sz="1600" i="1">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𝑏</m:t>
                      </m:r>
                    </m:oMath>
                  </a14:m>
                  <a:endParaRPr lang="fr-FR" sz="1600" dirty="0"/>
                </a:p>
              </p:txBody>
            </p:sp>
          </mc:Choice>
          <mc:Fallback xmlns="">
            <p:sp>
              <p:nvSpPr>
                <p:cNvPr id="49" name="Rectangle 48"/>
                <p:cNvSpPr>
                  <a:spLocks noRot="1" noChangeAspect="1" noMove="1" noResize="1" noEditPoints="1" noAdjustHandles="1" noChangeArrowheads="1" noChangeShapeType="1" noTextEdit="1"/>
                </p:cNvSpPr>
                <p:nvPr/>
              </p:nvSpPr>
              <p:spPr>
                <a:xfrm>
                  <a:off x="10134040" y="5154652"/>
                  <a:ext cx="928972" cy="338554"/>
                </a:xfrm>
                <a:prstGeom prst="rect">
                  <a:avLst/>
                </a:prstGeom>
                <a:blipFill>
                  <a:blip r:embed="rId18"/>
                  <a:stretch>
                    <a:fillRect t="-5455" b="-23636"/>
                  </a:stretch>
                </a:blipFill>
              </p:spPr>
              <p:txBody>
                <a:bodyPr/>
                <a:lstStyle/>
                <a:p>
                  <a:r>
                    <a:rPr lang="fr-FR">
                      <a:noFill/>
                    </a:rPr>
                    <a:t> </a:t>
                  </a:r>
                </a:p>
              </p:txBody>
            </p:sp>
          </mc:Fallback>
        </mc:AlternateContent>
      </p:grpSp>
    </p:spTree>
    <p:extLst>
      <p:ext uri="{BB962C8B-B14F-4D97-AF65-F5344CB8AC3E}">
        <p14:creationId xmlns:p14="http://schemas.microsoft.com/office/powerpoint/2010/main" val="3369788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171977" y="884412"/>
            <a:ext cx="10676586" cy="1047979"/>
          </a:xfrm>
          <a:prstGeom prst="rect">
            <a:avLst/>
          </a:prstGeom>
        </p:spPr>
        <p:txBody>
          <a:bodyPr wrap="square">
            <a:spAutoFit/>
          </a:bodyPr>
          <a:lstStyle/>
          <a:p>
            <a:pPr algn="just">
              <a:lnSpc>
                <a:spcPct val="115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L'analyse d’un portique couvert plusieurs possibilités que l'analyse d’une poutre. Le portique peut s’effondrer sous une charge horizontale (ruine des poteaux), ou par les charges verticales (ruine des poutres), ou par la combinaison des deux cas. </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5" name="Rectangle 4"/>
          <p:cNvSpPr/>
          <p:nvPr/>
        </p:nvSpPr>
        <p:spPr>
          <a:xfrm>
            <a:off x="1171977" y="1927969"/>
            <a:ext cx="10676586" cy="1039708"/>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Le   nombre   de   mécanismes   possibles   croit   rapidement   lorsque   le   nombre   de   sections potentiellement critiques augmente et il devient très difficile de relever tout ces mécanismes, sans risquer d’en omettre.</a:t>
            </a:r>
          </a:p>
        </p:txBody>
      </p:sp>
      <p:sp>
        <p:nvSpPr>
          <p:cNvPr id="6" name="Rectangle 5"/>
          <p:cNvSpPr/>
          <p:nvPr/>
        </p:nvSpPr>
        <p:spPr>
          <a:xfrm>
            <a:off x="1171977" y="2995061"/>
            <a:ext cx="10676586" cy="1039708"/>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Il existe plusieurs systèmes de mécanismes indépendants dans une structure. </a:t>
            </a:r>
            <a:r>
              <a:rPr lang="fr-FR" dirty="0" smtClean="0">
                <a:effectLst>
                  <a:outerShdw blurRad="38100" dist="38100" dir="2700000" algn="tl">
                    <a:srgbClr val="000000">
                      <a:alpha val="43137"/>
                    </a:srgbClr>
                  </a:outerShdw>
                </a:effectLst>
              </a:rPr>
              <a:t>Le nombre de ces systèmes (m) est relié au </a:t>
            </a:r>
            <a:r>
              <a:rPr lang="fr-FR" dirty="0">
                <a:effectLst>
                  <a:outerShdw blurRad="38100" dist="38100" dir="2700000" algn="tl">
                    <a:srgbClr val="000000">
                      <a:alpha val="43137"/>
                    </a:srgbClr>
                  </a:outerShdw>
                </a:effectLst>
              </a:rPr>
              <a:t>degré d’</a:t>
            </a:r>
            <a:r>
              <a:rPr lang="fr-FR" dirty="0" err="1">
                <a:effectLst>
                  <a:outerShdw blurRad="38100" dist="38100" dir="2700000" algn="tl">
                    <a:srgbClr val="000000">
                      <a:alpha val="43137"/>
                    </a:srgbClr>
                  </a:outerShdw>
                </a:effectLst>
              </a:rPr>
              <a:t>hyperstaticité</a:t>
            </a:r>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(h) </a:t>
            </a:r>
            <a:r>
              <a:rPr lang="fr-FR" dirty="0">
                <a:effectLst>
                  <a:outerShdw blurRad="38100" dist="38100" dir="2700000" algn="tl">
                    <a:srgbClr val="000000">
                      <a:alpha val="43137"/>
                    </a:srgbClr>
                  </a:outerShdw>
                </a:effectLst>
              </a:rPr>
              <a:t>de la </a:t>
            </a:r>
            <a:r>
              <a:rPr lang="fr-FR" dirty="0" smtClean="0">
                <a:effectLst>
                  <a:outerShdw blurRad="38100" dist="38100" dir="2700000" algn="tl">
                    <a:srgbClr val="000000">
                      <a:alpha val="43137"/>
                    </a:srgbClr>
                  </a:outerShdw>
                </a:effectLst>
              </a:rPr>
              <a:t>structure et </a:t>
            </a:r>
            <a:r>
              <a:rPr lang="fr-FR" dirty="0">
                <a:effectLst>
                  <a:outerShdw blurRad="38100" dist="38100" dir="2700000" algn="tl">
                    <a:srgbClr val="000000">
                      <a:alpha val="43137"/>
                    </a:srgbClr>
                  </a:outerShdw>
                </a:effectLst>
              </a:rPr>
              <a:t>le nombre de </a:t>
            </a:r>
            <a:r>
              <a:rPr lang="fr-FR" dirty="0" smtClean="0">
                <a:effectLst>
                  <a:outerShdw blurRad="38100" dist="38100" dir="2700000" algn="tl">
                    <a:srgbClr val="000000">
                      <a:alpha val="43137"/>
                    </a:srgbClr>
                  </a:outerShdw>
                </a:effectLst>
              </a:rPr>
              <a:t>rotules plastiques </a:t>
            </a:r>
            <a:r>
              <a:rPr lang="fr-FR" dirty="0">
                <a:effectLst>
                  <a:outerShdw blurRad="38100" dist="38100" dir="2700000" algn="tl">
                    <a:srgbClr val="000000">
                      <a:alpha val="43137"/>
                    </a:srgbClr>
                  </a:outerShdw>
                </a:effectLst>
              </a:rPr>
              <a:t>possibles </a:t>
            </a:r>
            <a:r>
              <a:rPr lang="fr-FR" dirty="0" smtClean="0">
                <a:effectLst>
                  <a:outerShdw blurRad="38100" dist="38100" dir="2700000" algn="tl">
                    <a:srgbClr val="000000">
                      <a:alpha val="43137"/>
                    </a:srgbClr>
                  </a:outerShdw>
                </a:effectLst>
              </a:rPr>
              <a:t>(r) </a:t>
            </a:r>
            <a:r>
              <a:rPr lang="fr-FR" dirty="0">
                <a:effectLst>
                  <a:outerShdw blurRad="38100" dist="38100" dir="2700000" algn="tl">
                    <a:srgbClr val="000000">
                      <a:alpha val="43137"/>
                    </a:srgbClr>
                  </a:outerShdw>
                </a:effectLst>
              </a:rPr>
              <a:t>de la structure </a:t>
            </a:r>
            <a:r>
              <a:rPr lang="fr-FR" dirty="0" smtClean="0">
                <a:effectLst>
                  <a:outerShdw blurRad="38100" dist="38100" dir="2700000" algn="tl">
                    <a:srgbClr val="000000">
                      <a:alpha val="43137"/>
                    </a:srgbClr>
                  </a:outerShdw>
                </a:effectLst>
              </a:rPr>
              <a:t>(m=r </a:t>
            </a:r>
            <a:r>
              <a:rPr lang="fr-FR" dirty="0">
                <a:effectLst>
                  <a:outerShdw blurRad="38100" dist="38100" dir="2700000" algn="tl">
                    <a:srgbClr val="000000">
                      <a:alpha val="43137"/>
                    </a:srgbClr>
                  </a:outerShdw>
                </a:effectLst>
              </a:rPr>
              <a:t>- h) .</a:t>
            </a:r>
          </a:p>
        </p:txBody>
      </p:sp>
      <p:sp>
        <p:nvSpPr>
          <p:cNvPr id="7" name="Rectangle 6"/>
          <p:cNvSpPr/>
          <p:nvPr/>
        </p:nvSpPr>
        <p:spPr>
          <a:xfrm>
            <a:off x="1171977" y="4056538"/>
            <a:ext cx="6084807" cy="408125"/>
          </a:xfrm>
          <a:prstGeom prst="rect">
            <a:avLst/>
          </a:prstGeom>
        </p:spPr>
        <p:txBody>
          <a:bodyPr wrap="none">
            <a:spAutoFit/>
          </a:bodyPr>
          <a:lstStyle/>
          <a:p>
            <a:pPr algn="just">
              <a:lnSpc>
                <a:spcPct val="114000"/>
              </a:lnSpc>
            </a:pPr>
            <a:r>
              <a:rPr lang="fr-FR" dirty="0">
                <a:effectLst>
                  <a:outerShdw blurRad="38100" dist="38100" dir="2700000" algn="tl">
                    <a:srgbClr val="000000">
                      <a:alpha val="43137"/>
                    </a:srgbClr>
                  </a:outerShdw>
                </a:effectLst>
              </a:rPr>
              <a:t>On peut distinguer quatre types de mécanismes </a:t>
            </a:r>
            <a:r>
              <a:rPr lang="fr-FR" dirty="0" smtClean="0">
                <a:effectLst>
                  <a:outerShdw blurRad="38100" dist="38100" dir="2700000" algn="tl">
                    <a:srgbClr val="000000">
                      <a:alpha val="43137"/>
                    </a:srgbClr>
                  </a:outerShdw>
                </a:effectLst>
              </a:rPr>
              <a:t>indépendants:</a:t>
            </a:r>
            <a:endParaRPr lang="fr-FR" dirty="0">
              <a:effectLst>
                <a:outerShdw blurRad="38100" dist="38100" dir="2700000" algn="tl">
                  <a:srgbClr val="000000">
                    <a:alpha val="43137"/>
                  </a:srgbClr>
                </a:outerShdw>
              </a:effectLst>
            </a:endParaRPr>
          </a:p>
        </p:txBody>
      </p:sp>
      <p:pic>
        <p:nvPicPr>
          <p:cNvPr id="11" name="Image 10"/>
          <p:cNvPicPr/>
          <p:nvPr/>
        </p:nvPicPr>
        <p:blipFill>
          <a:blip r:embed="rId3"/>
          <a:srcRect l="4216" t="8723" r="54021" b="8100"/>
          <a:stretch>
            <a:fillRect/>
          </a:stretch>
        </p:blipFill>
        <p:spPr bwMode="auto">
          <a:xfrm>
            <a:off x="1795958" y="4527125"/>
            <a:ext cx="1310640" cy="1512570"/>
          </a:xfrm>
          <a:prstGeom prst="rect">
            <a:avLst/>
          </a:prstGeom>
          <a:noFill/>
          <a:ln w="9525">
            <a:noFill/>
            <a:miter lim="800000"/>
            <a:headEnd/>
            <a:tailEnd/>
          </a:ln>
        </p:spPr>
      </p:pic>
      <p:pic>
        <p:nvPicPr>
          <p:cNvPr id="12" name="Image 11"/>
          <p:cNvPicPr/>
          <p:nvPr/>
        </p:nvPicPr>
        <p:blipFill>
          <a:blip r:embed="rId4"/>
          <a:srcRect/>
          <a:stretch>
            <a:fillRect/>
          </a:stretch>
        </p:blipFill>
        <p:spPr bwMode="auto">
          <a:xfrm>
            <a:off x="4214380" y="4593050"/>
            <a:ext cx="1580515" cy="1384278"/>
          </a:xfrm>
          <a:prstGeom prst="rect">
            <a:avLst/>
          </a:prstGeom>
          <a:noFill/>
          <a:ln w="9525">
            <a:noFill/>
            <a:miter lim="800000"/>
            <a:headEnd/>
            <a:tailEnd/>
          </a:ln>
        </p:spPr>
      </p:pic>
      <p:pic>
        <p:nvPicPr>
          <p:cNvPr id="13" name="Image 12"/>
          <p:cNvPicPr/>
          <p:nvPr/>
        </p:nvPicPr>
        <p:blipFill>
          <a:blip r:embed="rId5"/>
          <a:srcRect/>
          <a:stretch>
            <a:fillRect/>
          </a:stretch>
        </p:blipFill>
        <p:spPr bwMode="auto">
          <a:xfrm>
            <a:off x="6684625" y="4621422"/>
            <a:ext cx="1532890" cy="1323975"/>
          </a:xfrm>
          <a:prstGeom prst="rect">
            <a:avLst/>
          </a:prstGeom>
          <a:noFill/>
          <a:ln w="9525">
            <a:noFill/>
            <a:miter lim="800000"/>
            <a:headEnd/>
            <a:tailEnd/>
          </a:ln>
        </p:spPr>
      </p:pic>
      <p:pic>
        <p:nvPicPr>
          <p:cNvPr id="14" name="Image 13"/>
          <p:cNvPicPr/>
          <p:nvPr/>
        </p:nvPicPr>
        <p:blipFill>
          <a:blip r:embed="rId6"/>
          <a:srcRect/>
          <a:stretch>
            <a:fillRect/>
          </a:stretch>
        </p:blipFill>
        <p:spPr bwMode="auto">
          <a:xfrm>
            <a:off x="9107245" y="4692859"/>
            <a:ext cx="2272665" cy="1181100"/>
          </a:xfrm>
          <a:prstGeom prst="rect">
            <a:avLst/>
          </a:prstGeom>
          <a:noFill/>
          <a:ln w="9525">
            <a:noFill/>
            <a:miter lim="800000"/>
            <a:headEnd/>
            <a:tailEnd/>
          </a:ln>
        </p:spPr>
      </p:pic>
      <p:sp>
        <p:nvSpPr>
          <p:cNvPr id="8" name="Rectangle 7"/>
          <p:cNvSpPr/>
          <p:nvPr/>
        </p:nvSpPr>
        <p:spPr>
          <a:xfrm>
            <a:off x="1277972" y="6061464"/>
            <a:ext cx="2319866" cy="388633"/>
          </a:xfrm>
          <a:prstGeom prst="rect">
            <a:avLst/>
          </a:prstGeom>
        </p:spPr>
        <p:txBody>
          <a:bodyPr wrap="none">
            <a:spAutoFit/>
          </a:bodyPr>
          <a:lstStyle/>
          <a:p>
            <a:pPr>
              <a:lnSpc>
                <a:spcPct val="114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Mécanismes de poutre.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3828674" y="6078995"/>
            <a:ext cx="2351926"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Mécanisme de panneau</a:t>
            </a:r>
            <a:endParaRPr lang="fr-FR" dirty="0"/>
          </a:p>
        </p:txBody>
      </p:sp>
      <p:sp>
        <p:nvSpPr>
          <p:cNvPr id="16" name="Rectangle 15"/>
          <p:cNvSpPr/>
          <p:nvPr/>
        </p:nvSpPr>
        <p:spPr>
          <a:xfrm>
            <a:off x="6217399" y="6078995"/>
            <a:ext cx="2467342"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Mécanisme  de  portique</a:t>
            </a:r>
            <a:endParaRPr lang="fr-FR" dirty="0"/>
          </a:p>
        </p:txBody>
      </p:sp>
      <p:sp>
        <p:nvSpPr>
          <p:cNvPr id="17" name="Rectangle 16"/>
          <p:cNvSpPr/>
          <p:nvPr/>
        </p:nvSpPr>
        <p:spPr>
          <a:xfrm>
            <a:off x="9140855" y="6029898"/>
            <a:ext cx="2153154"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Mécanisme de nœud </a:t>
            </a:r>
            <a:endParaRPr lang="fr-FR" dirty="0"/>
          </a:p>
        </p:txBody>
      </p:sp>
      <p:sp>
        <p:nvSpPr>
          <p:cNvPr id="18" name="ZoneTexte 17"/>
          <p:cNvSpPr txBox="1"/>
          <p:nvPr/>
        </p:nvSpPr>
        <p:spPr>
          <a:xfrm>
            <a:off x="1277972" y="377351"/>
            <a:ext cx="1072217" cy="369332"/>
          </a:xfrm>
          <a:prstGeom prst="rect">
            <a:avLst/>
          </a:prstGeom>
          <a:noFill/>
        </p:spPr>
        <p:txBody>
          <a:bodyPr wrap="none" rtlCol="0">
            <a:spAutoFit/>
          </a:bodyPr>
          <a:lstStyle/>
          <a:p>
            <a:r>
              <a:rPr lang="fr-FR" b="1" u="sng" dirty="0" smtClean="0">
                <a:effectLst>
                  <a:outerShdw blurRad="38100" dist="38100" dir="2700000" algn="tl">
                    <a:srgbClr val="000000">
                      <a:alpha val="43137"/>
                    </a:srgbClr>
                  </a:outerShdw>
                </a:effectLst>
              </a:rPr>
              <a:t>Portique:</a:t>
            </a:r>
            <a:endParaRPr lang="fr-FR"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079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36372" y="452580"/>
            <a:ext cx="10303098" cy="723916"/>
          </a:xfrm>
          <a:prstGeom prst="rect">
            <a:avLst/>
          </a:prstGeom>
        </p:spPr>
        <p:txBody>
          <a:bodyPr wrap="square">
            <a:spAutoFit/>
          </a:bodyPr>
          <a:lstStyle/>
          <a:p>
            <a:pPr algn="just">
              <a:lnSpc>
                <a:spcPct val="114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Le nombre de mécanismes combinés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(mc)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est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défini par le nombre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de permutations possibles de mécanismes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indépendants, il est donné en fonction de mécanismes indépendants comme suit:</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3" name="Rectangle 2"/>
          <p:cNvSpPr/>
          <p:nvPr/>
        </p:nvSpPr>
        <p:spPr>
          <a:xfrm>
            <a:off x="5564517" y="1331047"/>
            <a:ext cx="1879041" cy="463397"/>
          </a:xfrm>
          <a:prstGeom prst="rect">
            <a:avLst/>
          </a:prstGeom>
        </p:spPr>
        <p:txBody>
          <a:bodyPr wrap="none">
            <a:spAutoFit/>
          </a:bodyPr>
          <a:lstStyle/>
          <a:p>
            <a:pPr>
              <a:lnSpc>
                <a:spcPct val="150000"/>
              </a:lnSpc>
              <a:spcAft>
                <a:spcPts val="0"/>
              </a:spcAft>
            </a:pPr>
            <a:r>
              <a:rPr lang="fr-FR"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t>
            </a:r>
            <a:r>
              <a:rPr lang="fr-FR" b="1" baseline="-25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a:t>
            </a:r>
            <a:r>
              <a:rPr lang="fr-FR"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(2</a:t>
            </a:r>
            <a:r>
              <a:rPr lang="fr-FR" b="1" baseline="30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t>
            </a:r>
            <a:r>
              <a:rPr lang="fr-FR"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1) - m </a:t>
            </a:r>
            <a:endParaRPr lang="fr-F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p:nvPr/>
        </p:nvPicPr>
        <p:blipFill>
          <a:blip r:embed="rId3"/>
          <a:srcRect l="6967" r="18002" b="9412"/>
          <a:stretch>
            <a:fillRect/>
          </a:stretch>
        </p:blipFill>
        <p:spPr bwMode="auto">
          <a:xfrm>
            <a:off x="1910903" y="2243349"/>
            <a:ext cx="1905000" cy="1676400"/>
          </a:xfrm>
          <a:prstGeom prst="rect">
            <a:avLst/>
          </a:prstGeom>
          <a:noFill/>
          <a:ln w="9525">
            <a:noFill/>
            <a:miter lim="800000"/>
            <a:headEnd/>
            <a:tailEnd/>
          </a:ln>
        </p:spPr>
      </p:pic>
      <p:pic>
        <p:nvPicPr>
          <p:cNvPr id="8" name="Image 7"/>
          <p:cNvPicPr/>
          <p:nvPr/>
        </p:nvPicPr>
        <p:blipFill>
          <a:blip r:embed="rId4"/>
          <a:srcRect/>
          <a:stretch>
            <a:fillRect/>
          </a:stretch>
        </p:blipFill>
        <p:spPr bwMode="auto">
          <a:xfrm>
            <a:off x="7533711" y="2243349"/>
            <a:ext cx="3424601" cy="1676400"/>
          </a:xfrm>
          <a:prstGeom prst="rect">
            <a:avLst/>
          </a:prstGeom>
          <a:noFill/>
          <a:ln w="9525">
            <a:noFill/>
            <a:miter lim="800000"/>
            <a:headEnd/>
            <a:tailEnd/>
          </a:ln>
        </p:spPr>
      </p:pic>
      <p:sp>
        <p:nvSpPr>
          <p:cNvPr id="5" name="Rectangle 4"/>
          <p:cNvSpPr/>
          <p:nvPr/>
        </p:nvSpPr>
        <p:spPr>
          <a:xfrm>
            <a:off x="1910903" y="3919749"/>
            <a:ext cx="2064913" cy="923330"/>
          </a:xfrm>
          <a:prstGeom prst="rect">
            <a:avLst/>
          </a:prstGeom>
        </p:spPr>
        <p:txBody>
          <a:bodyPr wrap="square">
            <a:spAutoFit/>
          </a:bodyPr>
          <a:lstStyle/>
          <a:p>
            <a:pPr>
              <a:lnSpc>
                <a:spcPct val="150000"/>
              </a:lnSpc>
              <a:spcAft>
                <a:spcPts val="0"/>
              </a:spcAft>
            </a:pPr>
            <a:r>
              <a:rPr lang="fr-F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 = 5 – 3 = 2</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t>
            </a:r>
            <a:r>
              <a:rPr lang="fr-FR" baseline="-25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a:t>
            </a:r>
            <a:r>
              <a:rPr lang="fr-F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(2</a:t>
            </a:r>
            <a:r>
              <a:rPr lang="fr-FR" baseline="30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2</a:t>
            </a:r>
            <a:r>
              <a:rPr lang="fr-F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 1) -2 = 1</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533711" y="3915389"/>
            <a:ext cx="3424601" cy="923330"/>
          </a:xfrm>
          <a:prstGeom prst="rect">
            <a:avLst/>
          </a:prstGeom>
        </p:spPr>
        <p:txBody>
          <a:bodyPr wrap="square">
            <a:spAutoFit/>
          </a:bodyPr>
          <a:lstStyle/>
          <a:p>
            <a:pPr>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m = 11 – </a:t>
            </a:r>
            <a:r>
              <a:rPr lang="fr-FR" dirty="0" smtClean="0">
                <a:latin typeface="Times New Roman" panose="02020603050405020304" pitchFamily="18" charset="0"/>
                <a:ea typeface="Calibri" panose="020F0502020204030204" pitchFamily="34" charset="0"/>
                <a:cs typeface="Arial" panose="020B0604020202020204" pitchFamily="34" charset="0"/>
              </a:rPr>
              <a:t>6 </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smtClean="0">
                <a:latin typeface="Times New Roman" panose="02020603050405020304" pitchFamily="18" charset="0"/>
                <a:ea typeface="Calibri" panose="020F0502020204030204" pitchFamily="34" charset="0"/>
                <a:cs typeface="Arial" panose="020B0604020202020204" pitchFamily="34" charset="0"/>
              </a:rPr>
              <a:t>5</a:t>
            </a: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m</a:t>
            </a:r>
            <a:r>
              <a:rPr lang="fr-FR" baseline="-25000" dirty="0">
                <a:latin typeface="Times New Roman" panose="02020603050405020304" pitchFamily="18" charset="0"/>
                <a:ea typeface="Calibri" panose="020F0502020204030204" pitchFamily="34" charset="0"/>
                <a:cs typeface="Arial" panose="020B0604020202020204" pitchFamily="34" charset="0"/>
              </a:rPr>
              <a:t>c</a:t>
            </a:r>
            <a:r>
              <a:rPr lang="fr-FR" dirty="0">
                <a:latin typeface="Times New Roman" panose="02020603050405020304" pitchFamily="18" charset="0"/>
                <a:ea typeface="Calibri" panose="020F0502020204030204" pitchFamily="34" charset="0"/>
                <a:cs typeface="Arial" panose="020B0604020202020204" pitchFamily="34" charset="0"/>
              </a:rPr>
              <a:t> = (</a:t>
            </a:r>
            <a:r>
              <a:rPr lang="fr-FR" dirty="0" smtClean="0">
                <a:latin typeface="Times New Roman" panose="02020603050405020304" pitchFamily="18" charset="0"/>
                <a:ea typeface="Calibri" panose="020F0502020204030204" pitchFamily="34" charset="0"/>
                <a:cs typeface="Arial" panose="020B0604020202020204" pitchFamily="34" charset="0"/>
              </a:rPr>
              <a:t>2</a:t>
            </a:r>
            <a:r>
              <a:rPr lang="fr-FR" baseline="30000" dirty="0" smtClean="0">
                <a:latin typeface="Times New Roman" panose="02020603050405020304" pitchFamily="18" charset="0"/>
                <a:ea typeface="Calibri" panose="020F0502020204030204" pitchFamily="34" charset="0"/>
                <a:cs typeface="Arial" panose="020B0604020202020204" pitchFamily="34" charset="0"/>
              </a:rPr>
              <a:t>5</a:t>
            </a:r>
            <a:r>
              <a:rPr lang="fr-FR" dirty="0" smtClean="0">
                <a:latin typeface="Times New Roman" panose="02020603050405020304" pitchFamily="18" charset="0"/>
                <a:ea typeface="Calibri" panose="020F0502020204030204" pitchFamily="34" charset="0"/>
                <a:cs typeface="Arial" panose="020B0604020202020204" pitchFamily="34" charset="0"/>
              </a:rPr>
              <a:t> </a:t>
            </a:r>
            <a:r>
              <a:rPr lang="fr-FR" dirty="0">
                <a:latin typeface="Times New Roman" panose="02020603050405020304" pitchFamily="18" charset="0"/>
                <a:ea typeface="Calibri" panose="020F0502020204030204" pitchFamily="34" charset="0"/>
                <a:cs typeface="Arial" panose="020B0604020202020204" pitchFamily="34" charset="0"/>
              </a:rPr>
              <a:t>– 1) </a:t>
            </a:r>
            <a:r>
              <a:rPr lang="fr-FR" dirty="0" smtClean="0">
                <a:latin typeface="Times New Roman" panose="02020603050405020304" pitchFamily="18" charset="0"/>
                <a:ea typeface="Calibri" panose="020F0502020204030204" pitchFamily="34" charset="0"/>
                <a:cs typeface="Arial" panose="020B0604020202020204" pitchFamily="34" charset="0"/>
              </a:rPr>
              <a:t>-5 </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smtClean="0">
                <a:latin typeface="Times New Roman" panose="02020603050405020304" pitchFamily="18" charset="0"/>
                <a:ea typeface="Calibri" panose="020F0502020204030204" pitchFamily="34" charset="0"/>
                <a:cs typeface="Arial" panose="020B0604020202020204" pitchFamily="34" charset="0"/>
              </a:rPr>
              <a:t>26</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7076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346725" y="264526"/>
            <a:ext cx="2407967" cy="369332"/>
          </a:xfrm>
          <a:prstGeom prst="rect">
            <a:avLst/>
          </a:prstGeom>
        </p:spPr>
        <p:txBody>
          <a:bodyPr wrap="none">
            <a:spAutoFit/>
          </a:bodyPr>
          <a:lstStyle/>
          <a:p>
            <a:r>
              <a:rPr lang="fr-FR" b="1" u="sng" dirty="0">
                <a:effectLst>
                  <a:outerShdw blurRad="38100" dist="38100" dir="2700000" algn="tl">
                    <a:srgbClr val="000000">
                      <a:alpha val="43137"/>
                    </a:srgbClr>
                  </a:outerShdw>
                </a:effectLst>
              </a:rPr>
              <a:t>Degré d’</a:t>
            </a:r>
            <a:r>
              <a:rPr lang="fr-FR" b="1" u="sng" dirty="0" err="1">
                <a:effectLst>
                  <a:outerShdw blurRad="38100" dist="38100" dir="2700000" algn="tl">
                    <a:srgbClr val="000000">
                      <a:alpha val="43137"/>
                    </a:srgbClr>
                  </a:outerShdw>
                </a:effectLst>
              </a:rPr>
              <a:t>hyperstaticité</a:t>
            </a:r>
            <a:r>
              <a:rPr lang="fr-FR" b="1" u="sng" dirty="0">
                <a:effectLst>
                  <a:outerShdw blurRad="38100" dist="38100" dir="2700000" algn="tl">
                    <a:srgbClr val="000000">
                      <a:alpha val="43137"/>
                    </a:srgbClr>
                  </a:outerShdw>
                </a:effectLst>
              </a:rPr>
              <a:t> :</a:t>
            </a:r>
          </a:p>
        </p:txBody>
      </p:sp>
      <p:grpSp>
        <p:nvGrpSpPr>
          <p:cNvPr id="4" name="Groupe 3"/>
          <p:cNvGrpSpPr/>
          <p:nvPr/>
        </p:nvGrpSpPr>
        <p:grpSpPr>
          <a:xfrm>
            <a:off x="2294685" y="2461743"/>
            <a:ext cx="8068809" cy="3832950"/>
            <a:chOff x="2294685" y="1719623"/>
            <a:chExt cx="8068809" cy="3832950"/>
          </a:xfrm>
        </p:grpSpPr>
        <p:pic>
          <p:nvPicPr>
            <p:cNvPr id="5" name="Image 4"/>
            <p:cNvPicPr/>
            <p:nvPr/>
          </p:nvPicPr>
          <p:blipFill>
            <a:blip r:embed="rId3" cstate="print"/>
            <a:srcRect l="7654" t="35698" r="70216" b="27716"/>
            <a:stretch>
              <a:fillRect/>
            </a:stretch>
          </p:blipFill>
          <p:spPr bwMode="auto">
            <a:xfrm>
              <a:off x="2294685" y="1719623"/>
              <a:ext cx="1266825" cy="1571625"/>
            </a:xfrm>
            <a:prstGeom prst="rect">
              <a:avLst/>
            </a:prstGeom>
            <a:noFill/>
            <a:ln w="9525">
              <a:noFill/>
              <a:miter lim="800000"/>
              <a:headEnd/>
              <a:tailEnd/>
            </a:ln>
          </p:spPr>
        </p:pic>
        <p:pic>
          <p:nvPicPr>
            <p:cNvPr id="6" name="Image 5"/>
            <p:cNvPicPr/>
            <p:nvPr/>
          </p:nvPicPr>
          <p:blipFill>
            <a:blip r:embed="rId3" cstate="print"/>
            <a:srcRect l="37105" t="41241" r="41265" b="27716"/>
            <a:stretch>
              <a:fillRect/>
            </a:stretch>
          </p:blipFill>
          <p:spPr bwMode="auto">
            <a:xfrm>
              <a:off x="6829341" y="1729136"/>
              <a:ext cx="1266825" cy="1573581"/>
            </a:xfrm>
            <a:prstGeom prst="rect">
              <a:avLst/>
            </a:prstGeom>
            <a:noFill/>
            <a:ln w="9525">
              <a:noFill/>
              <a:miter lim="800000"/>
              <a:headEnd/>
              <a:tailEnd/>
            </a:ln>
          </p:spPr>
        </p:pic>
        <p:pic>
          <p:nvPicPr>
            <p:cNvPr id="7" name="Image 6"/>
            <p:cNvPicPr/>
            <p:nvPr/>
          </p:nvPicPr>
          <p:blipFill>
            <a:blip r:embed="rId3" cstate="print"/>
            <a:srcRect l="60732" t="40798" r="16473" b="27716"/>
            <a:stretch>
              <a:fillRect/>
            </a:stretch>
          </p:blipFill>
          <p:spPr bwMode="auto">
            <a:xfrm>
              <a:off x="4562013" y="1729135"/>
              <a:ext cx="1266825" cy="1573581"/>
            </a:xfrm>
            <a:prstGeom prst="rect">
              <a:avLst/>
            </a:prstGeom>
            <a:noFill/>
            <a:ln w="9525">
              <a:noFill/>
              <a:miter lim="800000"/>
              <a:headEnd/>
              <a:tailEnd/>
            </a:ln>
          </p:spPr>
        </p:pic>
        <p:pic>
          <p:nvPicPr>
            <p:cNvPr id="8" name="Image 7"/>
            <p:cNvPicPr/>
            <p:nvPr/>
          </p:nvPicPr>
          <p:blipFill>
            <a:blip r:embed="rId4" cstate="print"/>
            <a:srcRect l="17304" t="37250" r="59235" b="31486"/>
            <a:stretch>
              <a:fillRect/>
            </a:stretch>
          </p:blipFill>
          <p:spPr bwMode="auto">
            <a:xfrm>
              <a:off x="9096669" y="1729136"/>
              <a:ext cx="1266825" cy="1573581"/>
            </a:xfrm>
            <a:prstGeom prst="rect">
              <a:avLst/>
            </a:prstGeom>
            <a:noFill/>
            <a:ln w="9525">
              <a:noFill/>
              <a:miter lim="800000"/>
              <a:headEnd/>
              <a:tailEnd/>
            </a:ln>
          </p:spPr>
        </p:pic>
        <p:pic>
          <p:nvPicPr>
            <p:cNvPr id="11" name="Image 10"/>
            <p:cNvPicPr/>
            <p:nvPr/>
          </p:nvPicPr>
          <p:blipFill>
            <a:blip r:embed="rId4" cstate="print"/>
            <a:srcRect l="54243" t="35255" r="30614" b="32816"/>
            <a:stretch>
              <a:fillRect/>
            </a:stretch>
          </p:blipFill>
          <p:spPr bwMode="auto">
            <a:xfrm>
              <a:off x="2487867" y="3978992"/>
              <a:ext cx="1266825" cy="1573581"/>
            </a:xfrm>
            <a:prstGeom prst="rect">
              <a:avLst/>
            </a:prstGeom>
            <a:noFill/>
            <a:ln w="9525">
              <a:noFill/>
              <a:miter lim="800000"/>
              <a:headEnd/>
              <a:tailEnd/>
            </a:ln>
          </p:spPr>
        </p:pic>
        <p:pic>
          <p:nvPicPr>
            <p:cNvPr id="12" name="Image 11"/>
            <p:cNvPicPr/>
            <p:nvPr/>
          </p:nvPicPr>
          <p:blipFill>
            <a:blip r:embed="rId5" cstate="print"/>
            <a:srcRect l="21298" t="28825" r="35441" b="32151"/>
            <a:stretch>
              <a:fillRect/>
            </a:stretch>
          </p:blipFill>
          <p:spPr bwMode="auto">
            <a:xfrm>
              <a:off x="4994247" y="3978992"/>
              <a:ext cx="2476500" cy="1573581"/>
            </a:xfrm>
            <a:prstGeom prst="rect">
              <a:avLst/>
            </a:prstGeom>
            <a:noFill/>
            <a:ln w="9525">
              <a:noFill/>
              <a:miter lim="800000"/>
              <a:headEnd/>
              <a:tailEnd/>
            </a:ln>
          </p:spPr>
        </p:pic>
        <p:pic>
          <p:nvPicPr>
            <p:cNvPr id="13" name="Image 12"/>
            <p:cNvPicPr/>
            <p:nvPr/>
          </p:nvPicPr>
          <p:blipFill>
            <a:blip r:embed="rId5" cstate="print"/>
            <a:srcRect l="71381" t="32816" r="6822" b="35920"/>
            <a:stretch>
              <a:fillRect/>
            </a:stretch>
          </p:blipFill>
          <p:spPr bwMode="auto">
            <a:xfrm>
              <a:off x="8710302" y="3978991"/>
              <a:ext cx="1266825" cy="1573581"/>
            </a:xfrm>
            <a:prstGeom prst="rect">
              <a:avLst/>
            </a:prstGeom>
            <a:noFill/>
            <a:ln w="9525">
              <a:noFill/>
              <a:miter lim="800000"/>
              <a:headEnd/>
              <a:tailEnd/>
            </a:ln>
          </p:spPr>
        </p:pic>
      </p:grpSp>
      <p:sp>
        <p:nvSpPr>
          <p:cNvPr id="3" name="ZoneTexte 2"/>
          <p:cNvSpPr txBox="1"/>
          <p:nvPr/>
        </p:nvSpPr>
        <p:spPr>
          <a:xfrm>
            <a:off x="1346725" y="698239"/>
            <a:ext cx="10434458" cy="646331"/>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Le degré d’</a:t>
            </a:r>
            <a:r>
              <a:rPr lang="fr-FR" dirty="0" err="1" smtClean="0">
                <a:effectLst>
                  <a:outerShdw blurRad="38100" dist="38100" dir="2700000" algn="tl">
                    <a:srgbClr val="000000">
                      <a:alpha val="43137"/>
                    </a:srgbClr>
                  </a:outerShdw>
                </a:effectLst>
              </a:rPr>
              <a:t>hyperstaticité</a:t>
            </a:r>
            <a:r>
              <a:rPr lang="fr-FR" dirty="0" smtClean="0">
                <a:effectLst>
                  <a:outerShdw blurRad="38100" dist="38100" dir="2700000" algn="tl">
                    <a:srgbClr val="000000">
                      <a:alpha val="43137"/>
                    </a:srgbClr>
                  </a:outerShdw>
                </a:effectLst>
              </a:rPr>
              <a:t> des structures en portique est calculé par la formule suivante en utilisant la méthode des conteurs fermés:</a:t>
            </a:r>
            <a:endParaRPr lang="fr-FR"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4" name="ZoneTexte 13"/>
              <p:cNvSpPr txBox="1"/>
              <p:nvPr/>
            </p:nvSpPr>
            <p:spPr>
              <a:xfrm>
                <a:off x="3379189" y="1052861"/>
                <a:ext cx="1136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h</m:t>
                      </m:r>
                      <m:r>
                        <a:rPr lang="fr-FR" b="0" i="1" smtClean="0">
                          <a:effectLst>
                            <a:outerShdw blurRad="38100" dist="38100" dir="2700000" algn="tl">
                              <a:srgbClr val="000000">
                                <a:alpha val="43137"/>
                              </a:srgbClr>
                            </a:outerShdw>
                          </a:effectLst>
                          <a:latin typeface="Cambria Math" panose="02040503050406030204" pitchFamily="18" charset="0"/>
                        </a:rPr>
                        <m:t>=3</m:t>
                      </m:r>
                      <m:r>
                        <a:rPr lang="fr-FR" b="0" i="1" smtClean="0">
                          <a:effectLst>
                            <a:outerShdw blurRad="38100" dist="38100" dir="2700000" algn="tl">
                              <a:srgbClr val="000000">
                                <a:alpha val="43137"/>
                              </a:srgbClr>
                            </a:outerShdw>
                          </a:effectLst>
                          <a:latin typeface="Cambria Math" panose="02040503050406030204" pitchFamily="18" charset="0"/>
                        </a:rPr>
                        <m:t>𝑐</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𝑘</m:t>
                      </m:r>
                    </m:oMath>
                  </m:oMathPara>
                </a14:m>
                <a:endParaRPr lang="fr-FR" dirty="0">
                  <a:effectLst>
                    <a:outerShdw blurRad="38100" dist="38100" dir="2700000" algn="tl">
                      <a:srgbClr val="000000">
                        <a:alpha val="43137"/>
                      </a:srgbClr>
                    </a:outerShdw>
                  </a:effectLst>
                </a:endParaRPr>
              </a:p>
            </p:txBody>
          </p:sp>
        </mc:Choice>
        <mc:Fallback>
          <p:sp>
            <p:nvSpPr>
              <p:cNvPr id="14" name="ZoneTexte 13"/>
              <p:cNvSpPr txBox="1">
                <a:spLocks noRot="1" noChangeAspect="1" noMove="1" noResize="1" noEditPoints="1" noAdjustHandles="1" noChangeArrowheads="1" noChangeShapeType="1" noTextEdit="1"/>
              </p:cNvSpPr>
              <p:nvPr/>
            </p:nvSpPr>
            <p:spPr>
              <a:xfrm>
                <a:off x="3379189" y="1052861"/>
                <a:ext cx="1136913" cy="276999"/>
              </a:xfrm>
              <a:prstGeom prst="rect">
                <a:avLst/>
              </a:prstGeom>
              <a:blipFill>
                <a:blip r:embed="rId6"/>
                <a:stretch>
                  <a:fillRect l="-4813" r="-6952" b="-17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982783" y="1226011"/>
                <a:ext cx="5888279" cy="646331"/>
              </a:xfrm>
              <a:prstGeom prst="rect">
                <a:avLst/>
              </a:prstGeom>
            </p:spPr>
            <p:txBody>
              <a:bodyPr wrap="none">
                <a:spAutoFit/>
              </a:bodyPr>
              <a:lstStyle/>
              <a:p>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𝑐</m:t>
                    </m:r>
                  </m:oMath>
                </a14:m>
                <a:r>
                  <a:rPr lang="fr-FR" dirty="0" smtClean="0">
                    <a:effectLst>
                      <a:outerShdw blurRad="38100" dist="38100" dir="2700000" algn="tl">
                        <a:srgbClr val="000000">
                          <a:alpha val="43137"/>
                        </a:srgbClr>
                      </a:outerShdw>
                    </a:effectLst>
                  </a:rPr>
                  <a:t> : le nombre de conteurs fermés intérieurs et/ou extérieurs.</a:t>
                </a:r>
              </a:p>
              <a:p>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𝑛</m:t>
                    </m:r>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le nombre </a:t>
                </a:r>
                <a:r>
                  <a:rPr lang="fr-FR" dirty="0" smtClean="0">
                    <a:effectLst>
                      <a:outerShdw blurRad="38100" dist="38100" dir="2700000" algn="tl">
                        <a:srgbClr val="000000">
                          <a:alpha val="43137"/>
                        </a:srgbClr>
                      </a:outerShdw>
                    </a:effectLst>
                  </a:rPr>
                  <a:t>d’articulations.</a:t>
                </a:r>
                <a:endParaRPr lang="fr-FR" dirty="0">
                  <a:effectLst>
                    <a:outerShdw blurRad="38100" dist="38100" dir="2700000" algn="tl">
                      <a:srgbClr val="000000">
                        <a:alpha val="43137"/>
                      </a:srgbClr>
                    </a:outerShdw>
                  </a:effectLst>
                </a:endParaRPr>
              </a:p>
            </p:txBody>
          </p:sp>
        </mc:Choice>
        <mc:Fallback xmlns="">
          <p:sp>
            <p:nvSpPr>
              <p:cNvPr id="15" name="Rectangle 14"/>
              <p:cNvSpPr>
                <a:spLocks noRot="1" noChangeAspect="1" noMove="1" noResize="1" noEditPoints="1" noAdjustHandles="1" noChangeArrowheads="1" noChangeShapeType="1" noTextEdit="1"/>
              </p:cNvSpPr>
              <p:nvPr/>
            </p:nvSpPr>
            <p:spPr>
              <a:xfrm>
                <a:off x="5982783" y="1226011"/>
                <a:ext cx="5888279" cy="646331"/>
              </a:xfrm>
              <a:prstGeom prst="rect">
                <a:avLst/>
              </a:prstGeom>
              <a:blipFill>
                <a:blip r:embed="rId7"/>
                <a:stretch>
                  <a:fillRect t="-5660" r="-207" b="-17925"/>
                </a:stretch>
              </a:blipFill>
            </p:spPr>
            <p:txBody>
              <a:bodyPr/>
              <a:lstStyle/>
              <a:p>
                <a:r>
                  <a:rPr lang="fr-FR">
                    <a:noFill/>
                  </a:rPr>
                  <a:t> </a:t>
                </a:r>
              </a:p>
            </p:txBody>
          </p:sp>
        </mc:Fallback>
      </mc:AlternateContent>
      <p:sp>
        <p:nvSpPr>
          <p:cNvPr id="16" name="Rectangle 15"/>
          <p:cNvSpPr/>
          <p:nvPr/>
        </p:nvSpPr>
        <p:spPr>
          <a:xfrm>
            <a:off x="4478847" y="1232572"/>
            <a:ext cx="1402435"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Sachant que:</a:t>
            </a:r>
            <a:endParaRPr lang="fr-FR" dirty="0">
              <a:effectLst>
                <a:outerShdw blurRad="38100" dist="38100" dir="2700000" algn="tl">
                  <a:srgbClr val="000000">
                    <a:alpha val="43137"/>
                  </a:srgbClr>
                </a:outerShdw>
              </a:effectLst>
            </a:endParaRPr>
          </a:p>
        </p:txBody>
      </p:sp>
      <p:sp>
        <p:nvSpPr>
          <p:cNvPr id="17" name="Rectangle 16"/>
          <p:cNvSpPr/>
          <p:nvPr/>
        </p:nvSpPr>
        <p:spPr>
          <a:xfrm>
            <a:off x="1346725" y="1847648"/>
            <a:ext cx="1185261" cy="369332"/>
          </a:xfrm>
          <a:prstGeom prst="rect">
            <a:avLst/>
          </a:prstGeom>
        </p:spPr>
        <p:txBody>
          <a:bodyPr wrap="none">
            <a:spAutoFit/>
          </a:bodyPr>
          <a:lstStyle/>
          <a:p>
            <a:r>
              <a:rPr lang="fr-FR" u="sng" dirty="0" smtClean="0">
                <a:effectLst>
                  <a:outerShdw blurRad="38100" dist="38100" dir="2700000" algn="tl">
                    <a:srgbClr val="000000">
                      <a:alpha val="43137"/>
                    </a:srgbClr>
                  </a:outerShdw>
                </a:effectLst>
              </a:rPr>
              <a:t>Exemples</a:t>
            </a:r>
            <a:r>
              <a:rPr lang="fr-FR" u="sng" dirty="0">
                <a:effectLst>
                  <a:outerShdw blurRad="38100" dist="38100" dir="2700000" algn="tl">
                    <a:srgbClr val="000000">
                      <a:alpha val="43137"/>
                    </a:srgbClr>
                  </a:outerShdw>
                </a:effectLst>
              </a:rPr>
              <a:t> :</a:t>
            </a:r>
          </a:p>
        </p:txBody>
      </p:sp>
      <mc:AlternateContent xmlns:mc="http://schemas.openxmlformats.org/markup-compatibility/2006" xmlns:a14="http://schemas.microsoft.com/office/drawing/2010/main">
        <mc:Choice Requires="a14">
          <p:sp>
            <p:nvSpPr>
              <p:cNvPr id="19" name="Rectangle 18"/>
              <p:cNvSpPr/>
              <p:nvPr/>
            </p:nvSpPr>
            <p:spPr>
              <a:xfrm>
                <a:off x="1601358" y="2461743"/>
                <a:ext cx="671146" cy="923330"/>
              </a:xfrm>
              <a:prstGeom prst="rect">
                <a:avLst/>
              </a:prstGeom>
            </p:spPr>
            <p:txBody>
              <a:bodyPr wrap="none">
                <a:spAutoFit/>
              </a:bodyPr>
              <a:lstStyle/>
              <a:p>
                <a14:m>
                  <m:oMath xmlns:m="http://schemas.openxmlformats.org/officeDocument/2006/math">
                    <m:r>
                      <a:rPr lang="fr-FR" b="0" i="1" smtClean="0">
                        <a:latin typeface="Cambria Math" panose="02040503050406030204" pitchFamily="18" charset="0"/>
                      </a:rPr>
                      <m:t>𝑐</m:t>
                    </m:r>
                  </m:oMath>
                </a14:m>
                <a:r>
                  <a:rPr lang="fr-FR" dirty="0" smtClean="0"/>
                  <a:t>=10</a:t>
                </a:r>
              </a:p>
              <a:p>
                <a14:m>
                  <m:oMath xmlns:m="http://schemas.openxmlformats.org/officeDocument/2006/math">
                    <m:r>
                      <a:rPr lang="fr-FR" b="0" i="1" smtClean="0">
                        <a:latin typeface="Cambria Math" panose="02040503050406030204" pitchFamily="18" charset="0"/>
                      </a:rPr>
                      <m:t>𝑛</m:t>
                    </m:r>
                  </m:oMath>
                </a14:m>
                <a:r>
                  <a:rPr lang="fr-FR" dirty="0" smtClean="0"/>
                  <a:t>=0</a:t>
                </a:r>
              </a:p>
              <a:p>
                <a14:m>
                  <m:oMath xmlns:m="http://schemas.openxmlformats.org/officeDocument/2006/math">
                    <m:r>
                      <a:rPr lang="fr-FR" b="0" i="1" smtClean="0">
                        <a:latin typeface="Cambria Math" panose="02040503050406030204" pitchFamily="18" charset="0"/>
                      </a:rPr>
                      <m:t>h</m:t>
                    </m:r>
                  </m:oMath>
                </a14:m>
                <a:r>
                  <a:rPr lang="fr-FR" dirty="0" smtClean="0"/>
                  <a:t>=30</a:t>
                </a:r>
                <a:endParaRPr lang="fr-FR" dirty="0"/>
              </a:p>
            </p:txBody>
          </p:sp>
        </mc:Choice>
        <mc:Fallback xmlns="">
          <p:sp>
            <p:nvSpPr>
              <p:cNvPr id="19" name="Rectangle 18"/>
              <p:cNvSpPr>
                <a:spLocks noRot="1" noChangeAspect="1" noMove="1" noResize="1" noEditPoints="1" noAdjustHandles="1" noChangeArrowheads="1" noChangeShapeType="1" noTextEdit="1"/>
              </p:cNvSpPr>
              <p:nvPr/>
            </p:nvSpPr>
            <p:spPr>
              <a:xfrm>
                <a:off x="1601358" y="2461743"/>
                <a:ext cx="671146" cy="923330"/>
              </a:xfrm>
              <a:prstGeom prst="rect">
                <a:avLst/>
              </a:prstGeom>
              <a:blipFill>
                <a:blip r:embed="rId8"/>
                <a:stretch>
                  <a:fillRect t="-3974" r="-5455" b="-99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884389" y="2379387"/>
                <a:ext cx="571310" cy="923330"/>
              </a:xfrm>
              <a:prstGeom prst="rect">
                <a:avLst/>
              </a:prstGeom>
            </p:spPr>
            <p:txBody>
              <a:bodyPr wrap="none">
                <a:spAutoFit/>
              </a:bodyPr>
              <a:lstStyle/>
              <a:p>
                <a14:m>
                  <m:oMath xmlns:m="http://schemas.openxmlformats.org/officeDocument/2006/math">
                    <m:r>
                      <a:rPr lang="fr-FR" b="0" i="1" smtClean="0">
                        <a:latin typeface="Cambria Math" panose="02040503050406030204" pitchFamily="18" charset="0"/>
                      </a:rPr>
                      <m:t>𝑐</m:t>
                    </m:r>
                  </m:oMath>
                </a14:m>
                <a:r>
                  <a:rPr lang="fr-FR" dirty="0" smtClean="0"/>
                  <a:t>=2</a:t>
                </a:r>
              </a:p>
              <a:p>
                <a14:m>
                  <m:oMath xmlns:m="http://schemas.openxmlformats.org/officeDocument/2006/math">
                    <m:r>
                      <a:rPr lang="fr-FR" b="0" i="1" smtClean="0">
                        <a:latin typeface="Cambria Math" panose="02040503050406030204" pitchFamily="18" charset="0"/>
                      </a:rPr>
                      <m:t>𝑛</m:t>
                    </m:r>
                  </m:oMath>
                </a14:m>
                <a:r>
                  <a:rPr lang="fr-FR" dirty="0" smtClean="0"/>
                  <a:t>=0</a:t>
                </a:r>
              </a:p>
              <a:p>
                <a14:m>
                  <m:oMath xmlns:m="http://schemas.openxmlformats.org/officeDocument/2006/math">
                    <m:r>
                      <a:rPr lang="fr-FR" b="0" i="1" smtClean="0">
                        <a:latin typeface="Cambria Math" panose="02040503050406030204" pitchFamily="18" charset="0"/>
                      </a:rPr>
                      <m:t>h</m:t>
                    </m:r>
                  </m:oMath>
                </a14:m>
                <a:r>
                  <a:rPr lang="fr-FR" dirty="0" smtClean="0"/>
                  <a:t>=6</a:t>
                </a:r>
                <a:endParaRPr lang="fr-FR" dirty="0"/>
              </a:p>
            </p:txBody>
          </p:sp>
        </mc:Choice>
        <mc:Fallback xmlns="">
          <p:sp>
            <p:nvSpPr>
              <p:cNvPr id="20" name="Rectangle 19"/>
              <p:cNvSpPr>
                <a:spLocks noRot="1" noChangeAspect="1" noMove="1" noResize="1" noEditPoints="1" noAdjustHandles="1" noChangeArrowheads="1" noChangeShapeType="1" noTextEdit="1"/>
              </p:cNvSpPr>
              <p:nvPr/>
            </p:nvSpPr>
            <p:spPr>
              <a:xfrm>
                <a:off x="3884389" y="2379387"/>
                <a:ext cx="571310" cy="923330"/>
              </a:xfrm>
              <a:prstGeom prst="rect">
                <a:avLst/>
              </a:prstGeom>
              <a:blipFill>
                <a:blip r:embed="rId9"/>
                <a:stretch>
                  <a:fillRect t="-3289" r="-5319" b="-92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146364" y="2357044"/>
                <a:ext cx="571310" cy="923330"/>
              </a:xfrm>
              <a:prstGeom prst="rect">
                <a:avLst/>
              </a:prstGeom>
            </p:spPr>
            <p:txBody>
              <a:bodyPr wrap="none">
                <a:spAutoFit/>
              </a:bodyPr>
              <a:lstStyle/>
              <a:p>
                <a14:m>
                  <m:oMath xmlns:m="http://schemas.openxmlformats.org/officeDocument/2006/math">
                    <m:r>
                      <a:rPr lang="fr-FR" b="0" i="1" smtClean="0">
                        <a:latin typeface="Cambria Math" panose="02040503050406030204" pitchFamily="18" charset="0"/>
                      </a:rPr>
                      <m:t>𝑐</m:t>
                    </m:r>
                  </m:oMath>
                </a14:m>
                <a:r>
                  <a:rPr lang="fr-FR" dirty="0" smtClean="0"/>
                  <a:t>=2</a:t>
                </a:r>
              </a:p>
              <a:p>
                <a14:m>
                  <m:oMath xmlns:m="http://schemas.openxmlformats.org/officeDocument/2006/math">
                    <m:r>
                      <a:rPr lang="fr-FR" b="0" i="1" smtClean="0">
                        <a:latin typeface="Cambria Math" panose="02040503050406030204" pitchFamily="18" charset="0"/>
                      </a:rPr>
                      <m:t>𝑛</m:t>
                    </m:r>
                  </m:oMath>
                </a14:m>
                <a:r>
                  <a:rPr lang="fr-FR" dirty="0" smtClean="0"/>
                  <a:t>=0</a:t>
                </a:r>
              </a:p>
              <a:p>
                <a14:m>
                  <m:oMath xmlns:m="http://schemas.openxmlformats.org/officeDocument/2006/math">
                    <m:r>
                      <a:rPr lang="fr-FR" b="0" i="1" smtClean="0">
                        <a:latin typeface="Cambria Math" panose="02040503050406030204" pitchFamily="18" charset="0"/>
                      </a:rPr>
                      <m:t>h</m:t>
                    </m:r>
                  </m:oMath>
                </a14:m>
                <a:r>
                  <a:rPr lang="fr-FR" dirty="0" smtClean="0"/>
                  <a:t>=6</a:t>
                </a:r>
                <a:endParaRPr lang="fr-FR" dirty="0"/>
              </a:p>
            </p:txBody>
          </p:sp>
        </mc:Choice>
        <mc:Fallback xmlns="">
          <p:sp>
            <p:nvSpPr>
              <p:cNvPr id="21" name="Rectangle 20"/>
              <p:cNvSpPr>
                <a:spLocks noRot="1" noChangeAspect="1" noMove="1" noResize="1" noEditPoints="1" noAdjustHandles="1" noChangeArrowheads="1" noChangeShapeType="1" noTextEdit="1"/>
              </p:cNvSpPr>
              <p:nvPr/>
            </p:nvSpPr>
            <p:spPr>
              <a:xfrm>
                <a:off x="6146364" y="2357044"/>
                <a:ext cx="571310" cy="923330"/>
              </a:xfrm>
              <a:prstGeom prst="rect">
                <a:avLst/>
              </a:prstGeom>
              <a:blipFill>
                <a:blip r:embed="rId10"/>
                <a:stretch>
                  <a:fillRect t="-3974" r="-5319" b="-99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24647" y="2400114"/>
                <a:ext cx="571310" cy="923330"/>
              </a:xfrm>
              <a:prstGeom prst="rect">
                <a:avLst/>
              </a:prstGeom>
            </p:spPr>
            <p:txBody>
              <a:bodyPr wrap="none">
                <a:spAutoFit/>
              </a:bodyPr>
              <a:lstStyle/>
              <a:p>
                <a14:m>
                  <m:oMath xmlns:m="http://schemas.openxmlformats.org/officeDocument/2006/math">
                    <m:r>
                      <a:rPr lang="fr-FR" b="0" i="1" smtClean="0">
                        <a:latin typeface="Cambria Math" panose="02040503050406030204" pitchFamily="18" charset="0"/>
                      </a:rPr>
                      <m:t>𝑐</m:t>
                    </m:r>
                  </m:oMath>
                </a14:m>
                <a:r>
                  <a:rPr lang="fr-FR" dirty="0" smtClean="0"/>
                  <a:t>=3</a:t>
                </a:r>
              </a:p>
              <a:p>
                <a14:m>
                  <m:oMath xmlns:m="http://schemas.openxmlformats.org/officeDocument/2006/math">
                    <m:r>
                      <a:rPr lang="fr-FR" b="0" i="1" smtClean="0">
                        <a:latin typeface="Cambria Math" panose="02040503050406030204" pitchFamily="18" charset="0"/>
                      </a:rPr>
                      <m:t>𝑛</m:t>
                    </m:r>
                  </m:oMath>
                </a14:m>
                <a:r>
                  <a:rPr lang="fr-FR" dirty="0" smtClean="0"/>
                  <a:t>=3</a:t>
                </a:r>
              </a:p>
              <a:p>
                <a14:m>
                  <m:oMath xmlns:m="http://schemas.openxmlformats.org/officeDocument/2006/math">
                    <m:r>
                      <a:rPr lang="fr-FR" b="0" i="1" smtClean="0">
                        <a:latin typeface="Cambria Math" panose="02040503050406030204" pitchFamily="18" charset="0"/>
                      </a:rPr>
                      <m:t>h</m:t>
                    </m:r>
                  </m:oMath>
                </a14:m>
                <a:r>
                  <a:rPr lang="fr-FR" dirty="0" smtClean="0"/>
                  <a:t>=6</a:t>
                </a:r>
                <a:endParaRPr lang="fr-FR" dirty="0"/>
              </a:p>
            </p:txBody>
          </p:sp>
        </mc:Choice>
        <mc:Fallback xmlns="">
          <p:sp>
            <p:nvSpPr>
              <p:cNvPr id="22" name="Rectangle 21"/>
              <p:cNvSpPr>
                <a:spLocks noRot="1" noChangeAspect="1" noMove="1" noResize="1" noEditPoints="1" noAdjustHandles="1" noChangeArrowheads="1" noChangeShapeType="1" noTextEdit="1"/>
              </p:cNvSpPr>
              <p:nvPr/>
            </p:nvSpPr>
            <p:spPr>
              <a:xfrm>
                <a:off x="8424647" y="2400114"/>
                <a:ext cx="571310" cy="923330"/>
              </a:xfrm>
              <a:prstGeom prst="rect">
                <a:avLst/>
              </a:prstGeom>
              <a:blipFill>
                <a:blip r:embed="rId11"/>
                <a:stretch>
                  <a:fillRect t="-3974" r="-4255" b="-99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726714" y="4688876"/>
                <a:ext cx="571310" cy="923330"/>
              </a:xfrm>
              <a:prstGeom prst="rect">
                <a:avLst/>
              </a:prstGeom>
            </p:spPr>
            <p:txBody>
              <a:bodyPr wrap="none">
                <a:spAutoFit/>
              </a:bodyPr>
              <a:lstStyle/>
              <a:p>
                <a14:m>
                  <m:oMath xmlns:m="http://schemas.openxmlformats.org/officeDocument/2006/math">
                    <m:r>
                      <a:rPr lang="fr-FR" b="0" i="1" smtClean="0">
                        <a:latin typeface="Cambria Math" panose="02040503050406030204" pitchFamily="18" charset="0"/>
                      </a:rPr>
                      <m:t>𝑐</m:t>
                    </m:r>
                  </m:oMath>
                </a14:m>
                <a:r>
                  <a:rPr lang="fr-FR" dirty="0" smtClean="0"/>
                  <a:t>=1</a:t>
                </a:r>
              </a:p>
              <a:p>
                <a14:m>
                  <m:oMath xmlns:m="http://schemas.openxmlformats.org/officeDocument/2006/math">
                    <m:r>
                      <a:rPr lang="fr-FR" b="0" i="1" smtClean="0">
                        <a:latin typeface="Cambria Math" panose="02040503050406030204" pitchFamily="18" charset="0"/>
                      </a:rPr>
                      <m:t>𝑛</m:t>
                    </m:r>
                  </m:oMath>
                </a14:m>
                <a:r>
                  <a:rPr lang="fr-FR" dirty="0" smtClean="0"/>
                  <a:t>=2</a:t>
                </a:r>
              </a:p>
              <a:p>
                <a14:m>
                  <m:oMath xmlns:m="http://schemas.openxmlformats.org/officeDocument/2006/math">
                    <m:r>
                      <a:rPr lang="fr-FR" b="0" i="1" smtClean="0">
                        <a:latin typeface="Cambria Math" panose="02040503050406030204" pitchFamily="18" charset="0"/>
                      </a:rPr>
                      <m:t>h</m:t>
                    </m:r>
                  </m:oMath>
                </a14:m>
                <a:r>
                  <a:rPr lang="fr-FR" dirty="0" smtClean="0"/>
                  <a:t>=1</a:t>
                </a:r>
                <a:endParaRPr lang="fr-FR" dirty="0"/>
              </a:p>
            </p:txBody>
          </p:sp>
        </mc:Choice>
        <mc:Fallback xmlns="">
          <p:sp>
            <p:nvSpPr>
              <p:cNvPr id="23" name="Rectangle 22"/>
              <p:cNvSpPr>
                <a:spLocks noRot="1" noChangeAspect="1" noMove="1" noResize="1" noEditPoints="1" noAdjustHandles="1" noChangeArrowheads="1" noChangeShapeType="1" noTextEdit="1"/>
              </p:cNvSpPr>
              <p:nvPr/>
            </p:nvSpPr>
            <p:spPr>
              <a:xfrm>
                <a:off x="1726714" y="4688876"/>
                <a:ext cx="571310" cy="923330"/>
              </a:xfrm>
              <a:prstGeom prst="rect">
                <a:avLst/>
              </a:prstGeom>
              <a:blipFill>
                <a:blip r:embed="rId12"/>
                <a:stretch>
                  <a:fillRect t="-3289" r="-5319" b="-92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426155" y="4729521"/>
                <a:ext cx="550472" cy="369332"/>
              </a:xfrm>
              <a:prstGeom prst="rect">
                <a:avLst/>
              </a:prstGeom>
            </p:spPr>
            <p:txBody>
              <a:bodyPr wrap="none">
                <a:spAutoFit/>
              </a:bodyPr>
              <a:lstStyle/>
              <a:p>
                <a14:m>
                  <m:oMath xmlns:m="http://schemas.openxmlformats.org/officeDocument/2006/math">
                    <m:r>
                      <a:rPr lang="fr-FR" i="1">
                        <a:latin typeface="Cambria Math" panose="02040503050406030204" pitchFamily="18" charset="0"/>
                      </a:rPr>
                      <m:t>𝑘</m:t>
                    </m:r>
                  </m:oMath>
                </a14:m>
                <a:r>
                  <a:rPr lang="fr-FR" dirty="0"/>
                  <a:t>=2</a:t>
                </a:r>
              </a:p>
            </p:txBody>
          </p:sp>
        </mc:Choice>
        <mc:Fallback xmlns="">
          <p:sp>
            <p:nvSpPr>
              <p:cNvPr id="24" name="Rectangle 23"/>
              <p:cNvSpPr>
                <a:spLocks noRot="1" noChangeAspect="1" noMove="1" noResize="1" noEditPoints="1" noAdjustHandles="1" noChangeArrowheads="1" noChangeShapeType="1" noTextEdit="1"/>
              </p:cNvSpPr>
              <p:nvPr/>
            </p:nvSpPr>
            <p:spPr>
              <a:xfrm>
                <a:off x="4426155" y="4729521"/>
                <a:ext cx="550472" cy="369332"/>
              </a:xfrm>
              <a:prstGeom prst="rect">
                <a:avLst/>
              </a:prstGeom>
              <a:blipFill>
                <a:blip r:embed="rId13"/>
                <a:stretch>
                  <a:fillRect t="-10000" r="-10000"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133103" y="4729521"/>
                <a:ext cx="550472" cy="369332"/>
              </a:xfrm>
              <a:prstGeom prst="rect">
                <a:avLst/>
              </a:prstGeom>
            </p:spPr>
            <p:txBody>
              <a:bodyPr wrap="none">
                <a:spAutoFit/>
              </a:bodyPr>
              <a:lstStyle/>
              <a:p>
                <a14:m>
                  <m:oMath xmlns:m="http://schemas.openxmlformats.org/officeDocument/2006/math">
                    <m:r>
                      <a:rPr lang="fr-FR" i="1">
                        <a:latin typeface="Cambria Math" panose="02040503050406030204" pitchFamily="18" charset="0"/>
                      </a:rPr>
                      <m:t>𝑘</m:t>
                    </m:r>
                  </m:oMath>
                </a14:m>
                <a:r>
                  <a:rPr lang="fr-FR" dirty="0" smtClean="0"/>
                  <a:t>=4</a:t>
                </a:r>
                <a:endParaRPr lang="fr-FR" dirty="0"/>
              </a:p>
            </p:txBody>
          </p:sp>
        </mc:Choice>
        <mc:Fallback xmlns="">
          <p:sp>
            <p:nvSpPr>
              <p:cNvPr id="25" name="Rectangle 24"/>
              <p:cNvSpPr>
                <a:spLocks noRot="1" noChangeAspect="1" noMove="1" noResize="1" noEditPoints="1" noAdjustHandles="1" noChangeArrowheads="1" noChangeShapeType="1" noTextEdit="1"/>
              </p:cNvSpPr>
              <p:nvPr/>
            </p:nvSpPr>
            <p:spPr>
              <a:xfrm>
                <a:off x="8133103" y="4729521"/>
                <a:ext cx="550472" cy="369332"/>
              </a:xfrm>
              <a:prstGeom prst="rect">
                <a:avLst/>
              </a:prstGeom>
              <a:blipFill>
                <a:blip r:embed="rId14"/>
                <a:stretch>
                  <a:fillRect t="-10000" r="-10000" b="-26667"/>
                </a:stretch>
              </a:blipFill>
            </p:spPr>
            <p:txBody>
              <a:bodyPr/>
              <a:lstStyle/>
              <a:p>
                <a:r>
                  <a:rPr lang="fr-FR">
                    <a:noFill/>
                  </a:rPr>
                  <a:t> </a:t>
                </a:r>
              </a:p>
            </p:txBody>
          </p:sp>
        </mc:Fallback>
      </mc:AlternateContent>
    </p:spTree>
    <p:extLst>
      <p:ext uri="{BB962C8B-B14F-4D97-AF65-F5344CB8AC3E}">
        <p14:creationId xmlns:p14="http://schemas.microsoft.com/office/powerpoint/2010/main" val="209838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894483" y="3167390"/>
            <a:ext cx="2551796"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Analyse limite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322993" y="380200"/>
            <a:ext cx="10361007" cy="2585323"/>
          </a:xfrm>
          <a:prstGeom prst="rect">
            <a:avLst/>
          </a:prstGeom>
        </p:spPr>
        <p:txBody>
          <a:bodyPr wrap="square">
            <a:spAutoFit/>
          </a:bodyPr>
          <a:lstStyle/>
          <a:p>
            <a:pPr algn="just">
              <a:lnSpc>
                <a:spcPct val="150000"/>
              </a:lnSpc>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Les structures sont en général calculés à l’ELU et vérifiés à l’ELS. Mais, la charge de ruine est dans la réalité différente de la charge à l’ELU. Sauf au laboratoire ou après un séisme réel, aucun code n’est capable de spécifie les charges ou les mécanismes de ruine. Heureusement, les outils informatiques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rendent l’analyse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plastique des structures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un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moyen efficace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et capable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de déterminer les vraies charges et mécanismes de ruine, ce qui donne une idée précise sur la vraie marge de sécurité d’un élément de l’ouvrage ou de l’ouvrage lui même. </a:t>
            </a:r>
          </a:p>
        </p:txBody>
      </p:sp>
      <p:sp>
        <p:nvSpPr>
          <p:cNvPr id="2" name="Rectangle 1"/>
          <p:cNvSpPr/>
          <p:nvPr/>
        </p:nvSpPr>
        <p:spPr>
          <a:xfrm>
            <a:off x="1322993" y="3107023"/>
            <a:ext cx="6271607" cy="369332"/>
          </a:xfrm>
          <a:prstGeom prst="rect">
            <a:avLst/>
          </a:prstGeom>
        </p:spPr>
        <p:txBody>
          <a:bodyPr wrap="square">
            <a:spAutoFit/>
          </a:bodyPr>
          <a:lstStyle/>
          <a:p>
            <a:r>
              <a:rPr lang="fr-FR" b="1" u="sng" dirty="0">
                <a:effectLst>
                  <a:outerShdw blurRad="38100" dist="38100" dir="2700000" algn="tl">
                    <a:srgbClr val="000000">
                      <a:alpha val="43137"/>
                    </a:srgbClr>
                  </a:outerShdw>
                </a:effectLst>
              </a:rPr>
              <a:t>Théorèmes fondamentaux de l’analyse plastique des </a:t>
            </a:r>
            <a:r>
              <a:rPr lang="fr-FR" b="1" u="sng" dirty="0" smtClean="0">
                <a:effectLst>
                  <a:outerShdw blurRad="38100" dist="38100" dir="2700000" algn="tl">
                    <a:srgbClr val="000000">
                      <a:alpha val="43137"/>
                    </a:srgbClr>
                  </a:outerShdw>
                </a:effectLst>
              </a:rPr>
              <a:t>structures:</a:t>
            </a:r>
            <a:endParaRPr lang="fr-FR" b="1" u="sng" dirty="0">
              <a:effectLst>
                <a:outerShdw blurRad="38100" dist="38100" dir="2700000" algn="tl">
                  <a:srgbClr val="000000">
                    <a:alpha val="43137"/>
                  </a:srgbClr>
                </a:outerShdw>
              </a:effectLst>
            </a:endParaRPr>
          </a:p>
        </p:txBody>
      </p:sp>
      <p:sp>
        <p:nvSpPr>
          <p:cNvPr id="3" name="Rectangle 2"/>
          <p:cNvSpPr/>
          <p:nvPr/>
        </p:nvSpPr>
        <p:spPr>
          <a:xfrm>
            <a:off x="1322993" y="3617855"/>
            <a:ext cx="10361007" cy="1338828"/>
          </a:xfrm>
          <a:prstGeom prst="rect">
            <a:avLst/>
          </a:prstGeom>
        </p:spPr>
        <p:txBody>
          <a:bodyPr wrap="square">
            <a:spAutoFit/>
          </a:bodyPr>
          <a:lstStyle/>
          <a:p>
            <a:pPr algn="just">
              <a:lnSpc>
                <a:spcPct val="150000"/>
              </a:lnSpc>
              <a:spcAft>
                <a:spcPts val="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La détermination du facteur de charge de ruine, </a:t>
            </a:r>
            <a:r>
              <a:rPr lang="fr-FR" dirty="0" err="1">
                <a:effectLst>
                  <a:outerShdw blurRad="38100" dist="38100" dir="2700000" algn="tl">
                    <a:srgbClr val="000000">
                      <a:alpha val="43137"/>
                    </a:srgbClr>
                  </a:outerShdw>
                </a:effectLst>
                <a:ea typeface="Calibri" panose="020F0502020204030204" pitchFamily="34" charset="0"/>
                <a:cs typeface="Arial" panose="020B0604020202020204" pitchFamily="34" charset="0"/>
              </a:rPr>
              <a:t>λc</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ainsi que les mécanismes de ruine des structures dépend essentiellement de la satisfaction des trois conditions du vrai mécanisme de ruine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b="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la </a:t>
            </a:r>
            <a:r>
              <a:rPr lang="fr-FR"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condition d’équilibre, la condition d’écoulement et la condition de mécanisme. </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pic>
        <p:nvPicPr>
          <p:cNvPr id="7" name="Image 6"/>
          <p:cNvPicPr/>
          <p:nvPr/>
        </p:nvPicPr>
        <p:blipFill>
          <a:blip r:embed="rId3" cstate="print"/>
          <a:srcRect t="20290"/>
          <a:stretch>
            <a:fillRect/>
          </a:stretch>
        </p:blipFill>
        <p:spPr bwMode="auto">
          <a:xfrm>
            <a:off x="2911618" y="5338567"/>
            <a:ext cx="7183755" cy="1301849"/>
          </a:xfrm>
          <a:prstGeom prst="rect">
            <a:avLst/>
          </a:prstGeom>
          <a:noFill/>
          <a:ln w="9525">
            <a:noFill/>
            <a:miter lim="800000"/>
            <a:headEnd/>
            <a:tailEnd/>
          </a:ln>
        </p:spPr>
      </p:pic>
    </p:spTree>
    <p:extLst>
      <p:ext uri="{BB962C8B-B14F-4D97-AF65-F5344CB8AC3E}">
        <p14:creationId xmlns:p14="http://schemas.microsoft.com/office/powerpoint/2010/main" val="1677063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894483" y="3167390"/>
            <a:ext cx="2551796"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Analyse limite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482699" y="3620460"/>
            <a:ext cx="10078524" cy="923330"/>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Dans </a:t>
            </a:r>
            <a:r>
              <a:rPr lang="fr-FR" dirty="0">
                <a:effectLst>
                  <a:outerShdw blurRad="38100" dist="38100" dir="2700000" algn="tl">
                    <a:srgbClr val="000000">
                      <a:alpha val="43137"/>
                    </a:srgbClr>
                  </a:outerShdw>
                </a:effectLst>
              </a:rPr>
              <a:t>ce cas la distribution des moments </a:t>
            </a:r>
            <a:r>
              <a:rPr lang="fr-FR" dirty="0" err="1">
                <a:effectLst>
                  <a:outerShdw blurRad="38100" dist="38100" dir="2700000" algn="tl">
                    <a:srgbClr val="000000">
                      <a:alpha val="43137"/>
                    </a:srgbClr>
                  </a:outerShdw>
                </a:effectLst>
              </a:rPr>
              <a:t>fléchissants</a:t>
            </a:r>
            <a:r>
              <a:rPr lang="fr-FR" dirty="0">
                <a:effectLst>
                  <a:outerShdw blurRad="38100" dist="38100" dir="2700000" algn="tl">
                    <a:srgbClr val="000000">
                      <a:alpha val="43137"/>
                    </a:srgbClr>
                  </a:outerShdw>
                </a:effectLst>
              </a:rPr>
              <a:t> dans les structures ne vérifie que les conditions d’équilibre et de mécanisme, le facteur de charge correspondant, λ, est supérieur ou égal au facteur de charge de ruine, </a:t>
            </a:r>
            <a:r>
              <a:rPr lang="fr-FR" dirty="0" err="1">
                <a:effectLst>
                  <a:outerShdw blurRad="38100" dist="38100" dir="2700000" algn="tl">
                    <a:srgbClr val="000000">
                      <a:alpha val="43137"/>
                    </a:srgbClr>
                  </a:outerShdw>
                </a:effectLst>
              </a:rPr>
              <a:t>λc</a:t>
            </a:r>
            <a:r>
              <a:rPr lang="fr-FR" dirty="0">
                <a:effectLst>
                  <a:outerShdw blurRad="38100" dist="38100" dir="2700000" algn="tl">
                    <a:srgbClr val="000000">
                      <a:alpha val="43137"/>
                    </a:srgbClr>
                  </a:outerShdw>
                </a:effectLst>
              </a:rPr>
              <a:t>, la valeur de ce facteur </a:t>
            </a:r>
            <a:r>
              <a:rPr lang="fr-FR" dirty="0" err="1">
                <a:effectLst>
                  <a:outerShdw blurRad="38100" dist="38100" dir="2700000" algn="tl">
                    <a:srgbClr val="000000">
                      <a:alpha val="43137"/>
                    </a:srgbClr>
                  </a:outerShdw>
                </a:effectLst>
              </a:rPr>
              <a:t>λs</a:t>
            </a:r>
            <a:r>
              <a:rPr lang="fr-FR" dirty="0">
                <a:effectLst>
                  <a:outerShdw blurRad="38100" dist="38100" dir="2700000" algn="tl">
                    <a:srgbClr val="000000">
                      <a:alpha val="43137"/>
                    </a:srgbClr>
                  </a:outerShdw>
                </a:effectLst>
              </a:rPr>
              <a:t>  est une limite supérieure pour </a:t>
            </a:r>
            <a:r>
              <a:rPr lang="fr-FR" dirty="0" err="1">
                <a:effectLst>
                  <a:outerShdw blurRad="38100" dist="38100" dir="2700000" algn="tl">
                    <a:srgbClr val="000000">
                      <a:alpha val="43137"/>
                    </a:srgbClr>
                  </a:outerShdw>
                </a:effectLst>
              </a:rPr>
              <a:t>λc</a:t>
            </a:r>
            <a:r>
              <a:rPr lang="fr-FR" dirty="0">
                <a:effectLst>
                  <a:outerShdw blurRad="38100" dist="38100" dir="2700000" algn="tl">
                    <a:srgbClr val="000000">
                      <a:alpha val="43137"/>
                    </a:srgbClr>
                  </a:outerShdw>
                </a:effectLst>
              </a:rPr>
              <a:t>. </a:t>
            </a:r>
          </a:p>
        </p:txBody>
      </p:sp>
      <p:sp>
        <p:nvSpPr>
          <p:cNvPr id="5" name="Rectangle 4"/>
          <p:cNvSpPr/>
          <p:nvPr/>
        </p:nvSpPr>
        <p:spPr>
          <a:xfrm>
            <a:off x="1465131" y="1076314"/>
            <a:ext cx="5527700" cy="2031325"/>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Si</a:t>
            </a:r>
            <a:r>
              <a:rPr lang="fr-FR" dirty="0">
                <a:effectLst>
                  <a:outerShdw blurRad="38100" dist="38100" dir="2700000" algn="tl">
                    <a:srgbClr val="000000">
                      <a:alpha val="43137"/>
                    </a:srgbClr>
                  </a:outerShdw>
                </a:effectLst>
              </a:rPr>
              <a:t>, dans une structure sujette à un chargement défini par un facteur de charge positif, λ, une distribution des moments </a:t>
            </a:r>
            <a:r>
              <a:rPr lang="fr-FR" dirty="0" err="1">
                <a:effectLst>
                  <a:outerShdw blurRad="38100" dist="38100" dir="2700000" algn="tl">
                    <a:srgbClr val="000000">
                      <a:alpha val="43137"/>
                    </a:srgbClr>
                  </a:outerShdw>
                </a:effectLst>
              </a:rPr>
              <a:t>fléchissants</a:t>
            </a:r>
            <a:r>
              <a:rPr lang="fr-FR" dirty="0">
                <a:effectLst>
                  <a:outerShdw blurRad="38100" dist="38100" dir="2700000" algn="tl">
                    <a:srgbClr val="000000">
                      <a:alpha val="43137"/>
                    </a:srgbClr>
                  </a:outerShdw>
                </a:effectLst>
              </a:rPr>
              <a:t> satisfaisant les conditions d’équilibre et d’écoulement peut être trouvée, ensuite λ est moins que, ou égal au facteur de charge de ruine </a:t>
            </a:r>
            <a:r>
              <a:rPr lang="fr-FR" dirty="0" err="1">
                <a:effectLst>
                  <a:outerShdw blurRad="38100" dist="38100" dir="2700000" algn="tl">
                    <a:srgbClr val="000000">
                      <a:alpha val="43137"/>
                    </a:srgbClr>
                  </a:outerShdw>
                </a:effectLst>
              </a:rPr>
              <a:t>λc</a:t>
            </a:r>
            <a:r>
              <a:rPr lang="fr-FR" dirty="0">
                <a:effectLst>
                  <a:outerShdw blurRad="38100" dist="38100" dir="2700000" algn="tl">
                    <a:srgbClr val="000000">
                      <a:alpha val="43137"/>
                    </a:srgbClr>
                  </a:outerShdw>
                </a:effectLst>
              </a:rPr>
              <a:t>. Dans ce cas la valeur de </a:t>
            </a:r>
            <a:r>
              <a:rPr lang="fr-FR" dirty="0" err="1">
                <a:effectLst>
                  <a:outerShdw blurRad="38100" dist="38100" dir="2700000" algn="tl">
                    <a:srgbClr val="000000">
                      <a:alpha val="43137"/>
                    </a:srgbClr>
                  </a:outerShdw>
                </a:effectLst>
              </a:rPr>
              <a:t>λi</a:t>
            </a:r>
            <a:r>
              <a:rPr lang="fr-FR" dirty="0">
                <a:effectLst>
                  <a:outerShdw blurRad="38100" dist="38100" dir="2700000" algn="tl">
                    <a:srgbClr val="000000">
                      <a:alpha val="43137"/>
                    </a:srgbClr>
                  </a:outerShdw>
                </a:effectLst>
              </a:rPr>
              <a:t> est une limite inferieure pour </a:t>
            </a:r>
            <a:r>
              <a:rPr lang="fr-FR" dirty="0" err="1">
                <a:effectLst>
                  <a:outerShdw blurRad="38100" dist="38100" dir="2700000" algn="tl">
                    <a:srgbClr val="000000">
                      <a:alpha val="43137"/>
                    </a:srgbClr>
                  </a:outerShdw>
                </a:effectLst>
              </a:rPr>
              <a:t>λc</a:t>
            </a:r>
            <a:r>
              <a:rPr lang="fr-FR" dirty="0">
                <a:effectLst>
                  <a:outerShdw blurRad="38100" dist="38100" dir="2700000" algn="tl">
                    <a:srgbClr val="000000">
                      <a:alpha val="43137"/>
                    </a:srgbClr>
                  </a:outerShdw>
                </a:effectLst>
              </a:rPr>
              <a:t>. </a:t>
            </a:r>
          </a:p>
        </p:txBody>
      </p:sp>
      <p:sp>
        <p:nvSpPr>
          <p:cNvPr id="7" name="Rectangle 6"/>
          <p:cNvSpPr/>
          <p:nvPr/>
        </p:nvSpPr>
        <p:spPr>
          <a:xfrm>
            <a:off x="1465131" y="5056611"/>
            <a:ext cx="10096092" cy="1200329"/>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Si </a:t>
            </a:r>
            <a:r>
              <a:rPr lang="fr-FR" dirty="0">
                <a:effectLst>
                  <a:outerShdw blurRad="38100" dist="38100" dir="2700000" algn="tl">
                    <a:srgbClr val="000000">
                      <a:alpha val="43137"/>
                    </a:srgbClr>
                  </a:outerShdw>
                </a:effectLst>
              </a:rPr>
              <a:t>une structure est sujette à un chargement défini par un facteur de charge positif, λ, et la distribution des moments </a:t>
            </a:r>
            <a:r>
              <a:rPr lang="fr-FR" dirty="0" err="1">
                <a:effectLst>
                  <a:outerShdw blurRad="38100" dist="38100" dir="2700000" algn="tl">
                    <a:srgbClr val="000000">
                      <a:alpha val="43137"/>
                    </a:srgbClr>
                  </a:outerShdw>
                </a:effectLst>
              </a:rPr>
              <a:t>fléchissants</a:t>
            </a:r>
            <a:r>
              <a:rPr lang="fr-FR" dirty="0">
                <a:effectLst>
                  <a:outerShdw blurRad="38100" dist="38100" dir="2700000" algn="tl">
                    <a:srgbClr val="000000">
                      <a:alpha val="43137"/>
                    </a:srgbClr>
                  </a:outerShdw>
                </a:effectLst>
              </a:rPr>
              <a:t> qui satisfait les trois conditions peut être trouvée, alors λ=</a:t>
            </a:r>
            <a:r>
              <a:rPr lang="fr-FR" dirty="0" err="1">
                <a:effectLst>
                  <a:outerShdw blurRad="38100" dist="38100" dir="2700000" algn="tl">
                    <a:srgbClr val="000000">
                      <a:alpha val="43137"/>
                    </a:srgbClr>
                  </a:outerShdw>
                </a:effectLst>
              </a:rPr>
              <a:t>λc</a:t>
            </a:r>
            <a:r>
              <a:rPr lang="fr-FR" dirty="0">
                <a:effectLst>
                  <a:outerShdw blurRad="38100" dist="38100" dir="2700000" algn="tl">
                    <a:srgbClr val="000000">
                      <a:alpha val="43137"/>
                    </a:srgbClr>
                  </a:outerShdw>
                </a:effectLst>
              </a:rPr>
              <a:t>. Il est impossible d’obtenir toute autre distribution des moments </a:t>
            </a:r>
            <a:r>
              <a:rPr lang="fr-FR" dirty="0" err="1">
                <a:effectLst>
                  <a:outerShdw blurRad="38100" dist="38100" dir="2700000" algn="tl">
                    <a:srgbClr val="000000">
                      <a:alpha val="43137"/>
                    </a:srgbClr>
                  </a:outerShdw>
                </a:effectLst>
              </a:rPr>
              <a:t>fléchissants</a:t>
            </a:r>
            <a:r>
              <a:rPr lang="fr-FR" dirty="0">
                <a:effectLst>
                  <a:outerShdw blurRad="38100" dist="38100" dir="2700000" algn="tl">
                    <a:srgbClr val="000000">
                      <a:alpha val="43137"/>
                    </a:srgbClr>
                  </a:outerShdw>
                </a:effectLst>
              </a:rPr>
              <a:t> pour n’importe quelle autre valeur de λ qui satisfait les trois conditions simultanément.</a:t>
            </a:r>
          </a:p>
        </p:txBody>
      </p:sp>
      <p:sp>
        <p:nvSpPr>
          <p:cNvPr id="8" name="Rectangle 7"/>
          <p:cNvSpPr/>
          <p:nvPr/>
        </p:nvSpPr>
        <p:spPr>
          <a:xfrm>
            <a:off x="1465131" y="646848"/>
            <a:ext cx="2970108" cy="338554"/>
          </a:xfrm>
          <a:prstGeom prst="rect">
            <a:avLst/>
          </a:prstGeom>
        </p:spPr>
        <p:txBody>
          <a:bodyPr wrap="none">
            <a:spAutoFit/>
          </a:bodyPr>
          <a:lstStyle/>
          <a:p>
            <a:r>
              <a:rPr lang="fr-FR" sz="1600" b="1" dirty="0">
                <a:effectLst>
                  <a:outerShdw blurRad="38100" dist="38100" dir="2700000" algn="tl">
                    <a:srgbClr val="000000">
                      <a:alpha val="43137"/>
                    </a:srgbClr>
                  </a:outerShdw>
                </a:effectLst>
              </a:rPr>
              <a:t>Théorème de la limite inferieure </a:t>
            </a:r>
          </a:p>
        </p:txBody>
      </p:sp>
      <p:sp>
        <p:nvSpPr>
          <p:cNvPr id="11" name="Rectangle 10"/>
          <p:cNvSpPr/>
          <p:nvPr/>
        </p:nvSpPr>
        <p:spPr>
          <a:xfrm>
            <a:off x="1465131" y="3198551"/>
            <a:ext cx="3005246" cy="338554"/>
          </a:xfrm>
          <a:prstGeom prst="rect">
            <a:avLst/>
          </a:prstGeom>
        </p:spPr>
        <p:txBody>
          <a:bodyPr wrap="none">
            <a:spAutoFit/>
          </a:bodyPr>
          <a:lstStyle/>
          <a:p>
            <a:r>
              <a:rPr lang="fr-FR" sz="1600" b="1" dirty="0">
                <a:effectLst>
                  <a:outerShdw blurRad="38100" dist="38100" dir="2700000" algn="tl">
                    <a:srgbClr val="000000">
                      <a:alpha val="43137"/>
                    </a:srgbClr>
                  </a:outerShdw>
                </a:effectLst>
              </a:rPr>
              <a:t>Théorème de la limite supérieure</a:t>
            </a:r>
          </a:p>
        </p:txBody>
      </p:sp>
      <p:sp>
        <p:nvSpPr>
          <p:cNvPr id="12" name="Rectangle 11"/>
          <p:cNvSpPr/>
          <p:nvPr/>
        </p:nvSpPr>
        <p:spPr>
          <a:xfrm>
            <a:off x="1465131" y="4627145"/>
            <a:ext cx="3186450" cy="338554"/>
          </a:xfrm>
          <a:prstGeom prst="rect">
            <a:avLst/>
          </a:prstGeom>
        </p:spPr>
        <p:txBody>
          <a:bodyPr wrap="none">
            <a:spAutoFit/>
          </a:bodyPr>
          <a:lstStyle/>
          <a:p>
            <a:r>
              <a:rPr lang="fr-FR" sz="1600" b="1" dirty="0">
                <a:effectLst>
                  <a:outerShdw blurRad="38100" dist="38100" dir="2700000" algn="tl">
                    <a:srgbClr val="000000">
                      <a:alpha val="43137"/>
                    </a:srgbClr>
                  </a:outerShdw>
                </a:effectLst>
              </a:rPr>
              <a:t>Théorème de l’unicité (Association)</a:t>
            </a:r>
          </a:p>
        </p:txBody>
      </p:sp>
      <p:pic>
        <p:nvPicPr>
          <p:cNvPr id="13" name="Image 12"/>
          <p:cNvPicPr>
            <a:picLocks noChangeAspect="1"/>
          </p:cNvPicPr>
          <p:nvPr/>
        </p:nvPicPr>
        <p:blipFill>
          <a:blip r:embed="rId3"/>
          <a:stretch>
            <a:fillRect/>
          </a:stretch>
        </p:blipFill>
        <p:spPr>
          <a:xfrm>
            <a:off x="7202872" y="593725"/>
            <a:ext cx="4358351" cy="2863481"/>
          </a:xfrm>
          <a:prstGeom prst="rect">
            <a:avLst/>
          </a:prstGeom>
        </p:spPr>
      </p:pic>
    </p:spTree>
    <p:extLst>
      <p:ext uri="{BB962C8B-B14F-4D97-AF65-F5344CB8AC3E}">
        <p14:creationId xmlns:p14="http://schemas.microsoft.com/office/powerpoint/2010/main" val="1037633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42141" y="2974586"/>
            <a:ext cx="6065949" cy="400110"/>
          </a:xfrm>
          <a:prstGeom prst="rect">
            <a:avLst/>
          </a:prstGeom>
          <a:noFill/>
        </p:spPr>
        <p:txBody>
          <a:bodyPr wrap="square" rtlCol="0">
            <a:spAutoFit/>
          </a:bodyPr>
          <a:lstStyle/>
          <a:p>
            <a:r>
              <a:rPr lang="fr-FR" sz="2000" b="1" dirty="0">
                <a:solidFill>
                  <a:schemeClr val="accent2">
                    <a:lumMod val="50000"/>
                  </a:schemeClr>
                </a:solidFill>
                <a:effectLst>
                  <a:outerShdw blurRad="38100" dist="38100" dir="2700000" algn="tl">
                    <a:srgbClr val="000000">
                      <a:alpha val="43137"/>
                    </a:srgbClr>
                  </a:outerShdw>
                </a:effectLst>
              </a:rPr>
              <a:t>Comportement d’un portique sous charge incrémentale</a:t>
            </a:r>
          </a:p>
        </p:txBody>
      </p:sp>
      <p:sp>
        <p:nvSpPr>
          <p:cNvPr id="10" name="Rectangle à coins arrondis 9"/>
          <p:cNvSpPr/>
          <p:nvPr/>
        </p:nvSpPr>
        <p:spPr>
          <a:xfrm>
            <a:off x="1342103" y="302651"/>
            <a:ext cx="10530349" cy="6378367"/>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p:nvPr/>
        </p:nvPicPr>
        <p:blipFill>
          <a:blip r:embed="rId3"/>
          <a:srcRect l="27480" t="35347" r="36073" b="28188"/>
          <a:stretch>
            <a:fillRect/>
          </a:stretch>
        </p:blipFill>
        <p:spPr bwMode="auto">
          <a:xfrm>
            <a:off x="6885381" y="2452338"/>
            <a:ext cx="4891414" cy="3496646"/>
          </a:xfrm>
          <a:prstGeom prst="rect">
            <a:avLst/>
          </a:prstGeom>
          <a:noFill/>
          <a:ln w="9525">
            <a:noFill/>
            <a:miter lim="800000"/>
            <a:headEnd/>
            <a:tailEnd/>
          </a:ln>
        </p:spPr>
      </p:pic>
      <p:sp>
        <p:nvSpPr>
          <p:cNvPr id="5" name="Rectangle 4"/>
          <p:cNvSpPr/>
          <p:nvPr/>
        </p:nvSpPr>
        <p:spPr>
          <a:xfrm>
            <a:off x="1528294" y="2894428"/>
            <a:ext cx="5045818" cy="1039708"/>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La figure </a:t>
            </a:r>
            <a:r>
              <a:rPr lang="fr-FR" dirty="0" smtClean="0">
                <a:effectLst>
                  <a:outerShdw blurRad="38100" dist="38100" dir="2700000" algn="tl">
                    <a:srgbClr val="000000">
                      <a:alpha val="43137"/>
                    </a:srgbClr>
                  </a:outerShdw>
                </a:effectLst>
              </a:rPr>
              <a:t>ci-contre, </a:t>
            </a:r>
            <a:r>
              <a:rPr lang="fr-FR" dirty="0">
                <a:effectLst>
                  <a:outerShdw blurRad="38100" dist="38100" dir="2700000" algn="tl">
                    <a:srgbClr val="000000">
                      <a:alpha val="43137"/>
                    </a:srgbClr>
                  </a:outerShdw>
                </a:effectLst>
              </a:rPr>
              <a:t>montre un portique soumis </a:t>
            </a:r>
            <a:r>
              <a:rPr lang="fr-FR" dirty="0" smtClean="0">
                <a:effectLst>
                  <a:outerShdw blurRad="38100" dist="38100" dir="2700000" algn="tl">
                    <a:srgbClr val="000000">
                      <a:alpha val="43137"/>
                    </a:srgbClr>
                  </a:outerShdw>
                </a:effectLst>
              </a:rPr>
              <a:t>a une charge verticale </a:t>
            </a:r>
            <a:r>
              <a:rPr lang="fr-FR" dirty="0" err="1">
                <a:effectLst>
                  <a:outerShdw blurRad="38100" dist="38100" dir="2700000" algn="tl">
                    <a:srgbClr val="000000">
                      <a:alpha val="43137"/>
                    </a:srgbClr>
                  </a:outerShdw>
                </a:effectLst>
              </a:rPr>
              <a:t>λV</a:t>
            </a:r>
            <a:r>
              <a:rPr lang="fr-FR" dirty="0">
                <a:effectLst>
                  <a:outerShdw blurRad="38100" dist="38100" dir="2700000" algn="tl">
                    <a:srgbClr val="000000">
                      <a:alpha val="43137"/>
                    </a:srgbClr>
                  </a:outerShdw>
                </a:effectLst>
              </a:rPr>
              <a:t> et </a:t>
            </a:r>
            <a:r>
              <a:rPr lang="fr-FR" dirty="0" smtClean="0">
                <a:effectLst>
                  <a:outerShdw blurRad="38100" dist="38100" dir="2700000" algn="tl">
                    <a:srgbClr val="000000">
                      <a:alpha val="43137"/>
                    </a:srgbClr>
                  </a:outerShdw>
                </a:effectLst>
              </a:rPr>
              <a:t>une autre charge horizontale </a:t>
            </a:r>
            <a:r>
              <a:rPr lang="fr-FR" dirty="0" err="1">
                <a:effectLst>
                  <a:outerShdw blurRad="38100" dist="38100" dir="2700000" algn="tl">
                    <a:srgbClr val="000000">
                      <a:alpha val="43137"/>
                    </a:srgbClr>
                  </a:outerShdw>
                </a:effectLst>
              </a:rPr>
              <a:t>λH</a:t>
            </a:r>
            <a:r>
              <a:rPr lang="fr-FR" dirty="0">
                <a:effectLst>
                  <a:outerShdw blurRad="38100" dist="38100" dir="2700000" algn="tl">
                    <a:srgbClr val="000000">
                      <a:alpha val="43137"/>
                    </a:srgbClr>
                  </a:outerShdw>
                </a:effectLst>
              </a:rPr>
              <a:t>.  </a:t>
            </a:r>
            <a:endParaRPr lang="fr-FR" dirty="0" smtClean="0">
              <a:effectLst>
                <a:outerShdw blurRad="38100" dist="38100" dir="2700000" algn="tl">
                  <a:srgbClr val="000000">
                    <a:alpha val="43137"/>
                  </a:srgbClr>
                </a:outerShdw>
              </a:effectLst>
            </a:endParaRPr>
          </a:p>
        </p:txBody>
      </p:sp>
      <p:sp>
        <p:nvSpPr>
          <p:cNvPr id="6" name="Rectangle 5"/>
          <p:cNvSpPr/>
          <p:nvPr/>
        </p:nvSpPr>
        <p:spPr>
          <a:xfrm>
            <a:off x="1528293" y="3926030"/>
            <a:ext cx="5045819" cy="1987082"/>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Au </a:t>
            </a:r>
            <a:r>
              <a:rPr lang="fr-FR" dirty="0">
                <a:effectLst>
                  <a:outerShdw blurRad="38100" dist="38100" dir="2700000" algn="tl">
                    <a:srgbClr val="000000">
                      <a:alpha val="43137"/>
                    </a:srgbClr>
                  </a:outerShdw>
                </a:effectLst>
              </a:rPr>
              <a:t>cours du chargement, tout les nœuds de portique se déforment.  Afin de comprendre le comportement du portique sous l'accroissement des deux charges, on suppose que la charge horizontale H et la charge verticale V ayant la même amplitude de croissance λ : V = H = 1 KN.</a:t>
            </a:r>
          </a:p>
        </p:txBody>
      </p:sp>
      <p:sp>
        <p:nvSpPr>
          <p:cNvPr id="8" name="Rectangle 7"/>
          <p:cNvSpPr/>
          <p:nvPr/>
        </p:nvSpPr>
        <p:spPr>
          <a:xfrm>
            <a:off x="1528294" y="5948984"/>
            <a:ext cx="9937233" cy="390107"/>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Les </a:t>
            </a:r>
            <a:r>
              <a:rPr lang="fr-FR" dirty="0">
                <a:effectLst>
                  <a:outerShdw blurRad="38100" dist="38100" dir="2700000" algn="tl">
                    <a:srgbClr val="000000">
                      <a:alpha val="43137"/>
                    </a:srgbClr>
                  </a:outerShdw>
                </a:effectLst>
              </a:rPr>
              <a:t>é</a:t>
            </a:r>
            <a:r>
              <a:rPr lang="fr-FR" dirty="0" smtClean="0">
                <a:effectLst>
                  <a:outerShdw blurRad="38100" dist="38100" dir="2700000" algn="tl">
                    <a:srgbClr val="000000">
                      <a:alpha val="43137"/>
                    </a:srgbClr>
                  </a:outerShdw>
                </a:effectLst>
              </a:rPr>
              <a:t>tapes de comportement du </a:t>
            </a:r>
            <a:r>
              <a:rPr lang="fr-FR" dirty="0">
                <a:effectLst>
                  <a:outerShdw blurRad="38100" dist="38100" dir="2700000" algn="tl">
                    <a:srgbClr val="000000">
                      <a:alpha val="43137"/>
                    </a:srgbClr>
                  </a:outerShdw>
                </a:effectLst>
              </a:rPr>
              <a:t>portique sous la croissance de la valeur de </a:t>
            </a:r>
            <a:r>
              <a:rPr lang="fr-FR" dirty="0" smtClean="0">
                <a:effectLst>
                  <a:outerShdw blurRad="38100" dist="38100" dir="2700000" algn="tl">
                    <a:srgbClr val="000000">
                      <a:alpha val="43137"/>
                    </a:srgbClr>
                  </a:outerShdw>
                </a:effectLst>
              </a:rPr>
              <a:t>λ sont décrites par la suite:</a:t>
            </a:r>
            <a:endParaRPr lang="fr-FR" dirty="0">
              <a:effectLst>
                <a:outerShdw blurRad="38100" dist="38100" dir="2700000" algn="tl">
                  <a:srgbClr val="000000">
                    <a:alpha val="43137"/>
                  </a:srgbClr>
                </a:outerShdw>
              </a:effectLst>
            </a:endParaRPr>
          </a:p>
        </p:txBody>
      </p:sp>
      <p:sp>
        <p:nvSpPr>
          <p:cNvPr id="11" name="Rectangle 10"/>
          <p:cNvSpPr/>
          <p:nvPr/>
        </p:nvSpPr>
        <p:spPr>
          <a:xfrm>
            <a:off x="1528294" y="880089"/>
            <a:ext cx="10152844" cy="1969065"/>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Il est déjà montré dans les chapitres précédents que la </a:t>
            </a:r>
            <a:r>
              <a:rPr lang="fr-FR" dirty="0" smtClean="0">
                <a:effectLst>
                  <a:outerShdw blurRad="38100" dist="38100" dir="2700000" algn="tl">
                    <a:srgbClr val="000000">
                      <a:alpha val="43137"/>
                    </a:srgbClr>
                  </a:outerShdw>
                </a:effectLst>
              </a:rPr>
              <a:t>formation </a:t>
            </a:r>
            <a:r>
              <a:rPr lang="fr-FR" dirty="0">
                <a:effectLst>
                  <a:outerShdw blurRad="38100" dist="38100" dir="2700000" algn="tl">
                    <a:srgbClr val="000000">
                      <a:alpha val="43137"/>
                    </a:srgbClr>
                  </a:outerShdw>
                </a:effectLst>
              </a:rPr>
              <a:t>d’une rotule plastique dans une structure (treillis) provoque la rupture de l’élément </a:t>
            </a:r>
            <a:r>
              <a:rPr lang="fr-FR" dirty="0" smtClean="0">
                <a:effectLst>
                  <a:outerShdw blurRad="38100" dist="38100" dir="2700000" algn="tl">
                    <a:srgbClr val="000000">
                      <a:alpha val="43137"/>
                    </a:srgbClr>
                  </a:outerShdw>
                </a:effectLst>
              </a:rPr>
              <a:t>sollicité. Mais dans les </a:t>
            </a:r>
            <a:r>
              <a:rPr lang="fr-FR" dirty="0">
                <a:effectLst>
                  <a:outerShdw blurRad="38100" dist="38100" dir="2700000" algn="tl">
                    <a:srgbClr val="000000">
                      <a:alpha val="43137"/>
                    </a:srgbClr>
                  </a:outerShdw>
                </a:effectLst>
              </a:rPr>
              <a:t>structures en portique soumises </a:t>
            </a:r>
            <a:r>
              <a:rPr lang="fr-FR" dirty="0" smtClean="0">
                <a:effectLst>
                  <a:outerShdw blurRad="38100" dist="38100" dir="2700000" algn="tl">
                    <a:srgbClr val="000000">
                      <a:alpha val="43137"/>
                    </a:srgbClr>
                  </a:outerShdw>
                </a:effectLst>
              </a:rPr>
              <a:t>aux </a:t>
            </a:r>
            <a:r>
              <a:rPr lang="fr-FR" dirty="0">
                <a:effectLst>
                  <a:outerShdw blurRad="38100" dist="38100" dir="2700000" algn="tl">
                    <a:srgbClr val="000000">
                      <a:alpha val="43137"/>
                    </a:srgbClr>
                  </a:outerShdw>
                </a:effectLst>
              </a:rPr>
              <a:t>efforts horizontaux et </a:t>
            </a:r>
            <a:r>
              <a:rPr lang="fr-FR" dirty="0" smtClean="0">
                <a:effectLst>
                  <a:outerShdw blurRad="38100" dist="38100" dir="2700000" algn="tl">
                    <a:srgbClr val="000000">
                      <a:alpha val="43137"/>
                    </a:srgbClr>
                  </a:outerShdw>
                </a:effectLst>
              </a:rPr>
              <a:t>verticaux, la </a:t>
            </a:r>
            <a:r>
              <a:rPr lang="fr-FR" dirty="0">
                <a:effectLst>
                  <a:outerShdw blurRad="38100" dist="38100" dir="2700000" algn="tl">
                    <a:srgbClr val="000000">
                      <a:alpha val="43137"/>
                    </a:srgbClr>
                  </a:outerShdw>
                </a:effectLst>
              </a:rPr>
              <a:t>ruine </a:t>
            </a:r>
            <a:r>
              <a:rPr lang="fr-FR" dirty="0" smtClean="0">
                <a:effectLst>
                  <a:outerShdw blurRad="38100" dist="38100" dir="2700000" algn="tl">
                    <a:srgbClr val="000000">
                      <a:alpha val="43137"/>
                    </a:srgbClr>
                  </a:outerShdw>
                </a:effectLst>
              </a:rPr>
              <a:t>peut se produite dans un élément de </a:t>
            </a:r>
            <a:r>
              <a:rPr lang="fr-FR" dirty="0">
                <a:effectLst>
                  <a:outerShdw blurRad="38100" dist="38100" dir="2700000" algn="tl">
                    <a:srgbClr val="000000">
                      <a:alpha val="43137"/>
                    </a:srgbClr>
                  </a:outerShdw>
                </a:effectLst>
              </a:rPr>
              <a:t>la structure </a:t>
            </a:r>
            <a:r>
              <a:rPr lang="fr-FR" dirty="0" smtClean="0">
                <a:effectLst>
                  <a:outerShdw blurRad="38100" dist="38100" dir="2700000" algn="tl">
                    <a:srgbClr val="000000">
                      <a:alpha val="43137"/>
                    </a:srgbClr>
                  </a:outerShdw>
                </a:effectLst>
              </a:rPr>
              <a:t>ou dans l’ensemble de ses éléments (poteau poutre). Car, le </a:t>
            </a:r>
            <a:r>
              <a:rPr lang="fr-FR" dirty="0">
                <a:effectLst>
                  <a:outerShdw blurRad="38100" dist="38100" dir="2700000" algn="tl">
                    <a:srgbClr val="000000">
                      <a:alpha val="43137"/>
                    </a:srgbClr>
                  </a:outerShdw>
                </a:effectLst>
              </a:rPr>
              <a:t>moment plastique peut prendre des valeurs différentes d’un élément à </a:t>
            </a:r>
            <a:r>
              <a:rPr lang="fr-FR" dirty="0" smtClean="0">
                <a:effectLst>
                  <a:outerShdw blurRad="38100" dist="38100" dir="2700000" algn="tl">
                    <a:srgbClr val="000000">
                      <a:alpha val="43137"/>
                    </a:srgbClr>
                  </a:outerShdw>
                </a:effectLst>
              </a:rPr>
              <a:t>l’autre, ce qui est </a:t>
            </a:r>
            <a:r>
              <a:rPr lang="fr-FR" dirty="0">
                <a:effectLst>
                  <a:outerShdw blurRad="38100" dist="38100" dir="2700000" algn="tl">
                    <a:srgbClr val="000000">
                      <a:alpha val="43137"/>
                    </a:srgbClr>
                  </a:outerShdw>
                </a:effectLst>
              </a:rPr>
              <a:t>en fonction des caractéristiques géométriques et mécaniques </a:t>
            </a:r>
            <a:r>
              <a:rPr lang="fr-FR" dirty="0" smtClean="0">
                <a:effectLst>
                  <a:outerShdw blurRad="38100" dist="38100" dir="2700000" algn="tl">
                    <a:srgbClr val="000000">
                      <a:alpha val="43137"/>
                    </a:srgbClr>
                  </a:outerShdw>
                </a:effectLst>
              </a:rPr>
              <a:t>des sections ainsi </a:t>
            </a:r>
            <a:r>
              <a:rPr lang="fr-FR" dirty="0">
                <a:effectLst>
                  <a:outerShdw blurRad="38100" dist="38100" dir="2700000" algn="tl">
                    <a:srgbClr val="000000">
                      <a:alpha val="43137"/>
                    </a:srgbClr>
                  </a:outerShdw>
                </a:effectLst>
              </a:rPr>
              <a:t>que </a:t>
            </a:r>
            <a:r>
              <a:rPr lang="fr-FR" dirty="0" smtClean="0">
                <a:effectLst>
                  <a:outerShdw blurRad="38100" dist="38100" dir="2700000" algn="tl">
                    <a:srgbClr val="000000">
                      <a:alpha val="43137"/>
                    </a:srgbClr>
                  </a:outerShdw>
                </a:effectLst>
              </a:rPr>
              <a:t>la </a:t>
            </a:r>
            <a:r>
              <a:rPr lang="fr-FR" dirty="0">
                <a:effectLst>
                  <a:outerShdw blurRad="38100" dist="38100" dir="2700000" algn="tl">
                    <a:srgbClr val="000000">
                      <a:alpha val="43137"/>
                    </a:srgbClr>
                  </a:outerShdw>
                </a:effectLst>
              </a:rPr>
              <a:t>structure globale</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
        <p:nvSpPr>
          <p:cNvPr id="2" name="ZoneTexte 1"/>
          <p:cNvSpPr txBox="1"/>
          <p:nvPr/>
        </p:nvSpPr>
        <p:spPr>
          <a:xfrm>
            <a:off x="1528293" y="439641"/>
            <a:ext cx="1439689" cy="369332"/>
          </a:xfrm>
          <a:prstGeom prst="rect">
            <a:avLst/>
          </a:prstGeom>
          <a:noFill/>
        </p:spPr>
        <p:txBody>
          <a:bodyPr wrap="none" rtlCol="0">
            <a:spAutoFit/>
          </a:bodyPr>
          <a:lstStyle/>
          <a:p>
            <a:r>
              <a:rPr lang="fr-FR" b="1" u="sng" dirty="0" smtClean="0">
                <a:effectLst>
                  <a:outerShdw blurRad="38100" dist="38100" dir="2700000" algn="tl">
                    <a:srgbClr val="000000">
                      <a:alpha val="43137"/>
                    </a:srgbClr>
                  </a:outerShdw>
                </a:effectLst>
              </a:rPr>
              <a:t>Introduction:</a:t>
            </a:r>
            <a:endParaRPr lang="fr-FR"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2287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894483" y="3167390"/>
            <a:ext cx="2551796"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Analyse limite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p:nvPr/>
        </p:nvPicPr>
        <p:blipFill>
          <a:blip r:embed="rId3" cstate="print"/>
          <a:srcRect l="15234" t="22222" r="21264" b="17949"/>
          <a:stretch>
            <a:fillRect/>
          </a:stretch>
        </p:blipFill>
        <p:spPr bwMode="auto">
          <a:xfrm>
            <a:off x="7437660" y="932987"/>
            <a:ext cx="4217719" cy="3195349"/>
          </a:xfrm>
          <a:prstGeom prst="rect">
            <a:avLst/>
          </a:prstGeom>
          <a:noFill/>
          <a:ln w="9525">
            <a:noFill/>
            <a:miter lim="800000"/>
            <a:headEnd/>
            <a:tailEnd/>
          </a:ln>
        </p:spPr>
      </p:pic>
      <p:sp>
        <p:nvSpPr>
          <p:cNvPr id="15" name="Rectangle 14"/>
          <p:cNvSpPr/>
          <p:nvPr/>
        </p:nvSpPr>
        <p:spPr>
          <a:xfrm>
            <a:off x="1138926" y="448675"/>
            <a:ext cx="1112099" cy="369332"/>
          </a:xfrm>
          <a:prstGeom prst="rect">
            <a:avLst/>
          </a:prstGeom>
        </p:spPr>
        <p:txBody>
          <a:bodyPr wrap="none">
            <a:spAutoFit/>
          </a:bodyPr>
          <a:lstStyle/>
          <a:p>
            <a:r>
              <a:rPr lang="fr-FR" b="1" u="sng" dirty="0" smtClean="0">
                <a:effectLst>
                  <a:outerShdw blurRad="38100" dist="38100" dir="2700000" algn="tl">
                    <a:srgbClr val="000000">
                      <a:alpha val="43137"/>
                    </a:srgbClr>
                  </a:outerShdw>
                </a:effectLst>
              </a:rPr>
              <a:t>Exemple</a:t>
            </a:r>
            <a:r>
              <a:rPr lang="fr-FR" b="1" u="sng" dirty="0">
                <a:effectLst>
                  <a:outerShdw blurRad="38100" dist="38100" dir="2700000" algn="tl">
                    <a:srgbClr val="000000">
                      <a:alpha val="43137"/>
                    </a:srgbClr>
                  </a:outerShdw>
                </a:effectLst>
              </a:rPr>
              <a:t> :</a:t>
            </a:r>
          </a:p>
        </p:txBody>
      </p:sp>
      <p:pic>
        <p:nvPicPr>
          <p:cNvPr id="2" name="Image 1"/>
          <p:cNvPicPr>
            <a:picLocks noChangeAspect="1"/>
          </p:cNvPicPr>
          <p:nvPr/>
        </p:nvPicPr>
        <p:blipFill>
          <a:blip r:embed="rId4"/>
          <a:stretch>
            <a:fillRect/>
          </a:stretch>
        </p:blipFill>
        <p:spPr>
          <a:xfrm>
            <a:off x="2251025" y="1829448"/>
            <a:ext cx="4007364" cy="1764157"/>
          </a:xfrm>
          <a:prstGeom prst="rect">
            <a:avLst/>
          </a:prstGeom>
        </p:spPr>
      </p:pic>
      <p:grpSp>
        <p:nvGrpSpPr>
          <p:cNvPr id="36" name="Groupe 35"/>
          <p:cNvGrpSpPr/>
          <p:nvPr/>
        </p:nvGrpSpPr>
        <p:grpSpPr>
          <a:xfrm>
            <a:off x="1115689" y="932987"/>
            <a:ext cx="5256428" cy="779830"/>
            <a:chOff x="1115689" y="932987"/>
            <a:chExt cx="5256428" cy="779830"/>
          </a:xfrm>
        </p:grpSpPr>
        <p:grpSp>
          <p:nvGrpSpPr>
            <p:cNvPr id="34" name="Groupe 33"/>
            <p:cNvGrpSpPr/>
            <p:nvPr/>
          </p:nvGrpSpPr>
          <p:grpSpPr>
            <a:xfrm>
              <a:off x="1115689" y="932987"/>
              <a:ext cx="5256428" cy="369332"/>
              <a:chOff x="1115689" y="932987"/>
              <a:chExt cx="5256428" cy="369332"/>
            </a:xfrm>
          </p:grpSpPr>
          <mc:AlternateContent xmlns:mc="http://schemas.openxmlformats.org/markup-compatibility/2006" xmlns:a14="http://schemas.microsoft.com/office/drawing/2010/main">
            <mc:Choice Requires="a14">
              <p:sp>
                <p:nvSpPr>
                  <p:cNvPr id="16" name="ZoneTexte 15"/>
                  <p:cNvSpPr txBox="1"/>
                  <p:nvPr/>
                </p:nvSpPr>
                <p:spPr>
                  <a:xfrm>
                    <a:off x="3530185" y="973126"/>
                    <a:ext cx="2841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h</m:t>
                          </m:r>
                          <m:r>
                            <a:rPr lang="fr-FR" b="0" i="1" smtClean="0">
                              <a:effectLst>
                                <a:outerShdw blurRad="38100" dist="38100" dir="2700000" algn="tl">
                                  <a:srgbClr val="000000">
                                    <a:alpha val="43137"/>
                                  </a:srgbClr>
                                </a:outerShdw>
                              </a:effectLst>
                              <a:latin typeface="Cambria Math" panose="02040503050406030204" pitchFamily="18" charset="0"/>
                            </a:rPr>
                            <m:t>=3</m:t>
                          </m:r>
                          <m:r>
                            <a:rPr lang="fr-FR" b="0" i="1" smtClean="0">
                              <a:effectLst>
                                <a:outerShdw blurRad="38100" dist="38100" dir="2700000" algn="tl">
                                  <a:srgbClr val="000000">
                                    <a:alpha val="43137"/>
                                  </a:srgbClr>
                                </a:outerShdw>
                              </a:effectLst>
                              <a:latin typeface="Cambria Math" panose="02040503050406030204" pitchFamily="18" charset="0"/>
                            </a:rPr>
                            <m:t>𝑐</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𝑛</m:t>
                          </m:r>
                          <m:r>
                            <a:rPr lang="fr-FR" b="0" i="1" smtClean="0">
                              <a:effectLst>
                                <a:outerShdw blurRad="38100" dist="38100" dir="2700000" algn="tl">
                                  <a:srgbClr val="000000">
                                    <a:alpha val="43137"/>
                                  </a:srgbClr>
                                </a:outerShdw>
                              </a:effectLst>
                              <a:latin typeface="Cambria Math" panose="02040503050406030204" pitchFamily="18" charset="0"/>
                            </a:rPr>
                            <m:t>=3×2−0=6</m:t>
                          </m:r>
                        </m:oMath>
                      </m:oMathPara>
                    </a14:m>
                    <a:endParaRPr lang="fr-FR" dirty="0">
                      <a:effectLst>
                        <a:outerShdw blurRad="38100" dist="38100" dir="2700000" algn="tl">
                          <a:srgbClr val="000000">
                            <a:alpha val="43137"/>
                          </a:srgbClr>
                        </a:outerShdw>
                      </a:effectLst>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3530185" y="973126"/>
                    <a:ext cx="2841932" cy="276999"/>
                  </a:xfrm>
                  <a:prstGeom prst="rect">
                    <a:avLst/>
                  </a:prstGeom>
                  <a:blipFill>
                    <a:blip r:embed="rId5"/>
                    <a:stretch>
                      <a:fillRect l="-1073" r="-1717" b="-17778"/>
                    </a:stretch>
                  </a:blipFill>
                </p:spPr>
                <p:txBody>
                  <a:bodyPr/>
                  <a:lstStyle/>
                  <a:p>
                    <a:r>
                      <a:rPr lang="fr-FR">
                        <a:noFill/>
                      </a:rPr>
                      <a:t> </a:t>
                    </a:r>
                  </a:p>
                </p:txBody>
              </p:sp>
            </mc:Fallback>
          </mc:AlternateContent>
          <p:sp>
            <p:nvSpPr>
              <p:cNvPr id="6" name="ZoneTexte 5"/>
              <p:cNvSpPr txBox="1"/>
              <p:nvPr/>
            </p:nvSpPr>
            <p:spPr>
              <a:xfrm>
                <a:off x="1115689" y="932987"/>
                <a:ext cx="2314608"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Degré d’</a:t>
                </a:r>
                <a:r>
                  <a:rPr lang="fr-FR" dirty="0" err="1" smtClean="0">
                    <a:effectLst>
                      <a:outerShdw blurRad="38100" dist="38100" dir="2700000" algn="tl">
                        <a:srgbClr val="000000">
                          <a:alpha val="43137"/>
                        </a:srgbClr>
                      </a:outerShdw>
                    </a:effectLst>
                  </a:rPr>
                  <a:t>hyperstaticité</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grpSp>
        <p:grpSp>
          <p:nvGrpSpPr>
            <p:cNvPr id="35" name="Groupe 34"/>
            <p:cNvGrpSpPr/>
            <p:nvPr/>
          </p:nvGrpSpPr>
          <p:grpSpPr>
            <a:xfrm>
              <a:off x="1138926" y="1343485"/>
              <a:ext cx="5218298" cy="369332"/>
              <a:chOff x="1138926" y="1343485"/>
              <a:chExt cx="5218298" cy="369332"/>
            </a:xfrm>
          </p:grpSpPr>
          <mc:AlternateContent xmlns:mc="http://schemas.openxmlformats.org/markup-compatibility/2006" xmlns:a14="http://schemas.microsoft.com/office/drawing/2010/main">
            <mc:Choice Requires="a14">
              <p:sp>
                <p:nvSpPr>
                  <p:cNvPr id="17" name="ZoneTexte 16"/>
                  <p:cNvSpPr txBox="1"/>
                  <p:nvPr/>
                </p:nvSpPr>
                <p:spPr>
                  <a:xfrm>
                    <a:off x="3891613" y="1386847"/>
                    <a:ext cx="2465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𝑚</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𝑟</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h</m:t>
                          </m:r>
                          <m:r>
                            <a:rPr lang="fr-FR" b="0" i="1" smtClean="0">
                              <a:effectLst>
                                <a:outerShdw blurRad="38100" dist="38100" dir="2700000" algn="tl">
                                  <a:srgbClr val="000000">
                                    <a:alpha val="43137"/>
                                  </a:srgbClr>
                                </a:outerShdw>
                              </a:effectLst>
                              <a:latin typeface="Cambria Math" panose="02040503050406030204" pitchFamily="18" charset="0"/>
                            </a:rPr>
                            <m:t>=10−6=4</m:t>
                          </m:r>
                        </m:oMath>
                      </m:oMathPara>
                    </a14:m>
                    <a:endParaRPr lang="fr-FR" dirty="0">
                      <a:effectLst>
                        <a:outerShdw blurRad="38100" dist="38100" dir="2700000" algn="tl">
                          <a:srgbClr val="000000">
                            <a:alpha val="43137"/>
                          </a:srgbClr>
                        </a:outerShd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3891613" y="1386847"/>
                    <a:ext cx="2465611" cy="276999"/>
                  </a:xfrm>
                  <a:prstGeom prst="rect">
                    <a:avLst/>
                  </a:prstGeom>
                  <a:blipFill>
                    <a:blip r:embed="rId6"/>
                    <a:stretch>
                      <a:fillRect l="-988" r="-2716" b="-17778"/>
                    </a:stretch>
                  </a:blipFill>
                </p:spPr>
                <p:txBody>
                  <a:bodyPr/>
                  <a:lstStyle/>
                  <a:p>
                    <a:r>
                      <a:rPr lang="fr-FR">
                        <a:noFill/>
                      </a:rPr>
                      <a:t> </a:t>
                    </a:r>
                  </a:p>
                </p:txBody>
              </p:sp>
            </mc:Fallback>
          </mc:AlternateContent>
          <p:sp>
            <p:nvSpPr>
              <p:cNvPr id="20" name="ZoneTexte 19"/>
              <p:cNvSpPr txBox="1"/>
              <p:nvPr/>
            </p:nvSpPr>
            <p:spPr>
              <a:xfrm>
                <a:off x="1138926" y="1343485"/>
                <a:ext cx="2769476"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Mécanismes indépendants:</a:t>
                </a:r>
                <a:endParaRPr lang="fr-FR" dirty="0">
                  <a:effectLst>
                    <a:outerShdw blurRad="38100" dist="38100" dir="2700000" algn="tl">
                      <a:srgbClr val="000000">
                        <a:alpha val="43137"/>
                      </a:srgbClr>
                    </a:outerShdw>
                  </a:effectLst>
                </a:endParaRPr>
              </a:p>
            </p:txBody>
          </p:sp>
        </p:grpSp>
      </p:grpSp>
      <p:grpSp>
        <p:nvGrpSpPr>
          <p:cNvPr id="27" name="Groupe 26"/>
          <p:cNvGrpSpPr/>
          <p:nvPr/>
        </p:nvGrpSpPr>
        <p:grpSpPr>
          <a:xfrm>
            <a:off x="1138926" y="3674814"/>
            <a:ext cx="5994629" cy="456472"/>
            <a:chOff x="1138926" y="1883518"/>
            <a:chExt cx="5994629" cy="456472"/>
          </a:xfrm>
        </p:grpSpPr>
        <p:sp>
          <p:nvSpPr>
            <p:cNvPr id="19" name="Rectangle 18"/>
            <p:cNvSpPr/>
            <p:nvPr/>
          </p:nvSpPr>
          <p:spPr>
            <a:xfrm>
              <a:off x="3430297" y="1883518"/>
              <a:ext cx="3703258" cy="456472"/>
            </a:xfrm>
            <a:prstGeom prst="rect">
              <a:avLst/>
            </a:prstGeom>
          </p:spPr>
          <p:txBody>
            <a:bodyPr wrap="none">
              <a:spAutoFit/>
            </a:bodyPr>
            <a:lstStyle/>
            <a:p>
              <a:pPr>
                <a:lnSpc>
                  <a:spcPct val="150000"/>
                </a:lnSpc>
                <a:spcAft>
                  <a:spcPts val="0"/>
                </a:spcAft>
              </a:pP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m</a:t>
              </a:r>
              <a:r>
                <a:rPr lang="fr-FR" baseline="-25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c</a:t>
              </a: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a:t>
              </a:r>
              <a:r>
                <a:rPr lang="fr-FR"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a:t>
              </a: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2</a:t>
              </a:r>
              <a:r>
                <a:rPr lang="fr-FR" baseline="30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m</a:t>
              </a: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 1) - m = (</a:t>
              </a:r>
              <a:r>
                <a:rPr lang="fr-FR"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2</a:t>
              </a:r>
              <a:r>
                <a:rPr lang="fr-FR" baseline="30000"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4</a:t>
              </a:r>
              <a:r>
                <a:rPr lang="fr-FR"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a:t>
              </a:r>
              <a:r>
                <a:rPr lang="fr-FR"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1) - </a:t>
              </a:r>
              <a:r>
                <a:rPr lang="fr-FR"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4 =11</a:t>
              </a:r>
              <a:endParaRPr lang="fr-FR" sz="16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21" name="ZoneTexte 20"/>
            <p:cNvSpPr txBox="1"/>
            <p:nvPr/>
          </p:nvSpPr>
          <p:spPr>
            <a:xfrm>
              <a:off x="1138926" y="1968436"/>
              <a:ext cx="2376933"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Mécanismes combinés:</a:t>
              </a:r>
              <a:endParaRPr lang="fr-FR" dirty="0">
                <a:effectLst>
                  <a:outerShdw blurRad="38100" dist="38100" dir="2700000" algn="tl">
                    <a:srgbClr val="000000">
                      <a:alpha val="43137"/>
                    </a:srgbClr>
                  </a:outerShdw>
                </a:effectLst>
              </a:endParaRPr>
            </a:p>
          </p:txBody>
        </p:sp>
      </p:grpSp>
      <p:grpSp>
        <p:nvGrpSpPr>
          <p:cNvPr id="33" name="Groupe 32"/>
          <p:cNvGrpSpPr/>
          <p:nvPr/>
        </p:nvGrpSpPr>
        <p:grpSpPr>
          <a:xfrm>
            <a:off x="1604389" y="4762960"/>
            <a:ext cx="9555609" cy="1801427"/>
            <a:chOff x="1604389" y="4762960"/>
            <a:chExt cx="9555609" cy="1801427"/>
          </a:xfrm>
        </p:grpSpPr>
        <p:grpSp>
          <p:nvGrpSpPr>
            <p:cNvPr id="28" name="Groupe 27"/>
            <p:cNvGrpSpPr/>
            <p:nvPr/>
          </p:nvGrpSpPr>
          <p:grpSpPr>
            <a:xfrm>
              <a:off x="1604389" y="4762960"/>
              <a:ext cx="9555609" cy="1212189"/>
              <a:chOff x="1573188" y="4595279"/>
              <a:chExt cx="9555609" cy="1212189"/>
            </a:xfrm>
          </p:grpSpPr>
          <p:pic>
            <p:nvPicPr>
              <p:cNvPr id="22" name="Image 21"/>
              <p:cNvPicPr>
                <a:picLocks noChangeAspect="1"/>
              </p:cNvPicPr>
              <p:nvPr/>
            </p:nvPicPr>
            <p:blipFill>
              <a:blip r:embed="rId7"/>
              <a:stretch>
                <a:fillRect/>
              </a:stretch>
            </p:blipFill>
            <p:spPr>
              <a:xfrm>
                <a:off x="1573188" y="4595280"/>
                <a:ext cx="2022662" cy="1061241"/>
              </a:xfrm>
              <a:prstGeom prst="rect">
                <a:avLst/>
              </a:prstGeom>
            </p:spPr>
          </p:pic>
          <p:pic>
            <p:nvPicPr>
              <p:cNvPr id="23" name="Image 22"/>
              <p:cNvPicPr>
                <a:picLocks noChangeAspect="1"/>
              </p:cNvPicPr>
              <p:nvPr/>
            </p:nvPicPr>
            <p:blipFill>
              <a:blip r:embed="rId8"/>
              <a:stretch>
                <a:fillRect/>
              </a:stretch>
            </p:blipFill>
            <p:spPr>
              <a:xfrm>
                <a:off x="3860412" y="4595279"/>
                <a:ext cx="2319672" cy="1161576"/>
              </a:xfrm>
              <a:prstGeom prst="rect">
                <a:avLst/>
              </a:prstGeom>
            </p:spPr>
          </p:pic>
          <p:pic>
            <p:nvPicPr>
              <p:cNvPr id="25" name="Image 24"/>
              <p:cNvPicPr>
                <a:picLocks noChangeAspect="1"/>
              </p:cNvPicPr>
              <p:nvPr/>
            </p:nvPicPr>
            <p:blipFill>
              <a:blip r:embed="rId9"/>
              <a:stretch>
                <a:fillRect/>
              </a:stretch>
            </p:blipFill>
            <p:spPr>
              <a:xfrm>
                <a:off x="8768888" y="4595279"/>
                <a:ext cx="2359909" cy="1212189"/>
              </a:xfrm>
              <a:prstGeom prst="rect">
                <a:avLst/>
              </a:prstGeom>
            </p:spPr>
          </p:pic>
          <p:pic>
            <p:nvPicPr>
              <p:cNvPr id="26" name="Image 25"/>
              <p:cNvPicPr>
                <a:picLocks noChangeAspect="1"/>
              </p:cNvPicPr>
              <p:nvPr/>
            </p:nvPicPr>
            <p:blipFill>
              <a:blip r:embed="rId10"/>
              <a:stretch>
                <a:fillRect/>
              </a:stretch>
            </p:blipFill>
            <p:spPr>
              <a:xfrm>
                <a:off x="6401705" y="4645446"/>
                <a:ext cx="2145562" cy="1061242"/>
              </a:xfrm>
              <a:prstGeom prst="rect">
                <a:avLst/>
              </a:prstGeom>
            </p:spPr>
          </p:pic>
        </p:grpSp>
        <p:sp>
          <p:nvSpPr>
            <p:cNvPr id="29" name="ZoneTexte 28"/>
            <p:cNvSpPr txBox="1"/>
            <p:nvPr/>
          </p:nvSpPr>
          <p:spPr>
            <a:xfrm>
              <a:off x="1830108" y="6018402"/>
              <a:ext cx="1571223" cy="523220"/>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(1) Mécanisme de poutre a gauche</a:t>
              </a:r>
              <a:endParaRPr lang="fr-FR" sz="1400" b="1" dirty="0">
                <a:effectLst>
                  <a:outerShdw blurRad="38100" dist="38100" dir="2700000" algn="tl">
                    <a:srgbClr val="000000">
                      <a:alpha val="43137"/>
                    </a:srgbClr>
                  </a:outerShdw>
                </a:effectLst>
              </a:endParaRPr>
            </a:p>
          </p:txBody>
        </p:sp>
        <p:sp>
          <p:nvSpPr>
            <p:cNvPr id="30" name="ZoneTexte 29"/>
            <p:cNvSpPr txBox="1"/>
            <p:nvPr/>
          </p:nvSpPr>
          <p:spPr>
            <a:xfrm>
              <a:off x="4184304" y="6041167"/>
              <a:ext cx="1571223" cy="523220"/>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(2) Mécanisme de poutre a droite</a:t>
              </a:r>
              <a:endParaRPr lang="fr-FR" sz="1400" b="1" dirty="0">
                <a:effectLst>
                  <a:outerShdw blurRad="38100" dist="38100" dir="2700000" algn="tl">
                    <a:srgbClr val="000000">
                      <a:alpha val="43137"/>
                    </a:srgbClr>
                  </a:outerShdw>
                </a:effectLst>
              </a:endParaRPr>
            </a:p>
          </p:txBody>
        </p:sp>
        <p:sp>
          <p:nvSpPr>
            <p:cNvPr id="31" name="ZoneTexte 30"/>
            <p:cNvSpPr txBox="1"/>
            <p:nvPr/>
          </p:nvSpPr>
          <p:spPr>
            <a:xfrm>
              <a:off x="6652049" y="6016084"/>
              <a:ext cx="1571223" cy="523220"/>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(3) Mécanisme de panneau</a:t>
              </a:r>
              <a:endParaRPr lang="fr-FR" sz="1400" b="1" dirty="0">
                <a:effectLst>
                  <a:outerShdw blurRad="38100" dist="38100" dir="2700000" algn="tl">
                    <a:srgbClr val="000000">
                      <a:alpha val="43137"/>
                    </a:srgbClr>
                  </a:outerShdw>
                </a:effectLst>
              </a:endParaRPr>
            </a:p>
          </p:txBody>
        </p:sp>
        <p:sp>
          <p:nvSpPr>
            <p:cNvPr id="32" name="ZoneTexte 31"/>
            <p:cNvSpPr txBox="1"/>
            <p:nvPr/>
          </p:nvSpPr>
          <p:spPr>
            <a:xfrm>
              <a:off x="9119794" y="6016084"/>
              <a:ext cx="1571223" cy="523220"/>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(4) Mécanisme de nœud </a:t>
              </a:r>
              <a:endParaRPr lang="fr-FR" sz="1400" b="1" dirty="0">
                <a:effectLst>
                  <a:outerShdw blurRad="38100" dist="38100" dir="2700000" algn="tl">
                    <a:srgbClr val="000000">
                      <a:alpha val="43137"/>
                    </a:srgbClr>
                  </a:outerShdw>
                </a:effectLst>
              </a:endParaRPr>
            </a:p>
          </p:txBody>
        </p:sp>
      </p:grpSp>
      <p:sp>
        <p:nvSpPr>
          <p:cNvPr id="37" name="ZoneTexte 36"/>
          <p:cNvSpPr txBox="1"/>
          <p:nvPr/>
        </p:nvSpPr>
        <p:spPr>
          <a:xfrm>
            <a:off x="1138926" y="4251913"/>
            <a:ext cx="7051354"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Les mécanismes indépendants sont représentés sur la figure au-dessous: </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158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907729" y="2459112"/>
            <a:ext cx="2551796"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Analyse limite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 name="Groupe 81"/>
          <p:cNvGrpSpPr/>
          <p:nvPr/>
        </p:nvGrpSpPr>
        <p:grpSpPr>
          <a:xfrm>
            <a:off x="1231486" y="252496"/>
            <a:ext cx="10545104" cy="1857513"/>
            <a:chOff x="1244645" y="343093"/>
            <a:chExt cx="10545104" cy="1978624"/>
          </a:xfrm>
        </p:grpSpPr>
        <p:grpSp>
          <p:nvGrpSpPr>
            <p:cNvPr id="80" name="Groupe 79"/>
            <p:cNvGrpSpPr/>
            <p:nvPr/>
          </p:nvGrpSpPr>
          <p:grpSpPr>
            <a:xfrm>
              <a:off x="1244645" y="343094"/>
              <a:ext cx="4794496" cy="1962783"/>
              <a:chOff x="1244645" y="343094"/>
              <a:chExt cx="4794496" cy="1962783"/>
            </a:xfrm>
          </p:grpSpPr>
          <p:grpSp>
            <p:nvGrpSpPr>
              <p:cNvPr id="8" name="Groupe 7"/>
              <p:cNvGrpSpPr/>
              <p:nvPr/>
            </p:nvGrpSpPr>
            <p:grpSpPr>
              <a:xfrm>
                <a:off x="1275000" y="433146"/>
                <a:ext cx="4598380" cy="1470675"/>
                <a:chOff x="1573169" y="561935"/>
                <a:chExt cx="5034815" cy="1470675"/>
              </a:xfrm>
            </p:grpSpPr>
            <p:pic>
              <p:nvPicPr>
                <p:cNvPr id="3" name="Image 2"/>
                <p:cNvPicPr>
                  <a:picLocks noChangeAspect="1"/>
                </p:cNvPicPr>
                <p:nvPr/>
              </p:nvPicPr>
              <p:blipFill>
                <a:blip r:embed="rId3"/>
                <a:stretch>
                  <a:fillRect/>
                </a:stretch>
              </p:blipFill>
              <p:spPr>
                <a:xfrm>
                  <a:off x="1573169" y="561935"/>
                  <a:ext cx="2715496" cy="1470675"/>
                </a:xfrm>
                <a:prstGeom prst="rect">
                  <a:avLst/>
                </a:prstGeom>
              </p:spPr>
            </p:pic>
            <p:grpSp>
              <p:nvGrpSpPr>
                <p:cNvPr id="7" name="Groupe 6"/>
                <p:cNvGrpSpPr/>
                <p:nvPr/>
              </p:nvGrpSpPr>
              <p:grpSpPr>
                <a:xfrm>
                  <a:off x="4288665" y="883907"/>
                  <a:ext cx="2319319" cy="1043997"/>
                  <a:chOff x="4814699" y="561935"/>
                  <a:chExt cx="2319319" cy="1043997"/>
                </a:xfrm>
              </p:grpSpPr>
              <mc:AlternateContent xmlns:mc="http://schemas.openxmlformats.org/markup-compatibility/2006" xmlns:a14="http://schemas.microsoft.com/office/drawing/2010/main">
                <mc:Choice Requires="a14">
                  <p:sp>
                    <p:nvSpPr>
                      <p:cNvPr id="4" name="ZoneTexte 3"/>
                      <p:cNvSpPr txBox="1"/>
                      <p:nvPr/>
                    </p:nvSpPr>
                    <p:spPr>
                      <a:xfrm>
                        <a:off x="4814699" y="561935"/>
                        <a:ext cx="2319319" cy="28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4814699" y="561935"/>
                        <a:ext cx="2319319" cy="282492"/>
                      </a:xfrm>
                      <a:prstGeom prst="rect">
                        <a:avLst/>
                      </a:prstGeom>
                      <a:blipFill>
                        <a:blip r:embed="rId4"/>
                        <a:stretch>
                          <a:fillRect l="-2017" r="-4035" b="-348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5046556" y="968305"/>
                        <a:ext cx="1865649" cy="262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5046556" y="968305"/>
                        <a:ext cx="1865649" cy="262275"/>
                      </a:xfrm>
                      <a:prstGeom prst="rect">
                        <a:avLst/>
                      </a:prstGeom>
                      <a:blipFill>
                        <a:blip r:embed="rId5"/>
                        <a:stretch>
                          <a:fillRect l="-2867" r="-3943" b="-146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422020" y="1245304"/>
                        <a:ext cx="908879" cy="3606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oMath>
                          </m:oMathPara>
                        </a14:m>
                        <a:endParaRPr lang="fr-FR" sz="1600" dirty="0">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5422020" y="1245304"/>
                        <a:ext cx="908879" cy="360628"/>
                      </a:xfrm>
                      <a:prstGeom prst="rect">
                        <a:avLst/>
                      </a:prstGeom>
                      <a:blipFill>
                        <a:blip r:embed="rId6"/>
                        <a:stretch>
                          <a:fillRect/>
                        </a:stretch>
                      </a:blipFill>
                    </p:spPr>
                    <p:txBody>
                      <a:bodyPr/>
                      <a:lstStyle/>
                      <a:p>
                        <a:r>
                          <a:rPr lang="fr-FR">
                            <a:noFill/>
                          </a:rPr>
                          <a:t> </a:t>
                        </a:r>
                      </a:p>
                    </p:txBody>
                  </p:sp>
                </mc:Fallback>
              </mc:AlternateContent>
            </p:grpSp>
          </p:grpSp>
          <p:sp>
            <p:nvSpPr>
              <p:cNvPr id="53" name="Rectangle à coins arrondis 52"/>
              <p:cNvSpPr/>
              <p:nvPr/>
            </p:nvSpPr>
            <p:spPr>
              <a:xfrm>
                <a:off x="1244645" y="343094"/>
                <a:ext cx="4794496"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57" name="ZoneTexte 56"/>
              <p:cNvSpPr txBox="1"/>
              <p:nvPr/>
            </p:nvSpPr>
            <p:spPr>
              <a:xfrm>
                <a:off x="1362493" y="1967897"/>
                <a:ext cx="4308302" cy="32784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(1) Mécanisme de poutre a gauche</a:t>
                </a:r>
                <a:endParaRPr lang="fr-FR" sz="1400" b="1" dirty="0">
                  <a:effectLst>
                    <a:outerShdw blurRad="38100" dist="38100" dir="2700000" algn="tl">
                      <a:srgbClr val="000000">
                        <a:alpha val="43137"/>
                      </a:srgbClr>
                    </a:outerShdw>
                  </a:effectLst>
                </a:endParaRPr>
              </a:p>
            </p:txBody>
          </p:sp>
        </p:grpSp>
        <p:grpSp>
          <p:nvGrpSpPr>
            <p:cNvPr id="81" name="Groupe 80"/>
            <p:cNvGrpSpPr/>
            <p:nvPr/>
          </p:nvGrpSpPr>
          <p:grpSpPr>
            <a:xfrm>
              <a:off x="6758609" y="343093"/>
              <a:ext cx="5031140" cy="1978624"/>
              <a:chOff x="6758609" y="343093"/>
              <a:chExt cx="5031140" cy="1978624"/>
            </a:xfrm>
          </p:grpSpPr>
          <p:grpSp>
            <p:nvGrpSpPr>
              <p:cNvPr id="12" name="Groupe 11"/>
              <p:cNvGrpSpPr/>
              <p:nvPr/>
            </p:nvGrpSpPr>
            <p:grpSpPr>
              <a:xfrm>
                <a:off x="6948577" y="433146"/>
                <a:ext cx="4841172" cy="1470675"/>
                <a:chOff x="6590162" y="433146"/>
                <a:chExt cx="4981138" cy="1470675"/>
              </a:xfrm>
            </p:grpSpPr>
            <p:grpSp>
              <p:nvGrpSpPr>
                <p:cNvPr id="42" name="Groupe 41"/>
                <p:cNvGrpSpPr/>
                <p:nvPr/>
              </p:nvGrpSpPr>
              <p:grpSpPr>
                <a:xfrm>
                  <a:off x="9391785" y="755118"/>
                  <a:ext cx="2179515" cy="1043997"/>
                  <a:chOff x="4814699" y="561935"/>
                  <a:chExt cx="2179515" cy="1043997"/>
                </a:xfrm>
              </p:grpSpPr>
              <mc:AlternateContent xmlns:mc="http://schemas.openxmlformats.org/markup-compatibility/2006" xmlns:a14="http://schemas.microsoft.com/office/drawing/2010/main">
                <mc:Choice Requires="a14">
                  <p:sp>
                    <p:nvSpPr>
                      <p:cNvPr id="43" name="ZoneTexte 42"/>
                      <p:cNvSpPr txBox="1"/>
                      <p:nvPr/>
                    </p:nvSpPr>
                    <p:spPr>
                      <a:xfrm>
                        <a:off x="4814699" y="561935"/>
                        <a:ext cx="2179515" cy="28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4814699" y="561935"/>
                        <a:ext cx="2179515" cy="282492"/>
                      </a:xfrm>
                      <a:prstGeom prst="rect">
                        <a:avLst/>
                      </a:prstGeom>
                      <a:blipFill>
                        <a:blip r:embed="rId7"/>
                        <a:stretch>
                          <a:fillRect l="-2011" r="-4023" b="-348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5046556" y="968305"/>
                        <a:ext cx="1753192" cy="262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5046556" y="968305"/>
                        <a:ext cx="1753192" cy="262275"/>
                      </a:xfrm>
                      <a:prstGeom prst="rect">
                        <a:avLst/>
                      </a:prstGeom>
                      <a:blipFill>
                        <a:blip r:embed="rId8"/>
                        <a:stretch>
                          <a:fillRect l="-2500" r="-3571" b="-146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422020" y="1245304"/>
                        <a:ext cx="908879" cy="3606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oMath>
                          </m:oMathPara>
                        </a14:m>
                        <a:endParaRPr lang="fr-FR" sz="1600" dirty="0">
                          <a:effectLst>
                            <a:outerShdw blurRad="38100" dist="38100" dir="2700000" algn="tl">
                              <a:srgbClr val="000000">
                                <a:alpha val="43137"/>
                              </a:srgbClr>
                            </a:outerShdw>
                          </a:effectLst>
                        </a:endParaRPr>
                      </a:p>
                    </p:txBody>
                  </p:sp>
                </mc:Choice>
                <mc:Fallback xmlns="">
                  <p:sp>
                    <p:nvSpPr>
                      <p:cNvPr id="45" name="Rectangle 44"/>
                      <p:cNvSpPr>
                        <a:spLocks noRot="1" noChangeAspect="1" noMove="1" noResize="1" noEditPoints="1" noAdjustHandles="1" noChangeArrowheads="1" noChangeShapeType="1" noTextEdit="1"/>
                      </p:cNvSpPr>
                      <p:nvPr/>
                    </p:nvSpPr>
                    <p:spPr>
                      <a:xfrm>
                        <a:off x="5422020" y="1245304"/>
                        <a:ext cx="908879" cy="360628"/>
                      </a:xfrm>
                      <a:prstGeom prst="rect">
                        <a:avLst/>
                      </a:prstGeom>
                      <a:blipFill>
                        <a:blip r:embed="rId9"/>
                        <a:stretch>
                          <a:fillRect/>
                        </a:stretch>
                      </a:blipFill>
                    </p:spPr>
                    <p:txBody>
                      <a:bodyPr/>
                      <a:lstStyle/>
                      <a:p>
                        <a:r>
                          <a:rPr lang="fr-FR">
                            <a:noFill/>
                          </a:rPr>
                          <a:t> </a:t>
                        </a:r>
                      </a:p>
                    </p:txBody>
                  </p:sp>
                </mc:Fallback>
              </mc:AlternateContent>
            </p:grpSp>
            <p:pic>
              <p:nvPicPr>
                <p:cNvPr id="11" name="Image 10"/>
                <p:cNvPicPr>
                  <a:picLocks noChangeAspect="1"/>
                </p:cNvPicPr>
                <p:nvPr/>
              </p:nvPicPr>
              <p:blipFill>
                <a:blip r:embed="rId10"/>
                <a:stretch>
                  <a:fillRect/>
                </a:stretch>
              </p:blipFill>
              <p:spPr>
                <a:xfrm>
                  <a:off x="6590162" y="433146"/>
                  <a:ext cx="2715496" cy="1470675"/>
                </a:xfrm>
                <a:prstGeom prst="rect">
                  <a:avLst/>
                </a:prstGeom>
              </p:spPr>
            </p:pic>
          </p:grpSp>
          <p:sp>
            <p:nvSpPr>
              <p:cNvPr id="54" name="Rectangle à coins arrondis 53"/>
              <p:cNvSpPr/>
              <p:nvPr/>
            </p:nvSpPr>
            <p:spPr>
              <a:xfrm>
                <a:off x="6758609" y="343093"/>
                <a:ext cx="5031140"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58" name="ZoneTexte 57"/>
              <p:cNvSpPr txBox="1"/>
              <p:nvPr/>
            </p:nvSpPr>
            <p:spPr>
              <a:xfrm>
                <a:off x="6948577" y="1993873"/>
                <a:ext cx="4652169" cy="32784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(2) Mécanisme de poutre a droite</a:t>
                </a:r>
                <a:endParaRPr lang="fr-FR" sz="1400" b="1" dirty="0">
                  <a:effectLst>
                    <a:outerShdw blurRad="38100" dist="38100" dir="2700000" algn="tl">
                      <a:srgbClr val="000000">
                        <a:alpha val="43137"/>
                      </a:srgbClr>
                    </a:outerShdw>
                  </a:effectLst>
                </a:endParaRPr>
              </a:p>
            </p:txBody>
          </p:sp>
        </p:grpSp>
      </p:grpSp>
      <p:grpSp>
        <p:nvGrpSpPr>
          <p:cNvPr id="63" name="Groupe 62"/>
          <p:cNvGrpSpPr/>
          <p:nvPr/>
        </p:nvGrpSpPr>
        <p:grpSpPr>
          <a:xfrm>
            <a:off x="1231486" y="2109826"/>
            <a:ext cx="10545104" cy="1805275"/>
            <a:chOff x="1244645" y="2650622"/>
            <a:chExt cx="10545104" cy="2024334"/>
          </a:xfrm>
        </p:grpSpPr>
        <p:grpSp>
          <p:nvGrpSpPr>
            <p:cNvPr id="61" name="Groupe 60"/>
            <p:cNvGrpSpPr/>
            <p:nvPr/>
          </p:nvGrpSpPr>
          <p:grpSpPr>
            <a:xfrm>
              <a:off x="1244645" y="2650622"/>
              <a:ext cx="4794496" cy="1974755"/>
              <a:chOff x="1244645" y="2650622"/>
              <a:chExt cx="4794496" cy="1974755"/>
            </a:xfrm>
          </p:grpSpPr>
          <p:grpSp>
            <p:nvGrpSpPr>
              <p:cNvPr id="49" name="Groupe 48"/>
              <p:cNvGrpSpPr/>
              <p:nvPr/>
            </p:nvGrpSpPr>
            <p:grpSpPr>
              <a:xfrm>
                <a:off x="1275000" y="2693662"/>
                <a:ext cx="4515398" cy="1470675"/>
                <a:chOff x="1275000" y="2617247"/>
                <a:chExt cx="4322812" cy="1470675"/>
              </a:xfrm>
            </p:grpSpPr>
            <p:grpSp>
              <p:nvGrpSpPr>
                <p:cNvPr id="24" name="Groupe 23"/>
                <p:cNvGrpSpPr/>
                <p:nvPr/>
              </p:nvGrpSpPr>
              <p:grpSpPr>
                <a:xfrm>
                  <a:off x="3814629" y="2961849"/>
                  <a:ext cx="1783183" cy="1068051"/>
                  <a:chOff x="3814629" y="2961849"/>
                  <a:chExt cx="1783183" cy="1068051"/>
                </a:xfrm>
              </p:grpSpPr>
              <mc:AlternateContent xmlns:mc="http://schemas.openxmlformats.org/markup-compatibility/2006" xmlns:a14="http://schemas.microsoft.com/office/drawing/2010/main">
                <mc:Choice Requires="a14">
                  <p:sp>
                    <p:nvSpPr>
                      <p:cNvPr id="46" name="ZoneTexte 45"/>
                      <p:cNvSpPr txBox="1"/>
                      <p:nvPr/>
                    </p:nvSpPr>
                    <p:spPr>
                      <a:xfrm>
                        <a:off x="4053316" y="2961849"/>
                        <a:ext cx="1326169" cy="297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(6</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4053316" y="2961849"/>
                        <a:ext cx="1326169" cy="297381"/>
                      </a:xfrm>
                      <a:prstGeom prst="rect">
                        <a:avLst/>
                      </a:prstGeom>
                      <a:blipFill>
                        <a:blip r:embed="rId11"/>
                        <a:stretch>
                          <a:fillRect l="-3084" r="-6608" b="-348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ZoneTexte 46"/>
                      <p:cNvSpPr txBox="1"/>
                      <p:nvPr/>
                    </p:nvSpPr>
                    <p:spPr>
                      <a:xfrm>
                        <a:off x="3814629" y="3315546"/>
                        <a:ext cx="1783183" cy="2760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 </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=1500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xmlns="">
                  <p:sp>
                    <p:nvSpPr>
                      <p:cNvPr id="47" name="ZoneTexte 46"/>
                      <p:cNvSpPr txBox="1">
                        <a:spLocks noRot="1" noChangeAspect="1" noMove="1" noResize="1" noEditPoints="1" noAdjustHandles="1" noChangeArrowheads="1" noChangeShapeType="1" noTextEdit="1"/>
                      </p:cNvSpPr>
                      <p:nvPr/>
                    </p:nvSpPr>
                    <p:spPr>
                      <a:xfrm>
                        <a:off x="3814629" y="3315546"/>
                        <a:ext cx="1783183" cy="276098"/>
                      </a:xfrm>
                      <a:prstGeom prst="rect">
                        <a:avLst/>
                      </a:prstGeom>
                      <a:blipFill>
                        <a:blip r:embed="rId12"/>
                        <a:stretch>
                          <a:fillRect l="-2614" r="-3268" b="-17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176711" y="3650265"/>
                        <a:ext cx="961452" cy="3796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=1,5</m:t>
                              </m:r>
                            </m:oMath>
                          </m:oMathPara>
                        </a14:m>
                        <a:endParaRPr lang="fr-FR" sz="1600" dirty="0">
                          <a:effectLst>
                            <a:outerShdw blurRad="38100" dist="38100" dir="2700000" algn="tl">
                              <a:srgbClr val="000000">
                                <a:alpha val="43137"/>
                              </a:srgbClr>
                            </a:outerShdw>
                          </a:effectLst>
                        </a:endParaRPr>
                      </a:p>
                    </p:txBody>
                  </p:sp>
                </mc:Choice>
                <mc:Fallback xmlns="">
                  <p:sp>
                    <p:nvSpPr>
                      <p:cNvPr id="48" name="Rectangle 47"/>
                      <p:cNvSpPr>
                        <a:spLocks noRot="1" noChangeAspect="1" noMove="1" noResize="1" noEditPoints="1" noAdjustHandles="1" noChangeArrowheads="1" noChangeShapeType="1" noTextEdit="1"/>
                      </p:cNvSpPr>
                      <p:nvPr/>
                    </p:nvSpPr>
                    <p:spPr>
                      <a:xfrm>
                        <a:off x="4176711" y="3650265"/>
                        <a:ext cx="961452" cy="379635"/>
                      </a:xfrm>
                      <a:prstGeom prst="rect">
                        <a:avLst/>
                      </a:prstGeom>
                      <a:blipFill>
                        <a:blip r:embed="rId13"/>
                        <a:stretch>
                          <a:fillRect/>
                        </a:stretch>
                      </a:blipFill>
                    </p:spPr>
                    <p:txBody>
                      <a:bodyPr/>
                      <a:lstStyle/>
                      <a:p>
                        <a:r>
                          <a:rPr lang="fr-FR">
                            <a:noFill/>
                          </a:rPr>
                          <a:t> </a:t>
                        </a:r>
                      </a:p>
                    </p:txBody>
                  </p:sp>
                </mc:Fallback>
              </mc:AlternateContent>
            </p:grpSp>
            <p:pic>
              <p:nvPicPr>
                <p:cNvPr id="18" name="Image 17"/>
                <p:cNvPicPr>
                  <a:picLocks noChangeAspect="1"/>
                </p:cNvPicPr>
                <p:nvPr/>
              </p:nvPicPr>
              <p:blipFill>
                <a:blip r:embed="rId14"/>
                <a:stretch>
                  <a:fillRect/>
                </a:stretch>
              </p:blipFill>
              <p:spPr>
                <a:xfrm>
                  <a:off x="1275000" y="2617247"/>
                  <a:ext cx="2480108" cy="1470675"/>
                </a:xfrm>
                <a:prstGeom prst="rect">
                  <a:avLst/>
                </a:prstGeom>
              </p:spPr>
            </p:pic>
          </p:grpSp>
          <p:sp>
            <p:nvSpPr>
              <p:cNvPr id="56" name="Rectangle à coins arrondis 55"/>
              <p:cNvSpPr/>
              <p:nvPr/>
            </p:nvSpPr>
            <p:spPr>
              <a:xfrm>
                <a:off x="1244645" y="2650622"/>
                <a:ext cx="4794496"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59" name="ZoneTexte 58"/>
              <p:cNvSpPr txBox="1"/>
              <p:nvPr/>
            </p:nvSpPr>
            <p:spPr>
              <a:xfrm>
                <a:off x="1546038" y="4280253"/>
                <a:ext cx="4124757" cy="34512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(3) Mécanisme de panneau</a:t>
                </a:r>
                <a:endParaRPr lang="fr-FR" sz="1400" b="1" dirty="0">
                  <a:effectLst>
                    <a:outerShdw blurRad="38100" dist="38100" dir="2700000" algn="tl">
                      <a:srgbClr val="000000">
                        <a:alpha val="43137"/>
                      </a:srgbClr>
                    </a:outerShdw>
                  </a:effectLst>
                </a:endParaRPr>
              </a:p>
            </p:txBody>
          </p:sp>
        </p:grpSp>
        <p:grpSp>
          <p:nvGrpSpPr>
            <p:cNvPr id="62" name="Groupe 61"/>
            <p:cNvGrpSpPr/>
            <p:nvPr/>
          </p:nvGrpSpPr>
          <p:grpSpPr>
            <a:xfrm>
              <a:off x="6758609" y="2656791"/>
              <a:ext cx="5031140" cy="2018165"/>
              <a:chOff x="6758609" y="2656791"/>
              <a:chExt cx="5031140" cy="2018165"/>
            </a:xfrm>
          </p:grpSpPr>
          <p:grpSp>
            <p:nvGrpSpPr>
              <p:cNvPr id="52" name="Groupe 51"/>
              <p:cNvGrpSpPr/>
              <p:nvPr/>
            </p:nvGrpSpPr>
            <p:grpSpPr>
              <a:xfrm>
                <a:off x="6948577" y="2779734"/>
                <a:ext cx="4841172" cy="1500438"/>
                <a:chOff x="6948577" y="2779734"/>
                <a:chExt cx="4841172" cy="1500438"/>
              </a:xfrm>
            </p:grpSpPr>
            <p:pic>
              <p:nvPicPr>
                <p:cNvPr id="50" name="Image 49"/>
                <p:cNvPicPr>
                  <a:picLocks noChangeAspect="1"/>
                </p:cNvPicPr>
                <p:nvPr/>
              </p:nvPicPr>
              <p:blipFill>
                <a:blip r:embed="rId15"/>
                <a:stretch>
                  <a:fillRect/>
                </a:stretch>
              </p:blipFill>
              <p:spPr>
                <a:xfrm>
                  <a:off x="6948577" y="2779734"/>
                  <a:ext cx="2590599" cy="1470676"/>
                </a:xfrm>
                <a:prstGeom prst="rect">
                  <a:avLst/>
                </a:prstGeom>
              </p:spPr>
            </p:pic>
            <mc:AlternateContent xmlns:mc="http://schemas.openxmlformats.org/markup-compatibility/2006" xmlns:a14="http://schemas.microsoft.com/office/drawing/2010/main">
              <mc:Choice Requires="a14">
                <p:sp>
                  <p:nvSpPr>
                    <p:cNvPr id="51" name="Rectangle 50"/>
                    <p:cNvSpPr/>
                    <p:nvPr/>
                  </p:nvSpPr>
                  <p:spPr>
                    <a:xfrm>
                      <a:off x="9554103" y="2796142"/>
                      <a:ext cx="2235646" cy="1484030"/>
                    </a:xfrm>
                    <a:prstGeom prst="rect">
                      <a:avLst/>
                    </a:prstGeom>
                  </p:spPr>
                  <p:txBody>
                    <a:bodyPr wrap="square">
                      <a:spAutoFit/>
                    </a:bodyPr>
                    <a:lstStyle/>
                    <a:p>
                      <a:pPr algn="just"/>
                      <a:r>
                        <a:rPr lang="fr-FR" sz="1600" dirty="0" smtClean="0">
                          <a:effectLst>
                            <a:outerShdw blurRad="38100" dist="38100" dir="2700000" algn="tl">
                              <a:srgbClr val="000000">
                                <a:alpha val="43137"/>
                              </a:srgbClr>
                            </a:outerShdw>
                          </a:effectLst>
                          <a:ea typeface="Cambria Math" panose="02040503050406030204" pitchFamily="18" charset="0"/>
                        </a:rPr>
                        <a:t>La valeur de </a:t>
                      </a:r>
                      <a14:m>
                        <m:oMath xmlns:m="http://schemas.openxmlformats.org/officeDocument/2006/math">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oMath>
                      </a14:m>
                      <a:r>
                        <a:rPr lang="fr-FR" sz="1600" dirty="0" smtClean="0">
                          <a:effectLst>
                            <a:outerShdw blurRad="38100" dist="38100" dir="2700000" algn="tl">
                              <a:srgbClr val="000000">
                                <a:alpha val="43137"/>
                              </a:srgbClr>
                            </a:outerShdw>
                          </a:effectLst>
                        </a:rPr>
                        <a:t> dans le cas de mécanisme de nœud est indéterminée vu l’absence de travail extérieur</a:t>
                      </a:r>
                      <a:endParaRPr lang="fr-FR" sz="1600" dirty="0">
                        <a:effectLst>
                          <a:outerShdw blurRad="38100" dist="38100" dir="2700000" algn="tl">
                            <a:srgbClr val="000000">
                              <a:alpha val="43137"/>
                            </a:srgbClr>
                          </a:outerShdw>
                        </a:effectLst>
                      </a:endParaRPr>
                    </a:p>
                  </p:txBody>
                </p:sp>
              </mc:Choice>
              <mc:Fallback xmlns="">
                <p:sp>
                  <p:nvSpPr>
                    <p:cNvPr id="51" name="Rectangle 50"/>
                    <p:cNvSpPr>
                      <a:spLocks noRot="1" noChangeAspect="1" noMove="1" noResize="1" noEditPoints="1" noAdjustHandles="1" noChangeArrowheads="1" noChangeShapeType="1" noTextEdit="1"/>
                    </p:cNvSpPr>
                    <p:nvPr/>
                  </p:nvSpPr>
                  <p:spPr>
                    <a:xfrm>
                      <a:off x="9554103" y="2796142"/>
                      <a:ext cx="2235646" cy="1484030"/>
                    </a:xfrm>
                    <a:prstGeom prst="rect">
                      <a:avLst/>
                    </a:prstGeom>
                    <a:blipFill>
                      <a:blip r:embed="rId16"/>
                      <a:stretch>
                        <a:fillRect l="-1635" t="-1382" r="-2725" b="-6912"/>
                      </a:stretch>
                    </a:blipFill>
                  </p:spPr>
                  <p:txBody>
                    <a:bodyPr/>
                    <a:lstStyle/>
                    <a:p>
                      <a:r>
                        <a:rPr lang="fr-FR">
                          <a:noFill/>
                        </a:rPr>
                        <a:t> </a:t>
                      </a:r>
                    </a:p>
                  </p:txBody>
                </p:sp>
              </mc:Fallback>
            </mc:AlternateContent>
          </p:grpSp>
          <p:sp>
            <p:nvSpPr>
              <p:cNvPr id="55" name="Rectangle à coins arrondis 54"/>
              <p:cNvSpPr/>
              <p:nvPr/>
            </p:nvSpPr>
            <p:spPr>
              <a:xfrm>
                <a:off x="6758609" y="2656791"/>
                <a:ext cx="5031140"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60" name="ZoneTexte 59"/>
              <p:cNvSpPr txBox="1"/>
              <p:nvPr/>
            </p:nvSpPr>
            <p:spPr>
              <a:xfrm>
                <a:off x="7067787" y="4329832"/>
                <a:ext cx="4412783" cy="34512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(4) Mécanisme de nœud </a:t>
                </a:r>
                <a:endParaRPr lang="fr-FR" sz="1400" b="1" dirty="0">
                  <a:effectLst>
                    <a:outerShdw blurRad="38100" dist="38100" dir="2700000" algn="tl">
                      <a:srgbClr val="000000">
                        <a:alpha val="43137"/>
                      </a:srgbClr>
                    </a:outerShdw>
                  </a:effectLst>
                </a:endParaRPr>
              </a:p>
            </p:txBody>
          </p:sp>
        </p:grpSp>
      </p:grpSp>
      <p:grpSp>
        <p:nvGrpSpPr>
          <p:cNvPr id="64" name="Groupe 63"/>
          <p:cNvGrpSpPr/>
          <p:nvPr/>
        </p:nvGrpSpPr>
        <p:grpSpPr>
          <a:xfrm>
            <a:off x="1231486" y="4658031"/>
            <a:ext cx="10545104" cy="1986987"/>
            <a:chOff x="1244645" y="2650622"/>
            <a:chExt cx="10545104" cy="1986987"/>
          </a:xfrm>
        </p:grpSpPr>
        <p:grpSp>
          <p:nvGrpSpPr>
            <p:cNvPr id="65" name="Groupe 64"/>
            <p:cNvGrpSpPr/>
            <p:nvPr/>
          </p:nvGrpSpPr>
          <p:grpSpPr>
            <a:xfrm>
              <a:off x="1244645" y="2650622"/>
              <a:ext cx="4794496" cy="1962783"/>
              <a:chOff x="1244645" y="2650622"/>
              <a:chExt cx="4794496" cy="1962783"/>
            </a:xfrm>
          </p:grpSpPr>
          <p:grpSp>
            <p:nvGrpSpPr>
              <p:cNvPr id="75" name="Groupe 74"/>
              <p:cNvGrpSpPr/>
              <p:nvPr/>
            </p:nvGrpSpPr>
            <p:grpSpPr>
              <a:xfrm>
                <a:off x="3693927" y="3028574"/>
                <a:ext cx="2249807" cy="1174848"/>
                <a:chOff x="3590756" y="2952159"/>
                <a:chExt cx="2153850" cy="1174848"/>
              </a:xfrm>
            </p:grpSpPr>
            <mc:AlternateContent xmlns:mc="http://schemas.openxmlformats.org/markup-compatibility/2006" xmlns:a14="http://schemas.microsoft.com/office/drawing/2010/main">
              <mc:Choice Requires="a14">
                <p:sp>
                  <p:nvSpPr>
                    <p:cNvPr id="77" name="ZoneTexte 76"/>
                    <p:cNvSpPr txBox="1"/>
                    <p:nvPr/>
                  </p:nvSpPr>
                  <p:spPr>
                    <a:xfrm>
                      <a:off x="3982529" y="2952159"/>
                      <a:ext cx="1478097"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(8</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77" name="ZoneTexte 76"/>
                    <p:cNvSpPr txBox="1">
                      <a:spLocks noRot="1" noChangeAspect="1" noMove="1" noResize="1" noEditPoints="1" noAdjustHandles="1" noChangeArrowheads="1" noChangeShapeType="1" noTextEdit="1"/>
                    </p:cNvSpPr>
                    <p:nvPr/>
                  </p:nvSpPr>
                  <p:spPr>
                    <a:xfrm>
                      <a:off x="3982529" y="2952159"/>
                      <a:ext cx="1478097" cy="265201"/>
                    </a:xfrm>
                    <a:prstGeom prst="rect">
                      <a:avLst/>
                    </a:prstGeom>
                    <a:blipFill>
                      <a:blip r:embed="rId17"/>
                      <a:stretch>
                        <a:fillRect l="-2767" r="-5929" b="-34091"/>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8" name="ZoneTexte 77"/>
                    <p:cNvSpPr txBox="1"/>
                    <p:nvPr/>
                  </p:nvSpPr>
                  <p:spPr>
                    <a:xfrm>
                      <a:off x="3590756" y="3296010"/>
                      <a:ext cx="2153850" cy="4924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e>
                            </m:d>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(1500+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00 −2</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250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p:sp>
                  <p:nvSpPr>
                    <p:cNvPr id="78" name="ZoneTexte 77"/>
                    <p:cNvSpPr txBox="1">
                      <a:spLocks noRot="1" noChangeAspect="1" noMove="1" noResize="1" noEditPoints="1" noAdjustHandles="1" noChangeArrowheads="1" noChangeShapeType="1" noTextEdit="1"/>
                    </p:cNvSpPr>
                    <p:nvPr/>
                  </p:nvSpPr>
                  <p:spPr>
                    <a:xfrm>
                      <a:off x="3590756" y="3296010"/>
                      <a:ext cx="2153850" cy="492443"/>
                    </a:xfrm>
                    <a:prstGeom prst="rect">
                      <a:avLst/>
                    </a:prstGeom>
                    <a:blipFill>
                      <a:blip r:embed="rId18"/>
                      <a:stretch>
                        <a:fillRect l="-4336" r="-4065" b="-2125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9" name="Rectangle 78"/>
                    <p:cNvSpPr/>
                    <p:nvPr/>
                  </p:nvSpPr>
                  <p:spPr>
                    <a:xfrm>
                      <a:off x="4013583" y="3788453"/>
                      <a:ext cx="961452"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=1,33</m:t>
                            </m:r>
                          </m:oMath>
                        </m:oMathPara>
                      </a14:m>
                      <a:endParaRPr lang="fr-FR" sz="1600" dirty="0">
                        <a:effectLst>
                          <a:outerShdw blurRad="38100" dist="38100" dir="2700000" algn="tl">
                            <a:srgbClr val="000000">
                              <a:alpha val="43137"/>
                            </a:srgbClr>
                          </a:outerShdw>
                        </a:effectLst>
                      </a:endParaRPr>
                    </a:p>
                  </p:txBody>
                </p:sp>
              </mc:Choice>
              <mc:Fallback>
                <p:sp>
                  <p:nvSpPr>
                    <p:cNvPr id="79" name="Rectangle 78"/>
                    <p:cNvSpPr>
                      <a:spLocks noRot="1" noChangeAspect="1" noMove="1" noResize="1" noEditPoints="1" noAdjustHandles="1" noChangeArrowheads="1" noChangeShapeType="1" noTextEdit="1"/>
                    </p:cNvSpPr>
                    <p:nvPr/>
                  </p:nvSpPr>
                  <p:spPr>
                    <a:xfrm>
                      <a:off x="4013583" y="3788453"/>
                      <a:ext cx="961452" cy="338554"/>
                    </a:xfrm>
                    <a:prstGeom prst="rect">
                      <a:avLst/>
                    </a:prstGeom>
                    <a:blipFill>
                      <a:blip r:embed="rId19"/>
                      <a:stretch>
                        <a:fillRect/>
                      </a:stretch>
                    </a:blipFill>
                  </p:spPr>
                  <p:txBody>
                    <a:bodyPr/>
                    <a:lstStyle/>
                    <a:p>
                      <a:r>
                        <a:rPr lang="fr-FR">
                          <a:noFill/>
                        </a:rPr>
                        <a:t> </a:t>
                      </a:r>
                    </a:p>
                  </p:txBody>
                </p:sp>
              </mc:Fallback>
            </mc:AlternateContent>
          </p:grpSp>
          <p:sp>
            <p:nvSpPr>
              <p:cNvPr id="73" name="Rectangle à coins arrondis 72"/>
              <p:cNvSpPr/>
              <p:nvPr/>
            </p:nvSpPr>
            <p:spPr>
              <a:xfrm>
                <a:off x="1244645" y="2650622"/>
                <a:ext cx="4794496"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74" name="ZoneTexte 73"/>
              <p:cNvSpPr txBox="1"/>
              <p:nvPr/>
            </p:nvSpPr>
            <p:spPr>
              <a:xfrm>
                <a:off x="1546038" y="4280252"/>
                <a:ext cx="4124757" cy="307777"/>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(5) Mécanisme 3+1</a:t>
                </a:r>
                <a:endParaRPr lang="fr-FR" sz="1400" b="1" dirty="0">
                  <a:effectLst>
                    <a:outerShdw blurRad="38100" dist="38100" dir="2700000" algn="tl">
                      <a:srgbClr val="000000">
                        <a:alpha val="43137"/>
                      </a:srgbClr>
                    </a:outerShdw>
                  </a:effectLst>
                </a:endParaRPr>
              </a:p>
            </p:txBody>
          </p:sp>
        </p:grpSp>
        <p:grpSp>
          <p:nvGrpSpPr>
            <p:cNvPr id="66" name="Groupe 65"/>
            <p:cNvGrpSpPr/>
            <p:nvPr/>
          </p:nvGrpSpPr>
          <p:grpSpPr>
            <a:xfrm>
              <a:off x="6758609" y="2656791"/>
              <a:ext cx="5031140" cy="1980818"/>
              <a:chOff x="6758609" y="2656791"/>
              <a:chExt cx="5031140" cy="1980818"/>
            </a:xfrm>
          </p:grpSpPr>
          <p:sp>
            <p:nvSpPr>
              <p:cNvPr id="68" name="Rectangle à coins arrondis 67"/>
              <p:cNvSpPr/>
              <p:nvPr/>
            </p:nvSpPr>
            <p:spPr>
              <a:xfrm>
                <a:off x="6758609" y="2656791"/>
                <a:ext cx="5031140"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69" name="ZoneTexte 68"/>
              <p:cNvSpPr txBox="1"/>
              <p:nvPr/>
            </p:nvSpPr>
            <p:spPr>
              <a:xfrm>
                <a:off x="7067787" y="4329832"/>
                <a:ext cx="4412783" cy="307777"/>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(6) Mécanisme 3+2</a:t>
                </a:r>
                <a:endParaRPr lang="fr-FR" sz="1400" b="1" dirty="0">
                  <a:effectLst>
                    <a:outerShdw blurRad="38100" dist="38100" dir="2700000" algn="tl">
                      <a:srgbClr val="000000">
                        <a:alpha val="43137"/>
                      </a:srgbClr>
                    </a:outerShdw>
                  </a:effectLst>
                </a:endParaRPr>
              </a:p>
            </p:txBody>
          </p:sp>
        </p:grpSp>
      </p:grpSp>
      <mc:AlternateContent xmlns:mc="http://schemas.openxmlformats.org/markup-compatibility/2006" xmlns:a14="http://schemas.microsoft.com/office/drawing/2010/main">
        <mc:Choice Requires="a14">
          <p:sp>
            <p:nvSpPr>
              <p:cNvPr id="83" name="ZoneTexte 82"/>
              <p:cNvSpPr txBox="1"/>
              <p:nvPr/>
            </p:nvSpPr>
            <p:spPr>
              <a:xfrm>
                <a:off x="1231486" y="3977525"/>
                <a:ext cx="10545104" cy="584775"/>
              </a:xfrm>
              <a:prstGeom prst="rect">
                <a:avLst/>
              </a:prstGeom>
              <a:noFill/>
            </p:spPr>
            <p:txBody>
              <a:bodyPr wrap="square" rtlCol="0">
                <a:spAutoFit/>
              </a:bodyPr>
              <a:lstStyle/>
              <a:p>
                <a:r>
                  <a:rPr lang="fr-FR" sz="1600" dirty="0" smtClean="0">
                    <a:effectLst>
                      <a:outerShdw blurRad="38100" dist="38100" dir="2700000" algn="tl">
                        <a:srgbClr val="000000">
                          <a:alpha val="43137"/>
                        </a:srgbClr>
                      </a:outerShdw>
                    </a:effectLst>
                  </a:rPr>
                  <a:t>Le mécanisme de panneau est celui qui donne la petite valeur de </a:t>
                </a:r>
                <a14:m>
                  <m:oMath xmlns:m="http://schemas.openxmlformats.org/officeDocument/2006/math">
                    <m:r>
                      <a:rPr lang="fr-FR" sz="1600" i="1">
                        <a:latin typeface="Cambria Math" panose="02040503050406030204" pitchFamily="18" charset="0"/>
                        <a:ea typeface="Cambria Math" panose="02040503050406030204" pitchFamily="18" charset="0"/>
                      </a:rPr>
                      <m:t>𝛌</m:t>
                    </m:r>
                    <m:r>
                      <a:rPr lang="fr-FR" sz="1600" b="0" i="1" smtClean="0">
                        <a:latin typeface="Cambria Math" panose="02040503050406030204" pitchFamily="18" charset="0"/>
                        <a:ea typeface="Cambria Math" panose="02040503050406030204" pitchFamily="18" charset="0"/>
                      </a:rPr>
                      <m:t>.</m:t>
                    </m:r>
                  </m:oMath>
                </a14:m>
                <a:r>
                  <a:rPr lang="fr-FR" sz="1600" dirty="0" smtClean="0">
                    <a:effectLst>
                      <a:outerShdw blurRad="38100" dist="38100" dir="2700000" algn="tl">
                        <a:srgbClr val="000000">
                          <a:alpha val="43137"/>
                        </a:srgbClr>
                      </a:outerShdw>
                    </a:effectLst>
                  </a:rPr>
                  <a:t>  Il est nécessaire alors de vérifier les combinaisons basées sur ce mécanisme.</a:t>
                </a:r>
                <a:endParaRPr lang="fr-FR" sz="1600" dirty="0">
                  <a:effectLst>
                    <a:outerShdw blurRad="38100" dist="38100" dir="2700000" algn="tl">
                      <a:srgbClr val="000000">
                        <a:alpha val="43137"/>
                      </a:srgbClr>
                    </a:outerShdw>
                  </a:effectLst>
                </a:endParaRPr>
              </a:p>
            </p:txBody>
          </p:sp>
        </mc:Choice>
        <mc:Fallback xmlns="">
          <p:sp>
            <p:nvSpPr>
              <p:cNvPr id="83" name="ZoneTexte 82"/>
              <p:cNvSpPr txBox="1">
                <a:spLocks noRot="1" noChangeAspect="1" noMove="1" noResize="1" noEditPoints="1" noAdjustHandles="1" noChangeArrowheads="1" noChangeShapeType="1" noTextEdit="1"/>
              </p:cNvSpPr>
              <p:nvPr/>
            </p:nvSpPr>
            <p:spPr>
              <a:xfrm>
                <a:off x="1231486" y="3977525"/>
                <a:ext cx="10545104" cy="584775"/>
              </a:xfrm>
              <a:prstGeom prst="rect">
                <a:avLst/>
              </a:prstGeom>
              <a:blipFill>
                <a:blip r:embed="rId20"/>
                <a:stretch>
                  <a:fillRect l="-347" t="-3125" r="-694" b="-16667"/>
                </a:stretch>
              </a:blipFill>
            </p:spPr>
            <p:txBody>
              <a:bodyPr/>
              <a:lstStyle/>
              <a:p>
                <a:r>
                  <a:rPr lang="fr-FR">
                    <a:noFill/>
                  </a:rPr>
                  <a:t> </a:t>
                </a:r>
              </a:p>
            </p:txBody>
          </p:sp>
        </mc:Fallback>
      </mc:AlternateContent>
      <p:pic>
        <p:nvPicPr>
          <p:cNvPr id="84" name="Image 83"/>
          <p:cNvPicPr>
            <a:picLocks noChangeAspect="1"/>
          </p:cNvPicPr>
          <p:nvPr/>
        </p:nvPicPr>
        <p:blipFill>
          <a:blip r:embed="rId21"/>
          <a:stretch>
            <a:fillRect/>
          </a:stretch>
        </p:blipFill>
        <p:spPr>
          <a:xfrm>
            <a:off x="1307754" y="4839005"/>
            <a:ext cx="2468420" cy="1388451"/>
          </a:xfrm>
          <a:prstGeom prst="rect">
            <a:avLst/>
          </a:prstGeom>
        </p:spPr>
      </p:pic>
      <p:pic>
        <p:nvPicPr>
          <p:cNvPr id="85" name="Image 84"/>
          <p:cNvPicPr>
            <a:picLocks noChangeAspect="1"/>
          </p:cNvPicPr>
          <p:nvPr/>
        </p:nvPicPr>
        <p:blipFill>
          <a:blip r:embed="rId22"/>
          <a:stretch>
            <a:fillRect/>
          </a:stretch>
        </p:blipFill>
        <p:spPr>
          <a:xfrm>
            <a:off x="6909056" y="4958629"/>
            <a:ext cx="2349944" cy="1439842"/>
          </a:xfrm>
          <a:prstGeom prst="rect">
            <a:avLst/>
          </a:prstGeom>
        </p:spPr>
      </p:pic>
      <mc:AlternateContent xmlns:mc="http://schemas.openxmlformats.org/markup-compatibility/2006" xmlns:a14="http://schemas.microsoft.com/office/drawing/2010/main">
        <mc:Choice Requires="a14">
          <p:sp>
            <p:nvSpPr>
              <p:cNvPr id="86" name="ZoneTexte 85"/>
              <p:cNvSpPr txBox="1"/>
              <p:nvPr/>
            </p:nvSpPr>
            <p:spPr>
              <a:xfrm>
                <a:off x="9748403" y="5086847"/>
                <a:ext cx="1657762"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86" name="ZoneTexte 85"/>
              <p:cNvSpPr txBox="1">
                <a:spLocks noRot="1" noChangeAspect="1" noMove="1" noResize="1" noEditPoints="1" noAdjustHandles="1" noChangeArrowheads="1" noChangeShapeType="1" noTextEdit="1"/>
              </p:cNvSpPr>
              <p:nvPr/>
            </p:nvSpPr>
            <p:spPr>
              <a:xfrm>
                <a:off x="9748403" y="5086847"/>
                <a:ext cx="1657762" cy="265201"/>
              </a:xfrm>
              <a:prstGeom prst="rect">
                <a:avLst/>
              </a:prstGeom>
              <a:blipFill>
                <a:blip r:embed="rId23"/>
                <a:stretch>
                  <a:fillRect l="-2574" r="-5515" b="-3409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7" name="ZoneTexte 86"/>
              <p:cNvSpPr txBox="1"/>
              <p:nvPr/>
            </p:nvSpPr>
            <p:spPr>
              <a:xfrm>
                <a:off x="9434583" y="5432329"/>
                <a:ext cx="2084046" cy="4924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e>
                      </m:d>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(1500+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xmlns="">
          <p:sp>
            <p:nvSpPr>
              <p:cNvPr id="87" name="ZoneTexte 86"/>
              <p:cNvSpPr txBox="1">
                <a:spLocks noRot="1" noChangeAspect="1" noMove="1" noResize="1" noEditPoints="1" noAdjustHandles="1" noChangeArrowheads="1" noChangeShapeType="1" noTextEdit="1"/>
              </p:cNvSpPr>
              <p:nvPr/>
            </p:nvSpPr>
            <p:spPr>
              <a:xfrm>
                <a:off x="9434583" y="5432329"/>
                <a:ext cx="2084046" cy="492443"/>
              </a:xfrm>
              <a:prstGeom prst="rect">
                <a:avLst/>
              </a:prstGeom>
              <a:blipFill>
                <a:blip r:embed="rId24"/>
                <a:stretch>
                  <a:fillRect l="-4971" b="-209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9951234" y="5952106"/>
                <a:ext cx="1004286"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=1,66</m:t>
                      </m:r>
                    </m:oMath>
                  </m:oMathPara>
                </a14:m>
                <a:endParaRPr lang="fr-FR" sz="1600" dirty="0">
                  <a:effectLst>
                    <a:outerShdw blurRad="38100" dist="38100" dir="2700000" algn="tl">
                      <a:srgbClr val="000000">
                        <a:alpha val="43137"/>
                      </a:srgbClr>
                    </a:outerShdw>
                  </a:effectLst>
                </a:endParaRPr>
              </a:p>
            </p:txBody>
          </p:sp>
        </mc:Choice>
        <mc:Fallback xmlns="">
          <p:sp>
            <p:nvSpPr>
              <p:cNvPr id="88" name="Rectangle 87"/>
              <p:cNvSpPr>
                <a:spLocks noRot="1" noChangeAspect="1" noMove="1" noResize="1" noEditPoints="1" noAdjustHandles="1" noChangeArrowheads="1" noChangeShapeType="1" noTextEdit="1"/>
              </p:cNvSpPr>
              <p:nvPr/>
            </p:nvSpPr>
            <p:spPr>
              <a:xfrm>
                <a:off x="9951234" y="5952106"/>
                <a:ext cx="1004286" cy="338554"/>
              </a:xfrm>
              <a:prstGeom prst="rect">
                <a:avLst/>
              </a:prstGeom>
              <a:blipFill>
                <a:blip r:embed="rId25"/>
                <a:stretch>
                  <a:fillRect/>
                </a:stretch>
              </a:blipFill>
            </p:spPr>
            <p:txBody>
              <a:bodyPr/>
              <a:lstStyle/>
              <a:p>
                <a:r>
                  <a:rPr lang="fr-FR">
                    <a:noFill/>
                  </a:rPr>
                  <a:t> </a:t>
                </a:r>
              </a:p>
            </p:txBody>
          </p:sp>
        </mc:Fallback>
      </mc:AlternateContent>
      <p:pic>
        <p:nvPicPr>
          <p:cNvPr id="89" name="Image 88"/>
          <p:cNvPicPr>
            <a:picLocks noChangeAspect="1"/>
          </p:cNvPicPr>
          <p:nvPr/>
        </p:nvPicPr>
        <p:blipFill>
          <a:blip r:embed="rId26"/>
          <a:stretch>
            <a:fillRect/>
          </a:stretch>
        </p:blipFill>
        <p:spPr>
          <a:xfrm>
            <a:off x="7069372" y="4677753"/>
            <a:ext cx="1018212" cy="592081"/>
          </a:xfrm>
          <a:prstGeom prst="rect">
            <a:avLst/>
          </a:prstGeom>
        </p:spPr>
      </p:pic>
    </p:spTree>
    <p:extLst>
      <p:ext uri="{BB962C8B-B14F-4D97-AF65-F5344CB8AC3E}">
        <p14:creationId xmlns:p14="http://schemas.microsoft.com/office/powerpoint/2010/main" val="2011579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886352" y="2451834"/>
            <a:ext cx="2551796"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Analyse limite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 name="Groupe 81"/>
          <p:cNvGrpSpPr/>
          <p:nvPr/>
        </p:nvGrpSpPr>
        <p:grpSpPr>
          <a:xfrm>
            <a:off x="1231486" y="252496"/>
            <a:ext cx="10545104" cy="1857513"/>
            <a:chOff x="1244645" y="343093"/>
            <a:chExt cx="10545104" cy="1978624"/>
          </a:xfrm>
        </p:grpSpPr>
        <p:grpSp>
          <p:nvGrpSpPr>
            <p:cNvPr id="80" name="Groupe 79"/>
            <p:cNvGrpSpPr/>
            <p:nvPr/>
          </p:nvGrpSpPr>
          <p:grpSpPr>
            <a:xfrm>
              <a:off x="1244645" y="343094"/>
              <a:ext cx="4794496" cy="1962783"/>
              <a:chOff x="1244645" y="343094"/>
              <a:chExt cx="4794496" cy="1962783"/>
            </a:xfrm>
          </p:grpSpPr>
          <p:sp>
            <p:nvSpPr>
              <p:cNvPr id="53" name="Rectangle à coins arrondis 52"/>
              <p:cNvSpPr/>
              <p:nvPr/>
            </p:nvSpPr>
            <p:spPr>
              <a:xfrm>
                <a:off x="1244645" y="343094"/>
                <a:ext cx="4794496"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362493" y="1967897"/>
                <a:ext cx="4308302" cy="32784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(7) Mécanisme 6+4</a:t>
                </a:r>
                <a:endParaRPr lang="fr-FR" sz="1400" b="1" dirty="0">
                  <a:effectLst>
                    <a:outerShdw blurRad="38100" dist="38100" dir="2700000" algn="tl">
                      <a:srgbClr val="000000">
                        <a:alpha val="43137"/>
                      </a:srgbClr>
                    </a:outerShdw>
                  </a:effectLst>
                </a:endParaRPr>
              </a:p>
            </p:txBody>
          </p:sp>
        </p:grpSp>
        <p:grpSp>
          <p:nvGrpSpPr>
            <p:cNvPr id="81" name="Groupe 80"/>
            <p:cNvGrpSpPr/>
            <p:nvPr/>
          </p:nvGrpSpPr>
          <p:grpSpPr>
            <a:xfrm>
              <a:off x="6758609" y="343093"/>
              <a:ext cx="5031140" cy="1978624"/>
              <a:chOff x="6758609" y="343093"/>
              <a:chExt cx="5031140" cy="1978624"/>
            </a:xfrm>
          </p:grpSpPr>
          <p:grpSp>
            <p:nvGrpSpPr>
              <p:cNvPr id="42" name="Groupe 41"/>
              <p:cNvGrpSpPr/>
              <p:nvPr/>
            </p:nvGrpSpPr>
            <p:grpSpPr>
              <a:xfrm>
                <a:off x="9482470" y="755118"/>
                <a:ext cx="1980007" cy="1252873"/>
                <a:chOff x="4620233" y="561935"/>
                <a:chExt cx="2037254" cy="1252873"/>
              </a:xfrm>
            </p:grpSpPr>
            <mc:AlternateContent xmlns:mc="http://schemas.openxmlformats.org/markup-compatibility/2006" xmlns:a14="http://schemas.microsoft.com/office/drawing/2010/main">
              <mc:Choice Requires="a14">
                <p:sp>
                  <p:nvSpPr>
                    <p:cNvPr id="43" name="ZoneTexte 42"/>
                    <p:cNvSpPr txBox="1"/>
                    <p:nvPr/>
                  </p:nvSpPr>
                  <p:spPr>
                    <a:xfrm>
                      <a:off x="4814699" y="561935"/>
                      <a:ext cx="1737556" cy="28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4814699" y="561935"/>
                      <a:ext cx="1737556" cy="282492"/>
                    </a:xfrm>
                    <a:prstGeom prst="rect">
                      <a:avLst/>
                    </a:prstGeom>
                    <a:blipFill>
                      <a:blip r:embed="rId3"/>
                      <a:stretch>
                        <a:fillRect l="-2527" r="-5415" b="-348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4620233" y="887676"/>
                      <a:ext cx="2037254" cy="524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1500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2250 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4620233" y="887676"/>
                      <a:ext cx="2037254" cy="524551"/>
                    </a:xfrm>
                    <a:prstGeom prst="rect">
                      <a:avLst/>
                    </a:prstGeom>
                    <a:blipFill>
                      <a:blip r:embed="rId4"/>
                      <a:stretch>
                        <a:fillRect b="-74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069159" y="1454180"/>
                      <a:ext cx="1139401" cy="3606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=1,37</m:t>
                            </m:r>
                          </m:oMath>
                        </m:oMathPara>
                      </a14:m>
                      <a:endParaRPr lang="fr-FR" sz="1600" dirty="0">
                        <a:effectLst>
                          <a:outerShdw blurRad="38100" dist="38100" dir="2700000" algn="tl">
                            <a:srgbClr val="000000">
                              <a:alpha val="43137"/>
                            </a:srgbClr>
                          </a:outerShdw>
                        </a:effectLst>
                      </a:endParaRPr>
                    </a:p>
                  </p:txBody>
                </p:sp>
              </mc:Choice>
              <mc:Fallback xmlns="">
                <p:sp>
                  <p:nvSpPr>
                    <p:cNvPr id="45" name="Rectangle 44"/>
                    <p:cNvSpPr>
                      <a:spLocks noRot="1" noChangeAspect="1" noMove="1" noResize="1" noEditPoints="1" noAdjustHandles="1" noChangeArrowheads="1" noChangeShapeType="1" noTextEdit="1"/>
                    </p:cNvSpPr>
                    <p:nvPr/>
                  </p:nvSpPr>
                  <p:spPr>
                    <a:xfrm>
                      <a:off x="5069159" y="1454180"/>
                      <a:ext cx="1139401" cy="360628"/>
                    </a:xfrm>
                    <a:prstGeom prst="rect">
                      <a:avLst/>
                    </a:prstGeom>
                    <a:blipFill>
                      <a:blip r:embed="rId5"/>
                      <a:stretch>
                        <a:fillRect/>
                      </a:stretch>
                    </a:blipFill>
                  </p:spPr>
                  <p:txBody>
                    <a:bodyPr/>
                    <a:lstStyle/>
                    <a:p>
                      <a:r>
                        <a:rPr lang="fr-FR">
                          <a:noFill/>
                        </a:rPr>
                        <a:t> </a:t>
                      </a:r>
                    </a:p>
                  </p:txBody>
                </p:sp>
              </mc:Fallback>
            </mc:AlternateContent>
          </p:grpSp>
          <p:sp>
            <p:nvSpPr>
              <p:cNvPr id="54" name="Rectangle à coins arrondis 53"/>
              <p:cNvSpPr/>
              <p:nvPr/>
            </p:nvSpPr>
            <p:spPr>
              <a:xfrm>
                <a:off x="6758609" y="343093"/>
                <a:ext cx="5031140" cy="19627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6948577" y="1993873"/>
                <a:ext cx="4652169" cy="327844"/>
              </a:xfrm>
              <a:prstGeom prst="rect">
                <a:avLst/>
              </a:prstGeom>
              <a:noFill/>
            </p:spPr>
            <p:txBody>
              <a:bodyPr wrap="square" rtlCol="0">
                <a:spAutoFit/>
              </a:bodyPr>
              <a:lstStyle/>
              <a:p>
                <a:pPr algn="ctr"/>
                <a:r>
                  <a:rPr lang="fr-FR" sz="1400" b="1" dirty="0" smtClean="0">
                    <a:effectLst>
                      <a:outerShdw blurRad="38100" dist="38100" dir="2700000" algn="tl">
                        <a:srgbClr val="000000">
                          <a:alpha val="43137"/>
                        </a:srgbClr>
                      </a:outerShdw>
                    </a:effectLst>
                  </a:rPr>
                  <a:t>(8) Mécanisme 7+1</a:t>
                </a:r>
                <a:endParaRPr lang="fr-FR" sz="1400" b="1" dirty="0">
                  <a:effectLst>
                    <a:outerShdw blurRad="38100" dist="38100" dir="2700000" algn="tl">
                      <a:srgbClr val="000000">
                        <a:alpha val="43137"/>
                      </a:srgbClr>
                    </a:outerShdw>
                  </a:effectLst>
                </a:endParaRPr>
              </a:p>
            </p:txBody>
          </p:sp>
        </p:grpSp>
      </p:grpSp>
      <p:pic>
        <p:nvPicPr>
          <p:cNvPr id="2" name="Image 1"/>
          <p:cNvPicPr>
            <a:picLocks noChangeAspect="1"/>
          </p:cNvPicPr>
          <p:nvPr/>
        </p:nvPicPr>
        <p:blipFill>
          <a:blip r:embed="rId6"/>
          <a:stretch>
            <a:fillRect/>
          </a:stretch>
        </p:blipFill>
        <p:spPr>
          <a:xfrm>
            <a:off x="1287230" y="529150"/>
            <a:ext cx="2329495" cy="1159110"/>
          </a:xfrm>
          <a:prstGeom prst="rect">
            <a:avLst/>
          </a:prstGeom>
        </p:spPr>
      </p:pic>
      <mc:AlternateContent xmlns:mc="http://schemas.openxmlformats.org/markup-compatibility/2006" xmlns:a14="http://schemas.microsoft.com/office/drawing/2010/main">
        <mc:Choice Requires="a14">
          <p:sp>
            <p:nvSpPr>
              <p:cNvPr id="67" name="ZoneTexte 66"/>
              <p:cNvSpPr txBox="1"/>
              <p:nvPr/>
            </p:nvSpPr>
            <p:spPr>
              <a:xfrm>
                <a:off x="3912455" y="528097"/>
                <a:ext cx="1543948"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2 </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𝑊</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(9</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dirty="0">
                  <a:effectLst>
                    <a:outerShdw blurRad="38100" dist="38100" dir="2700000" algn="tl">
                      <a:srgbClr val="000000">
                        <a:alpha val="43137"/>
                      </a:srgbClr>
                    </a:outerShdw>
                  </a:effectLst>
                </a:endParaRPr>
              </a:p>
            </p:txBody>
          </p:sp>
        </mc:Choice>
        <mc:Fallback xmlns="">
          <p:sp>
            <p:nvSpPr>
              <p:cNvPr id="67" name="ZoneTexte 66"/>
              <p:cNvSpPr txBox="1">
                <a:spLocks noRot="1" noChangeAspect="1" noMove="1" noResize="1" noEditPoints="1" noAdjustHandles="1" noChangeArrowheads="1" noChangeShapeType="1" noTextEdit="1"/>
              </p:cNvSpPr>
              <p:nvPr/>
            </p:nvSpPr>
            <p:spPr>
              <a:xfrm>
                <a:off x="3912455" y="528097"/>
                <a:ext cx="1543948" cy="265201"/>
              </a:xfrm>
              <a:prstGeom prst="rect">
                <a:avLst/>
              </a:prstGeom>
              <a:blipFill>
                <a:blip r:embed="rId7"/>
                <a:stretch>
                  <a:fillRect l="-2767" r="-5534" b="-348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0" name="ZoneTexte 69"/>
              <p:cNvSpPr txBox="1"/>
              <p:nvPr/>
            </p:nvSpPr>
            <p:spPr>
              <a:xfrm>
                <a:off x="3801076" y="868814"/>
                <a:ext cx="2083674" cy="4924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500</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e>
                      </m:d>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(2500+250−500)</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m:oMathPara>
                </a14:m>
                <a:endParaRPr lang="fr-FR" sz="1600" dirty="0">
                  <a:effectLst>
                    <a:outerShdw blurRad="38100" dist="38100" dir="2700000" algn="tl">
                      <a:srgbClr val="000000">
                        <a:alpha val="43137"/>
                      </a:srgbClr>
                    </a:outerShdw>
                  </a:effectLst>
                </a:endParaRPr>
              </a:p>
            </p:txBody>
          </p:sp>
        </mc:Choice>
        <mc:Fallback xmlns="">
          <p:sp>
            <p:nvSpPr>
              <p:cNvPr id="70" name="ZoneTexte 69"/>
              <p:cNvSpPr txBox="1">
                <a:spLocks noRot="1" noChangeAspect="1" noMove="1" noResize="1" noEditPoints="1" noAdjustHandles="1" noChangeArrowheads="1" noChangeShapeType="1" noTextEdit="1"/>
              </p:cNvSpPr>
              <p:nvPr/>
            </p:nvSpPr>
            <p:spPr>
              <a:xfrm>
                <a:off x="3801076" y="868814"/>
                <a:ext cx="2083674" cy="492443"/>
              </a:xfrm>
              <a:prstGeom prst="rect">
                <a:avLst/>
              </a:prstGeom>
              <a:blipFill>
                <a:blip r:embed="rId8"/>
                <a:stretch>
                  <a:fillRect l="-4985" b="-2125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4182286" y="1349706"/>
                <a:ext cx="1004286"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=1,5</m:t>
                      </m:r>
                    </m:oMath>
                  </m:oMathPara>
                </a14:m>
                <a:endParaRPr lang="fr-FR" sz="1600" dirty="0">
                  <a:effectLst>
                    <a:outerShdw blurRad="38100" dist="38100" dir="2700000" algn="tl">
                      <a:srgbClr val="000000">
                        <a:alpha val="43137"/>
                      </a:srgbClr>
                    </a:outerShdw>
                  </a:effectLst>
                </a:endParaRPr>
              </a:p>
            </p:txBody>
          </p:sp>
        </mc:Choice>
        <mc:Fallback xmlns="">
          <p:sp>
            <p:nvSpPr>
              <p:cNvPr id="71" name="Rectangle 70"/>
              <p:cNvSpPr>
                <a:spLocks noRot="1" noChangeAspect="1" noMove="1" noResize="1" noEditPoints="1" noAdjustHandles="1" noChangeArrowheads="1" noChangeShapeType="1" noTextEdit="1"/>
              </p:cNvSpPr>
              <p:nvPr/>
            </p:nvSpPr>
            <p:spPr>
              <a:xfrm>
                <a:off x="4182286" y="1349706"/>
                <a:ext cx="1004286" cy="338554"/>
              </a:xfrm>
              <a:prstGeom prst="rect">
                <a:avLst/>
              </a:prstGeom>
              <a:blipFill>
                <a:blip r:embed="rId9"/>
                <a:stretch>
                  <a:fillRect/>
                </a:stretch>
              </a:blipFill>
            </p:spPr>
            <p:txBody>
              <a:bodyPr/>
              <a:lstStyle/>
              <a:p>
                <a:r>
                  <a:rPr lang="fr-FR">
                    <a:noFill/>
                  </a:rPr>
                  <a:t> </a:t>
                </a:r>
              </a:p>
            </p:txBody>
          </p:sp>
        </mc:Fallback>
      </mc:AlternateContent>
      <p:pic>
        <p:nvPicPr>
          <p:cNvPr id="6" name="Image 5"/>
          <p:cNvPicPr>
            <a:picLocks noChangeAspect="1"/>
          </p:cNvPicPr>
          <p:nvPr/>
        </p:nvPicPr>
        <p:blipFill>
          <a:blip r:embed="rId10"/>
          <a:stretch>
            <a:fillRect/>
          </a:stretch>
        </p:blipFill>
        <p:spPr>
          <a:xfrm>
            <a:off x="6818954" y="435111"/>
            <a:ext cx="2650357" cy="1402521"/>
          </a:xfrm>
          <a:prstGeom prst="rect">
            <a:avLst/>
          </a:prstGeom>
        </p:spPr>
      </p:pic>
      <mc:AlternateContent xmlns:mc="http://schemas.openxmlformats.org/markup-compatibility/2006" xmlns:a14="http://schemas.microsoft.com/office/drawing/2010/main">
        <mc:Choice Requires="a14">
          <p:sp>
            <p:nvSpPr>
              <p:cNvPr id="13" name="ZoneTexte 12"/>
              <p:cNvSpPr txBox="1"/>
              <p:nvPr/>
            </p:nvSpPr>
            <p:spPr>
              <a:xfrm>
                <a:off x="1231486" y="2124274"/>
                <a:ext cx="10545104"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Après avoir vérifier tous les mécanismes possible est il est nécessaire de sectionner le mécanisme qui conduit à la moindre valeur de</a:t>
                </a:r>
                <a:r>
                  <a:rPr lang="fr-FR" dirty="0">
                    <a:effectLst>
                      <a:outerShdw blurRad="38100" dist="38100" dir="2700000" algn="tl">
                        <a:srgbClr val="000000">
                          <a:alpha val="43137"/>
                        </a:srgbClr>
                      </a:outerShdw>
                    </a:effectLst>
                    <a:ea typeface="Cambria Math" panose="02040503050406030204" pitchFamily="18" charset="0"/>
                  </a:rPr>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oMath>
                </a14:m>
                <a:r>
                  <a:rPr lang="fr-FR" dirty="0" smtClean="0">
                    <a:effectLst>
                      <a:outerShdw blurRad="38100" dist="38100" dir="2700000" algn="tl">
                        <a:srgbClr val="000000">
                          <a:alpha val="43137"/>
                        </a:srgbClr>
                      </a:outerShdw>
                    </a:effectLst>
                  </a:rPr>
                  <a:t> (Mécanisme 5 : </a:t>
                </a:r>
                <a14:m>
                  <m:oMath xmlns:m="http://schemas.openxmlformats.org/officeDocument/2006/math">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=1,33</m:t>
                    </m:r>
                  </m:oMath>
                </a14:m>
                <a:r>
                  <a:rPr lang="fr-FR" dirty="0" smtClean="0">
                    <a:effectLst>
                      <a:outerShdw blurRad="38100" dist="38100" dir="2700000" algn="tl">
                        <a:srgbClr val="000000">
                          <a:alpha val="43137"/>
                        </a:srgbClr>
                      </a:outerShdw>
                    </a:effectLst>
                  </a:rPr>
                  <a:t>) et de vérifier par la suite si le diagramme de distribution de moment de ce mécanisme satisfait la condition d’écoulement.</a:t>
                </a:r>
                <a:endParaRPr lang="fr-FR"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231486" y="2124274"/>
                <a:ext cx="10545104" cy="923330"/>
              </a:xfrm>
              <a:prstGeom prst="rect">
                <a:avLst/>
              </a:prstGeom>
              <a:blipFill>
                <a:blip r:embed="rId11"/>
                <a:stretch>
                  <a:fillRect l="-520" t="-3947" r="-751" b="-12500"/>
                </a:stretch>
              </a:blipFill>
            </p:spPr>
            <p:txBody>
              <a:bodyPr/>
              <a:lstStyle/>
              <a:p>
                <a:r>
                  <a:rPr lang="fr-FR">
                    <a:noFill/>
                  </a:rPr>
                  <a:t> </a:t>
                </a:r>
              </a:p>
            </p:txBody>
          </p:sp>
        </mc:Fallback>
      </mc:AlternateContent>
      <p:grpSp>
        <p:nvGrpSpPr>
          <p:cNvPr id="17" name="Groupe 16"/>
          <p:cNvGrpSpPr/>
          <p:nvPr/>
        </p:nvGrpSpPr>
        <p:grpSpPr>
          <a:xfrm>
            <a:off x="7040309" y="3306034"/>
            <a:ext cx="4642712" cy="2467451"/>
            <a:chOff x="5518406" y="3422475"/>
            <a:chExt cx="5930912" cy="2964813"/>
          </a:xfrm>
        </p:grpSpPr>
        <p:pic>
          <p:nvPicPr>
            <p:cNvPr id="14" name="Image 13"/>
            <p:cNvPicPr>
              <a:picLocks noChangeAspect="1"/>
            </p:cNvPicPr>
            <p:nvPr/>
          </p:nvPicPr>
          <p:blipFill>
            <a:blip r:embed="rId12"/>
            <a:stretch>
              <a:fillRect/>
            </a:stretch>
          </p:blipFill>
          <p:spPr>
            <a:xfrm>
              <a:off x="5518406" y="3422475"/>
              <a:ext cx="5930912" cy="2964813"/>
            </a:xfrm>
            <a:prstGeom prst="rect">
              <a:avLst/>
            </a:prstGeom>
          </p:spPr>
        </p:pic>
        <p:sp>
          <p:nvSpPr>
            <p:cNvPr id="15" name="Ellipse 14"/>
            <p:cNvSpPr/>
            <p:nvPr/>
          </p:nvSpPr>
          <p:spPr>
            <a:xfrm>
              <a:off x="6025982" y="3989342"/>
              <a:ext cx="619517" cy="595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8976575" y="4468969"/>
              <a:ext cx="681737" cy="5666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0" name="Groupe 29"/>
          <p:cNvGrpSpPr/>
          <p:nvPr/>
        </p:nvGrpSpPr>
        <p:grpSpPr>
          <a:xfrm>
            <a:off x="1550113" y="3255498"/>
            <a:ext cx="2250963" cy="1690103"/>
            <a:chOff x="1550113" y="3255498"/>
            <a:chExt cx="2250963" cy="1690103"/>
          </a:xfrm>
        </p:grpSpPr>
        <mc:AlternateContent xmlns:mc="http://schemas.openxmlformats.org/markup-compatibility/2006" xmlns:a14="http://schemas.microsoft.com/office/drawing/2010/main">
          <mc:Choice Requires="a14">
            <p:sp>
              <p:nvSpPr>
                <p:cNvPr id="19" name="ZoneTexte 18"/>
                <p:cNvSpPr txBox="1"/>
                <p:nvPr/>
              </p:nvSpPr>
              <p:spPr>
                <a:xfrm>
                  <a:off x="2118825" y="4699380"/>
                  <a:ext cx="9814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rPr>
                              <m:t>𝑖</m:t>
                            </m:r>
                          </m:sub>
                        </m:sSub>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i="1" smtClean="0">
                            <a:effectLst>
                              <a:outerShdw blurRad="38100" dist="38100" dir="2700000" algn="tl">
                                <a:srgbClr val="000000">
                                  <a:alpha val="43137"/>
                                </a:srgbClr>
                              </a:outerShdw>
                            </a:effectLst>
                            <a:latin typeface="Cambria Math" panose="02040503050406030204" pitchFamily="18" charset="0"/>
                          </a:rPr>
                          <m:t>𝑤</m:t>
                        </m:r>
                        <m:r>
                          <a:rPr lang="fr-FR" sz="1600" b="0" i="1" smtClean="0">
                            <a:effectLst>
                              <a:outerShdw blurRad="38100" dist="38100" dir="2700000" algn="tl">
                                <a:srgbClr val="000000">
                                  <a:alpha val="43137"/>
                                </a:srgbClr>
                              </a:outerShdw>
                            </a:effectLst>
                            <a:latin typeface="Cambria Math" panose="02040503050406030204" pitchFamily="18" charset="0"/>
                          </a:rPr>
                          <m:t>𝑙</m:t>
                        </m:r>
                        <m:r>
                          <a:rPr lang="fr-FR" sz="1600" b="0" i="1" smtClean="0">
                            <a:effectLst>
                              <a:outerShdw blurRad="38100" dist="38100" dir="2700000" algn="tl">
                                <a:srgbClr val="000000">
                                  <a:alpha val="43137"/>
                                </a:srgbClr>
                              </a:outerShdw>
                            </a:effectLst>
                            <a:latin typeface="Cambria Math" panose="02040503050406030204" pitchFamily="18" charset="0"/>
                          </a:rPr>
                          <m:t>/4</m:t>
                        </m:r>
                      </m:oMath>
                    </m:oMathPara>
                  </a14:m>
                  <a:endParaRPr lang="fr-FR" sz="1600" dirty="0">
                    <a:effectLst>
                      <a:outerShdw blurRad="38100" dist="38100" dir="2700000" algn="tl">
                        <a:srgbClr val="000000">
                          <a:alpha val="43137"/>
                        </a:srgbClr>
                      </a:outerShdw>
                    </a:effectLst>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2118825" y="4699380"/>
                  <a:ext cx="981423" cy="246221"/>
                </a:xfrm>
                <a:prstGeom prst="rect">
                  <a:avLst/>
                </a:prstGeom>
                <a:blipFill>
                  <a:blip r:embed="rId13"/>
                  <a:stretch>
                    <a:fillRect l="-4969" t="-2500" r="-6211" b="-42500"/>
                  </a:stretch>
                </a:blipFill>
              </p:spPr>
              <p:txBody>
                <a:bodyPr/>
                <a:lstStyle/>
                <a:p>
                  <a:r>
                    <a:rPr lang="fr-FR">
                      <a:noFill/>
                    </a:rPr>
                    <a:t> </a:t>
                  </a:r>
                </a:p>
              </p:txBody>
            </p:sp>
          </mc:Fallback>
        </mc:AlternateContent>
        <p:pic>
          <p:nvPicPr>
            <p:cNvPr id="21" name="Image 20"/>
            <p:cNvPicPr>
              <a:picLocks noChangeAspect="1"/>
            </p:cNvPicPr>
            <p:nvPr/>
          </p:nvPicPr>
          <p:blipFill>
            <a:blip r:embed="rId14"/>
            <a:stretch>
              <a:fillRect/>
            </a:stretch>
          </p:blipFill>
          <p:spPr>
            <a:xfrm>
              <a:off x="1550113" y="3255498"/>
              <a:ext cx="2250963" cy="748870"/>
            </a:xfrm>
            <a:prstGeom prst="rect">
              <a:avLst/>
            </a:prstGeom>
          </p:spPr>
        </p:pic>
        <mc:AlternateContent xmlns:mc="http://schemas.openxmlformats.org/markup-compatibility/2006" xmlns:a14="http://schemas.microsoft.com/office/drawing/2010/main">
          <mc:Choice Requires="a14">
            <p:sp>
              <p:nvSpPr>
                <p:cNvPr id="76" name="ZoneTexte 75"/>
                <p:cNvSpPr txBox="1"/>
                <p:nvPr/>
              </p:nvSpPr>
              <p:spPr>
                <a:xfrm>
                  <a:off x="1550113" y="4341166"/>
                  <a:ext cx="1990866" cy="265201"/>
                </a:xfrm>
                <a:prstGeom prst="rect">
                  <a:avLst/>
                </a:prstGeom>
                <a:noFill/>
              </p:spPr>
              <p:txBody>
                <a:bodyPr wrap="none" lIns="0" tIns="0" rIns="0" bIns="0" rtlCol="0">
                  <a:spAutoFit/>
                </a:bodyPr>
                <a:lstStyle/>
                <a:p>
                  <a14:m>
                    <m:oMath xmlns:m="http://schemas.openxmlformats.org/officeDocument/2006/math">
                      <m:sSub>
                        <m:sSubPr>
                          <m:ctrlPr>
                            <a:rPr lang="fr-FR" sz="160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rPr>
                            <m:t>𝑖</m:t>
                          </m:r>
                        </m:sub>
                      </m:sSub>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𝑀</m:t>
                          </m:r>
                        </m:e>
                        <m:sub>
                          <m:r>
                            <a:rPr lang="fr-FR" sz="1600" i="1">
                              <a:effectLst>
                                <a:outerShdw blurRad="38100" dist="38100" dir="2700000" algn="tl">
                                  <a:srgbClr val="000000">
                                    <a:alpha val="43137"/>
                                  </a:srgbClr>
                                </a:outerShdw>
                              </a:effectLst>
                              <a:latin typeface="Cambria Math" panose="02040503050406030204" pitchFamily="18" charset="0"/>
                            </a:rPr>
                            <m:t>𝑝</m:t>
                          </m:r>
                        </m:sub>
                      </m:sSub>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i="1" smtClean="0">
                          <a:effectLst>
                            <a:outerShdw blurRad="38100" dist="38100" dir="2700000" algn="tl">
                              <a:srgbClr val="000000">
                                <a:alpha val="43137"/>
                              </a:srgbClr>
                            </a:outerShdw>
                          </a:effectLst>
                          <a:latin typeface="Cambria Math" panose="02040503050406030204" pitchFamily="18" charset="0"/>
                        </a:rPr>
                        <m:t>𝑋</m:t>
                      </m:r>
                      <m:r>
                        <a:rPr lang="fr-FR" sz="1600" b="0" i="1" smtClean="0">
                          <a:effectLst>
                            <a:outerShdw blurRad="38100" dist="38100" dir="2700000" algn="tl">
                              <a:srgbClr val="000000">
                                <a:alpha val="43137"/>
                              </a:srgbClr>
                            </a:outerShdw>
                          </a:effectLst>
                          <a:latin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𝑀</m:t>
                          </m:r>
                        </m:e>
                        <m:sub>
                          <m:r>
                            <a:rPr lang="fr-FR" sz="1600" b="0" i="1" smtClean="0">
                              <a:effectLst>
                                <a:outerShdw blurRad="38100" dist="38100" dir="2700000" algn="tl">
                                  <a:srgbClr val="000000">
                                    <a:alpha val="43137"/>
                                  </a:srgbClr>
                                </a:outerShdw>
                              </a:effectLst>
                              <a:latin typeface="Cambria Math" panose="02040503050406030204" pitchFamily="18" charset="0"/>
                            </a:rPr>
                            <m:t>𝑝</m:t>
                          </m:r>
                        </m:sub>
                      </m:sSub>
                    </m:oMath>
                  </a14:m>
                  <a:r>
                    <a:rPr lang="fr-FR" sz="1600" dirty="0" smtClean="0">
                      <a:effectLst>
                        <a:outerShdw blurRad="38100" dist="38100" dir="2700000" algn="tl">
                          <a:srgbClr val="000000">
                            <a:alpha val="43137"/>
                          </a:srgbClr>
                        </a:outerShdw>
                      </a:effectLst>
                    </a:rPr>
                    <a:t>)/2</a:t>
                  </a:r>
                  <a:endParaRPr lang="fr-FR" sz="1600" dirty="0">
                    <a:effectLst>
                      <a:outerShdw blurRad="38100" dist="38100" dir="2700000" algn="tl">
                        <a:srgbClr val="000000">
                          <a:alpha val="43137"/>
                        </a:srgbClr>
                      </a:outerShdw>
                    </a:effectLst>
                  </a:endParaRPr>
                </a:p>
              </p:txBody>
            </p:sp>
          </mc:Choice>
          <mc:Fallback xmlns="">
            <p:sp>
              <p:nvSpPr>
                <p:cNvPr id="76" name="ZoneTexte 75"/>
                <p:cNvSpPr txBox="1">
                  <a:spLocks noRot="1" noChangeAspect="1" noMove="1" noResize="1" noEditPoints="1" noAdjustHandles="1" noChangeArrowheads="1" noChangeShapeType="1" noTextEdit="1"/>
                </p:cNvSpPr>
                <p:nvPr/>
              </p:nvSpPr>
              <p:spPr>
                <a:xfrm>
                  <a:off x="1550113" y="4341166"/>
                  <a:ext cx="1990866" cy="265201"/>
                </a:xfrm>
                <a:prstGeom prst="rect">
                  <a:avLst/>
                </a:prstGeom>
                <a:blipFill>
                  <a:blip r:embed="rId15"/>
                  <a:stretch>
                    <a:fillRect l="-3670" t="-22727" r="-6728" b="-50000"/>
                  </a:stretch>
                </a:blipFill>
              </p:spPr>
              <p:txBody>
                <a:bodyPr/>
                <a:lstStyle/>
                <a:p>
                  <a:r>
                    <a:rPr lang="fr-FR">
                      <a:noFill/>
                    </a:rPr>
                    <a:t> </a:t>
                  </a:r>
                </a:p>
              </p:txBody>
            </p:sp>
          </mc:Fallback>
        </mc:AlternateContent>
      </p:grpSp>
      <p:sp>
        <p:nvSpPr>
          <p:cNvPr id="28" name="Rectangle 27"/>
          <p:cNvSpPr/>
          <p:nvPr/>
        </p:nvSpPr>
        <p:spPr>
          <a:xfrm>
            <a:off x="7931756" y="3570745"/>
            <a:ext cx="301686" cy="369332"/>
          </a:xfrm>
          <a:prstGeom prst="rect">
            <a:avLst/>
          </a:prstGeom>
          <a:noFill/>
        </p:spPr>
        <p:txBody>
          <a:bodyPr wrap="none" lIns="91440" tIns="45720" rIns="91440" bIns="45720">
            <a:spAutoFit/>
          </a:bodyPr>
          <a:lstStyle/>
          <a:p>
            <a:pPr algn="ctr"/>
            <a:r>
              <a:rPr lang="fr-FR" b="0" cap="none" spc="0" dirty="0" smtClean="0">
                <a:ln w="0"/>
                <a:solidFill>
                  <a:schemeClr val="accent1"/>
                </a:solidFill>
                <a:effectLst>
                  <a:outerShdw blurRad="38100" dist="25400" dir="5400000" algn="ctr" rotWithShape="0">
                    <a:srgbClr val="6E747A">
                      <a:alpha val="43000"/>
                    </a:srgbClr>
                  </a:outerShdw>
                </a:effectLst>
              </a:rPr>
              <a:t>1</a:t>
            </a:r>
            <a:endParaRPr lang="fr-FR" b="0" cap="none" spc="0" dirty="0">
              <a:ln w="0"/>
              <a:solidFill>
                <a:schemeClr val="accent1"/>
              </a:solidFill>
              <a:effectLst>
                <a:outerShdw blurRad="38100" dist="25400" dir="5400000" algn="ctr" rotWithShape="0">
                  <a:srgbClr val="6E747A">
                    <a:alpha val="43000"/>
                  </a:srgbClr>
                </a:outerShdw>
              </a:effectLst>
            </a:endParaRPr>
          </a:p>
        </p:txBody>
      </p:sp>
      <p:sp>
        <p:nvSpPr>
          <p:cNvPr id="29" name="Rectangle 28"/>
          <p:cNvSpPr/>
          <p:nvPr/>
        </p:nvSpPr>
        <p:spPr>
          <a:xfrm>
            <a:off x="9989543" y="4751652"/>
            <a:ext cx="301686" cy="369332"/>
          </a:xfrm>
          <a:prstGeom prst="rect">
            <a:avLst/>
          </a:prstGeom>
        </p:spPr>
        <p:txBody>
          <a:bodyPr wrap="none">
            <a:spAutoFit/>
          </a:bodyPr>
          <a:lstStyle/>
          <a:p>
            <a:r>
              <a:rPr lang="fr-FR" dirty="0">
                <a:ln w="0"/>
                <a:solidFill>
                  <a:schemeClr val="accent1"/>
                </a:solidFill>
                <a:effectLst>
                  <a:outerShdw blurRad="38100" dist="25400" dir="5400000" algn="ctr" rotWithShape="0">
                    <a:srgbClr val="6E747A">
                      <a:alpha val="43000"/>
                    </a:srgbClr>
                  </a:outerShdw>
                </a:effectLst>
              </a:rPr>
              <a:t>2</a:t>
            </a:r>
            <a:endParaRPr lang="fr-FR" dirty="0"/>
          </a:p>
        </p:txBody>
      </p:sp>
      <p:grpSp>
        <p:nvGrpSpPr>
          <p:cNvPr id="35" name="Groupe 34"/>
          <p:cNvGrpSpPr/>
          <p:nvPr/>
        </p:nvGrpSpPr>
        <p:grpSpPr>
          <a:xfrm>
            <a:off x="1349335" y="3227907"/>
            <a:ext cx="5576946" cy="2545578"/>
            <a:chOff x="1349335" y="3227907"/>
            <a:chExt cx="5576946" cy="2545578"/>
          </a:xfrm>
        </p:grpSpPr>
        <p:grpSp>
          <p:nvGrpSpPr>
            <p:cNvPr id="34" name="Groupe 33"/>
            <p:cNvGrpSpPr/>
            <p:nvPr/>
          </p:nvGrpSpPr>
          <p:grpSpPr>
            <a:xfrm>
              <a:off x="1612155" y="4989330"/>
              <a:ext cx="4658664" cy="784155"/>
              <a:chOff x="1045593" y="5316018"/>
              <a:chExt cx="4658664" cy="784155"/>
            </a:xfrm>
          </p:grpSpPr>
          <mc:AlternateContent xmlns:mc="http://schemas.openxmlformats.org/markup-compatibility/2006" xmlns:a14="http://schemas.microsoft.com/office/drawing/2010/main">
            <mc:Choice Requires="a14">
              <p:sp>
                <p:nvSpPr>
                  <p:cNvPr id="25" name="Rectangle 24"/>
                  <p:cNvSpPr/>
                  <p:nvPr/>
                </p:nvSpPr>
                <p:spPr>
                  <a:xfrm>
                    <a:off x="1371532" y="5351682"/>
                    <a:ext cx="4332725" cy="338554"/>
                  </a:xfrm>
                  <a:prstGeom prst="rect">
                    <a:avLst/>
                  </a:prstGeom>
                </p:spPr>
                <p:txBody>
                  <a:bodyPr wrap="none">
                    <a:spAutoFit/>
                  </a:bodyPr>
                  <a:lstStyle/>
                  <a:p>
                    <a14:m>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rPr>
                          <m:t>133</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m:t>
                        </m:r>
                        <m:r>
                          <a:rPr lang="fr-FR" sz="1600" i="1">
                            <a:effectLst>
                              <a:outerShdw blurRad="38100" dist="38100" dir="2700000" algn="tl">
                                <a:srgbClr val="000000">
                                  <a:alpha val="43137"/>
                                </a:srgbClr>
                              </a:outerShdw>
                            </a:effectLst>
                            <a:latin typeface="Cambria Math" panose="02040503050406030204" pitchFamily="18" charset="0"/>
                          </a:rPr>
                          <m:t>/4=</m:t>
                        </m:r>
                        <m:r>
                          <a:rPr lang="fr-FR" sz="1600" b="0" i="1" smtClean="0">
                            <a:effectLst>
                              <a:outerShdw blurRad="38100" dist="38100" dir="2700000" algn="tl">
                                <a:srgbClr val="000000">
                                  <a:alpha val="43137"/>
                                </a:srgbClr>
                              </a:outerShdw>
                            </a:effectLst>
                            <a:latin typeface="Cambria Math" panose="02040503050406030204" pitchFamily="18" charset="0"/>
                          </a:rPr>
                          <m:t>250</m:t>
                        </m:r>
                        <m:r>
                          <a:rPr lang="fr-FR" sz="1600" i="1">
                            <a:effectLst>
                              <a:outerShdw blurRad="38100" dist="38100" dir="2700000" algn="tl">
                                <a:srgbClr val="000000">
                                  <a:alpha val="43137"/>
                                </a:srgbClr>
                              </a:outerShdw>
                            </a:effectLst>
                            <a:latin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rPr>
                          <m:t>𝑋</m:t>
                        </m:r>
                        <m:r>
                          <a:rPr lang="fr-FR" sz="1600" i="1">
                            <a:effectLst>
                              <a:outerShdw blurRad="38100" dist="38100" dir="2700000" algn="tl">
                                <a:srgbClr val="000000">
                                  <a:alpha val="43137"/>
                                </a:srgbClr>
                              </a:outerShdw>
                            </a:effectLst>
                            <a:latin typeface="Cambria Math" panose="02040503050406030204" pitchFamily="18" charset="0"/>
                          </a:rPr>
                          <m:t>+250</m:t>
                        </m:r>
                        <m:r>
                          <m:rPr>
                            <m:nor/>
                          </m:rPr>
                          <a:rPr lang="fr-FR" sz="1600" dirty="0">
                            <a:effectLst>
                              <a:outerShdw blurRad="38100" dist="38100" dir="2700000" algn="tl">
                                <a:srgbClr val="000000">
                                  <a:alpha val="43137"/>
                                </a:srgbClr>
                              </a:outerShdw>
                            </a:effectLst>
                          </a:rPr>
                          <m:t>)/2</m:t>
                        </m:r>
                      </m:oMath>
                    </a14:m>
                    <a:r>
                      <a:rPr lang="fr-FR" sz="1600" dirty="0" smtClean="0">
                        <a:effectLst>
                          <a:outerShdw blurRad="38100" dist="38100" dir="2700000" algn="tl">
                            <a:srgbClr val="000000">
                              <a:alpha val="43137"/>
                            </a:srgbClr>
                          </a:outerShdw>
                        </a:effectLst>
                      </a:rPr>
                      <a:t> </a:t>
                    </a:r>
                    <a14:m>
                      <m:oMath xmlns:m="http://schemas.openxmlformats.org/officeDocument/2006/math">
                        <m:r>
                          <a:rPr lang="fr-FR" sz="16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r>
                          <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=−83,3</m:t>
                        </m:r>
                      </m:oMath>
                    </a14:m>
                    <a:endParaRPr lang="fr-FR" sz="1600" dirty="0">
                      <a:effectLst>
                        <a:outerShdw blurRad="38100" dist="38100" dir="2700000" algn="tl">
                          <a:srgbClr val="000000">
                            <a:alpha val="43137"/>
                          </a:srgbClr>
                        </a:outerShdw>
                      </a:effectLst>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532" y="5351682"/>
                    <a:ext cx="4332725" cy="338554"/>
                  </a:xfrm>
                  <a:prstGeom prst="rect">
                    <a:avLst/>
                  </a:prstGeom>
                  <a:blipFill>
                    <a:blip r:embed="rId16"/>
                    <a:stretch>
                      <a:fillRect b="-160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1371532" y="5721014"/>
                    <a:ext cx="4148380" cy="338554"/>
                  </a:xfrm>
                  <a:prstGeom prst="rect">
                    <a:avLst/>
                  </a:prstGeom>
                </p:spPr>
                <p:txBody>
                  <a:bodyPr wrap="none">
                    <a:spAutoFit/>
                  </a:bodyPr>
                  <a:lstStyle/>
                  <a:p>
                    <a14:m>
                      <m:oMath xmlns:m="http://schemas.openxmlformats.org/officeDocument/2006/math">
                        <m:r>
                          <a:rPr lang="fr-FR" sz="1600" b="0" i="1" smtClean="0">
                            <a:effectLst>
                              <a:outerShdw blurRad="38100" dist="38100" dir="2700000" algn="tl">
                                <a:srgbClr val="000000">
                                  <a:alpha val="43137"/>
                                </a:srgbClr>
                              </a:outerShdw>
                            </a:effectLst>
                            <a:latin typeface="Cambria Math" panose="02040503050406030204" pitchFamily="18" charset="0"/>
                          </a:rPr>
                          <m:t>133</m:t>
                        </m:r>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m:t>
                        </m:r>
                        <m:r>
                          <a:rPr lang="fr-FR" sz="1600" i="1">
                            <a:effectLst>
                              <a:outerShdw blurRad="38100" dist="38100" dir="2700000" algn="tl">
                                <a:srgbClr val="000000">
                                  <a:alpha val="43137"/>
                                </a:srgbClr>
                              </a:outerShdw>
                            </a:effectLst>
                            <a:latin typeface="Cambria Math" panose="02040503050406030204" pitchFamily="18" charset="0"/>
                          </a:rPr>
                          <m:t>/4=</m:t>
                        </m:r>
                        <m:r>
                          <a:rPr lang="fr-FR" sz="1600" b="0" i="1" smtClean="0">
                            <a:effectLst>
                              <a:outerShdw blurRad="38100" dist="38100" dir="2700000" algn="tl">
                                <a:srgbClr val="000000">
                                  <a:alpha val="43137"/>
                                </a:srgbClr>
                              </a:outerShdw>
                            </a:effectLst>
                            <a:latin typeface="Cambria Math" panose="02040503050406030204" pitchFamily="18" charset="0"/>
                          </a:rPr>
                          <m:t>𝑀</m:t>
                        </m:r>
                        <m:r>
                          <a:rPr lang="fr-FR" sz="1600" i="1">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0</m:t>
                        </m:r>
                        <m:r>
                          <a:rPr lang="fr-FR" sz="1600" i="1">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250</m:t>
                        </m:r>
                        <m:r>
                          <m:rPr>
                            <m:nor/>
                          </m:rPr>
                          <a:rPr lang="fr-FR" sz="1600" dirty="0">
                            <a:effectLst>
                              <a:outerShdw blurRad="38100" dist="38100" dir="2700000" algn="tl">
                                <a:srgbClr val="000000">
                                  <a:alpha val="43137"/>
                                </a:srgbClr>
                              </a:outerShdw>
                            </a:effectLst>
                          </a:rPr>
                          <m:t>)/2</m:t>
                        </m:r>
                      </m:oMath>
                    </a14:m>
                    <a:r>
                      <a:rPr lang="fr-FR" sz="1600" dirty="0" smtClean="0">
                        <a:effectLst>
                          <a:outerShdw blurRad="38100" dist="38100" dir="2700000" algn="tl">
                            <a:srgbClr val="000000">
                              <a:alpha val="43137"/>
                            </a:srgbClr>
                          </a:outerShdw>
                        </a:effectLst>
                      </a:rPr>
                      <a:t> </a:t>
                    </a:r>
                    <a14:m>
                      <m:oMath xmlns:m="http://schemas.openxmlformats.org/officeDocument/2006/math">
                        <m:r>
                          <a:rPr lang="fr-FR" sz="16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𝑀</m:t>
                        </m:r>
                        <m:r>
                          <a:rPr lang="fr-FR" sz="16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=208,3</m:t>
                        </m:r>
                      </m:oMath>
                    </a14:m>
                    <a:endParaRPr lang="fr-FR" sz="1600" dirty="0">
                      <a:effectLst>
                        <a:outerShdw blurRad="38100" dist="38100" dir="2700000" algn="tl">
                          <a:srgbClr val="000000">
                            <a:alpha val="43137"/>
                          </a:srgbClr>
                        </a:outerShdw>
                      </a:effectLst>
                    </a:endParaRPr>
                  </a:p>
                </p:txBody>
              </p:sp>
            </mc:Choice>
            <mc:Fallback xmlns="">
              <p:sp>
                <p:nvSpPr>
                  <p:cNvPr id="89" name="Rectangle 88"/>
                  <p:cNvSpPr>
                    <a:spLocks noRot="1" noChangeAspect="1" noMove="1" noResize="1" noEditPoints="1" noAdjustHandles="1" noChangeArrowheads="1" noChangeShapeType="1" noTextEdit="1"/>
                  </p:cNvSpPr>
                  <p:nvPr/>
                </p:nvSpPr>
                <p:spPr>
                  <a:xfrm>
                    <a:off x="1371532" y="5721014"/>
                    <a:ext cx="4148380" cy="338554"/>
                  </a:xfrm>
                  <a:prstGeom prst="rect">
                    <a:avLst/>
                  </a:prstGeom>
                  <a:blipFill>
                    <a:blip r:embed="rId17"/>
                    <a:stretch>
                      <a:fillRect b="-18182"/>
                    </a:stretch>
                  </a:blipFill>
                </p:spPr>
                <p:txBody>
                  <a:bodyPr/>
                  <a:lstStyle/>
                  <a:p>
                    <a:r>
                      <a:rPr lang="fr-FR">
                        <a:noFill/>
                      </a:rPr>
                      <a:t> </a:t>
                    </a:r>
                  </a:p>
                </p:txBody>
              </p:sp>
            </mc:Fallback>
          </mc:AlternateContent>
          <p:sp>
            <p:nvSpPr>
              <p:cNvPr id="90" name="Rectangle 89"/>
              <p:cNvSpPr/>
              <p:nvPr/>
            </p:nvSpPr>
            <p:spPr>
              <a:xfrm>
                <a:off x="1045593" y="5316018"/>
                <a:ext cx="385042" cy="400110"/>
              </a:xfrm>
              <a:prstGeom prst="rect">
                <a:avLst/>
              </a:prstGeom>
              <a:noFill/>
            </p:spPr>
            <p:txBody>
              <a:bodyPr wrap="none" lIns="91440" tIns="45720" rIns="91440" bIns="45720">
                <a:spAutoFit/>
              </a:bodyPr>
              <a:lstStyle/>
              <a:p>
                <a:pPr algn="ctr"/>
                <a:r>
                  <a:rPr lang="fr-FR" sz="2000" b="1" cap="none" spc="0" dirty="0" smtClean="0">
                    <a:ln w="0"/>
                    <a:solidFill>
                      <a:schemeClr val="accent1"/>
                    </a:solidFill>
                    <a:effectLst>
                      <a:outerShdw blurRad="38100" dist="25400" dir="5400000" algn="ctr" rotWithShape="0">
                        <a:srgbClr val="6E747A">
                          <a:alpha val="43000"/>
                        </a:srgbClr>
                      </a:outerShdw>
                    </a:effectLst>
                  </a:rPr>
                  <a:t>1:</a:t>
                </a:r>
                <a:endParaRPr lang="fr-FR" sz="2000" b="1" cap="none" spc="0" dirty="0">
                  <a:ln w="0"/>
                  <a:solidFill>
                    <a:schemeClr val="accent1"/>
                  </a:solidFill>
                  <a:effectLst>
                    <a:outerShdw blurRad="38100" dist="25400" dir="5400000" algn="ctr" rotWithShape="0">
                      <a:srgbClr val="6E747A">
                        <a:alpha val="43000"/>
                      </a:srgbClr>
                    </a:outerShdw>
                  </a:effectLst>
                </a:endParaRPr>
              </a:p>
            </p:txBody>
          </p:sp>
          <p:sp>
            <p:nvSpPr>
              <p:cNvPr id="91" name="Rectangle 90"/>
              <p:cNvSpPr/>
              <p:nvPr/>
            </p:nvSpPr>
            <p:spPr>
              <a:xfrm>
                <a:off x="1052842" y="5700063"/>
                <a:ext cx="385042" cy="400110"/>
              </a:xfrm>
              <a:prstGeom prst="rect">
                <a:avLst/>
              </a:prstGeom>
            </p:spPr>
            <p:txBody>
              <a:bodyPr wrap="none">
                <a:spAutoFit/>
              </a:bodyPr>
              <a:lstStyle/>
              <a:p>
                <a:r>
                  <a:rPr lang="fr-FR" sz="2000" b="1" dirty="0" smtClean="0">
                    <a:ln w="0"/>
                    <a:solidFill>
                      <a:schemeClr val="accent1"/>
                    </a:solidFill>
                    <a:effectLst>
                      <a:outerShdw blurRad="38100" dist="25400" dir="5400000" algn="ctr" rotWithShape="0">
                        <a:srgbClr val="6E747A">
                          <a:alpha val="43000"/>
                        </a:srgbClr>
                      </a:outerShdw>
                    </a:effectLst>
                  </a:rPr>
                  <a:t>2:</a:t>
                </a:r>
                <a:endParaRPr lang="fr-FR" sz="2000" b="1" dirty="0"/>
              </a:p>
            </p:txBody>
          </p:sp>
        </p:grpSp>
        <p:grpSp>
          <p:nvGrpSpPr>
            <p:cNvPr id="33" name="Groupe 32"/>
            <p:cNvGrpSpPr/>
            <p:nvPr/>
          </p:nvGrpSpPr>
          <p:grpSpPr>
            <a:xfrm>
              <a:off x="1349335" y="3227907"/>
              <a:ext cx="5576946" cy="1761423"/>
              <a:chOff x="1349335" y="3227907"/>
              <a:chExt cx="5576946" cy="1761423"/>
            </a:xfrm>
          </p:grpSpPr>
          <p:sp>
            <p:nvSpPr>
              <p:cNvPr id="22" name="Rectangle à coins arrondis 21"/>
              <p:cNvSpPr/>
              <p:nvPr/>
            </p:nvSpPr>
            <p:spPr>
              <a:xfrm>
                <a:off x="1349335" y="3227907"/>
                <a:ext cx="2592152" cy="17614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a:off x="4182286" y="3227907"/>
                <a:ext cx="2743995" cy="1761423"/>
                <a:chOff x="4182286" y="3248858"/>
                <a:chExt cx="2890878" cy="1740472"/>
              </a:xfrm>
            </p:grpSpPr>
            <p:pic>
              <p:nvPicPr>
                <p:cNvPr id="72" name="Image 71"/>
                <p:cNvPicPr>
                  <a:picLocks noChangeAspect="1"/>
                </p:cNvPicPr>
                <p:nvPr/>
              </p:nvPicPr>
              <p:blipFill>
                <a:blip r:embed="rId18"/>
                <a:stretch>
                  <a:fillRect/>
                </a:stretch>
              </p:blipFill>
              <p:spPr>
                <a:xfrm>
                  <a:off x="4426094" y="3417119"/>
                  <a:ext cx="2439473" cy="1500477"/>
                </a:xfrm>
                <a:prstGeom prst="rect">
                  <a:avLst/>
                </a:prstGeom>
              </p:spPr>
            </p:pic>
            <p:sp>
              <p:nvSpPr>
                <p:cNvPr id="31" name="Rectangle à coins arrondis 30"/>
                <p:cNvSpPr/>
                <p:nvPr/>
              </p:nvSpPr>
              <p:spPr>
                <a:xfrm>
                  <a:off x="4182286" y="3248858"/>
                  <a:ext cx="2890878" cy="1740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sp>
        <p:nvSpPr>
          <p:cNvPr id="36" name="Rectangle à coins arrondis 35"/>
          <p:cNvSpPr/>
          <p:nvPr/>
        </p:nvSpPr>
        <p:spPr>
          <a:xfrm>
            <a:off x="1231486" y="3055381"/>
            <a:ext cx="10545104" cy="2718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92" name="ZoneTexte 91"/>
              <p:cNvSpPr txBox="1"/>
              <p:nvPr/>
            </p:nvSpPr>
            <p:spPr>
              <a:xfrm>
                <a:off x="1231486" y="5848810"/>
                <a:ext cx="10545104"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 mécanisme 5 satisfit les trois condition sa valeur de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𝛌</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=1,33</m:t>
                    </m:r>
                  </m:oMath>
                </a14:m>
                <a:r>
                  <a:rPr lang="fr-FR" dirty="0" smtClean="0">
                    <a:effectLst>
                      <a:outerShdw blurRad="38100" dist="38100" dir="2700000" algn="tl">
                        <a:srgbClr val="000000">
                          <a:alpha val="43137"/>
                        </a:srgbClr>
                      </a:outerShdw>
                    </a:effectLst>
                  </a:rPr>
                  <a:t> est la </a:t>
                </a:r>
                <a:r>
                  <a:rPr lang="fr-FR" dirty="0" smtClean="0">
                    <a:effectLst>
                      <a:outerShdw blurRad="38100" dist="38100" dir="2700000" algn="tl">
                        <a:srgbClr val="000000">
                          <a:alpha val="43137"/>
                        </a:srgbClr>
                      </a:outerShdw>
                    </a:effectLst>
                  </a:rPr>
                  <a:t>valeur critique </a:t>
                </a:r>
                <a:r>
                  <a:rPr lang="fr-FR" dirty="0" smtClean="0">
                    <a:effectLst>
                      <a:outerShdw blurRad="38100" dist="38100" dir="2700000" algn="tl">
                        <a:srgbClr val="000000">
                          <a:alpha val="43137"/>
                        </a:srgbClr>
                      </a:outerShdw>
                    </a:effectLst>
                  </a:rPr>
                  <a:t>réel de la structure. Toutes autre combinaisons possibles ne peuvent satisfaire les trois conditions.  </a:t>
                </a:r>
                <a:endParaRPr lang="fr-FR" dirty="0">
                  <a:effectLst>
                    <a:outerShdw blurRad="38100" dist="38100" dir="2700000" algn="tl">
                      <a:srgbClr val="000000">
                        <a:alpha val="43137"/>
                      </a:srgbClr>
                    </a:outerShdw>
                  </a:effectLst>
                </a:endParaRPr>
              </a:p>
            </p:txBody>
          </p:sp>
        </mc:Choice>
        <mc:Fallback>
          <p:sp>
            <p:nvSpPr>
              <p:cNvPr id="92" name="ZoneTexte 91"/>
              <p:cNvSpPr txBox="1">
                <a:spLocks noRot="1" noChangeAspect="1" noMove="1" noResize="1" noEditPoints="1" noAdjustHandles="1" noChangeArrowheads="1" noChangeShapeType="1" noTextEdit="1"/>
              </p:cNvSpPr>
              <p:nvPr/>
            </p:nvSpPr>
            <p:spPr>
              <a:xfrm>
                <a:off x="1231486" y="5848810"/>
                <a:ext cx="10545104" cy="646331"/>
              </a:xfrm>
              <a:prstGeom prst="rect">
                <a:avLst/>
              </a:prstGeom>
              <a:blipFill>
                <a:blip r:embed="rId19"/>
                <a:stretch>
                  <a:fillRect l="-520" t="-5660" r="-751" b="-18868"/>
                </a:stretch>
              </a:blipFill>
            </p:spPr>
            <p:txBody>
              <a:bodyPr/>
              <a:lstStyle/>
              <a:p>
                <a:r>
                  <a:rPr lang="fr-FR">
                    <a:noFill/>
                  </a:rPr>
                  <a:t> </a:t>
                </a:r>
              </a:p>
            </p:txBody>
          </p:sp>
        </mc:Fallback>
      </mc:AlternateContent>
    </p:spTree>
    <p:extLst>
      <p:ext uri="{BB962C8B-B14F-4D97-AF65-F5344CB8AC3E}">
        <p14:creationId xmlns:p14="http://schemas.microsoft.com/office/powerpoint/2010/main" val="191858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42141" y="2974586"/>
            <a:ext cx="6065949" cy="400110"/>
          </a:xfrm>
          <a:prstGeom prst="rect">
            <a:avLst/>
          </a:prstGeom>
          <a:noFill/>
        </p:spPr>
        <p:txBody>
          <a:bodyPr wrap="square" rtlCol="0">
            <a:spAutoFit/>
          </a:bodyPr>
          <a:lstStyle/>
          <a:p>
            <a:r>
              <a:rPr lang="fr-FR" sz="2000" b="1" dirty="0">
                <a:solidFill>
                  <a:schemeClr val="accent2">
                    <a:lumMod val="50000"/>
                  </a:schemeClr>
                </a:solidFill>
                <a:effectLst>
                  <a:outerShdw blurRad="38100" dist="38100" dir="2700000" algn="tl">
                    <a:srgbClr val="000000">
                      <a:alpha val="43137"/>
                    </a:srgbClr>
                  </a:outerShdw>
                </a:effectLst>
              </a:rPr>
              <a:t>Comportement d’un portique sous charge incrémentale</a:t>
            </a:r>
          </a:p>
        </p:txBody>
      </p:sp>
      <p:sp>
        <p:nvSpPr>
          <p:cNvPr id="10" name="Rectangle à coins arrondis 9"/>
          <p:cNvSpPr/>
          <p:nvPr/>
        </p:nvSpPr>
        <p:spPr>
          <a:xfrm>
            <a:off x="1107583" y="141667"/>
            <a:ext cx="10895527" cy="653935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436360" y="3238024"/>
            <a:ext cx="7263683" cy="1039708"/>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Avec </a:t>
            </a:r>
            <a:r>
              <a:rPr lang="fr-FR" dirty="0">
                <a:effectLst>
                  <a:outerShdw blurRad="38100" dist="38100" dir="2700000" algn="tl">
                    <a:srgbClr val="000000">
                      <a:alpha val="43137"/>
                    </a:srgbClr>
                  </a:outerShdw>
                </a:effectLst>
              </a:rPr>
              <a:t>l’augmentation de l’amplitude de chargement </a:t>
            </a:r>
            <a:r>
              <a:rPr lang="fr-FR" dirty="0" smtClean="0">
                <a:effectLst>
                  <a:outerShdw blurRad="38100" dist="38100" dir="2700000" algn="tl">
                    <a:srgbClr val="000000">
                      <a:alpha val="43137"/>
                    </a:srgbClr>
                  </a:outerShdw>
                </a:effectLst>
              </a:rPr>
              <a:t>λ, </a:t>
            </a:r>
            <a:r>
              <a:rPr lang="fr-FR" dirty="0">
                <a:effectLst>
                  <a:outerShdw blurRad="38100" dist="38100" dir="2700000" algn="tl">
                    <a:srgbClr val="000000">
                      <a:alpha val="43137"/>
                    </a:srgbClr>
                  </a:outerShdw>
                </a:effectLst>
              </a:rPr>
              <a:t>le moment fléchissant </a:t>
            </a:r>
            <a:r>
              <a:rPr lang="fr-FR" dirty="0" smtClean="0">
                <a:effectLst>
                  <a:outerShdw blurRad="38100" dist="38100" dir="2700000" algn="tl">
                    <a:srgbClr val="000000">
                      <a:alpha val="43137"/>
                    </a:srgbClr>
                  </a:outerShdw>
                </a:effectLst>
              </a:rPr>
              <a:t>au </a:t>
            </a:r>
            <a:r>
              <a:rPr lang="fr-FR" dirty="0">
                <a:effectLst>
                  <a:outerShdw blurRad="38100" dist="38100" dir="2700000" algn="tl">
                    <a:srgbClr val="000000">
                      <a:alpha val="43137"/>
                    </a:srgbClr>
                  </a:outerShdw>
                </a:effectLst>
              </a:rPr>
              <a:t>point E </a:t>
            </a:r>
            <a:r>
              <a:rPr lang="fr-FR" dirty="0" smtClean="0">
                <a:effectLst>
                  <a:outerShdw blurRad="38100" dist="38100" dir="2700000" algn="tl">
                    <a:srgbClr val="000000">
                      <a:alpha val="43137"/>
                    </a:srgbClr>
                  </a:outerShdw>
                </a:effectLst>
              </a:rPr>
              <a:t>attient le moment </a:t>
            </a:r>
            <a:r>
              <a:rPr lang="fr-FR" dirty="0">
                <a:effectLst>
                  <a:outerShdw blurRad="38100" dist="38100" dir="2700000" algn="tl">
                    <a:srgbClr val="000000">
                      <a:alpha val="43137"/>
                    </a:srgbClr>
                  </a:outerShdw>
                </a:effectLst>
              </a:rPr>
              <a:t>plastique de la structure </a:t>
            </a:r>
            <a:r>
              <a:rPr lang="fr-FR" dirty="0" smtClean="0">
                <a:effectLst>
                  <a:outerShdw blurRad="38100" dist="38100" dir="2700000" algn="tl">
                    <a:srgbClr val="000000">
                      <a:alpha val="43137"/>
                    </a:srgbClr>
                  </a:outerShdw>
                </a:effectLst>
              </a:rPr>
              <a:t>(</a:t>
            </a:r>
            <a:r>
              <a:rPr lang="fr-FR" dirty="0" err="1" smtClean="0">
                <a:effectLst>
                  <a:outerShdw blurRad="38100" dist="38100" dir="2700000" algn="tl">
                    <a:srgbClr val="000000">
                      <a:alpha val="43137"/>
                    </a:srgbClr>
                  </a:outerShdw>
                </a:effectLst>
              </a:rPr>
              <a:t>Mp</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100 </a:t>
            </a:r>
            <a:r>
              <a:rPr lang="fr-FR" dirty="0" err="1" smtClean="0">
                <a:effectLst>
                  <a:outerShdw blurRad="38100" dist="38100" dir="2700000" algn="tl">
                    <a:srgbClr val="000000">
                      <a:alpha val="43137"/>
                    </a:srgbClr>
                  </a:outerShdw>
                </a:effectLst>
              </a:rPr>
              <a:t>KNm</a:t>
            </a:r>
            <a:r>
              <a:rPr lang="fr-FR" dirty="0" smtClean="0">
                <a:effectLst>
                  <a:outerShdw blurRad="38100" dist="38100" dir="2700000" algn="tl">
                    <a:srgbClr val="000000">
                      <a:alpha val="43137"/>
                    </a:srgbClr>
                  </a:outerShdw>
                </a:effectLst>
              </a:rPr>
              <a:t>)  et ça soit pour </a:t>
            </a:r>
            <a:r>
              <a:rPr lang="fr-FR" dirty="0">
                <a:effectLst>
                  <a:outerShdw blurRad="38100" dist="38100" dir="2700000" algn="tl">
                    <a:srgbClr val="000000">
                      <a:alpha val="43137"/>
                    </a:srgbClr>
                  </a:outerShdw>
                </a:effectLst>
              </a:rPr>
              <a:t>λ = </a:t>
            </a:r>
            <a:r>
              <a:rPr lang="fr-FR" dirty="0" smtClean="0">
                <a:effectLst>
                  <a:outerShdw blurRad="38100" dist="38100" dir="2700000" algn="tl">
                    <a:srgbClr val="000000">
                      <a:alpha val="43137"/>
                    </a:srgbClr>
                  </a:outerShdw>
                </a:effectLst>
              </a:rPr>
              <a:t>39.</a:t>
            </a:r>
          </a:p>
        </p:txBody>
      </p:sp>
      <p:sp>
        <p:nvSpPr>
          <p:cNvPr id="11" name="Rectangle 10"/>
          <p:cNvSpPr/>
          <p:nvPr/>
        </p:nvSpPr>
        <p:spPr>
          <a:xfrm>
            <a:off x="4310947" y="539543"/>
            <a:ext cx="4358670" cy="2302875"/>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En premier lieu le portique présente un comportement élastique dans tout le point et l’analyse élastique de la structure donne le moment fléchissant dû au </a:t>
            </a:r>
            <a:r>
              <a:rPr lang="fr-FR" dirty="0" smtClean="0">
                <a:effectLst>
                  <a:outerShdw blurRad="38100" dist="38100" dir="2700000" algn="tl">
                    <a:srgbClr val="000000">
                      <a:alpha val="43137"/>
                    </a:srgbClr>
                  </a:outerShdw>
                </a:effectLst>
              </a:rPr>
              <a:t>charges unitaires. Le point E démontre le </a:t>
            </a:r>
            <a:r>
              <a:rPr lang="fr-FR" dirty="0">
                <a:effectLst>
                  <a:outerShdw blurRad="38100" dist="38100" dir="2700000" algn="tl">
                    <a:srgbClr val="000000">
                      <a:alpha val="43137"/>
                    </a:srgbClr>
                  </a:outerShdw>
                </a:effectLst>
              </a:rPr>
              <a:t>moment fléchissant </a:t>
            </a:r>
            <a:r>
              <a:rPr lang="fr-FR" dirty="0" smtClean="0">
                <a:effectLst>
                  <a:outerShdw blurRad="38100" dist="38100" dir="2700000" algn="tl">
                    <a:srgbClr val="000000">
                      <a:alpha val="43137"/>
                    </a:srgbClr>
                  </a:outerShdw>
                </a:effectLst>
              </a:rPr>
              <a:t>maximum, la </a:t>
            </a:r>
            <a:r>
              <a:rPr lang="fr-FR" dirty="0">
                <a:effectLst>
                  <a:outerShdw blurRad="38100" dist="38100" dir="2700000" algn="tl">
                    <a:srgbClr val="000000">
                      <a:alpha val="43137"/>
                    </a:srgbClr>
                  </a:outerShdw>
                </a:effectLst>
              </a:rPr>
              <a:t>première rotule se forme par conséquent au niveau du nœud E. </a:t>
            </a:r>
          </a:p>
        </p:txBody>
      </p:sp>
      <p:pic>
        <p:nvPicPr>
          <p:cNvPr id="12" name="Image 11"/>
          <p:cNvPicPr/>
          <p:nvPr/>
        </p:nvPicPr>
        <p:blipFill>
          <a:blip r:embed="rId3"/>
          <a:srcRect l="32324" t="36025" r="40024" b="32091"/>
          <a:stretch>
            <a:fillRect/>
          </a:stretch>
        </p:blipFill>
        <p:spPr bwMode="auto">
          <a:xfrm>
            <a:off x="1468056" y="340974"/>
            <a:ext cx="2501683" cy="2140489"/>
          </a:xfrm>
          <a:prstGeom prst="rect">
            <a:avLst/>
          </a:prstGeom>
          <a:noFill/>
          <a:ln w="9525">
            <a:noFill/>
            <a:miter lim="800000"/>
            <a:headEnd/>
            <a:tailEnd/>
          </a:ln>
        </p:spPr>
      </p:pic>
      <p:sp>
        <p:nvSpPr>
          <p:cNvPr id="14" name="Rectangle 13"/>
          <p:cNvSpPr/>
          <p:nvPr/>
        </p:nvSpPr>
        <p:spPr>
          <a:xfrm>
            <a:off x="1436360" y="4518561"/>
            <a:ext cx="7233257" cy="1671291"/>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En remarque </a:t>
            </a:r>
            <a:r>
              <a:rPr lang="fr-FR" dirty="0" smtClean="0">
                <a:effectLst>
                  <a:outerShdw blurRad="38100" dist="38100" dir="2700000" algn="tl">
                    <a:srgbClr val="000000">
                      <a:alpha val="43137"/>
                    </a:srgbClr>
                  </a:outerShdw>
                </a:effectLst>
              </a:rPr>
              <a:t>que </a:t>
            </a:r>
            <a:r>
              <a:rPr lang="fr-FR" dirty="0">
                <a:effectLst>
                  <a:outerShdw blurRad="38100" dist="38100" dir="2700000" algn="tl">
                    <a:srgbClr val="000000">
                      <a:alpha val="43137"/>
                    </a:srgbClr>
                  </a:outerShdw>
                </a:effectLst>
              </a:rPr>
              <a:t>toute la structure en dehors de point </a:t>
            </a:r>
            <a:r>
              <a:rPr lang="fr-FR" dirty="0" smtClean="0">
                <a:effectLst>
                  <a:outerShdw blurRad="38100" dist="38100" dir="2700000" algn="tl">
                    <a:srgbClr val="000000">
                      <a:alpha val="43137"/>
                    </a:srgbClr>
                  </a:outerShdw>
                </a:effectLst>
              </a:rPr>
              <a:t>E, </a:t>
            </a:r>
            <a:r>
              <a:rPr lang="fr-FR" dirty="0">
                <a:effectLst>
                  <a:outerShdw blurRad="38100" dist="38100" dir="2700000" algn="tl">
                    <a:srgbClr val="000000">
                      <a:alpha val="43137"/>
                    </a:srgbClr>
                  </a:outerShdw>
                </a:effectLst>
              </a:rPr>
              <a:t>est encore </a:t>
            </a:r>
            <a:r>
              <a:rPr lang="fr-FR" dirty="0" smtClean="0">
                <a:effectLst>
                  <a:outerShdw blurRad="38100" dist="38100" dir="2700000" algn="tl">
                    <a:srgbClr val="000000">
                      <a:alpha val="43137"/>
                    </a:srgbClr>
                  </a:outerShdw>
                </a:effectLst>
              </a:rPr>
              <a:t>élastique. </a:t>
            </a:r>
            <a:r>
              <a:rPr lang="fr-FR" dirty="0">
                <a:effectLst>
                  <a:outerShdw blurRad="38100" dist="38100" dir="2700000" algn="tl">
                    <a:srgbClr val="000000">
                      <a:alpha val="43137"/>
                    </a:srgbClr>
                  </a:outerShdw>
                </a:effectLst>
              </a:rPr>
              <a:t>La formation de la rotule plastique au point E </a:t>
            </a:r>
            <a:r>
              <a:rPr lang="fr-FR" dirty="0" smtClean="0">
                <a:effectLst>
                  <a:outerShdw blurRad="38100" dist="38100" dir="2700000" algn="tl">
                    <a:srgbClr val="000000">
                      <a:alpha val="43137"/>
                    </a:srgbClr>
                  </a:outerShdw>
                </a:effectLst>
              </a:rPr>
              <a:t>mène à </a:t>
            </a:r>
            <a:r>
              <a:rPr lang="fr-FR" dirty="0">
                <a:effectLst>
                  <a:outerShdw blurRad="38100" dist="38100" dir="2700000" algn="tl">
                    <a:srgbClr val="000000">
                      <a:alpha val="43137"/>
                    </a:srgbClr>
                  </a:outerShdw>
                </a:effectLst>
              </a:rPr>
              <a:t>la ruine de la liaison en </a:t>
            </a:r>
            <a:r>
              <a:rPr lang="fr-FR" dirty="0" smtClean="0">
                <a:effectLst>
                  <a:outerShdw blurRad="38100" dist="38100" dir="2700000" algn="tl">
                    <a:srgbClr val="000000">
                      <a:alpha val="43137"/>
                    </a:srgbClr>
                  </a:outerShdw>
                </a:effectLst>
              </a:rPr>
              <a:t>E (l’appui fixe </a:t>
            </a:r>
            <a:r>
              <a:rPr lang="fr-FR" dirty="0">
                <a:effectLst>
                  <a:outerShdw blurRad="38100" dist="38100" dir="2700000" algn="tl">
                    <a:srgbClr val="000000">
                      <a:alpha val="43137"/>
                    </a:srgbClr>
                  </a:outerShdw>
                </a:effectLst>
              </a:rPr>
              <a:t>devient une articulation</a:t>
            </a:r>
            <a:r>
              <a:rPr lang="fr-FR" dirty="0" smtClean="0">
                <a:effectLst>
                  <a:outerShdw blurRad="38100" dist="38100" dir="2700000" algn="tl">
                    <a:srgbClr val="000000">
                      <a:alpha val="43137"/>
                    </a:srgbClr>
                  </a:outerShdw>
                </a:effectLst>
              </a:rPr>
              <a:t>). A ce fait, le </a:t>
            </a:r>
            <a:r>
              <a:rPr lang="fr-FR" dirty="0">
                <a:effectLst>
                  <a:outerShdw blurRad="38100" dist="38100" dir="2700000" algn="tl">
                    <a:srgbClr val="000000">
                      <a:alpha val="43137"/>
                    </a:srgbClr>
                  </a:outerShdw>
                </a:effectLst>
              </a:rPr>
              <a:t>poteau </a:t>
            </a:r>
            <a:r>
              <a:rPr lang="fr-FR" dirty="0" smtClean="0">
                <a:effectLst>
                  <a:outerShdw blurRad="38100" dist="38100" dir="2700000" algn="tl">
                    <a:srgbClr val="000000">
                      <a:alpha val="43137"/>
                    </a:srgbClr>
                  </a:outerShdw>
                </a:effectLst>
              </a:rPr>
              <a:t>tourne </a:t>
            </a:r>
            <a:r>
              <a:rPr lang="fr-FR" dirty="0">
                <a:effectLst>
                  <a:outerShdw blurRad="38100" dist="38100" dir="2700000" algn="tl">
                    <a:srgbClr val="000000">
                      <a:alpha val="43137"/>
                    </a:srgbClr>
                  </a:outerShdw>
                </a:effectLst>
              </a:rPr>
              <a:t>librement autour de ce </a:t>
            </a:r>
            <a:r>
              <a:rPr lang="fr-FR" dirty="0" smtClean="0">
                <a:effectLst>
                  <a:outerShdw blurRad="38100" dist="38100" dir="2700000" algn="tl">
                    <a:srgbClr val="000000">
                      <a:alpha val="43137"/>
                    </a:srgbClr>
                  </a:outerShdw>
                </a:effectLst>
              </a:rPr>
              <a:t>point et le moment résistant reste constant (</a:t>
            </a:r>
            <a:r>
              <a:rPr lang="fr-FR" dirty="0" err="1">
                <a:effectLst>
                  <a:outerShdw blurRad="38100" dist="38100" dir="2700000" algn="tl">
                    <a:srgbClr val="000000">
                      <a:alpha val="43137"/>
                    </a:srgbClr>
                  </a:outerShdw>
                </a:effectLst>
              </a:rPr>
              <a:t>Mp</a:t>
            </a:r>
            <a:r>
              <a:rPr lang="fr-FR" dirty="0" smtClean="0">
                <a:effectLst>
                  <a:outerShdw blurRad="38100" dist="38100" dir="2700000" algn="tl">
                    <a:srgbClr val="000000">
                      <a:alpha val="43137"/>
                    </a:srgbClr>
                  </a:outerShdw>
                </a:effectLst>
              </a:rPr>
              <a:t>) même avec l’augmentation de λ.</a:t>
            </a:r>
            <a:endParaRPr lang="fr-FR" dirty="0">
              <a:effectLst>
                <a:outerShdw blurRad="38100" dist="38100" dir="2700000" algn="tl">
                  <a:srgbClr val="000000">
                    <a:alpha val="43137"/>
                  </a:srgbClr>
                </a:outerShdw>
              </a:effectLst>
            </a:endParaRPr>
          </a:p>
        </p:txBody>
      </p:sp>
      <p:pic>
        <p:nvPicPr>
          <p:cNvPr id="15" name="Image 14"/>
          <p:cNvPicPr/>
          <p:nvPr/>
        </p:nvPicPr>
        <p:blipFill>
          <a:blip r:embed="rId4"/>
          <a:srcRect l="31548" t="29814" r="37697" b="39544"/>
          <a:stretch>
            <a:fillRect/>
          </a:stretch>
        </p:blipFill>
        <p:spPr bwMode="auto">
          <a:xfrm>
            <a:off x="9272222" y="472555"/>
            <a:ext cx="2501682" cy="1960454"/>
          </a:xfrm>
          <a:prstGeom prst="rect">
            <a:avLst/>
          </a:prstGeom>
          <a:noFill/>
          <a:ln w="9525">
            <a:noFill/>
            <a:miter lim="800000"/>
            <a:headEnd/>
            <a:tailEnd/>
          </a:ln>
        </p:spPr>
      </p:pic>
      <p:pic>
        <p:nvPicPr>
          <p:cNvPr id="16" name="Image 15"/>
          <p:cNvPicPr/>
          <p:nvPr/>
        </p:nvPicPr>
        <p:blipFill>
          <a:blip r:embed="rId5"/>
          <a:srcRect l="31704" t="35611" r="35501" b="34369"/>
          <a:stretch>
            <a:fillRect/>
          </a:stretch>
        </p:blipFill>
        <p:spPr bwMode="auto">
          <a:xfrm>
            <a:off x="8733307" y="3349690"/>
            <a:ext cx="3104289" cy="2414647"/>
          </a:xfrm>
          <a:prstGeom prst="rect">
            <a:avLst/>
          </a:prstGeom>
          <a:noFill/>
          <a:ln w="9525">
            <a:noFill/>
            <a:miter lim="800000"/>
            <a:headEnd/>
            <a:tailEnd/>
          </a:ln>
        </p:spPr>
      </p:pic>
    </p:spTree>
    <p:extLst>
      <p:ext uri="{BB962C8B-B14F-4D97-AF65-F5344CB8AC3E}">
        <p14:creationId xmlns:p14="http://schemas.microsoft.com/office/powerpoint/2010/main" val="132543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42141" y="2974586"/>
            <a:ext cx="6065949" cy="400110"/>
          </a:xfrm>
          <a:prstGeom prst="rect">
            <a:avLst/>
          </a:prstGeom>
          <a:noFill/>
        </p:spPr>
        <p:txBody>
          <a:bodyPr wrap="square" rtlCol="0">
            <a:spAutoFit/>
          </a:bodyPr>
          <a:lstStyle/>
          <a:p>
            <a:r>
              <a:rPr lang="fr-FR" sz="2000" b="1" dirty="0">
                <a:solidFill>
                  <a:schemeClr val="accent2">
                    <a:lumMod val="50000"/>
                  </a:schemeClr>
                </a:solidFill>
                <a:effectLst>
                  <a:outerShdw blurRad="38100" dist="38100" dir="2700000" algn="tl">
                    <a:srgbClr val="000000">
                      <a:alpha val="43137"/>
                    </a:srgbClr>
                  </a:outerShdw>
                </a:effectLst>
              </a:rPr>
              <a:t>Comportement d’un portique sous charge incrémentale</a:t>
            </a:r>
          </a:p>
        </p:txBody>
      </p:sp>
      <p:sp>
        <p:nvSpPr>
          <p:cNvPr id="10" name="Rectangle à coins arrondis 9"/>
          <p:cNvSpPr/>
          <p:nvPr/>
        </p:nvSpPr>
        <p:spPr>
          <a:xfrm>
            <a:off x="1107583" y="141667"/>
            <a:ext cx="10895527" cy="653935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p:nvPr/>
        </p:nvPicPr>
        <p:blipFill>
          <a:blip r:embed="rId3"/>
          <a:srcRect l="32822" t="48525" r="40240" b="21311"/>
          <a:stretch>
            <a:fillRect/>
          </a:stretch>
        </p:blipFill>
        <p:spPr bwMode="auto">
          <a:xfrm>
            <a:off x="1289778" y="351933"/>
            <a:ext cx="2380701" cy="2093190"/>
          </a:xfrm>
          <a:prstGeom prst="rect">
            <a:avLst/>
          </a:prstGeom>
          <a:noFill/>
          <a:ln w="9525">
            <a:noFill/>
            <a:miter lim="800000"/>
            <a:headEnd/>
            <a:tailEnd/>
          </a:ln>
        </p:spPr>
      </p:pic>
      <p:pic>
        <p:nvPicPr>
          <p:cNvPr id="17" name="Image 16"/>
          <p:cNvPicPr/>
          <p:nvPr/>
        </p:nvPicPr>
        <p:blipFill>
          <a:blip r:embed="rId4"/>
          <a:srcRect l="31839" t="47869" r="37932" b="20820"/>
          <a:stretch>
            <a:fillRect/>
          </a:stretch>
        </p:blipFill>
        <p:spPr bwMode="auto">
          <a:xfrm>
            <a:off x="9280854" y="351933"/>
            <a:ext cx="2529073" cy="2093190"/>
          </a:xfrm>
          <a:prstGeom prst="rect">
            <a:avLst/>
          </a:prstGeom>
          <a:noFill/>
          <a:ln w="9525">
            <a:noFill/>
            <a:miter lim="800000"/>
            <a:headEnd/>
            <a:tailEnd/>
          </a:ln>
        </p:spPr>
      </p:pic>
      <p:sp>
        <p:nvSpPr>
          <p:cNvPr id="3" name="Rectangle 2"/>
          <p:cNvSpPr/>
          <p:nvPr/>
        </p:nvSpPr>
        <p:spPr>
          <a:xfrm>
            <a:off x="3924801" y="583351"/>
            <a:ext cx="5261089" cy="1355499"/>
          </a:xfrm>
          <a:prstGeom prst="rect">
            <a:avLst/>
          </a:prstGeom>
        </p:spPr>
        <p:txBody>
          <a:bodyPr wrap="square">
            <a:spAutoFit/>
          </a:bodyPr>
          <a:lstStyle/>
          <a:p>
            <a:pPr algn="just">
              <a:lnSpc>
                <a:spcPct val="114000"/>
              </a:lnSpc>
              <a:spcBef>
                <a:spcPts val="600"/>
              </a:spcBef>
              <a:spcAft>
                <a:spcPts val="600"/>
              </a:spcAft>
              <a:tabLst>
                <a:tab pos="641985" algn="l"/>
              </a:tabLst>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Apres avoir une rotule plastique en 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la nouvelle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structure résiste les charges accrues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(juste les charge au delà de  </a:t>
            </a:r>
            <a:r>
              <a:rPr lang="fr-FR" i="1"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λ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39)</a:t>
            </a:r>
            <a:r>
              <a:rPr lang="fr-FR"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de la même manière mais tenant en compte de l’effet de la rotule en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a:t>
            </a:r>
            <a:endPar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p:txBody>
      </p:sp>
      <p:sp>
        <p:nvSpPr>
          <p:cNvPr id="5" name="Rectangle 4"/>
          <p:cNvSpPr/>
          <p:nvPr/>
        </p:nvSpPr>
        <p:spPr>
          <a:xfrm>
            <a:off x="1289778" y="2771385"/>
            <a:ext cx="7559546" cy="1355499"/>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La somme du moment due par le nouveau chargement (λ &gt; 39) et le moment qui correspond à λ = 39,0 donne le moment fléchissant total. Le deuxième point sous la charge verticale (point C</a:t>
            </a:r>
            <a:r>
              <a:rPr lang="fr-FR" dirty="0" smtClean="0">
                <a:effectLst>
                  <a:outerShdw blurRad="38100" dist="38100" dir="2700000" algn="tl">
                    <a:srgbClr val="000000">
                      <a:alpha val="43137"/>
                    </a:srgbClr>
                  </a:outerShdw>
                </a:effectLst>
              </a:rPr>
              <a:t>) est celui qui va atteindre </a:t>
            </a:r>
            <a:r>
              <a:rPr lang="fr-FR" dirty="0">
                <a:effectLst>
                  <a:outerShdw blurRad="38100" dist="38100" dir="2700000" algn="tl">
                    <a:srgbClr val="000000">
                      <a:alpha val="43137"/>
                    </a:srgbClr>
                  </a:outerShdw>
                </a:effectLst>
              </a:rPr>
              <a:t>le moment </a:t>
            </a:r>
            <a:r>
              <a:rPr lang="fr-FR" dirty="0" smtClean="0">
                <a:effectLst>
                  <a:outerShdw blurRad="38100" dist="38100" dir="2700000" algn="tl">
                    <a:srgbClr val="000000">
                      <a:alpha val="43137"/>
                    </a:srgbClr>
                  </a:outerShdw>
                </a:effectLst>
              </a:rPr>
              <a:t>maximum. Ceci est pour:</a:t>
            </a:r>
            <a:endParaRPr lang="fr-FR" dirty="0">
              <a:effectLst>
                <a:outerShdw blurRad="38100" dist="38100" dir="2700000" algn="tl">
                  <a:srgbClr val="000000">
                    <a:alpha val="43137"/>
                  </a:srgbClr>
                </a:outerShdw>
              </a:effectLst>
            </a:endParaRPr>
          </a:p>
        </p:txBody>
      </p:sp>
      <p:sp>
        <p:nvSpPr>
          <p:cNvPr id="6" name="Rectangle 5"/>
          <p:cNvSpPr/>
          <p:nvPr/>
        </p:nvSpPr>
        <p:spPr>
          <a:xfrm>
            <a:off x="1289778" y="5498324"/>
            <a:ext cx="10198177" cy="723916"/>
          </a:xfrm>
          <a:prstGeom prst="rect">
            <a:avLst/>
          </a:prstGeom>
        </p:spPr>
        <p:txBody>
          <a:bodyPr wrap="square">
            <a:spAutoFit/>
          </a:bodyPr>
          <a:lstStyle/>
          <a:p>
            <a:pPr>
              <a:lnSpc>
                <a:spcPct val="114000"/>
              </a:lnSpc>
            </a:pP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Notez que la rotule plastique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en </a:t>
            </a:r>
            <a:r>
              <a:rPr lang="fr-FR" b="1"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assure que le changement de moment fléchissant est nul de sorte que le moment total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reste </a:t>
            </a: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M</a:t>
            </a:r>
            <a:r>
              <a:rPr lang="fr-FR" sz="11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E</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égal au moment de </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plastique </a:t>
            </a:r>
            <a:r>
              <a:rPr lang="fr-FR"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Mp</a:t>
            </a:r>
            <a:r>
              <a:rPr lang="fr-FR"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Rectangle 6"/>
              <p:cNvSpPr/>
              <p:nvPr/>
            </p:nvSpPr>
            <p:spPr>
              <a:xfrm>
                <a:off x="3632061" y="4096466"/>
                <a:ext cx="4488729" cy="507831"/>
              </a:xfrm>
              <a:prstGeom prst="rect">
                <a:avLst/>
              </a:prstGeom>
            </p:spPr>
            <p:txBody>
              <a:bodyPr wrap="none">
                <a:spAutoFit/>
              </a:bodyPr>
              <a:lstStyle/>
              <a:p>
                <a:pPr algn="just">
                  <a:lnSpc>
                    <a:spcPct val="150000"/>
                  </a:lnSpc>
                  <a:spcBef>
                    <a:spcPts val="600"/>
                  </a:spcBef>
                  <a:spcAft>
                    <a:spcPts val="600"/>
                  </a:spcAft>
                </a:pP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Mc = </a:t>
                </a:r>
                <a:r>
                  <a:rPr lang="fr-FR"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Mp</a:t>
                </a: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100 </a:t>
                </a: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82,7 </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2.47 </a:t>
                </a:r>
                <a:r>
                  <a:rPr lang="fr-FR"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λ’</a:t>
                </a: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fr-FR" b="0" i="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λ’ </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7,0</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32061" y="4096466"/>
                <a:ext cx="4488729" cy="507831"/>
              </a:xfrm>
              <a:prstGeom prst="rect">
                <a:avLst/>
              </a:prstGeom>
              <a:blipFill>
                <a:blip r:embed="rId5"/>
                <a:stretch>
                  <a:fillRect l="-1223" r="-1223" b="-14458"/>
                </a:stretch>
              </a:blipFill>
            </p:spPr>
            <p:txBody>
              <a:bodyPr/>
              <a:lstStyle/>
              <a:p>
                <a:r>
                  <a:rPr lang="fr-FR">
                    <a:noFill/>
                  </a:rPr>
                  <a:t> </a:t>
                </a:r>
              </a:p>
            </p:txBody>
          </p:sp>
        </mc:Fallback>
      </mc:AlternateContent>
      <p:sp>
        <p:nvSpPr>
          <p:cNvPr id="8" name="Rectangle 7"/>
          <p:cNvSpPr/>
          <p:nvPr/>
        </p:nvSpPr>
        <p:spPr>
          <a:xfrm>
            <a:off x="4550832" y="4700784"/>
            <a:ext cx="1794081" cy="369332"/>
          </a:xfrm>
          <a:prstGeom prst="rect">
            <a:avLst/>
          </a:prstGeom>
        </p:spPr>
        <p:txBody>
          <a:bodyPr wrap="none">
            <a:spAutoFit/>
          </a:bodyPr>
          <a:lstStyle/>
          <a:p>
            <a:r>
              <a:rPr lang="fr-FR"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λ  </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39+</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λ'</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 46,0</a:t>
            </a:r>
            <a:endParaRPr lang="fr-FR" dirty="0">
              <a:effectLst>
                <a:outerShdw blurRad="38100" dist="38100" dir="2700000" algn="tl">
                  <a:srgbClr val="000000">
                    <a:alpha val="43137"/>
                  </a:srgbClr>
                </a:outerShdw>
              </a:effectLst>
            </a:endParaRPr>
          </a:p>
        </p:txBody>
      </p:sp>
      <p:sp>
        <p:nvSpPr>
          <p:cNvPr id="19" name="Rectangle 18"/>
          <p:cNvSpPr/>
          <p:nvPr/>
        </p:nvSpPr>
        <p:spPr>
          <a:xfrm>
            <a:off x="2036752" y="4700784"/>
            <a:ext cx="1595309" cy="369332"/>
          </a:xfrm>
          <a:prstGeom prst="rect">
            <a:avLst/>
          </a:prstGeom>
        </p:spPr>
        <p:txBody>
          <a:bodyPr wrap="none">
            <a:spAutoFit/>
          </a:bodyPr>
          <a:lstStyle/>
          <a:p>
            <a:r>
              <a:rPr lang="fr-FR"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Ce qui donne :</a:t>
            </a:r>
            <a:r>
              <a:rPr lang="fr-FR" b="1"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fr-FR" dirty="0">
              <a:effectLst>
                <a:outerShdw blurRad="38100" dist="38100" dir="2700000" algn="tl">
                  <a:srgbClr val="000000">
                    <a:alpha val="43137"/>
                  </a:srgbClr>
                </a:outerShdw>
              </a:effectLst>
            </a:endParaRPr>
          </a:p>
        </p:txBody>
      </p:sp>
      <p:pic>
        <p:nvPicPr>
          <p:cNvPr id="20" name="Image 19"/>
          <p:cNvPicPr>
            <a:picLocks noChangeAspect="1"/>
          </p:cNvPicPr>
          <p:nvPr/>
        </p:nvPicPr>
        <p:blipFill>
          <a:blip r:embed="rId6"/>
          <a:stretch>
            <a:fillRect/>
          </a:stretch>
        </p:blipFill>
        <p:spPr>
          <a:xfrm>
            <a:off x="9057202" y="2873331"/>
            <a:ext cx="2752725" cy="2160635"/>
          </a:xfrm>
          <a:prstGeom prst="rect">
            <a:avLst/>
          </a:prstGeom>
        </p:spPr>
      </p:pic>
    </p:spTree>
    <p:extLst>
      <p:ext uri="{BB962C8B-B14F-4D97-AF65-F5344CB8AC3E}">
        <p14:creationId xmlns:p14="http://schemas.microsoft.com/office/powerpoint/2010/main" val="181720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42141" y="2974586"/>
            <a:ext cx="6065949" cy="400110"/>
          </a:xfrm>
          <a:prstGeom prst="rect">
            <a:avLst/>
          </a:prstGeom>
          <a:noFill/>
        </p:spPr>
        <p:txBody>
          <a:bodyPr wrap="square" rtlCol="0">
            <a:spAutoFit/>
          </a:bodyPr>
          <a:lstStyle/>
          <a:p>
            <a:r>
              <a:rPr lang="fr-FR" sz="2000" b="1" dirty="0">
                <a:solidFill>
                  <a:schemeClr val="accent2">
                    <a:lumMod val="50000"/>
                  </a:schemeClr>
                </a:solidFill>
                <a:effectLst>
                  <a:outerShdw blurRad="38100" dist="38100" dir="2700000" algn="tl">
                    <a:srgbClr val="000000">
                      <a:alpha val="43137"/>
                    </a:srgbClr>
                  </a:outerShdw>
                </a:effectLst>
              </a:rPr>
              <a:t>Comportement d’un portique sous charge incrémentale</a:t>
            </a:r>
          </a:p>
        </p:txBody>
      </p:sp>
      <p:sp>
        <p:nvSpPr>
          <p:cNvPr id="10" name="Rectangle à coins arrondis 9"/>
          <p:cNvSpPr/>
          <p:nvPr/>
        </p:nvSpPr>
        <p:spPr>
          <a:xfrm>
            <a:off x="1107583" y="141667"/>
            <a:ext cx="10895527" cy="653935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4674580" y="784082"/>
            <a:ext cx="3490626" cy="2302875"/>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ea typeface="Times New Roman" panose="02020603050405020304" pitchFamily="18" charset="0"/>
              </a:rPr>
              <a:t>Malgré la </a:t>
            </a:r>
            <a:r>
              <a:rPr lang="fr-FR" dirty="0">
                <a:effectLst>
                  <a:outerShdw blurRad="38100" dist="38100" dir="2700000" algn="tl">
                    <a:srgbClr val="000000">
                      <a:alpha val="43137"/>
                    </a:srgbClr>
                  </a:outerShdw>
                </a:effectLst>
                <a:ea typeface="Times New Roman" panose="02020603050405020304" pitchFamily="18" charset="0"/>
              </a:rPr>
              <a:t>présence de deux </a:t>
            </a:r>
            <a:r>
              <a:rPr lang="fr-FR" dirty="0" smtClean="0">
                <a:effectLst>
                  <a:outerShdw blurRad="38100" dist="38100" dir="2700000" algn="tl">
                    <a:srgbClr val="000000">
                      <a:alpha val="43137"/>
                    </a:srgbClr>
                  </a:outerShdw>
                </a:effectLst>
                <a:ea typeface="Times New Roman" panose="02020603050405020304" pitchFamily="18" charset="0"/>
              </a:rPr>
              <a:t>rotules plastiques, le </a:t>
            </a:r>
            <a:r>
              <a:rPr lang="fr-FR" dirty="0">
                <a:effectLst>
                  <a:outerShdw blurRad="38100" dist="38100" dir="2700000" algn="tl">
                    <a:srgbClr val="000000">
                      <a:alpha val="43137"/>
                    </a:srgbClr>
                  </a:outerShdw>
                </a:effectLst>
                <a:ea typeface="Times New Roman" panose="02020603050405020304" pitchFamily="18" charset="0"/>
              </a:rPr>
              <a:t>système reste toujours </a:t>
            </a:r>
            <a:r>
              <a:rPr lang="fr-FR" dirty="0" smtClean="0">
                <a:effectLst>
                  <a:outerShdw blurRad="38100" dist="38100" dir="2700000" algn="tl">
                    <a:srgbClr val="000000">
                      <a:alpha val="43137"/>
                    </a:srgbClr>
                  </a:outerShdw>
                </a:effectLst>
                <a:ea typeface="Times New Roman" panose="02020603050405020304" pitchFamily="18" charset="0"/>
              </a:rPr>
              <a:t>stable. Encore avec </a:t>
            </a:r>
            <a:r>
              <a:rPr lang="fr-FR" dirty="0">
                <a:effectLst>
                  <a:outerShdw blurRad="38100" dist="38100" dir="2700000" algn="tl">
                    <a:srgbClr val="000000">
                      <a:alpha val="43137"/>
                    </a:srgbClr>
                  </a:outerShdw>
                </a:effectLst>
                <a:ea typeface="Times New Roman" panose="02020603050405020304" pitchFamily="18" charset="0"/>
              </a:rPr>
              <a:t>la croissance la valeur de </a:t>
            </a:r>
            <a:r>
              <a:rPr lang="fr-FR" i="1" dirty="0">
                <a:effectLst>
                  <a:outerShdw blurRad="38100" dist="38100" dir="2700000" algn="tl">
                    <a:srgbClr val="000000">
                      <a:alpha val="43137"/>
                    </a:srgbClr>
                  </a:outerShdw>
                </a:effectLst>
                <a:ea typeface="Times New Roman" panose="02020603050405020304" pitchFamily="18" charset="0"/>
              </a:rPr>
              <a:t>λ</a:t>
            </a:r>
            <a:r>
              <a:rPr lang="fr-FR" dirty="0">
                <a:effectLst>
                  <a:outerShdw blurRad="38100" dist="38100" dir="2700000" algn="tl">
                    <a:srgbClr val="000000">
                      <a:alpha val="43137"/>
                    </a:srgbClr>
                  </a:outerShdw>
                </a:effectLst>
                <a:ea typeface="Times New Roman" panose="02020603050405020304" pitchFamily="18" charset="0"/>
              </a:rPr>
              <a:t>, </a:t>
            </a:r>
            <a:r>
              <a:rPr lang="fr-FR" dirty="0" smtClean="0">
                <a:effectLst>
                  <a:outerShdw blurRad="38100" dist="38100" dir="2700000" algn="tl">
                    <a:srgbClr val="000000">
                      <a:alpha val="43137"/>
                    </a:srgbClr>
                  </a:outerShdw>
                </a:effectLst>
                <a:ea typeface="Times New Roman" panose="02020603050405020304" pitchFamily="18" charset="0"/>
              </a:rPr>
              <a:t>la nouvelle structure, possédant des rotules en E et en C, résiste aux charges accrues.</a:t>
            </a:r>
          </a:p>
        </p:txBody>
      </p:sp>
      <p:sp>
        <p:nvSpPr>
          <p:cNvPr id="4" name="Rectangle 3"/>
          <p:cNvSpPr/>
          <p:nvPr/>
        </p:nvSpPr>
        <p:spPr>
          <a:xfrm>
            <a:off x="1267864" y="3784832"/>
            <a:ext cx="6946007"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ea typeface="Times New Roman" panose="02020603050405020304" pitchFamily="18" charset="0"/>
              </a:rPr>
              <a:t>Le prochain point </a:t>
            </a:r>
            <a:r>
              <a:rPr lang="fr-FR" dirty="0" smtClean="0">
                <a:effectLst>
                  <a:outerShdw blurRad="38100" dist="38100" dir="2700000" algn="tl">
                    <a:srgbClr val="000000">
                      <a:alpha val="43137"/>
                    </a:srgbClr>
                  </a:outerShdw>
                </a:effectLst>
                <a:ea typeface="Times New Roman" panose="02020603050405020304" pitchFamily="18" charset="0"/>
              </a:rPr>
              <a:t>susceptible a développer </a:t>
            </a:r>
            <a:r>
              <a:rPr lang="fr-FR" dirty="0">
                <a:effectLst>
                  <a:outerShdw blurRad="38100" dist="38100" dir="2700000" algn="tl">
                    <a:srgbClr val="000000">
                      <a:alpha val="43137"/>
                    </a:srgbClr>
                  </a:outerShdw>
                </a:effectLst>
                <a:ea typeface="Times New Roman" panose="02020603050405020304" pitchFamily="18" charset="0"/>
              </a:rPr>
              <a:t>une rotule plastique </a:t>
            </a:r>
            <a:r>
              <a:rPr lang="fr-FR" dirty="0" smtClean="0">
                <a:effectLst>
                  <a:outerShdw blurRad="38100" dist="38100" dir="2700000" algn="tl">
                    <a:srgbClr val="000000">
                      <a:alpha val="43137"/>
                    </a:srgbClr>
                  </a:outerShdw>
                </a:effectLst>
                <a:ea typeface="Times New Roman" panose="02020603050405020304" pitchFamily="18" charset="0"/>
              </a:rPr>
              <a:t>est </a:t>
            </a:r>
            <a:r>
              <a:rPr lang="fr-FR" dirty="0">
                <a:effectLst>
                  <a:outerShdw blurRad="38100" dist="38100" dir="2700000" algn="tl">
                    <a:srgbClr val="000000">
                      <a:alpha val="43137"/>
                    </a:srgbClr>
                  </a:outerShdw>
                </a:effectLst>
                <a:ea typeface="Times New Roman" panose="02020603050405020304" pitchFamily="18" charset="0"/>
              </a:rPr>
              <a:t>le point </a:t>
            </a:r>
            <a:r>
              <a:rPr lang="fr-FR" dirty="0" smtClean="0">
                <a:effectLst>
                  <a:outerShdw blurRad="38100" dist="38100" dir="2700000" algn="tl">
                    <a:srgbClr val="000000">
                      <a:alpha val="43137"/>
                    </a:srgbClr>
                  </a:outerShdw>
                </a:effectLst>
                <a:ea typeface="Times New Roman" panose="02020603050405020304" pitchFamily="18" charset="0"/>
              </a:rPr>
              <a:t>D dont la </a:t>
            </a:r>
            <a:r>
              <a:rPr lang="fr-FR" dirty="0">
                <a:effectLst>
                  <a:outerShdw blurRad="38100" dist="38100" dir="2700000" algn="tl">
                    <a:srgbClr val="000000">
                      <a:alpha val="43137"/>
                    </a:srgbClr>
                  </a:outerShdw>
                </a:effectLst>
                <a:ea typeface="Times New Roman" panose="02020603050405020304" pitchFamily="18" charset="0"/>
              </a:rPr>
              <a:t>valeur de λ nécessaire </a:t>
            </a:r>
            <a:r>
              <a:rPr lang="fr-FR" dirty="0" smtClean="0">
                <a:effectLst>
                  <a:outerShdw blurRad="38100" dist="38100" dir="2700000" algn="tl">
                    <a:srgbClr val="000000">
                      <a:alpha val="43137"/>
                    </a:srgbClr>
                  </a:outerShdw>
                </a:effectLst>
                <a:ea typeface="Times New Roman" panose="02020603050405020304" pitchFamily="18" charset="0"/>
              </a:rPr>
              <a:t>est </a:t>
            </a:r>
            <a:r>
              <a:rPr lang="fr-FR" dirty="0">
                <a:effectLst>
                  <a:outerShdw blurRad="38100" dist="38100" dir="2700000" algn="tl">
                    <a:srgbClr val="000000">
                      <a:alpha val="43137"/>
                    </a:srgbClr>
                  </a:outerShdw>
                </a:effectLst>
                <a:ea typeface="Times New Roman" panose="02020603050405020304" pitchFamily="18" charset="0"/>
              </a:rPr>
              <a:t>a déterminer comme</a:t>
            </a:r>
            <a:r>
              <a:rPr lang="fr-FR" dirty="0" smtClean="0">
                <a:effectLst>
                  <a:outerShdw blurRad="38100" dist="38100" dir="2700000" algn="tl">
                    <a:srgbClr val="000000">
                      <a:alpha val="43137"/>
                    </a:srgbClr>
                  </a:outerShdw>
                </a:effectLst>
                <a:ea typeface="Times New Roman" panose="02020603050405020304" pitchFamily="18" charset="0"/>
              </a:rPr>
              <a:t>:</a:t>
            </a:r>
            <a:endParaRPr lang="fr-FR" dirty="0">
              <a:effectLst>
                <a:outerShdw blurRad="38100" dist="38100" dir="2700000" algn="tl">
                  <a:srgbClr val="000000">
                    <a:alpha val="43137"/>
                  </a:srgbClr>
                </a:outerShdw>
              </a:effectLst>
              <a:ea typeface="Times New Roman" panose="02020603050405020304" pitchFamily="18" charset="0"/>
            </a:endParaRPr>
          </a:p>
        </p:txBody>
      </p:sp>
      <p:pic>
        <p:nvPicPr>
          <p:cNvPr id="15" name="Image 14"/>
          <p:cNvPicPr/>
          <p:nvPr/>
        </p:nvPicPr>
        <p:blipFill>
          <a:blip r:embed="rId3"/>
          <a:srcRect l="32822" t="30656" r="40117" b="39180"/>
          <a:stretch>
            <a:fillRect/>
          </a:stretch>
        </p:blipFill>
        <p:spPr bwMode="auto">
          <a:xfrm>
            <a:off x="1421417" y="703059"/>
            <a:ext cx="3253163" cy="2520382"/>
          </a:xfrm>
          <a:prstGeom prst="rect">
            <a:avLst/>
          </a:prstGeom>
          <a:noFill/>
          <a:ln w="9525">
            <a:noFill/>
            <a:miter lim="800000"/>
            <a:headEnd/>
            <a:tailEnd/>
          </a:ln>
        </p:spPr>
      </p:pic>
      <p:pic>
        <p:nvPicPr>
          <p:cNvPr id="16" name="Image 15"/>
          <p:cNvPicPr/>
          <p:nvPr/>
        </p:nvPicPr>
        <p:blipFill>
          <a:blip r:embed="rId4"/>
          <a:srcRect l="31593" t="43278" r="38055" b="26721"/>
          <a:stretch>
            <a:fillRect/>
          </a:stretch>
        </p:blipFill>
        <p:spPr bwMode="auto">
          <a:xfrm>
            <a:off x="8374152" y="675328"/>
            <a:ext cx="3316980" cy="2520382"/>
          </a:xfrm>
          <a:prstGeom prst="rect">
            <a:avLst/>
          </a:prstGeom>
          <a:noFill/>
          <a:ln w="9525">
            <a:noFill/>
            <a:miter lim="800000"/>
            <a:headEnd/>
            <a:tailEnd/>
          </a:ln>
        </p:spPr>
      </p:pic>
      <p:pic>
        <p:nvPicPr>
          <p:cNvPr id="20" name="Image 19"/>
          <p:cNvPicPr/>
          <p:nvPr/>
        </p:nvPicPr>
        <p:blipFill>
          <a:blip r:embed="rId5"/>
          <a:srcRect l="32085" t="39508" r="38324" b="28853"/>
          <a:stretch>
            <a:fillRect/>
          </a:stretch>
        </p:blipFill>
        <p:spPr bwMode="auto">
          <a:xfrm>
            <a:off x="8374152" y="3556473"/>
            <a:ext cx="3316980" cy="2763783"/>
          </a:xfrm>
          <a:prstGeom prst="rect">
            <a:avLst/>
          </a:prstGeom>
          <a:noFill/>
          <a:ln w="9525">
            <a:noFill/>
            <a:miter lim="800000"/>
            <a:headEnd/>
            <a:tailEnd/>
          </a:ln>
        </p:spPr>
      </p:pic>
      <p:sp>
        <p:nvSpPr>
          <p:cNvPr id="11" name="Rectangle 10"/>
          <p:cNvSpPr/>
          <p:nvPr/>
        </p:nvSpPr>
        <p:spPr>
          <a:xfrm>
            <a:off x="1267864" y="4966677"/>
            <a:ext cx="6096000" cy="369332"/>
          </a:xfrm>
          <a:prstGeom prst="rect">
            <a:avLst/>
          </a:prstGeom>
        </p:spPr>
        <p:txBody>
          <a:bodyPr>
            <a:spAutoFit/>
          </a:bodyPr>
          <a:lstStyle/>
          <a:p>
            <a:r>
              <a:rPr lang="fr-FR" dirty="0">
                <a:effectLst>
                  <a:outerShdw blurRad="38100" dist="38100" dir="2700000" algn="tl">
                    <a:srgbClr val="000000">
                      <a:alpha val="43137"/>
                    </a:srgbClr>
                  </a:outerShdw>
                </a:effectLst>
                <a:ea typeface="Times New Roman" panose="02020603050405020304" pitchFamily="18" charset="0"/>
              </a:rPr>
              <a:t>L</a:t>
            </a:r>
            <a:r>
              <a:rPr lang="fr-FR" dirty="0" smtClean="0">
                <a:effectLst>
                  <a:outerShdw blurRad="38100" dist="38100" dir="2700000" algn="tl">
                    <a:srgbClr val="000000">
                      <a:alpha val="43137"/>
                    </a:srgbClr>
                  </a:outerShdw>
                </a:effectLst>
                <a:ea typeface="Times New Roman" panose="02020603050405020304" pitchFamily="18" charset="0"/>
              </a:rPr>
              <a:t>a </a:t>
            </a:r>
            <a:r>
              <a:rPr lang="fr-FR" dirty="0">
                <a:effectLst>
                  <a:outerShdw blurRad="38100" dist="38100" dir="2700000" algn="tl">
                    <a:srgbClr val="000000">
                      <a:alpha val="43137"/>
                    </a:srgbClr>
                  </a:outerShdw>
                </a:effectLst>
                <a:ea typeface="Times New Roman" panose="02020603050405020304" pitchFamily="18" charset="0"/>
              </a:rPr>
              <a:t>valeur de </a:t>
            </a:r>
            <a:r>
              <a:rPr lang="fr-FR" i="1" dirty="0">
                <a:effectLst>
                  <a:outerShdw blurRad="38100" dist="38100" dir="2700000" algn="tl">
                    <a:srgbClr val="000000">
                      <a:alpha val="43137"/>
                    </a:srgbClr>
                  </a:outerShdw>
                </a:effectLst>
                <a:ea typeface="Times New Roman" panose="02020603050405020304" pitchFamily="18" charset="0"/>
              </a:rPr>
              <a:t>λ </a:t>
            </a:r>
            <a:r>
              <a:rPr lang="fr-FR" dirty="0">
                <a:effectLst>
                  <a:outerShdw blurRad="38100" dist="38100" dir="2700000" algn="tl">
                    <a:srgbClr val="000000">
                      <a:alpha val="43137"/>
                    </a:srgbClr>
                  </a:outerShdw>
                </a:effectLst>
                <a:ea typeface="Times New Roman" panose="02020603050405020304" pitchFamily="18" charset="0"/>
              </a:rPr>
              <a:t>dans ce cas </a:t>
            </a:r>
            <a:r>
              <a:rPr lang="fr-FR" dirty="0" smtClean="0">
                <a:effectLst>
                  <a:outerShdw blurRad="38100" dist="38100" dir="2700000" algn="tl">
                    <a:srgbClr val="000000">
                      <a:alpha val="43137"/>
                    </a:srgbClr>
                  </a:outerShdw>
                </a:effectLst>
                <a:ea typeface="Times New Roman" panose="02020603050405020304" pitchFamily="18" charset="0"/>
              </a:rPr>
              <a:t>est </a:t>
            </a:r>
            <a:r>
              <a:rPr lang="fr-FR" dirty="0">
                <a:effectLst>
                  <a:outerShdw blurRad="38100" dist="38100" dir="2700000" algn="tl">
                    <a:srgbClr val="000000">
                      <a:alpha val="43137"/>
                    </a:srgbClr>
                  </a:outerShdw>
                </a:effectLst>
                <a:ea typeface="Times New Roman" panose="02020603050405020304" pitchFamily="18" charset="0"/>
              </a:rPr>
              <a:t>de l’ordre  46,7.</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2" name="Rectangle 11"/>
              <p:cNvSpPr/>
              <p:nvPr/>
            </p:nvSpPr>
            <p:spPr>
              <a:xfrm>
                <a:off x="2685104" y="4506151"/>
                <a:ext cx="4400564" cy="369332"/>
              </a:xfrm>
              <a:prstGeom prst="rect">
                <a:avLst/>
              </a:prstGeom>
            </p:spPr>
            <p:txBody>
              <a:bodyPr wrap="none">
                <a:spAutoFit/>
              </a:bodyPr>
              <a:lstStyle/>
              <a:p>
                <a:pPr algn="just"/>
                <a:r>
                  <a:rPr lang="fr-FR" dirty="0">
                    <a:effectLst>
                      <a:outerShdw blurRad="38100" dist="38100" dir="2700000" algn="tl">
                        <a:srgbClr val="000000">
                          <a:alpha val="43137"/>
                        </a:srgbClr>
                      </a:outerShdw>
                    </a:effectLst>
                    <a:ea typeface="Times New Roman" panose="02020603050405020304" pitchFamily="18" charset="0"/>
                  </a:rPr>
                  <a:t>M</a:t>
                </a:r>
                <a:r>
                  <a:rPr lang="fr-FR" sz="1200" dirty="0">
                    <a:effectLst>
                      <a:outerShdw blurRad="38100" dist="38100" dir="2700000" algn="tl">
                        <a:srgbClr val="000000">
                          <a:alpha val="43137"/>
                        </a:srgbClr>
                      </a:outerShdw>
                    </a:effectLst>
                    <a:ea typeface="Times New Roman" panose="02020603050405020304" pitchFamily="18" charset="0"/>
                  </a:rPr>
                  <a:t>D </a:t>
                </a:r>
                <a:r>
                  <a:rPr lang="fr-FR" dirty="0">
                    <a:effectLst>
                      <a:outerShdw blurRad="38100" dist="38100" dir="2700000" algn="tl">
                        <a:srgbClr val="000000">
                          <a:alpha val="43137"/>
                        </a:srgbClr>
                      </a:outerShdw>
                    </a:effectLst>
                    <a:ea typeface="Times New Roman" panose="02020603050405020304" pitchFamily="18" charset="0"/>
                  </a:rPr>
                  <a:t>= M</a:t>
                </a:r>
                <a:r>
                  <a:rPr lang="fr-FR" sz="1200" dirty="0">
                    <a:effectLst>
                      <a:outerShdw blurRad="38100" dist="38100" dir="2700000" algn="tl">
                        <a:srgbClr val="000000">
                          <a:alpha val="43137"/>
                        </a:srgbClr>
                      </a:outerShdw>
                    </a:effectLst>
                    <a:ea typeface="Times New Roman" panose="02020603050405020304" pitchFamily="18" charset="0"/>
                  </a:rPr>
                  <a:t>P </a:t>
                </a:r>
                <a:r>
                  <a:rPr lang="fr-FR" dirty="0">
                    <a:effectLst>
                      <a:outerShdw blurRad="38100" dist="38100" dir="2700000" algn="tl">
                        <a:srgbClr val="000000">
                          <a:alpha val="43137"/>
                        </a:srgbClr>
                      </a:outerShdw>
                    </a:effectLst>
                    <a:ea typeface="Times New Roman" panose="02020603050405020304" pitchFamily="18" charset="0"/>
                  </a:rPr>
                  <a:t>= 100 =  97,3 + 4,04 λ’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rPr>
                      <m:t>→ </m:t>
                    </m:r>
                  </m:oMath>
                </a14:m>
                <a:r>
                  <a:rPr lang="fr-FR" dirty="0">
                    <a:effectLst>
                      <a:outerShdw blurRad="38100" dist="38100" dir="2700000" algn="tl">
                        <a:srgbClr val="000000">
                          <a:alpha val="43137"/>
                        </a:srgbClr>
                      </a:outerShdw>
                    </a:effectLst>
                    <a:ea typeface="Times New Roman" panose="02020603050405020304" pitchFamily="18" charset="0"/>
                  </a:rPr>
                  <a:t>   λ’ = 0,67</a:t>
                </a:r>
              </a:p>
            </p:txBody>
          </p:sp>
        </mc:Choice>
        <mc:Fallback xmlns="">
          <p:sp>
            <p:nvSpPr>
              <p:cNvPr id="12" name="Rectangle 11"/>
              <p:cNvSpPr>
                <a:spLocks noRot="1" noChangeAspect="1" noMove="1" noResize="1" noEditPoints="1" noAdjustHandles="1" noChangeArrowheads="1" noChangeShapeType="1" noTextEdit="1"/>
              </p:cNvSpPr>
              <p:nvPr/>
            </p:nvSpPr>
            <p:spPr>
              <a:xfrm>
                <a:off x="2685104" y="4506151"/>
                <a:ext cx="4400564" cy="369332"/>
              </a:xfrm>
              <a:prstGeom prst="rect">
                <a:avLst/>
              </a:prstGeom>
              <a:blipFill>
                <a:blip r:embed="rId6"/>
                <a:stretch>
                  <a:fillRect l="-1247" t="-9836" r="-831" b="-31148"/>
                </a:stretch>
              </a:blipFill>
            </p:spPr>
            <p:txBody>
              <a:bodyPr/>
              <a:lstStyle/>
              <a:p>
                <a:r>
                  <a:rPr lang="fr-FR">
                    <a:noFill/>
                  </a:rPr>
                  <a:t> </a:t>
                </a:r>
              </a:p>
            </p:txBody>
          </p:sp>
        </mc:Fallback>
      </mc:AlternateContent>
    </p:spTree>
    <p:extLst>
      <p:ext uri="{BB962C8B-B14F-4D97-AF65-F5344CB8AC3E}">
        <p14:creationId xmlns:p14="http://schemas.microsoft.com/office/powerpoint/2010/main" val="2114374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2642141" y="2974586"/>
            <a:ext cx="6065949" cy="400110"/>
          </a:xfrm>
          <a:prstGeom prst="rect">
            <a:avLst/>
          </a:prstGeom>
          <a:noFill/>
        </p:spPr>
        <p:txBody>
          <a:bodyPr wrap="square" rtlCol="0">
            <a:spAutoFit/>
          </a:bodyPr>
          <a:lstStyle/>
          <a:p>
            <a:r>
              <a:rPr lang="fr-FR" sz="2000" b="1" dirty="0">
                <a:solidFill>
                  <a:schemeClr val="accent2">
                    <a:lumMod val="50000"/>
                  </a:schemeClr>
                </a:solidFill>
                <a:effectLst>
                  <a:outerShdw blurRad="38100" dist="38100" dir="2700000" algn="tl">
                    <a:srgbClr val="000000">
                      <a:alpha val="43137"/>
                    </a:srgbClr>
                  </a:outerShdw>
                </a:effectLst>
              </a:rPr>
              <a:t>Comportement d’un portique sous charge incrémentale</a:t>
            </a:r>
          </a:p>
        </p:txBody>
      </p:sp>
      <p:sp>
        <p:nvSpPr>
          <p:cNvPr id="10" name="Rectangle à coins arrondis 9"/>
          <p:cNvSpPr/>
          <p:nvPr/>
        </p:nvSpPr>
        <p:spPr>
          <a:xfrm>
            <a:off x="1107583" y="141667"/>
            <a:ext cx="10895527" cy="6539352"/>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p:nvPr/>
        </p:nvPicPr>
        <p:blipFill>
          <a:blip r:embed="rId3"/>
          <a:srcRect l="32822" t="39180" r="39966" b="31312"/>
          <a:stretch>
            <a:fillRect/>
          </a:stretch>
        </p:blipFill>
        <p:spPr bwMode="auto">
          <a:xfrm>
            <a:off x="1581906" y="477296"/>
            <a:ext cx="3183277" cy="2454837"/>
          </a:xfrm>
          <a:prstGeom prst="rect">
            <a:avLst/>
          </a:prstGeom>
          <a:noFill/>
          <a:ln w="9525">
            <a:noFill/>
            <a:miter lim="800000"/>
            <a:headEnd/>
            <a:tailEnd/>
          </a:ln>
        </p:spPr>
      </p:pic>
      <p:pic>
        <p:nvPicPr>
          <p:cNvPr id="14" name="Image 13"/>
          <p:cNvPicPr/>
          <p:nvPr/>
        </p:nvPicPr>
        <p:blipFill>
          <a:blip r:embed="rId4"/>
          <a:srcRect l="31471" t="32623" r="40989" b="40000"/>
          <a:stretch>
            <a:fillRect/>
          </a:stretch>
        </p:blipFill>
        <p:spPr bwMode="auto">
          <a:xfrm>
            <a:off x="8527278" y="477295"/>
            <a:ext cx="3090148" cy="2454837"/>
          </a:xfrm>
          <a:prstGeom prst="rect">
            <a:avLst/>
          </a:prstGeom>
          <a:noFill/>
          <a:ln w="9525">
            <a:noFill/>
            <a:miter lim="800000"/>
            <a:headEnd/>
            <a:tailEnd/>
          </a:ln>
        </p:spPr>
      </p:pic>
      <p:pic>
        <p:nvPicPr>
          <p:cNvPr id="17" name="Image 16"/>
          <p:cNvPicPr/>
          <p:nvPr/>
        </p:nvPicPr>
        <p:blipFill>
          <a:blip r:embed="rId5"/>
          <a:srcRect l="31839" t="46885" r="37898" b="22623"/>
          <a:stretch>
            <a:fillRect/>
          </a:stretch>
        </p:blipFill>
        <p:spPr bwMode="auto">
          <a:xfrm>
            <a:off x="7941883" y="3324475"/>
            <a:ext cx="3269222" cy="2614410"/>
          </a:xfrm>
          <a:prstGeom prst="rect">
            <a:avLst/>
          </a:prstGeom>
          <a:noFill/>
          <a:ln w="9525">
            <a:noFill/>
            <a:miter lim="800000"/>
            <a:headEnd/>
            <a:tailEnd/>
          </a:ln>
        </p:spPr>
      </p:pic>
      <p:sp>
        <p:nvSpPr>
          <p:cNvPr id="5" name="Rectangle 4"/>
          <p:cNvSpPr/>
          <p:nvPr/>
        </p:nvSpPr>
        <p:spPr>
          <a:xfrm>
            <a:off x="5041055" y="703611"/>
            <a:ext cx="3210350" cy="1671291"/>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La structure ayant </a:t>
            </a:r>
            <a:r>
              <a:rPr lang="fr-FR" dirty="0">
                <a:effectLst>
                  <a:outerShdw blurRad="38100" dist="38100" dir="2700000" algn="tl">
                    <a:srgbClr val="000000">
                      <a:alpha val="43137"/>
                    </a:srgbClr>
                  </a:outerShdw>
                </a:effectLst>
              </a:rPr>
              <a:t>trois rotules </a:t>
            </a:r>
            <a:r>
              <a:rPr lang="fr-FR" dirty="0" smtClean="0">
                <a:effectLst>
                  <a:outerShdw blurRad="38100" dist="38100" dir="2700000" algn="tl">
                    <a:srgbClr val="000000">
                      <a:alpha val="43137"/>
                    </a:srgbClr>
                  </a:outerShdw>
                </a:effectLst>
              </a:rPr>
              <a:t>plastiques reste stable et capable de résister aux charges accrues jusqu’au quatrième rotule. </a:t>
            </a:r>
            <a:endParaRPr lang="fr-FR" dirty="0">
              <a:effectLst>
                <a:outerShdw blurRad="38100" dist="38100" dir="2700000" algn="tl">
                  <a:srgbClr val="000000">
                    <a:alpha val="43137"/>
                  </a:srgbClr>
                </a:outerShdw>
              </a:effectLst>
            </a:endParaRPr>
          </a:p>
        </p:txBody>
      </p:sp>
      <p:sp>
        <p:nvSpPr>
          <p:cNvPr id="6" name="Rectangle 5"/>
          <p:cNvSpPr/>
          <p:nvPr/>
        </p:nvSpPr>
        <p:spPr>
          <a:xfrm>
            <a:off x="1442342" y="4572915"/>
            <a:ext cx="5885736" cy="646331"/>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La </a:t>
            </a:r>
            <a:r>
              <a:rPr lang="fr-FR" dirty="0">
                <a:effectLst>
                  <a:outerShdw blurRad="38100" dist="38100" dir="2700000" algn="tl">
                    <a:srgbClr val="000000">
                      <a:alpha val="43137"/>
                    </a:srgbClr>
                  </a:outerShdw>
                </a:effectLst>
              </a:rPr>
              <a:t>structure </a:t>
            </a:r>
            <a:r>
              <a:rPr lang="fr-FR" dirty="0" smtClean="0">
                <a:effectLst>
                  <a:outerShdw blurRad="38100" dist="38100" dir="2700000" algn="tl">
                    <a:srgbClr val="000000">
                      <a:alpha val="43137"/>
                    </a:srgbClr>
                  </a:outerShdw>
                </a:effectLst>
              </a:rPr>
              <a:t>devient instable et atteint </a:t>
            </a:r>
            <a:r>
              <a:rPr lang="fr-FR" dirty="0">
                <a:effectLst>
                  <a:outerShdw blurRad="38100" dist="38100" dir="2700000" algn="tl">
                    <a:srgbClr val="000000">
                      <a:alpha val="43137"/>
                    </a:srgbClr>
                  </a:outerShdw>
                </a:effectLst>
              </a:rPr>
              <a:t>la ruine </a:t>
            </a:r>
            <a:r>
              <a:rPr lang="fr-FR" dirty="0" smtClean="0">
                <a:effectLst>
                  <a:outerShdw blurRad="38100" dist="38100" dir="2700000" algn="tl">
                    <a:srgbClr val="000000">
                      <a:alpha val="43137"/>
                    </a:srgbClr>
                  </a:outerShdw>
                </a:effectLst>
              </a:rPr>
              <a:t>lors de la formation de la </a:t>
            </a:r>
            <a:r>
              <a:rPr lang="fr-FR" dirty="0">
                <a:effectLst>
                  <a:outerShdw blurRad="38100" dist="38100" dir="2700000" algn="tl">
                    <a:srgbClr val="000000">
                      <a:alpha val="43137"/>
                    </a:srgbClr>
                  </a:outerShdw>
                </a:effectLst>
              </a:rPr>
              <a:t>quatrième rotule</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
        <p:nvSpPr>
          <p:cNvPr id="7" name="Rectangle 6"/>
          <p:cNvSpPr/>
          <p:nvPr/>
        </p:nvSpPr>
        <p:spPr>
          <a:xfrm>
            <a:off x="1442342" y="5447102"/>
            <a:ext cx="5885736"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Ce facteur de la </a:t>
            </a:r>
            <a:r>
              <a:rPr lang="fr-FR" dirty="0" smtClean="0">
                <a:effectLst>
                  <a:outerShdw blurRad="38100" dist="38100" dir="2700000" algn="tl">
                    <a:srgbClr val="000000">
                      <a:alpha val="43137"/>
                    </a:srgbClr>
                  </a:outerShdw>
                </a:effectLst>
              </a:rPr>
              <a:t>charge </a:t>
            </a:r>
            <a:r>
              <a:rPr lang="fr-FR" dirty="0">
                <a:effectLst>
                  <a:outerShdw blurRad="38100" dist="38100" dir="2700000" algn="tl">
                    <a:srgbClr val="000000">
                      <a:alpha val="43137"/>
                    </a:srgbClr>
                  </a:outerShdw>
                </a:effectLst>
              </a:rPr>
              <a:t>λ</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qui provoque la ruine  est appelé le facteur de charge de ruine, </a:t>
            </a:r>
            <a:r>
              <a:rPr lang="fr-FR" dirty="0" err="1">
                <a:effectLst>
                  <a:outerShdw blurRad="38100" dist="38100" dir="2700000" algn="tl">
                    <a:srgbClr val="000000">
                      <a:alpha val="43137"/>
                    </a:srgbClr>
                  </a:outerShdw>
                </a:effectLst>
              </a:rPr>
              <a:t>λc</a:t>
            </a:r>
            <a:r>
              <a:rPr lang="fr-FR" dirty="0">
                <a:effectLst>
                  <a:outerShdw blurRad="38100" dist="38100" dir="2700000" algn="tl">
                    <a:srgbClr val="000000">
                      <a:alpha val="43137"/>
                    </a:srgbClr>
                  </a:outerShdw>
                </a:effectLst>
              </a:rPr>
              <a:t>.</a:t>
            </a:r>
          </a:p>
        </p:txBody>
      </p:sp>
      <p:sp>
        <p:nvSpPr>
          <p:cNvPr id="8" name="Rectangle 7"/>
          <p:cNvSpPr/>
          <p:nvPr/>
        </p:nvSpPr>
        <p:spPr>
          <a:xfrm>
            <a:off x="1442341" y="3422309"/>
            <a:ext cx="5885737" cy="1039708"/>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Avec la même manière décrite </a:t>
            </a:r>
            <a:r>
              <a:rPr lang="fr-FR" dirty="0" smtClean="0">
                <a:effectLst>
                  <a:outerShdw blurRad="38100" dist="38100" dir="2700000" algn="tl">
                    <a:srgbClr val="000000">
                      <a:alpha val="43137"/>
                    </a:srgbClr>
                  </a:outerShdw>
                </a:effectLst>
              </a:rPr>
              <a:t>précédemment, </a:t>
            </a:r>
            <a:r>
              <a:rPr lang="fr-FR" dirty="0">
                <a:effectLst>
                  <a:outerShdw blurRad="38100" dist="38100" dir="2700000" algn="tl">
                    <a:srgbClr val="000000">
                      <a:alpha val="43137"/>
                    </a:srgbClr>
                  </a:outerShdw>
                </a:effectLst>
              </a:rPr>
              <a:t>on obtient que pour λ = 50 une quatrième rotule plastique se développe au point A. </a:t>
            </a:r>
          </a:p>
        </p:txBody>
      </p:sp>
    </p:spTree>
    <p:extLst>
      <p:ext uri="{BB962C8B-B14F-4D97-AF65-F5344CB8AC3E}">
        <p14:creationId xmlns:p14="http://schemas.microsoft.com/office/powerpoint/2010/main" val="386173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70074" y="1731016"/>
            <a:ext cx="4058099" cy="369332"/>
          </a:xfrm>
          <a:prstGeom prst="rect">
            <a:avLst/>
          </a:prstGeom>
        </p:spPr>
        <p:txBody>
          <a:bodyPr wrap="none">
            <a:spAutoFit/>
          </a:bodyPr>
          <a:lstStyle/>
          <a:p>
            <a:pPr marL="342900" indent="-342900">
              <a:buFont typeface="+mj-lt"/>
              <a:buAutoNum type="arabicPeriod"/>
            </a:pPr>
            <a:r>
              <a:rPr lang="fr-FR" b="1" dirty="0">
                <a:effectLst>
                  <a:outerShdw blurRad="38100" dist="38100" dir="2700000" algn="tl">
                    <a:srgbClr val="000000">
                      <a:alpha val="43137"/>
                    </a:srgbClr>
                  </a:outerShdw>
                </a:effectLst>
              </a:rPr>
              <a:t>Méthode du moment libre (Statique)</a:t>
            </a:r>
          </a:p>
        </p:txBody>
      </p:sp>
      <p:sp>
        <p:nvSpPr>
          <p:cNvPr id="3" name="Rectangle 2"/>
          <p:cNvSpPr/>
          <p:nvPr/>
        </p:nvSpPr>
        <p:spPr>
          <a:xfrm>
            <a:off x="1476778" y="2302107"/>
            <a:ext cx="10139966" cy="1039708"/>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Cette méthode est </a:t>
            </a:r>
            <a:r>
              <a:rPr lang="fr-FR" dirty="0" smtClean="0">
                <a:effectLst>
                  <a:outerShdw blurRad="38100" dist="38100" dir="2700000" algn="tl">
                    <a:srgbClr val="000000">
                      <a:alpha val="43137"/>
                    </a:srgbClr>
                  </a:outerShdw>
                </a:effectLst>
              </a:rPr>
              <a:t>applicable </a:t>
            </a:r>
            <a:r>
              <a:rPr lang="fr-FR" dirty="0">
                <a:effectLst>
                  <a:outerShdw blurRad="38100" dist="38100" dir="2700000" algn="tl">
                    <a:srgbClr val="000000">
                      <a:alpha val="43137"/>
                    </a:srgbClr>
                  </a:outerShdw>
                </a:effectLst>
              </a:rPr>
              <a:t>principalement </a:t>
            </a:r>
            <a:r>
              <a:rPr lang="fr-FR" dirty="0" smtClean="0">
                <a:effectLst>
                  <a:outerShdw blurRad="38100" dist="38100" dir="2700000" algn="tl">
                    <a:srgbClr val="000000">
                      <a:alpha val="43137"/>
                    </a:srgbClr>
                  </a:outerShdw>
                </a:effectLst>
              </a:rPr>
              <a:t>dans le cas des poutres</a:t>
            </a:r>
            <a:r>
              <a:rPr lang="fr-FR" dirty="0">
                <a:effectLst>
                  <a:outerShdw blurRad="38100" dist="38100" dir="2700000" algn="tl">
                    <a:srgbClr val="000000">
                      <a:alpha val="43137"/>
                    </a:srgbClr>
                  </a:outerShdw>
                </a:effectLst>
              </a:rPr>
              <a:t>, ou le moment </a:t>
            </a:r>
            <a:r>
              <a:rPr lang="fr-FR" dirty="0" smtClean="0">
                <a:effectLst>
                  <a:outerShdw blurRad="38100" dist="38100" dir="2700000" algn="tl">
                    <a:srgbClr val="000000">
                      <a:alpha val="43137"/>
                    </a:srgbClr>
                  </a:outerShdw>
                </a:effectLst>
              </a:rPr>
              <a:t>à </a:t>
            </a:r>
            <a:r>
              <a:rPr lang="fr-FR" dirty="0">
                <a:effectLst>
                  <a:outerShdw blurRad="38100" dist="38100" dir="2700000" algn="tl">
                    <a:srgbClr val="000000">
                      <a:alpha val="43137"/>
                    </a:srgbClr>
                  </a:outerShdw>
                </a:effectLst>
              </a:rPr>
              <a:t>la ruine </a:t>
            </a:r>
            <a:r>
              <a:rPr lang="fr-FR" dirty="0" smtClean="0">
                <a:effectLst>
                  <a:outerShdw blurRad="38100" dist="38100" dir="2700000" algn="tl">
                    <a:srgbClr val="000000">
                      <a:alpha val="43137"/>
                    </a:srgbClr>
                  </a:outerShdw>
                </a:effectLst>
              </a:rPr>
              <a:t>peut être déduit par règles simples. Ces règles sont exploitées a travers des exemples comme présenté dans ce qui suit.</a:t>
            </a:r>
            <a:endParaRPr lang="fr-FR" dirty="0">
              <a:effectLst>
                <a:outerShdw blurRad="38100" dist="38100" dir="2700000" algn="tl">
                  <a:srgbClr val="000000">
                    <a:alpha val="43137"/>
                  </a:srgbClr>
                </a:outerShdw>
              </a:effectLst>
            </a:endParaRPr>
          </a:p>
        </p:txBody>
      </p:sp>
      <p:sp>
        <p:nvSpPr>
          <p:cNvPr id="4" name="Rectangle 3"/>
          <p:cNvSpPr/>
          <p:nvPr/>
        </p:nvSpPr>
        <p:spPr>
          <a:xfrm>
            <a:off x="1476778" y="3504937"/>
            <a:ext cx="3176126" cy="369332"/>
          </a:xfrm>
          <a:prstGeom prst="rect">
            <a:avLst/>
          </a:prstGeom>
        </p:spPr>
        <p:txBody>
          <a:bodyPr wrap="none">
            <a:spAutoFit/>
          </a:bodyPr>
          <a:lstStyle/>
          <a:p>
            <a:pPr marL="285750" indent="-285750">
              <a:buFont typeface="Arial" panose="020B0604020202020204" pitchFamily="34" charset="0"/>
              <a:buChar char="•"/>
            </a:pPr>
            <a:r>
              <a:rPr lang="fr-FR" b="1" i="1" dirty="0" smtClean="0">
                <a:effectLst>
                  <a:outerShdw blurRad="38100" dist="38100" dir="2700000" algn="tl">
                    <a:srgbClr val="000000">
                      <a:alpha val="43137"/>
                    </a:srgbClr>
                  </a:outerShdw>
                </a:effectLst>
              </a:rPr>
              <a:t>Poutre </a:t>
            </a:r>
            <a:r>
              <a:rPr lang="fr-FR" b="1" i="1" dirty="0">
                <a:effectLst>
                  <a:outerShdw blurRad="38100" dist="38100" dir="2700000" algn="tl">
                    <a:srgbClr val="000000">
                      <a:alpha val="43137"/>
                    </a:srgbClr>
                  </a:outerShdw>
                </a:effectLst>
              </a:rPr>
              <a:t>simplement appuyée</a:t>
            </a:r>
          </a:p>
        </p:txBody>
      </p:sp>
      <p:pic>
        <p:nvPicPr>
          <p:cNvPr id="7" name="Image 6"/>
          <p:cNvPicPr/>
          <p:nvPr/>
        </p:nvPicPr>
        <p:blipFill>
          <a:blip r:embed="rId3"/>
          <a:srcRect l="29795" t="28859" r="31247" b="35570"/>
          <a:stretch>
            <a:fillRect/>
          </a:stretch>
        </p:blipFill>
        <p:spPr bwMode="auto">
          <a:xfrm>
            <a:off x="8578071" y="3717307"/>
            <a:ext cx="3232597" cy="2290552"/>
          </a:xfrm>
          <a:prstGeom prst="rect">
            <a:avLst/>
          </a:prstGeom>
          <a:noFill/>
          <a:ln w="9525">
            <a:solidFill>
              <a:schemeClr val="tx1"/>
            </a:solidFill>
            <a:miter lim="800000"/>
            <a:headEnd/>
            <a:tailEnd/>
          </a:ln>
        </p:spPr>
      </p:pic>
      <p:sp>
        <p:nvSpPr>
          <p:cNvPr id="8" name="Rectangle 7"/>
          <p:cNvSpPr/>
          <p:nvPr/>
        </p:nvSpPr>
        <p:spPr>
          <a:xfrm>
            <a:off x="1476778" y="4039689"/>
            <a:ext cx="6951019" cy="705899"/>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La poutre simplement appuyée est une structure isostatique, une seule rotule plastique est alors suffisante pour que le système atteint la ruine. </a:t>
            </a:r>
          </a:p>
        </p:txBody>
      </p:sp>
      <p:sp>
        <p:nvSpPr>
          <p:cNvPr id="11" name="Rectangle 10"/>
          <p:cNvSpPr/>
          <p:nvPr/>
        </p:nvSpPr>
        <p:spPr>
          <a:xfrm>
            <a:off x="1476778" y="4809983"/>
            <a:ext cx="6951019" cy="1021690"/>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La rotule </a:t>
            </a:r>
            <a:r>
              <a:rPr lang="fr-FR" dirty="0" smtClean="0">
                <a:effectLst>
                  <a:outerShdw blurRad="38100" dist="38100" dir="2700000" algn="tl">
                    <a:srgbClr val="000000">
                      <a:alpha val="43137"/>
                    </a:srgbClr>
                  </a:outerShdw>
                </a:effectLst>
              </a:rPr>
              <a:t>plastique se </a:t>
            </a:r>
            <a:r>
              <a:rPr lang="fr-FR" dirty="0">
                <a:effectLst>
                  <a:outerShdw blurRad="38100" dist="38100" dir="2700000" algn="tl">
                    <a:srgbClr val="000000">
                      <a:alpha val="43137"/>
                    </a:srgbClr>
                  </a:outerShdw>
                </a:effectLst>
              </a:rPr>
              <a:t>produit au niveau de la section a plus grande moment fléchissant</a:t>
            </a:r>
            <a:r>
              <a:rPr lang="fr-FR" dirty="0" smtClean="0">
                <a:effectLst>
                  <a:outerShdw blurRad="38100" dist="38100" dir="2700000" algn="tl">
                    <a:srgbClr val="000000">
                      <a:alpha val="43137"/>
                    </a:srgbClr>
                  </a:outerShdw>
                </a:effectLst>
              </a:rPr>
              <a:t>. La charge correspondante peut être déterminée comme site: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ZoneTexte 12"/>
              <p:cNvSpPr txBox="1"/>
              <p:nvPr/>
            </p:nvSpPr>
            <p:spPr>
              <a:xfrm>
                <a:off x="3779388" y="5805915"/>
                <a:ext cx="2835199" cy="51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𝑊</m:t>
                              </m:r>
                            </m:e>
                            <m:sub>
                              <m:r>
                                <a:rPr lang="fr-FR" b="0" i="1" smtClean="0">
                                  <a:effectLst>
                                    <a:outerShdw blurRad="38100" dist="38100" dir="2700000" algn="tl">
                                      <a:srgbClr val="000000">
                                        <a:alpha val="43137"/>
                                      </a:srgbClr>
                                    </a:outerShdw>
                                  </a:effectLst>
                                  <a:latin typeface="Cambria Math" panose="02040503050406030204" pitchFamily="18" charset="0"/>
                                </a:rPr>
                                <m:t>𝑐</m:t>
                              </m:r>
                            </m:sub>
                          </m:sSub>
                          <m:r>
                            <a:rPr lang="fr-FR" b="0" i="1" smtClean="0">
                              <a:effectLst>
                                <a:outerShdw blurRad="38100" dist="38100" dir="2700000" algn="tl">
                                  <a:srgbClr val="000000">
                                    <a:alpha val="43137"/>
                                  </a:srgbClr>
                                </a:outerShdw>
                              </a:effectLst>
                              <a:latin typeface="Cambria Math" panose="02040503050406030204" pitchFamily="18" charset="0"/>
                            </a:rPr>
                            <m:t>𝐿</m:t>
                          </m:r>
                        </m:num>
                        <m:den>
                          <m:r>
                            <a:rPr lang="fr-FR" b="0" i="1" smtClean="0">
                              <a:effectLst>
                                <a:outerShdw blurRad="38100" dist="38100" dir="2700000" algn="tl">
                                  <a:srgbClr val="000000">
                                    <a:alpha val="43137"/>
                                  </a:srgbClr>
                                </a:outerShdw>
                              </a:effectLst>
                              <a:latin typeface="Cambria Math" panose="02040503050406030204" pitchFamily="18" charset="0"/>
                            </a:rPr>
                            <m:t>4</m:t>
                          </m:r>
                        </m:den>
                      </m:f>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𝑃</m:t>
                          </m:r>
                        </m:sub>
                      </m:sSub>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𝑊</m:t>
                          </m:r>
                        </m:e>
                        <m:sub>
                          <m:r>
                            <a:rPr lang="fr-FR" i="1">
                              <a:effectLst>
                                <a:outerShdw blurRad="38100" dist="38100" dir="2700000" algn="tl">
                                  <a:srgbClr val="000000">
                                    <a:alpha val="43137"/>
                                  </a:srgbClr>
                                </a:outerShdw>
                              </a:effectLst>
                              <a:latin typeface="Cambria Math" panose="02040503050406030204" pitchFamily="18" charset="0"/>
                            </a:rPr>
                            <m:t>𝐶</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4 </m:t>
                              </m:r>
                              <m:r>
                                <a:rPr lang="fr-FR" b="0" i="1" smtClean="0">
                                  <a:effectLst>
                                    <a:outerShdw blurRad="38100" dist="38100" dir="2700000" algn="tl">
                                      <a:srgbClr val="000000">
                                        <a:alpha val="43137"/>
                                      </a:srgbClr>
                                    </a:outerShdw>
                                  </a:effectLst>
                                  <a:latin typeface="Cambria Math" panose="02040503050406030204" pitchFamily="18" charset="0"/>
                                </a:rPr>
                                <m:t>𝑀</m:t>
                              </m:r>
                            </m:e>
                            <m:sub>
                              <m:r>
                                <a:rPr lang="fr-FR" b="0" i="1" smtClean="0">
                                  <a:effectLst>
                                    <a:outerShdw blurRad="38100" dist="38100" dir="2700000" algn="tl">
                                      <a:srgbClr val="000000">
                                        <a:alpha val="43137"/>
                                      </a:srgbClr>
                                    </a:outerShdw>
                                  </a:effectLst>
                                  <a:latin typeface="Cambria Math" panose="02040503050406030204" pitchFamily="18" charset="0"/>
                                </a:rPr>
                                <m:t>𝑃</m:t>
                              </m:r>
                            </m:sub>
                          </m:sSub>
                        </m:num>
                        <m:den>
                          <m:r>
                            <a:rPr lang="fr-FR" b="0" i="1" smtClean="0">
                              <a:effectLst>
                                <a:outerShdw blurRad="38100" dist="38100" dir="2700000" algn="tl">
                                  <a:srgbClr val="000000">
                                    <a:alpha val="43137"/>
                                  </a:srgbClr>
                                </a:outerShdw>
                              </a:effectLst>
                              <a:latin typeface="Cambria Math" panose="02040503050406030204" pitchFamily="18" charset="0"/>
                            </a:rPr>
                            <m:t>𝐿</m:t>
                          </m:r>
                        </m:den>
                      </m:f>
                    </m:oMath>
                  </m:oMathPara>
                </a14:m>
                <a:endParaRPr lang="fr-FR"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3779388" y="5805915"/>
                <a:ext cx="2835199" cy="517578"/>
              </a:xfrm>
              <a:prstGeom prst="rect">
                <a:avLst/>
              </a:prstGeom>
              <a:blipFill>
                <a:blip r:embed="rId4"/>
                <a:stretch>
                  <a:fillRect r="-430" b="-8235"/>
                </a:stretch>
              </a:blipFill>
            </p:spPr>
            <p:txBody>
              <a:bodyPr/>
              <a:lstStyle/>
              <a:p>
                <a:r>
                  <a:rPr lang="fr-FR">
                    <a:noFill/>
                  </a:rPr>
                  <a:t> </a:t>
                </a:r>
              </a:p>
            </p:txBody>
          </p:sp>
        </mc:Fallback>
      </mc:AlternateContent>
      <p:sp>
        <p:nvSpPr>
          <p:cNvPr id="14" name="Rectangle 13"/>
          <p:cNvSpPr/>
          <p:nvPr/>
        </p:nvSpPr>
        <p:spPr>
          <a:xfrm>
            <a:off x="1476778" y="482836"/>
            <a:ext cx="10139966" cy="1039708"/>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rPr>
              <a:t>Dans cette partie du cours, on va illustrer les méthode principales utilisées pour déterminer la charge maximale que la structure peut supporter. Parmi les déverses structures existantes dans la réalité, la partie suivante se limite aux structures largement rencontrées. </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1065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63276" y="2846073"/>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45119" y="392956"/>
            <a:ext cx="2210670" cy="464871"/>
          </a:xfrm>
          <a:prstGeom prst="rect">
            <a:avLst/>
          </a:prstGeom>
        </p:spPr>
        <p:txBody>
          <a:bodyPr wrap="none">
            <a:spAutoFit/>
          </a:bodyPr>
          <a:lstStyle/>
          <a:p>
            <a:pPr marL="285750" lvl="0" indent="-285750">
              <a:lnSpc>
                <a:spcPct val="150000"/>
              </a:lnSpc>
              <a:spcBef>
                <a:spcPts val="600"/>
              </a:spcBef>
              <a:spcAft>
                <a:spcPts val="600"/>
              </a:spcAft>
              <a:buFont typeface="Arial" panose="020B0604020202020204" pitchFamily="34" charset="0"/>
              <a:buChar char="•"/>
            </a:pPr>
            <a:r>
              <a:rPr lang="fr-FR" b="1" i="1" dirty="0">
                <a:effectLst>
                  <a:outerShdw blurRad="38100" dist="38100" dir="2700000" algn="tl">
                    <a:srgbClr val="000000">
                      <a:alpha val="43137"/>
                    </a:srgbClr>
                  </a:outerShdw>
                </a:effectLst>
              </a:rPr>
              <a:t>Poutre encastrée :</a:t>
            </a:r>
          </a:p>
        </p:txBody>
      </p:sp>
      <p:pic>
        <p:nvPicPr>
          <p:cNvPr id="6" name="Image 5"/>
          <p:cNvPicPr/>
          <p:nvPr/>
        </p:nvPicPr>
        <p:blipFill rotWithShape="1">
          <a:blip r:embed="rId3"/>
          <a:srcRect l="6292" t="22958" r="33608" b="11700"/>
          <a:stretch/>
        </p:blipFill>
        <p:spPr bwMode="auto">
          <a:xfrm>
            <a:off x="8389156" y="541514"/>
            <a:ext cx="3354535" cy="2476500"/>
          </a:xfrm>
          <a:prstGeom prst="rect">
            <a:avLst/>
          </a:prstGeom>
          <a:ln>
            <a:solidFill>
              <a:schemeClr val="tx1"/>
            </a:solidFill>
          </a:ln>
          <a:extLst>
            <a:ext uri="{53640926-AAD7-44D8-BBD7-CCE9431645EC}">
              <a14:shadowObscured xmlns:a14="http://schemas.microsoft.com/office/drawing/2010/main"/>
            </a:ext>
          </a:extLst>
        </p:spPr>
      </p:pic>
      <p:sp>
        <p:nvSpPr>
          <p:cNvPr id="4" name="Rectangle 3"/>
          <p:cNvSpPr/>
          <p:nvPr/>
        </p:nvSpPr>
        <p:spPr>
          <a:xfrm>
            <a:off x="1609386" y="4021955"/>
            <a:ext cx="10025539" cy="408125"/>
          </a:xfrm>
          <a:prstGeom prst="rect">
            <a:avLst/>
          </a:prstGeom>
        </p:spPr>
        <p:txBody>
          <a:bodyPr wrap="square">
            <a:spAutoFit/>
          </a:bodyPr>
          <a:lstStyle/>
          <a:p>
            <a:pPr marL="285750" lvl="0" indent="-285750" algn="just">
              <a:lnSpc>
                <a:spcPct val="114000"/>
              </a:lnSpc>
              <a:buFont typeface="Arial" panose="020B0604020202020204" pitchFamily="34" charset="0"/>
              <a:buChar char="•"/>
            </a:pP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Le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moment réactif aux extrémités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dû aux contraintes empêchant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la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rotation.</a:t>
            </a:r>
            <a:endPar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7" name="Rectangle 6"/>
          <p:cNvSpPr/>
          <p:nvPr/>
        </p:nvSpPr>
        <p:spPr>
          <a:xfrm>
            <a:off x="1408433" y="1160728"/>
            <a:ext cx="6834045" cy="723916"/>
          </a:xfrm>
          <a:prstGeom prst="rect">
            <a:avLst/>
          </a:prstGeom>
        </p:spPr>
        <p:txBody>
          <a:bodyPr wrap="square">
            <a:spAutoFit/>
          </a:bodyPr>
          <a:lstStyle/>
          <a:p>
            <a:pPr algn="just">
              <a:lnSpc>
                <a:spcPct val="114000"/>
              </a:lnSpc>
              <a:spcBef>
                <a:spcPts val="600"/>
              </a:spcBef>
              <a:spcAft>
                <a:spcPts val="600"/>
              </a:spcAft>
            </a:pP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Le moment maximum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a:t>
            </a:r>
            <a:r>
              <a:rPr lang="fr-FR" b="1" i="1"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Mf</a:t>
            </a:r>
            <a:r>
              <a:rPr lang="fr-FR" b="1" i="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b="1" i="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b="1" i="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Wab</a:t>
            </a:r>
            <a:r>
              <a:rPr lang="fr-FR" b="1" i="1" baseline="30000"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2</a:t>
            </a:r>
            <a:r>
              <a:rPr lang="fr-FR" b="1" i="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/L</a:t>
            </a:r>
            <a:r>
              <a:rPr lang="fr-FR" b="1" i="1" baseline="30000"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2</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de la poutre encastrée représentée dans la figure ci-contre se situe au point </a:t>
            </a:r>
            <a:r>
              <a:rPr lang="fr-FR" i="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A</a:t>
            </a:r>
            <a:r>
              <a:rPr lang="fr-FR"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p>
        </p:txBody>
      </p:sp>
      <p:sp>
        <p:nvSpPr>
          <p:cNvPr id="8" name="Rectangle 7"/>
          <p:cNvSpPr/>
          <p:nvPr/>
        </p:nvSpPr>
        <p:spPr>
          <a:xfrm>
            <a:off x="1408432" y="2260054"/>
            <a:ext cx="6834046" cy="646331"/>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Cherchant les autres rotules plastiques, il est possible de diviser le moment fléchissant en deux parties : </a:t>
            </a:r>
          </a:p>
        </p:txBody>
      </p:sp>
      <p:sp>
        <p:nvSpPr>
          <p:cNvPr id="11" name="Rectangle 10"/>
          <p:cNvSpPr/>
          <p:nvPr/>
        </p:nvSpPr>
        <p:spPr>
          <a:xfrm>
            <a:off x="1609388" y="3137217"/>
            <a:ext cx="10025537" cy="646331"/>
          </a:xfrm>
          <a:prstGeom prst="rect">
            <a:avLst/>
          </a:prstGeom>
        </p:spPr>
        <p:txBody>
          <a:bodyPr wrap="square">
            <a:spAutoFit/>
          </a:bodyPr>
          <a:lstStyle/>
          <a:p>
            <a:pPr marL="285750" indent="-285750" algn="just">
              <a:buFont typeface="Arial" panose="020B0604020202020204" pitchFamily="34" charset="0"/>
              <a:buChar char="•"/>
            </a:pPr>
            <a:r>
              <a:rPr lang="fr-FR" dirty="0">
                <a:effectLst>
                  <a:outerShdw blurRad="38100" dist="38100" dir="2700000" algn="tl">
                    <a:srgbClr val="000000">
                      <a:alpha val="43137"/>
                    </a:srgbClr>
                  </a:outerShdw>
                </a:effectLst>
              </a:rPr>
              <a:t>Le moment libre causé par la charge appliquée en considérant que les extrémités sont libres et peuvent être tournés</a:t>
            </a:r>
          </a:p>
        </p:txBody>
      </p:sp>
      <p:sp>
        <p:nvSpPr>
          <p:cNvPr id="12" name="Rectangle 11"/>
          <p:cNvSpPr/>
          <p:nvPr/>
        </p:nvSpPr>
        <p:spPr>
          <a:xfrm>
            <a:off x="1009223" y="5321740"/>
            <a:ext cx="4412761" cy="369332"/>
          </a:xfrm>
          <a:prstGeom prst="rect">
            <a:avLst/>
          </a:prstGeom>
        </p:spPr>
        <p:txBody>
          <a:bodyPr wrap="square">
            <a:spAutoFit/>
          </a:bodyPr>
          <a:lstStyle/>
          <a:p>
            <a:pPr algn="ctr"/>
            <a:r>
              <a:rPr lang="fr-FR" b="1" i="1" dirty="0">
                <a:latin typeface="Times New Roman" panose="02020603050405020304" pitchFamily="18" charset="0"/>
                <a:ea typeface="Calibri" panose="020F0502020204030204" pitchFamily="34" charset="0"/>
              </a:rPr>
              <a:t>Le moment fléchissant maximum </a:t>
            </a:r>
            <a:endParaRPr lang="fr-FR" dirty="0"/>
          </a:p>
        </p:txBody>
      </p:sp>
      <p:sp>
        <p:nvSpPr>
          <p:cNvPr id="13" name="Rectangle 12"/>
          <p:cNvSpPr/>
          <p:nvPr/>
        </p:nvSpPr>
        <p:spPr>
          <a:xfrm>
            <a:off x="5303236" y="4820090"/>
            <a:ext cx="5048541" cy="369332"/>
          </a:xfrm>
          <a:prstGeom prst="rect">
            <a:avLst/>
          </a:prstGeom>
        </p:spPr>
        <p:txBody>
          <a:bodyPr wrap="square">
            <a:spAutoFit/>
          </a:bodyPr>
          <a:lstStyle/>
          <a:p>
            <a:r>
              <a:rPr lang="fr-FR" b="1" i="1" dirty="0">
                <a:latin typeface="Times New Roman" panose="02020603050405020304" pitchFamily="18" charset="0"/>
                <a:ea typeface="Calibri" panose="020F0502020204030204" pitchFamily="34" charset="0"/>
              </a:rPr>
              <a:t>Moment actuel au dessous de la charge</a:t>
            </a:r>
            <a:endParaRPr lang="fr-FR" dirty="0"/>
          </a:p>
        </p:txBody>
      </p:sp>
      <p:sp>
        <p:nvSpPr>
          <p:cNvPr id="15" name="Rectangle 14"/>
          <p:cNvSpPr/>
          <p:nvPr/>
        </p:nvSpPr>
        <p:spPr>
          <a:xfrm>
            <a:off x="5303236" y="5823390"/>
            <a:ext cx="6171840" cy="369332"/>
          </a:xfrm>
          <a:prstGeom prst="rect">
            <a:avLst/>
          </a:prstGeom>
        </p:spPr>
        <p:txBody>
          <a:bodyPr wrap="square">
            <a:spAutoFit/>
          </a:bodyPr>
          <a:lstStyle/>
          <a:p>
            <a:r>
              <a:rPr lang="fr-FR" b="1" i="1" dirty="0">
                <a:latin typeface="Times New Roman" panose="02020603050405020304" pitchFamily="18" charset="0"/>
                <a:ea typeface="Calibri" panose="020F0502020204030204" pitchFamily="34" charset="0"/>
              </a:rPr>
              <a:t>Moment réactif dans le point d’application de la charge</a:t>
            </a:r>
            <a:endParaRPr lang="fr-FR" dirty="0"/>
          </a:p>
        </p:txBody>
      </p:sp>
      <p:sp>
        <p:nvSpPr>
          <p:cNvPr id="16" name="AutoShape 3"/>
          <p:cNvSpPr>
            <a:spLocks/>
          </p:cNvSpPr>
          <p:nvPr/>
        </p:nvSpPr>
        <p:spPr bwMode="auto">
          <a:xfrm>
            <a:off x="5031456" y="5004756"/>
            <a:ext cx="271780" cy="1003300"/>
          </a:xfrm>
          <a:prstGeom prst="leftBrace">
            <a:avLst>
              <a:gd name="adj1" fmla="val 2732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Tree>
    <p:extLst>
      <p:ext uri="{BB962C8B-B14F-4D97-AF65-F5344CB8AC3E}">
        <p14:creationId xmlns:p14="http://schemas.microsoft.com/office/powerpoint/2010/main" val="2409140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rot="16200000">
            <a:off x="-1881319" y="3041107"/>
            <a:ext cx="4499711" cy="523220"/>
          </a:xfrm>
          <a:prstGeom prst="rect">
            <a:avLst/>
          </a:prstGeom>
          <a:noFill/>
        </p:spPr>
        <p:txBody>
          <a:bodyPr wrap="square" rtlCol="0">
            <a:spAutoFit/>
          </a:bodyPr>
          <a:lstStyle/>
          <a:p>
            <a:r>
              <a:rPr lang="fr-FR" sz="2800" b="1" dirty="0">
                <a:solidFill>
                  <a:schemeClr val="accent2">
                    <a:lumMod val="50000"/>
                  </a:schemeClr>
                </a:solidFill>
                <a:effectLst>
                  <a:outerShdw blurRad="38100" dist="38100" dir="2700000" algn="tl">
                    <a:srgbClr val="000000">
                      <a:alpha val="43137"/>
                    </a:srgbClr>
                  </a:outerShdw>
                </a:effectLst>
              </a:rPr>
              <a:t>Calcul de la charge de ruine</a:t>
            </a:r>
          </a:p>
        </p:txBody>
      </p:sp>
      <p:sp>
        <p:nvSpPr>
          <p:cNvPr id="10" name="Rectangle à coins arrondis 9"/>
          <p:cNvSpPr/>
          <p:nvPr/>
        </p:nvSpPr>
        <p:spPr>
          <a:xfrm>
            <a:off x="1047135" y="176981"/>
            <a:ext cx="10913807" cy="6504038"/>
          </a:xfrm>
          <a:prstGeom prst="roundRect">
            <a:avLst>
              <a:gd name="adj" fmla="val 665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p:nvPr/>
        </p:nvPicPr>
        <p:blipFill>
          <a:blip r:embed="rId3"/>
          <a:srcRect l="6382" t="40485" r="39915" b="36350"/>
          <a:stretch>
            <a:fillRect/>
          </a:stretch>
        </p:blipFill>
        <p:spPr bwMode="auto">
          <a:xfrm>
            <a:off x="1294026" y="474803"/>
            <a:ext cx="3503052" cy="1227593"/>
          </a:xfrm>
          <a:prstGeom prst="rect">
            <a:avLst/>
          </a:prstGeom>
          <a:noFill/>
          <a:ln w="9525">
            <a:noFill/>
            <a:miter lim="800000"/>
            <a:headEnd/>
            <a:tailEnd/>
          </a:ln>
        </p:spPr>
      </p:pic>
      <p:pic>
        <p:nvPicPr>
          <p:cNvPr id="5" name="Image 4"/>
          <p:cNvPicPr/>
          <p:nvPr/>
        </p:nvPicPr>
        <p:blipFill>
          <a:blip r:embed="rId4"/>
          <a:srcRect l="28098" t="37808" r="38807" b="51006"/>
          <a:stretch>
            <a:fillRect/>
          </a:stretch>
        </p:blipFill>
        <p:spPr bwMode="auto">
          <a:xfrm>
            <a:off x="8197102" y="474803"/>
            <a:ext cx="3503052" cy="1227593"/>
          </a:xfrm>
          <a:prstGeom prst="rect">
            <a:avLst/>
          </a:prstGeom>
          <a:noFill/>
          <a:ln w="9525">
            <a:noFill/>
            <a:miter lim="800000"/>
            <a:headEnd/>
            <a:tailEnd/>
          </a:ln>
        </p:spPr>
      </p:pic>
      <p:sp>
        <p:nvSpPr>
          <p:cNvPr id="6" name="Rectangle 5"/>
          <p:cNvSpPr/>
          <p:nvPr/>
        </p:nvSpPr>
        <p:spPr>
          <a:xfrm>
            <a:off x="2183777" y="1702396"/>
            <a:ext cx="1723549"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Le moment libre</a:t>
            </a:r>
            <a:endParaRPr lang="fr-FR" dirty="0"/>
          </a:p>
        </p:txBody>
      </p:sp>
      <p:sp>
        <p:nvSpPr>
          <p:cNvPr id="7" name="Rectangle 6"/>
          <p:cNvSpPr/>
          <p:nvPr/>
        </p:nvSpPr>
        <p:spPr>
          <a:xfrm>
            <a:off x="9141355" y="1702396"/>
            <a:ext cx="1614545"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Moment réactif</a:t>
            </a:r>
            <a:endParaRPr lang="fr-FR" dirty="0"/>
          </a:p>
        </p:txBody>
      </p:sp>
      <p:pic>
        <p:nvPicPr>
          <p:cNvPr id="8" name="Image 7"/>
          <p:cNvPicPr/>
          <p:nvPr/>
        </p:nvPicPr>
        <p:blipFill>
          <a:blip r:embed="rId5"/>
          <a:srcRect l="12085" t="28859" r="44855" b="55257"/>
          <a:stretch>
            <a:fillRect/>
          </a:stretch>
        </p:blipFill>
        <p:spPr bwMode="auto">
          <a:xfrm>
            <a:off x="1294026" y="2588543"/>
            <a:ext cx="3503052" cy="1227593"/>
          </a:xfrm>
          <a:prstGeom prst="rect">
            <a:avLst/>
          </a:prstGeom>
          <a:noFill/>
          <a:ln w="9525">
            <a:noFill/>
            <a:miter lim="800000"/>
            <a:headEnd/>
            <a:tailEnd/>
          </a:ln>
        </p:spPr>
      </p:pic>
      <p:pic>
        <p:nvPicPr>
          <p:cNvPr id="11" name="Image 10"/>
          <p:cNvPicPr/>
          <p:nvPr/>
        </p:nvPicPr>
        <p:blipFill>
          <a:blip r:embed="rId6"/>
          <a:srcRect l="29419" t="41387" r="35447" b="38031"/>
          <a:stretch>
            <a:fillRect/>
          </a:stretch>
        </p:blipFill>
        <p:spPr bwMode="auto">
          <a:xfrm>
            <a:off x="8197102" y="2588542"/>
            <a:ext cx="3503052" cy="1227593"/>
          </a:xfrm>
          <a:prstGeom prst="rect">
            <a:avLst/>
          </a:prstGeom>
          <a:noFill/>
          <a:ln w="9525">
            <a:noFill/>
            <a:miter lim="800000"/>
            <a:headEnd/>
            <a:tailEnd/>
          </a:ln>
        </p:spPr>
      </p:pic>
      <p:sp>
        <p:nvSpPr>
          <p:cNvPr id="2" name="Rectangle 1"/>
          <p:cNvSpPr/>
          <p:nvPr/>
        </p:nvSpPr>
        <p:spPr>
          <a:xfrm>
            <a:off x="2017064" y="3816135"/>
            <a:ext cx="2056973"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Mécanisme de ruine</a:t>
            </a:r>
            <a:endParaRPr lang="fr-FR" dirty="0"/>
          </a:p>
        </p:txBody>
      </p:sp>
      <p:sp>
        <p:nvSpPr>
          <p:cNvPr id="3" name="Rectangle 2"/>
          <p:cNvSpPr/>
          <p:nvPr/>
        </p:nvSpPr>
        <p:spPr>
          <a:xfrm>
            <a:off x="9160591" y="3816135"/>
            <a:ext cx="1576072"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Moment actuel</a:t>
            </a:r>
            <a:endParaRPr lang="fr-FR" dirty="0"/>
          </a:p>
        </p:txBody>
      </p:sp>
      <p:sp>
        <p:nvSpPr>
          <p:cNvPr id="12" name="Rectangle 11"/>
          <p:cNvSpPr/>
          <p:nvPr/>
        </p:nvSpPr>
        <p:spPr>
          <a:xfrm>
            <a:off x="2796560" y="5131970"/>
            <a:ext cx="8678515" cy="507831"/>
          </a:xfrm>
          <a:prstGeom prst="rect">
            <a:avLst/>
          </a:prstGeom>
        </p:spPr>
        <p:txBody>
          <a:bodyPr wrap="square">
            <a:spAutoFit/>
          </a:bodyPr>
          <a:lstStyle/>
          <a:p>
            <a:pPr>
              <a:lnSpc>
                <a:spcPct val="150000"/>
              </a:lnSpc>
              <a:spcBef>
                <a:spcPts val="600"/>
              </a:spcBef>
              <a:spcAft>
                <a:spcPts val="600"/>
              </a:spcAft>
            </a:pPr>
            <a:r>
              <a:rPr lang="fr-FR"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Mp</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 Moment actuel) + </a:t>
            </a:r>
            <a:r>
              <a:rPr lang="fr-FR"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Mp</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(moment réactif ) = </a:t>
            </a:r>
            <a:r>
              <a:rPr lang="fr-FR"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W</a:t>
            </a:r>
            <a:r>
              <a:rPr lang="fr-FR" baseline="-25000" dirty="0" err="1"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c</a:t>
            </a:r>
            <a:r>
              <a:rPr lang="fr-FR" baseline="-25000"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fr-FR"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a b / L  (moment fléchissant)</a:t>
            </a:r>
            <a:endParaRPr lang="fr-FR" sz="1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796561" y="5848288"/>
                <a:ext cx="5278493" cy="507831"/>
              </a:xfrm>
              <a:prstGeom prst="rect">
                <a:avLst/>
              </a:prstGeom>
            </p:spPr>
            <p:txBody>
              <a:bodyPr wrap="square">
                <a:spAutoFit/>
              </a:bodyPr>
              <a:lstStyle/>
              <a:p>
                <a:pPr>
                  <a:lnSpc>
                    <a:spcPct val="150000"/>
                  </a:lnSpc>
                  <a:spcBef>
                    <a:spcPts val="600"/>
                  </a:spcBef>
                  <a:spcAft>
                    <a:spcPts val="600"/>
                  </a:spcAft>
                </a:pPr>
                <a:r>
                  <a:rPr lang="en-US" b="1"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 </a:t>
                </a:r>
                <a:r>
                  <a:rPr lang="en-US" b="1" i="1"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Mp</a:t>
                </a:r>
                <a:r>
                  <a:rPr lang="en-US" b="1"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a:t>
                </a:r>
                <a:r>
                  <a:rPr lang="en-US" b="1" i="1"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a:t>
                </a:r>
                <a:r>
                  <a:rPr lang="en-US" b="1" i="1" baseline="-25000"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t>
                </a:r>
                <a:r>
                  <a:rPr lang="en-US" b="1" i="1" baseline="-250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 b / L     </a:t>
                </a:r>
                <a:r>
                  <a:rPr lang="fr-FR"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a:t>
                </a:r>
                <a:r>
                  <a:rPr lang="en-US" b="1" i="1" baseline="-25000"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t>
                </a:r>
                <a:r>
                  <a:rPr lang="en-US" b="1"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 </a:t>
                </a:r>
                <a:r>
                  <a:rPr lang="en-US" b="1" i="1"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Mp</a:t>
                </a:r>
                <a:r>
                  <a:rPr lang="en-US" b="1"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L / a b</a:t>
                </a:r>
                <a:endParaRPr lang="fr-F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96561" y="5848288"/>
                <a:ext cx="5278493" cy="507831"/>
              </a:xfrm>
              <a:prstGeom prst="rect">
                <a:avLst/>
              </a:prstGeom>
              <a:blipFill>
                <a:blip r:embed="rId7"/>
                <a:stretch>
                  <a:fillRect l="-1039" b="-14286"/>
                </a:stretch>
              </a:blipFill>
            </p:spPr>
            <p:txBody>
              <a:bodyPr/>
              <a:lstStyle/>
              <a:p>
                <a:r>
                  <a:rPr lang="fr-FR">
                    <a:noFill/>
                  </a:rPr>
                  <a:t> </a:t>
                </a:r>
              </a:p>
            </p:txBody>
          </p:sp>
        </mc:Fallback>
      </mc:AlternateContent>
      <p:sp>
        <p:nvSpPr>
          <p:cNvPr id="14" name="ZoneTexte 13"/>
          <p:cNvSpPr txBox="1"/>
          <p:nvPr/>
        </p:nvSpPr>
        <p:spPr>
          <a:xfrm>
            <a:off x="1294026" y="4702283"/>
            <a:ext cx="6298519"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La charge de ruine peut être déterminée par la manière suivante:</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1825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6F6F6F"/>
      </a:dk1>
      <a:lt1>
        <a:sysClr val="window" lastClr="1B1B1B"/>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6F6F6F"/>
      </a:dk1>
      <a:lt1>
        <a:sysClr val="window" lastClr="1B1B1B"/>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9488</TotalTime>
  <Words>2667</Words>
  <Application>Microsoft Office PowerPoint</Application>
  <PresentationFormat>Grand écran</PresentationFormat>
  <Paragraphs>226</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Cambria Math</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Hossem</dc:creator>
  <cp:lastModifiedBy>Hossem</cp:lastModifiedBy>
  <cp:revision>260</cp:revision>
  <dcterms:created xsi:type="dcterms:W3CDTF">2020-10-21T17:14:03Z</dcterms:created>
  <dcterms:modified xsi:type="dcterms:W3CDTF">2021-02-08T23:16:50Z</dcterms:modified>
</cp:coreProperties>
</file>