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72" r:id="rId1"/>
  </p:sldMasterIdLst>
  <p:notesMasterIdLst>
    <p:notesMasterId r:id="rId6"/>
  </p:notesMasterIdLst>
  <p:sldIdLst>
    <p:sldId id="419" r:id="rId2"/>
    <p:sldId id="420" r:id="rId3"/>
    <p:sldId id="421" r:id="rId4"/>
    <p:sldId id="422" r:id="rId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83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CC0066"/>
    <a:srgbClr val="339933"/>
    <a:srgbClr val="CC0000"/>
    <a:srgbClr val="993300"/>
    <a:srgbClr val="FFCC00"/>
    <a:srgbClr val="A50021"/>
    <a:srgbClr val="FF0000"/>
    <a:srgbClr val="FFCC99"/>
    <a:srgbClr val="0000C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0000" autoAdjust="0"/>
    <p:restoredTop sz="83425" autoAdjust="0"/>
  </p:normalViewPr>
  <p:slideViewPr>
    <p:cSldViewPr snapToGrid="0" showGuides="1">
      <p:cViewPr varScale="1">
        <p:scale>
          <a:sx n="54" d="100"/>
          <a:sy n="54" d="100"/>
        </p:scale>
        <p:origin x="-1464" y="-84"/>
      </p:cViewPr>
      <p:guideLst>
        <p:guide orient="horz" pos="2183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3A0632-E480-48B5-B931-A36A1A6C60DC}" type="datetimeFigureOut">
              <a:rPr lang="fr-FR" smtClean="0"/>
              <a:pPr/>
              <a:t>29/11/2022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79DEAE-846F-4343-A1E3-56725A21F70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6665448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re 13"/>
          <p:cNvSpPr>
            <a:spLocks noGrp="1"/>
          </p:cNvSpPr>
          <p:nvPr>
            <p:ph type="ctrTitle"/>
          </p:nvPr>
        </p:nvSpPr>
        <p:spPr>
          <a:xfrm>
            <a:off x="1910080" y="359898"/>
            <a:ext cx="987552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22" name="Sous-titre 21"/>
          <p:cNvSpPr>
            <a:spLocks noGrp="1"/>
          </p:cNvSpPr>
          <p:nvPr>
            <p:ph type="subTitle" idx="1"/>
          </p:nvPr>
        </p:nvSpPr>
        <p:spPr>
          <a:xfrm>
            <a:off x="1910080" y="1850064"/>
            <a:ext cx="987552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594867-E5C2-4EAD-9613-D3D464AAAC64}" type="datetimeFigureOut">
              <a:rPr lang="fr-FR" smtClean="0"/>
              <a:pPr/>
              <a:t>29/11/2022</a:t>
            </a:fld>
            <a:endParaRPr lang="fr-FR"/>
          </a:p>
        </p:txBody>
      </p:sp>
      <p:sp>
        <p:nvSpPr>
          <p:cNvPr id="20" name="Espace réservé du pied de page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10" name="Espace réservé du numéro de diapositiv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7087AC-F73A-4C62-8BA6-A2A10B68B1EA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Ellipse 7"/>
          <p:cNvSpPr/>
          <p:nvPr/>
        </p:nvSpPr>
        <p:spPr>
          <a:xfrm>
            <a:off x="1228577" y="1413802"/>
            <a:ext cx="280416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lipse 8"/>
          <p:cNvSpPr/>
          <p:nvPr/>
        </p:nvSpPr>
        <p:spPr>
          <a:xfrm>
            <a:off x="1542901" y="1345016"/>
            <a:ext cx="85344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594867-E5C2-4EAD-9613-D3D464AAAC64}" type="datetimeFigureOut">
              <a:rPr lang="fr-FR" smtClean="0"/>
              <a:pPr/>
              <a:t>29/11/2022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7087AC-F73A-4C62-8BA6-A2A10B68B1E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9144000" y="274640"/>
            <a:ext cx="2438400" cy="5851525"/>
          </a:xfrm>
        </p:spPr>
        <p:txBody>
          <a:bodyPr vert="eaVert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1524000" y="274641"/>
            <a:ext cx="7416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594867-E5C2-4EAD-9613-D3D464AAAC64}" type="datetimeFigureOut">
              <a:rPr lang="fr-FR" smtClean="0"/>
              <a:pPr/>
              <a:t>29/11/2022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7087AC-F73A-4C62-8BA6-A2A10B68B1E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594867-E5C2-4EAD-9613-D3D464AAAC64}" type="datetimeFigureOut">
              <a:rPr lang="fr-FR" smtClean="0"/>
              <a:pPr/>
              <a:t>29/11/2022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7087AC-F73A-4C62-8BA6-A2A10B68B1E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043853" y="-54"/>
            <a:ext cx="9144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37856" y="2600325"/>
            <a:ext cx="85344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37856" y="1066800"/>
            <a:ext cx="85344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594867-E5C2-4EAD-9613-D3D464AAAC64}" type="datetimeFigureOut">
              <a:rPr lang="fr-FR" smtClean="0"/>
              <a:pPr/>
              <a:t>29/11/2022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7087AC-F73A-4C62-8BA6-A2A10B68B1EA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0" name="Rectangle 9"/>
          <p:cNvSpPr/>
          <p:nvPr/>
        </p:nvSpPr>
        <p:spPr bwMode="invGray">
          <a:xfrm>
            <a:off x="3048000" y="0"/>
            <a:ext cx="1016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lipse 7"/>
          <p:cNvSpPr/>
          <p:nvPr/>
        </p:nvSpPr>
        <p:spPr>
          <a:xfrm>
            <a:off x="2896428" y="2814656"/>
            <a:ext cx="280416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lipse 8"/>
          <p:cNvSpPr/>
          <p:nvPr/>
        </p:nvSpPr>
        <p:spPr>
          <a:xfrm>
            <a:off x="3210752" y="2745870"/>
            <a:ext cx="85344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14144" y="274320"/>
            <a:ext cx="9997440" cy="1143000"/>
          </a:xfrm>
        </p:spPr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914144" y="1524000"/>
            <a:ext cx="48768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7034784" y="1524000"/>
            <a:ext cx="48768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594867-E5C2-4EAD-9613-D3D464AAAC64}" type="datetimeFigureOut">
              <a:rPr lang="fr-FR" smtClean="0"/>
              <a:pPr/>
              <a:t>29/11/2022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7087AC-F73A-4C62-8BA6-A2A10B68B1E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5160336"/>
            <a:ext cx="109728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09600" y="328278"/>
            <a:ext cx="536448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6217920" y="328278"/>
            <a:ext cx="536448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609600" y="969336"/>
            <a:ext cx="536448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217920" y="969336"/>
            <a:ext cx="536448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594867-E5C2-4EAD-9613-D3D464AAAC64}" type="datetimeFigureOut">
              <a:rPr lang="fr-FR" smtClean="0"/>
              <a:pPr/>
              <a:t>29/11/2022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7087AC-F73A-4C62-8BA6-A2A10B68B1E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14144" y="274320"/>
            <a:ext cx="9997440" cy="1143000"/>
          </a:xfrm>
        </p:spPr>
        <p:txBody>
          <a:bodyPr anchor="ctr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594867-E5C2-4EAD-9613-D3D464AAAC64}" type="datetimeFigureOut">
              <a:rPr lang="fr-FR" smtClean="0"/>
              <a:pPr/>
              <a:t>29/11/2022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7087AC-F73A-4C62-8BA6-A2A10B68B1E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353312" y="0"/>
            <a:ext cx="10838688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594867-E5C2-4EAD-9613-D3D464AAAC64}" type="datetimeFigureOut">
              <a:rPr lang="fr-FR" smtClean="0"/>
              <a:pPr/>
              <a:t>29/11/2022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7087AC-F73A-4C62-8BA6-A2A10B68B1EA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6" name="Rectangle 5"/>
          <p:cNvSpPr/>
          <p:nvPr/>
        </p:nvSpPr>
        <p:spPr bwMode="invGray">
          <a:xfrm>
            <a:off x="1353312" y="-54"/>
            <a:ext cx="97536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216778"/>
            <a:ext cx="508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09600" y="1406964"/>
            <a:ext cx="508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609600" y="2133601"/>
            <a:ext cx="108712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594867-E5C2-4EAD-9613-D3D464AAAC64}" type="datetimeFigureOut">
              <a:rPr lang="fr-FR" smtClean="0"/>
              <a:pPr/>
              <a:t>29/11/2022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7087AC-F73A-4C62-8BA6-A2A10B68B1E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849195" y="1066800"/>
            <a:ext cx="36576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594867-E5C2-4EAD-9613-D3D464AAAC64}" type="datetimeFigureOut">
              <a:rPr lang="fr-FR" smtClean="0"/>
              <a:pPr/>
              <a:t>29/11/2022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7087AC-F73A-4C62-8BA6-A2A10B68B1EA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Rectangle 7"/>
          <p:cNvSpPr/>
          <p:nvPr/>
        </p:nvSpPr>
        <p:spPr>
          <a:xfrm>
            <a:off x="1016000" y="1066800"/>
            <a:ext cx="6096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117600" y="1143004"/>
            <a:ext cx="58928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9" name="Organigramme : Processus 8"/>
          <p:cNvSpPr/>
          <p:nvPr/>
        </p:nvSpPr>
        <p:spPr>
          <a:xfrm rot="19468671">
            <a:off x="528967" y="954341"/>
            <a:ext cx="9144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Organigramme : Processus 9"/>
          <p:cNvSpPr/>
          <p:nvPr/>
        </p:nvSpPr>
        <p:spPr>
          <a:xfrm rot="2103354" flipH="1">
            <a:off x="6671556" y="936786"/>
            <a:ext cx="865632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117600" y="4800600"/>
            <a:ext cx="58928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cteurs 6"/>
          <p:cNvSpPr/>
          <p:nvPr/>
        </p:nvSpPr>
        <p:spPr>
          <a:xfrm>
            <a:off x="-1087902" y="-815922"/>
            <a:ext cx="2185183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lipse 7"/>
          <p:cNvSpPr/>
          <p:nvPr/>
        </p:nvSpPr>
        <p:spPr>
          <a:xfrm>
            <a:off x="225089" y="21103"/>
            <a:ext cx="2269588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Bouée 10"/>
          <p:cNvSpPr/>
          <p:nvPr/>
        </p:nvSpPr>
        <p:spPr>
          <a:xfrm rot="2315675">
            <a:off x="243842" y="1055077"/>
            <a:ext cx="1500956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350498" y="-54"/>
            <a:ext cx="10841503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Espace réservé du titre 4"/>
          <p:cNvSpPr>
            <a:spLocks noGrp="1"/>
          </p:cNvSpPr>
          <p:nvPr>
            <p:ph type="title"/>
          </p:nvPr>
        </p:nvSpPr>
        <p:spPr>
          <a:xfrm>
            <a:off x="1914144" y="274638"/>
            <a:ext cx="999744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Espace réservé du texte 8"/>
          <p:cNvSpPr>
            <a:spLocks noGrp="1"/>
          </p:cNvSpPr>
          <p:nvPr>
            <p:ph type="body" idx="1"/>
          </p:nvPr>
        </p:nvSpPr>
        <p:spPr>
          <a:xfrm>
            <a:off x="1914144" y="1447800"/>
            <a:ext cx="999744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24" name="Espace réservé de la date 23"/>
          <p:cNvSpPr>
            <a:spLocks noGrp="1"/>
          </p:cNvSpPr>
          <p:nvPr>
            <p:ph type="dt" sz="half" idx="2"/>
          </p:nvPr>
        </p:nvSpPr>
        <p:spPr>
          <a:xfrm>
            <a:off x="4775200" y="6305550"/>
            <a:ext cx="28448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E0594867-E5C2-4EAD-9613-D3D464AAAC64}" type="datetimeFigureOut">
              <a:rPr lang="fr-FR" smtClean="0"/>
              <a:pPr/>
              <a:t>29/11/2022</a:t>
            </a:fld>
            <a:endParaRPr lang="fr-FR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3"/>
          </p:nvPr>
        </p:nvSpPr>
        <p:spPr>
          <a:xfrm>
            <a:off x="7620000" y="6305550"/>
            <a:ext cx="38608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fr-FR"/>
          </a:p>
        </p:txBody>
      </p:sp>
      <p:sp>
        <p:nvSpPr>
          <p:cNvPr id="22" name="Espace réservé du numéro de diapositive 21"/>
          <p:cNvSpPr>
            <a:spLocks noGrp="1"/>
          </p:cNvSpPr>
          <p:nvPr>
            <p:ph type="sldNum" sz="quarter" idx="4"/>
          </p:nvPr>
        </p:nvSpPr>
        <p:spPr>
          <a:xfrm>
            <a:off x="11484864" y="6305550"/>
            <a:ext cx="6096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DE7087AC-F73A-4C62-8BA6-A2A10B68B1EA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5" name="Rectangle 14"/>
          <p:cNvSpPr/>
          <p:nvPr/>
        </p:nvSpPr>
        <p:spPr bwMode="invGray">
          <a:xfrm>
            <a:off x="1353312" y="-54"/>
            <a:ext cx="97536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2"/>
          <p:cNvSpPr>
            <a:spLocks noGrp="1"/>
          </p:cNvSpPr>
          <p:nvPr>
            <p:ph idx="1"/>
          </p:nvPr>
        </p:nvSpPr>
        <p:spPr>
          <a:xfrm>
            <a:off x="1524000" y="668210"/>
            <a:ext cx="10134600" cy="4800600"/>
          </a:xfrm>
        </p:spPr>
        <p:txBody>
          <a:bodyPr>
            <a:normAutofit/>
          </a:bodyPr>
          <a:lstStyle/>
          <a:p>
            <a:pPr marL="365760" indent="-283464"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fr-FR" sz="4000" dirty="0" smtClean="0"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</a:endParaRPr>
          </a:p>
          <a:p>
            <a:pPr marL="365760" indent="-283464"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fr-FR" sz="3600" dirty="0" smtClean="0"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</a:endParaRPr>
          </a:p>
          <a:p>
            <a:pPr marL="365760" indent="-283464" algn="ctr" eaLnBrk="1" fontAlgn="auto" hangingPunct="1">
              <a:lnSpc>
                <a:spcPct val="150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fr-FR" sz="4300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CHAPITRE 06 :</a:t>
            </a:r>
          </a:p>
          <a:p>
            <a:pPr algn="ctr">
              <a:lnSpc>
                <a:spcPct val="150000"/>
              </a:lnSpc>
              <a:buNone/>
            </a:pPr>
            <a:r>
              <a:rPr lang="fr-FR" sz="4300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COMMENT ÉVITER LE PLAGIAT</a:t>
            </a:r>
          </a:p>
          <a:p>
            <a:pPr algn="ctr">
              <a:lnSpc>
                <a:spcPct val="150000"/>
              </a:lnSpc>
              <a:buNone/>
            </a:pPr>
            <a:r>
              <a:rPr lang="fr-FR" sz="2800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(PARTIE 02: CONCEPTION DU MÉMOIRE)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fr-FR" b="1" dirty="0" smtClean="0"/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contenu 13"/>
          <p:cNvSpPr>
            <a:spLocks noGrp="1"/>
          </p:cNvSpPr>
          <p:nvPr>
            <p:ph idx="1"/>
          </p:nvPr>
        </p:nvSpPr>
        <p:spPr>
          <a:xfrm>
            <a:off x="1614487" y="1547455"/>
            <a:ext cx="10026527" cy="4800600"/>
          </a:xfrm>
        </p:spPr>
        <p:txBody>
          <a:bodyPr>
            <a:normAutofit lnSpcReduction="10000"/>
          </a:bodyPr>
          <a:lstStyle/>
          <a:p>
            <a:pPr algn="just">
              <a:buFont typeface="Wingdings 2" pitchFamily="18" charset="2"/>
              <a:buNone/>
            </a:pPr>
            <a:r>
              <a:rPr lang="fr-FR" b="1" dirty="0" smtClean="0">
                <a:solidFill>
                  <a:srgbClr val="00B050"/>
                </a:solidFill>
                <a:latin typeface="+mj-lt"/>
              </a:rPr>
              <a:t>1. Généralités sur le Plagiat</a:t>
            </a:r>
          </a:p>
          <a:p>
            <a:pPr algn="just">
              <a:buFont typeface="Wingdings 2" pitchFamily="18" charset="2"/>
              <a:buNone/>
            </a:pPr>
            <a:endParaRPr lang="ar-DZ" sz="1600" b="1" dirty="0" smtClean="0">
              <a:solidFill>
                <a:srgbClr val="00B050"/>
              </a:solidFill>
              <a:latin typeface="+mj-lt"/>
              <a:ea typeface="Majalla UI"/>
            </a:endParaRPr>
          </a:p>
          <a:p>
            <a:pPr algn="just">
              <a:buFont typeface="Wingdings" pitchFamily="2" charset="2"/>
              <a:buChar char="q"/>
            </a:pPr>
            <a:r>
              <a:rPr lang="fr-FR" dirty="0" smtClean="0">
                <a:latin typeface="+mj-lt"/>
              </a:rPr>
              <a:t>Le plagiat se produit lorsque des </a:t>
            </a:r>
            <a:r>
              <a:rPr lang="fr-FR" b="1" dirty="0" smtClean="0">
                <a:latin typeface="+mj-lt"/>
              </a:rPr>
              <a:t>personnes présentent un travail comme étant le leur</a:t>
            </a:r>
            <a:r>
              <a:rPr lang="fr-FR" dirty="0" smtClean="0">
                <a:latin typeface="+mj-lt"/>
              </a:rPr>
              <a:t>, en réalité qu’il provient d’une autre personne.</a:t>
            </a:r>
            <a:endParaRPr lang="ar-DZ" dirty="0" smtClean="0">
              <a:latin typeface="+mj-lt"/>
              <a:ea typeface="Majalla UI"/>
            </a:endParaRPr>
          </a:p>
          <a:p>
            <a:pPr algn="just">
              <a:buFont typeface="Wingdings" pitchFamily="2" charset="2"/>
              <a:buChar char="q"/>
            </a:pPr>
            <a:endParaRPr lang="fr-FR" dirty="0" smtClean="0">
              <a:latin typeface="+mj-lt"/>
            </a:endParaRPr>
          </a:p>
          <a:p>
            <a:pPr algn="just">
              <a:buFont typeface="Wingdings" pitchFamily="2" charset="2"/>
              <a:buChar char="q"/>
            </a:pPr>
            <a:r>
              <a:rPr lang="fr-FR" dirty="0" smtClean="0">
                <a:latin typeface="+mj-lt"/>
              </a:rPr>
              <a:t>De manière ordinaire, le plagiat est une </a:t>
            </a:r>
            <a:r>
              <a:rPr lang="fr-FR" b="1" dirty="0" smtClean="0">
                <a:latin typeface="+mj-lt"/>
              </a:rPr>
              <a:t>violation de la propriété intellectuelle.</a:t>
            </a:r>
          </a:p>
          <a:p>
            <a:pPr algn="just">
              <a:buFont typeface="Wingdings" pitchFamily="2" charset="2"/>
              <a:buChar char="q"/>
            </a:pPr>
            <a:endParaRPr lang="fr-FR" dirty="0" smtClean="0">
              <a:latin typeface="+mj-lt"/>
            </a:endParaRPr>
          </a:p>
          <a:p>
            <a:pPr algn="just">
              <a:buFont typeface="Wingdings" pitchFamily="2" charset="2"/>
              <a:buChar char="q"/>
            </a:pPr>
            <a:r>
              <a:rPr lang="fr-FR" dirty="0" smtClean="0">
                <a:latin typeface="+mj-lt"/>
              </a:rPr>
              <a:t>Le </a:t>
            </a:r>
            <a:r>
              <a:rPr lang="fr-FR" b="1" dirty="0" smtClean="0">
                <a:latin typeface="+mj-lt"/>
              </a:rPr>
              <a:t>plagiat</a:t>
            </a:r>
            <a:r>
              <a:rPr lang="fr-FR" dirty="0" smtClean="0">
                <a:latin typeface="+mj-lt"/>
              </a:rPr>
              <a:t> est la </a:t>
            </a:r>
            <a:r>
              <a:rPr lang="fr-FR" b="1" dirty="0" smtClean="0">
                <a:latin typeface="+mj-lt"/>
              </a:rPr>
              <a:t>fraude la plus fréquente</a:t>
            </a:r>
            <a:r>
              <a:rPr lang="fr-FR" dirty="0" smtClean="0">
                <a:latin typeface="+mj-lt"/>
              </a:rPr>
              <a:t>. </a:t>
            </a:r>
          </a:p>
          <a:p>
            <a:pPr algn="just">
              <a:buFont typeface="Wingdings" pitchFamily="2" charset="2"/>
              <a:buChar char="q"/>
            </a:pPr>
            <a:endParaRPr lang="fr-FR" dirty="0" smtClean="0"/>
          </a:p>
        </p:txBody>
      </p:sp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2328865" y="-52755"/>
            <a:ext cx="7571275" cy="1143001"/>
          </a:xfrm>
        </p:spPr>
        <p:txBody>
          <a:bodyPr>
            <a:normAutofit fontScale="90000"/>
          </a:bodyPr>
          <a:lstStyle/>
          <a:p>
            <a:pPr lvl="2" algn="l">
              <a:defRPr/>
            </a:pPr>
            <a:r>
              <a:rPr lang="fr-FR" sz="2400" b="1" dirty="0" smtClean="0"/>
              <a:t/>
            </a:r>
            <a:br>
              <a:rPr lang="fr-FR" sz="2400" b="1" dirty="0" smtClean="0"/>
            </a:br>
            <a:r>
              <a:rPr lang="fr-FR" sz="2400" b="1" dirty="0" smtClean="0"/>
              <a:t/>
            </a:r>
            <a:br>
              <a:rPr lang="fr-FR" sz="2400" b="1" dirty="0" smtClean="0"/>
            </a:br>
            <a:r>
              <a:rPr lang="fr-FR" sz="2400" b="1" dirty="0" smtClean="0"/>
              <a:t/>
            </a:r>
            <a:br>
              <a:rPr lang="fr-FR" sz="2400" b="1" dirty="0" smtClean="0"/>
            </a:br>
            <a:r>
              <a:rPr lang="fr-FR" sz="2400" b="1" dirty="0" smtClean="0"/>
              <a:t/>
            </a:r>
            <a:br>
              <a:rPr lang="fr-FR" sz="2400" b="1" dirty="0" smtClean="0"/>
            </a:br>
            <a:r>
              <a:rPr lang="fr-FR" sz="2400" b="1" dirty="0" smtClean="0"/>
              <a:t/>
            </a:r>
            <a:br>
              <a:rPr lang="fr-FR" sz="2400" b="1" dirty="0" smtClean="0"/>
            </a:br>
            <a:r>
              <a:rPr lang="fr-FR" sz="2400" b="1" dirty="0"/>
              <a:t/>
            </a:r>
            <a:br>
              <a:rPr lang="fr-FR" sz="2400" b="1" dirty="0"/>
            </a:br>
            <a:r>
              <a:rPr lang="fr-FR" sz="3100" dirty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CHAPITRE 6. COMMENT ÉVITER LE PLAGIAT</a:t>
            </a:r>
            <a:r>
              <a:rPr lang="fr-FR" sz="2400" dirty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/>
            </a:r>
            <a:br>
              <a:rPr lang="fr-FR" sz="2400" dirty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</a:br>
            <a:r>
              <a:rPr lang="fr-FR" sz="4400" dirty="0" smtClean="0"/>
              <a:t/>
            </a:r>
            <a:br>
              <a:rPr lang="fr-FR" sz="4400" dirty="0" smtClean="0"/>
            </a:br>
            <a:endParaRPr lang="fr-FR" sz="88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contenu 13"/>
          <p:cNvSpPr>
            <a:spLocks noGrp="1"/>
          </p:cNvSpPr>
          <p:nvPr>
            <p:ph idx="1"/>
          </p:nvPr>
        </p:nvSpPr>
        <p:spPr>
          <a:xfrm>
            <a:off x="1614487" y="1100148"/>
            <a:ext cx="9657251" cy="5283071"/>
          </a:xfrm>
        </p:spPr>
        <p:txBody>
          <a:bodyPr>
            <a:normAutofit/>
          </a:bodyPr>
          <a:lstStyle/>
          <a:p>
            <a:pPr algn="just">
              <a:buFont typeface="Wingdings 2" pitchFamily="18" charset="2"/>
              <a:buNone/>
              <a:defRPr/>
            </a:pPr>
            <a:r>
              <a:rPr lang="fr-FR" b="1" dirty="0" smtClean="0">
                <a:solidFill>
                  <a:srgbClr val="00B050"/>
                </a:solidFill>
                <a:latin typeface="+mj-lt"/>
              </a:rPr>
              <a:t>2. Différentes formes du Plagiat</a:t>
            </a:r>
          </a:p>
          <a:p>
            <a:pPr algn="just">
              <a:lnSpc>
                <a:spcPct val="150000"/>
              </a:lnSpc>
              <a:buFont typeface="Wingdings 2" pitchFamily="18" charset="2"/>
              <a:buNone/>
              <a:defRPr/>
            </a:pPr>
            <a:r>
              <a:rPr lang="fr-FR" sz="3600" dirty="0" smtClean="0">
                <a:latin typeface="+mj-lt"/>
              </a:rPr>
              <a:t>On trouve </a:t>
            </a:r>
            <a:r>
              <a:rPr lang="fr-FR" sz="3600" dirty="0" smtClean="0">
                <a:solidFill>
                  <a:schemeClr val="accent3">
                    <a:lumMod val="75000"/>
                  </a:schemeClr>
                </a:solidFill>
                <a:latin typeface="+mj-lt"/>
              </a:rPr>
              <a:t>05 formes </a:t>
            </a:r>
            <a:r>
              <a:rPr lang="fr-FR" sz="3600" dirty="0" smtClean="0">
                <a:latin typeface="+mj-lt"/>
              </a:rPr>
              <a:t>de plagiat:</a:t>
            </a:r>
          </a:p>
          <a:p>
            <a:pPr lvl="1" algn="just">
              <a:lnSpc>
                <a:spcPct val="120000"/>
              </a:lnSpc>
              <a:buFont typeface="Verdana" pitchFamily="34" charset="0"/>
              <a:buNone/>
              <a:defRPr/>
            </a:pPr>
            <a:r>
              <a:rPr lang="fr-FR" sz="3600" dirty="0" smtClean="0">
                <a:solidFill>
                  <a:schemeClr val="accent3">
                    <a:lumMod val="75000"/>
                  </a:schemeClr>
                </a:solidFill>
                <a:latin typeface="+mj-lt"/>
              </a:rPr>
              <a:t>	A. Le plagiat direct.</a:t>
            </a:r>
          </a:p>
          <a:p>
            <a:pPr lvl="1" algn="just">
              <a:lnSpc>
                <a:spcPct val="120000"/>
              </a:lnSpc>
              <a:buFont typeface="Verdana" pitchFamily="34" charset="0"/>
              <a:buNone/>
              <a:defRPr/>
            </a:pPr>
            <a:r>
              <a:rPr lang="fr-FR" sz="3600" dirty="0" smtClean="0">
                <a:solidFill>
                  <a:schemeClr val="accent3">
                    <a:lumMod val="75000"/>
                  </a:schemeClr>
                </a:solidFill>
                <a:latin typeface="+mj-lt"/>
              </a:rPr>
              <a:t>	B. Payer pour le travail de quelqu’un d’autre.</a:t>
            </a:r>
          </a:p>
          <a:p>
            <a:pPr lvl="1" algn="just">
              <a:lnSpc>
                <a:spcPct val="120000"/>
              </a:lnSpc>
              <a:buFont typeface="Verdana" pitchFamily="34" charset="0"/>
              <a:buNone/>
              <a:defRPr/>
            </a:pPr>
            <a:r>
              <a:rPr lang="fr-FR" sz="3600" dirty="0" smtClean="0">
                <a:solidFill>
                  <a:schemeClr val="accent3">
                    <a:lumMod val="75000"/>
                  </a:schemeClr>
                </a:solidFill>
                <a:latin typeface="+mj-lt"/>
              </a:rPr>
              <a:t>	C. L’auto-plagiat.</a:t>
            </a:r>
          </a:p>
          <a:p>
            <a:pPr lvl="1" algn="just">
              <a:lnSpc>
                <a:spcPct val="120000"/>
              </a:lnSpc>
              <a:buFont typeface="Verdana" pitchFamily="34" charset="0"/>
              <a:buNone/>
              <a:defRPr/>
            </a:pPr>
            <a:r>
              <a:rPr lang="fr-FR" sz="3600" dirty="0" smtClean="0">
                <a:solidFill>
                  <a:schemeClr val="accent3">
                    <a:lumMod val="75000"/>
                  </a:schemeClr>
                </a:solidFill>
                <a:latin typeface="+mj-lt"/>
              </a:rPr>
              <a:t>	D. Paraphraser sans citer la source.</a:t>
            </a:r>
          </a:p>
          <a:p>
            <a:pPr lvl="1" algn="just">
              <a:lnSpc>
                <a:spcPct val="120000"/>
              </a:lnSpc>
              <a:buFont typeface="Verdana" pitchFamily="34" charset="0"/>
              <a:buNone/>
              <a:defRPr/>
            </a:pPr>
            <a:r>
              <a:rPr lang="fr-FR" sz="3600" dirty="0" smtClean="0">
                <a:solidFill>
                  <a:schemeClr val="accent3">
                    <a:lumMod val="75000"/>
                  </a:schemeClr>
                </a:solidFill>
                <a:latin typeface="+mj-lt"/>
              </a:rPr>
              <a:t>	E. Le plagiat « copier-coller ».</a:t>
            </a:r>
          </a:p>
          <a:p>
            <a:pPr algn="just">
              <a:buFont typeface="Wingdings 2" pitchFamily="18" charset="2"/>
              <a:buNone/>
              <a:defRPr/>
            </a:pPr>
            <a:endParaRPr lang="fr-FR" sz="2400" dirty="0" smtClean="0"/>
          </a:p>
          <a:p>
            <a:pPr algn="just">
              <a:buFont typeface="Wingdings 2" pitchFamily="18" charset="2"/>
              <a:buNone/>
              <a:defRPr/>
            </a:pPr>
            <a:endParaRPr lang="fr-FR" sz="2400" dirty="0" smtClean="0"/>
          </a:p>
          <a:p>
            <a:pPr algn="just">
              <a:buFont typeface="Wingdings 2" pitchFamily="18" charset="2"/>
              <a:buNone/>
              <a:defRPr/>
            </a:pPr>
            <a:endParaRPr lang="fr-FR" sz="2400" dirty="0" smtClean="0"/>
          </a:p>
          <a:p>
            <a:pPr algn="just">
              <a:buFont typeface="Wingdings 2" pitchFamily="18" charset="2"/>
              <a:buNone/>
              <a:defRPr/>
            </a:pPr>
            <a:endParaRPr lang="fr-FR" sz="2400" dirty="0" smtClean="0"/>
          </a:p>
          <a:p>
            <a:pPr algn="just">
              <a:buFont typeface="Wingdings 2" pitchFamily="18" charset="2"/>
              <a:buNone/>
              <a:defRPr/>
            </a:pPr>
            <a:endParaRPr lang="fr-FR" sz="2400" dirty="0" smtClean="0"/>
          </a:p>
          <a:p>
            <a:pPr algn="just">
              <a:buFont typeface="Wingdings" pitchFamily="2" charset="2"/>
              <a:buChar char="q"/>
              <a:defRPr/>
            </a:pPr>
            <a:endParaRPr lang="fr-FR" sz="2800" dirty="0"/>
          </a:p>
        </p:txBody>
      </p:sp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2328865" y="-52755"/>
            <a:ext cx="7571275" cy="1143001"/>
          </a:xfrm>
        </p:spPr>
        <p:txBody>
          <a:bodyPr>
            <a:normAutofit fontScale="90000"/>
          </a:bodyPr>
          <a:lstStyle/>
          <a:p>
            <a:pPr lvl="2" algn="l">
              <a:defRPr/>
            </a:pPr>
            <a:r>
              <a:rPr lang="fr-FR" sz="2400" b="1" dirty="0" smtClean="0"/>
              <a:t/>
            </a:r>
            <a:br>
              <a:rPr lang="fr-FR" sz="2400" b="1" dirty="0" smtClean="0"/>
            </a:br>
            <a:r>
              <a:rPr lang="fr-FR" sz="2400" b="1" dirty="0" smtClean="0"/>
              <a:t/>
            </a:r>
            <a:br>
              <a:rPr lang="fr-FR" sz="2400" b="1" dirty="0" smtClean="0"/>
            </a:br>
            <a:r>
              <a:rPr lang="fr-FR" sz="2400" b="1" dirty="0" smtClean="0"/>
              <a:t/>
            </a:r>
            <a:br>
              <a:rPr lang="fr-FR" sz="2400" b="1" dirty="0" smtClean="0"/>
            </a:br>
            <a:r>
              <a:rPr lang="fr-FR" sz="2400" b="1" dirty="0" smtClean="0"/>
              <a:t/>
            </a:r>
            <a:br>
              <a:rPr lang="fr-FR" sz="2400" b="1" dirty="0" smtClean="0"/>
            </a:br>
            <a:r>
              <a:rPr lang="fr-FR" sz="2400" b="1" dirty="0" smtClean="0"/>
              <a:t/>
            </a:r>
            <a:br>
              <a:rPr lang="fr-FR" sz="2400" b="1" dirty="0" smtClean="0"/>
            </a:br>
            <a:r>
              <a:rPr lang="fr-FR" sz="2400" b="1" dirty="0"/>
              <a:t/>
            </a:r>
            <a:br>
              <a:rPr lang="fr-FR" sz="2400" b="1" dirty="0"/>
            </a:br>
            <a:r>
              <a:rPr lang="fr-FR" sz="3100" dirty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CHAPITRE 6. COMMENT ÉVITER LE PLAGIAT</a:t>
            </a:r>
            <a:r>
              <a:rPr lang="fr-FR" sz="2400" dirty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/>
            </a:r>
            <a:br>
              <a:rPr lang="fr-FR" sz="2400" dirty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</a:br>
            <a:r>
              <a:rPr lang="fr-FR" sz="4400" dirty="0" smtClean="0"/>
              <a:t/>
            </a:r>
            <a:br>
              <a:rPr lang="fr-FR" sz="4400" dirty="0" smtClean="0"/>
            </a:br>
            <a:endParaRPr lang="fr-FR" sz="88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13"/>
          <p:cNvSpPr>
            <a:spLocks noGrp="1"/>
          </p:cNvSpPr>
          <p:nvPr>
            <p:ph idx="1"/>
          </p:nvPr>
        </p:nvSpPr>
        <p:spPr>
          <a:xfrm>
            <a:off x="1354015" y="1100148"/>
            <a:ext cx="9917723" cy="5494083"/>
          </a:xfrm>
        </p:spPr>
        <p:txBody>
          <a:bodyPr>
            <a:normAutofit fontScale="47500" lnSpcReduction="20000"/>
          </a:bodyPr>
          <a:lstStyle/>
          <a:p>
            <a:pPr algn="just">
              <a:buFont typeface="Wingdings 2" pitchFamily="18" charset="2"/>
              <a:buNone/>
              <a:defRPr/>
            </a:pPr>
            <a:r>
              <a:rPr lang="fr-FR" sz="6700" b="1" dirty="0" smtClean="0">
                <a:solidFill>
                  <a:srgbClr val="00B050"/>
                </a:solidFill>
                <a:latin typeface="+mj-lt"/>
              </a:rPr>
              <a:t>3. Comment éviter le plagiat</a:t>
            </a: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fr-FR" sz="4400" b="1" dirty="0" smtClean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Enregistrez directement </a:t>
            </a:r>
            <a:r>
              <a:rPr lang="fr-FR" sz="4400" b="1" dirty="0" smtClean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de la </a:t>
            </a:r>
            <a:r>
              <a:rPr lang="fr-FR" sz="4400" b="1" dirty="0" smtClean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source.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fr-FR" sz="4400" dirty="0" smtClean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	Dans une thèse ou un mémoire, vous allez utiliser plusieurs sources. Pour garder une vue d’ensemble, il est important d’enregistrer les sources que vous utilisez au fur et à mesure. Vous pourrez ensuite retrouver facilement vos sources et n’oublierez pas les sources utilisées. Pour la gestion des sources, vous pouvez utiliser un logiciel de gestion bibliographiques.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sz="4400" b="1" dirty="0" smtClean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Citer et mentionnez la référence de la source </a:t>
            </a:r>
            <a:r>
              <a:rPr lang="fr-FR" sz="4400" dirty="0" smtClean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en suivant le style de citation que vous devez utiliser dans la bibliographie (liste de références).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sz="4400" b="1" dirty="0" smtClean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Paraphrasez de la bonne manière.</a:t>
            </a:r>
          </a:p>
          <a:p>
            <a:pPr algn="just">
              <a:buFont typeface="Wingdings 2" pitchFamily="18" charset="2"/>
              <a:buNone/>
              <a:defRPr/>
            </a:pPr>
            <a:endParaRPr lang="fr-FR" sz="2400" dirty="0" smtClean="0"/>
          </a:p>
          <a:p>
            <a:pPr algn="just">
              <a:buFont typeface="Wingdings 2" pitchFamily="18" charset="2"/>
              <a:buNone/>
              <a:defRPr/>
            </a:pPr>
            <a:endParaRPr lang="fr-FR" sz="2400" dirty="0" smtClean="0"/>
          </a:p>
          <a:p>
            <a:pPr algn="just">
              <a:buFont typeface="Wingdings 2" pitchFamily="18" charset="2"/>
              <a:buNone/>
              <a:defRPr/>
            </a:pPr>
            <a:endParaRPr lang="fr-FR" sz="2400" dirty="0" smtClean="0"/>
          </a:p>
          <a:p>
            <a:pPr algn="just">
              <a:buFont typeface="Wingdings 2" pitchFamily="18" charset="2"/>
              <a:buNone/>
              <a:defRPr/>
            </a:pPr>
            <a:endParaRPr lang="fr-FR" sz="2400" dirty="0" smtClean="0"/>
          </a:p>
          <a:p>
            <a:pPr algn="just">
              <a:buFont typeface="Wingdings 2" pitchFamily="18" charset="2"/>
              <a:buNone/>
              <a:defRPr/>
            </a:pPr>
            <a:endParaRPr lang="fr-FR" sz="2400" dirty="0" smtClean="0"/>
          </a:p>
          <a:p>
            <a:pPr algn="just">
              <a:buFont typeface="Wingdings" pitchFamily="2" charset="2"/>
              <a:buChar char="q"/>
              <a:defRPr/>
            </a:pPr>
            <a:endParaRPr lang="fr-FR" sz="2800" dirty="0"/>
          </a:p>
        </p:txBody>
      </p:sp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2328865" y="-52755"/>
            <a:ext cx="7571275" cy="1143001"/>
          </a:xfrm>
        </p:spPr>
        <p:txBody>
          <a:bodyPr>
            <a:normAutofit fontScale="90000"/>
          </a:bodyPr>
          <a:lstStyle/>
          <a:p>
            <a:pPr lvl="2" algn="l">
              <a:defRPr/>
            </a:pPr>
            <a:r>
              <a:rPr lang="fr-FR" sz="2400" b="1" dirty="0" smtClean="0"/>
              <a:t/>
            </a:r>
            <a:br>
              <a:rPr lang="fr-FR" sz="2400" b="1" dirty="0" smtClean="0"/>
            </a:br>
            <a:r>
              <a:rPr lang="fr-FR" sz="2400" b="1" dirty="0" smtClean="0"/>
              <a:t/>
            </a:r>
            <a:br>
              <a:rPr lang="fr-FR" sz="2400" b="1" dirty="0" smtClean="0"/>
            </a:br>
            <a:r>
              <a:rPr lang="fr-FR" sz="2400" b="1" dirty="0" smtClean="0"/>
              <a:t/>
            </a:r>
            <a:br>
              <a:rPr lang="fr-FR" sz="2400" b="1" dirty="0" smtClean="0"/>
            </a:br>
            <a:r>
              <a:rPr lang="fr-FR" sz="2400" b="1" dirty="0" smtClean="0"/>
              <a:t/>
            </a:r>
            <a:br>
              <a:rPr lang="fr-FR" sz="2400" b="1" dirty="0" smtClean="0"/>
            </a:br>
            <a:r>
              <a:rPr lang="fr-FR" sz="2400" b="1" dirty="0" smtClean="0"/>
              <a:t/>
            </a:r>
            <a:br>
              <a:rPr lang="fr-FR" sz="2400" b="1" dirty="0" smtClean="0"/>
            </a:br>
            <a:r>
              <a:rPr lang="fr-FR" sz="2400" b="1" dirty="0"/>
              <a:t/>
            </a:r>
            <a:br>
              <a:rPr lang="fr-FR" sz="2400" b="1" dirty="0"/>
            </a:br>
            <a:r>
              <a:rPr lang="fr-FR" sz="3100" dirty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CHAPITRE 6. COMMENT ÉVITER LE PLAGIAT</a:t>
            </a:r>
            <a:r>
              <a:rPr lang="fr-FR" sz="2400" dirty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/>
            </a:r>
            <a:br>
              <a:rPr lang="fr-FR" sz="2400" dirty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</a:br>
            <a:r>
              <a:rPr lang="fr-FR" sz="4400" dirty="0" smtClean="0"/>
              <a:t/>
            </a:r>
            <a:br>
              <a:rPr lang="fr-FR" sz="4400" dirty="0" smtClean="0"/>
            </a:br>
            <a:endParaRPr lang="fr-FR" sz="88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2242</TotalTime>
  <Words>92</Words>
  <Application>Microsoft Office PowerPoint</Application>
  <PresentationFormat>Personnalisé</PresentationFormat>
  <Paragraphs>35</Paragraphs>
  <Slides>4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5" baseType="lpstr">
      <vt:lpstr>Solstice</vt:lpstr>
      <vt:lpstr>Diapositive 1</vt:lpstr>
      <vt:lpstr>      CHAPITRE 6. COMMENT ÉVITER LE PLAGIAT  </vt:lpstr>
      <vt:lpstr>      CHAPITRE 6. COMMENT ÉVITER LE PLAGIAT  </vt:lpstr>
      <vt:lpstr>      CHAPITRE 6. COMMENT ÉVITER LE PLAGIAT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Sarah</dc:creator>
  <cp:lastModifiedBy>User</cp:lastModifiedBy>
  <cp:revision>229</cp:revision>
  <dcterms:created xsi:type="dcterms:W3CDTF">2018-10-25T16:10:57Z</dcterms:created>
  <dcterms:modified xsi:type="dcterms:W3CDTF">2022-11-29T08:19:28Z</dcterms:modified>
</cp:coreProperties>
</file>