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26/05/2023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26/05/2023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26/05/2023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26/05/2023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6"/>
            <a:ext cx="7772400" cy="2664296"/>
          </a:xfrm>
        </p:spPr>
        <p:style>
          <a:lnRef idx="0">
            <a:scrgbClr r="0" g="0" b="0"/>
          </a:lnRef>
          <a:fillRef idx="1002">
            <a:schemeClr val="lt1"/>
          </a:fillRef>
          <a:effectRef idx="0">
            <a:scrgbClr r="0" g="0" b="0"/>
          </a:effectRef>
          <a:fontRef idx="major"/>
        </p:style>
        <p:txBody>
          <a:bodyPr>
            <a:normAutofit fontScale="90000"/>
          </a:bodyPr>
          <a:lstStyle/>
          <a:p>
            <a:pPr rtl="1">
              <a:lnSpc>
                <a:spcPct val="107000"/>
              </a:lnSpc>
              <a:spcAft>
                <a:spcPts val="1200"/>
              </a:spcAft>
            </a:pP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المحور </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الرابع</a:t>
            </a: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br>
            <a:r>
              <a:rPr lang="fr-FR" sz="1050" dirty="0">
                <a:latin typeface="Calibri" panose="020F0502020204030204" pitchFamily="34" charset="0"/>
                <a:ea typeface="Calibri" panose="020F0502020204030204" pitchFamily="34" charset="0"/>
                <a:cs typeface="Arial" panose="020B0604020202020204" pitchFamily="34" charset="0"/>
              </a:rPr>
              <a:t/>
            </a:r>
            <a:br>
              <a:rPr lang="fr-FR" sz="1050" dirty="0">
                <a:latin typeface="Calibri" panose="020F0502020204030204" pitchFamily="34" charset="0"/>
                <a:ea typeface="Calibri" panose="020F0502020204030204" pitchFamily="34" charset="0"/>
                <a:cs typeface="Arial" panose="020B0604020202020204" pitchFamily="34" charset="0"/>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نماذج</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t>
            </a: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إدارة </a:t>
            </a: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الاستراتيجية </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الموارد </a:t>
            </a:r>
            <a:r>
              <a:rPr lang="ar-KW" sz="4800" dirty="0">
                <a:solidFill>
                  <a:srgbClr val="000000"/>
                </a:solidFill>
                <a:latin typeface="Calibri" panose="020F0502020204030204" pitchFamily="34" charset="0"/>
                <a:ea typeface="Calibri" panose="020F0502020204030204" pitchFamily="34" charset="0"/>
                <a:cs typeface="Andalus" panose="02020603050405020304" pitchFamily="18" charset="-78"/>
              </a:rPr>
              <a:t>البشرية</a:t>
            </a:r>
            <a:r>
              <a:rPr lang="fr-FR" sz="4800" dirty="0">
                <a:latin typeface="Calibri" panose="020F0502020204030204" pitchFamily="34" charset="0"/>
                <a:ea typeface="Calibri" panose="020F0502020204030204" pitchFamily="34" charset="0"/>
                <a:cs typeface="Arial" panose="020B0604020202020204" pitchFamily="34" charset="0"/>
              </a:rPr>
              <a:t/>
            </a:r>
            <a:br>
              <a:rPr lang="fr-FR" sz="4800" dirty="0">
                <a:latin typeface="Calibri" panose="020F0502020204030204" pitchFamily="34" charset="0"/>
                <a:ea typeface="Calibri" panose="020F0502020204030204" pitchFamily="34" charset="0"/>
                <a:cs typeface="Arial" panose="020B0604020202020204" pitchFamily="34" charset="0"/>
              </a:rPr>
            </a:br>
            <a:endParaRPr lang="fr-FR" sz="4800" dirty="0"/>
          </a:p>
        </p:txBody>
      </p:sp>
    </p:spTree>
    <p:extLst>
      <p:ext uri="{BB962C8B-B14F-4D97-AF65-F5344CB8AC3E}">
        <p14:creationId xmlns:p14="http://schemas.microsoft.com/office/powerpoint/2010/main" val="1913822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نموذج </a:t>
            </a:r>
            <a:r>
              <a:rPr lang="ar-DZ" sz="3600" b="1" dirty="0" smtClean="0"/>
              <a:t>جامعة </a:t>
            </a:r>
            <a:r>
              <a:rPr lang="ar-DZ" sz="3600" b="1" dirty="0" err="1">
                <a:latin typeface="Calibri" panose="020F0502020204030204" pitchFamily="34" charset="0"/>
                <a:ea typeface="Times New Roman" panose="02020603050405020304" pitchFamily="18" charset="0"/>
                <a:cs typeface="Simplified Arabic" panose="02020603050405020304" pitchFamily="18" charset="-78"/>
              </a:rPr>
              <a:t>وورويتش</a:t>
            </a:r>
            <a:endParaRPr lang="fr-FR" sz="3600" dirty="0"/>
          </a:p>
        </p:txBody>
      </p:sp>
      <p:sp>
        <p:nvSpPr>
          <p:cNvPr id="3" name="Espace réservé du contenu 2"/>
          <p:cNvSpPr>
            <a:spLocks noGrp="1"/>
          </p:cNvSpPr>
          <p:nvPr>
            <p:ph idx="1"/>
          </p:nvPr>
        </p:nvSpPr>
        <p:spPr>
          <a:xfrm>
            <a:off x="457200" y="1899085"/>
            <a:ext cx="8229600" cy="2033971"/>
          </a:xfrm>
          <a:solidFill>
            <a:schemeClr val="bg1">
              <a:lumMod val="95000"/>
            </a:schemeClr>
          </a:solidFill>
          <a:ln>
            <a:solidFill>
              <a:schemeClr val="bg1">
                <a:lumMod val="50000"/>
              </a:schemeClr>
            </a:solidFill>
          </a:ln>
        </p:spPr>
        <p:txBody>
          <a:bodyPr>
            <a:normAutofit/>
          </a:bodyPr>
          <a:lstStyle/>
          <a:p>
            <a:pPr marL="0" indent="360000" algn="just" rtl="1">
              <a:spcBef>
                <a:spcPts val="0"/>
              </a:spcBef>
              <a:spcAft>
                <a:spcPts val="0"/>
              </a:spcAft>
              <a:buNone/>
            </a:pPr>
            <a:r>
              <a:rPr lang="ar-SA" sz="2400" dirty="0">
                <a:ea typeface="Calibri" panose="020F0502020204030204" pitchFamily="34" charset="0"/>
                <a:cs typeface="Simplified Arabic" panose="02020603050405020304" pitchFamily="18" charset="-78"/>
              </a:rPr>
              <a:t>طور </a:t>
            </a:r>
            <a:r>
              <a:rPr lang="ar-DZ" sz="2400" dirty="0">
                <a:ea typeface="Calibri" panose="020F0502020204030204" pitchFamily="34" charset="0"/>
                <a:cs typeface="Simplified Arabic" panose="02020603050405020304" pitchFamily="18" charset="-78"/>
              </a:rPr>
              <a:t>هذا ال</a:t>
            </a:r>
            <a:r>
              <a:rPr lang="ar-SA" sz="2400" dirty="0">
                <a:ea typeface="Calibri" panose="020F0502020204030204" pitchFamily="34" charset="0"/>
                <a:cs typeface="Simplified Arabic" panose="02020603050405020304" pitchFamily="18" charset="-78"/>
              </a:rPr>
              <a:t>نموذج من قبل الباحثين </a:t>
            </a:r>
            <a:r>
              <a:rPr lang="ar-DZ" sz="2400" dirty="0" err="1">
                <a:latin typeface="Calibri" panose="020F0502020204030204" pitchFamily="34" charset="0"/>
                <a:ea typeface="Times New Roman" panose="02020603050405020304" pitchFamily="18" charset="0"/>
                <a:cs typeface="Simplified Arabic" panose="02020603050405020304" pitchFamily="18" charset="-78"/>
              </a:rPr>
              <a:t>بيثرقرين</a:t>
            </a:r>
            <a:r>
              <a:rPr lang="ar-DZ" sz="2400" dirty="0">
                <a:ea typeface="Calibri" panose="020F0502020204030204" pitchFamily="34" charset="0"/>
                <a:cs typeface="Simplified Arabic" panose="02020603050405020304" pitchFamily="18" charset="-78"/>
              </a:rPr>
              <a:t> </a:t>
            </a:r>
            <a:r>
              <a:rPr lang="ar-SA" sz="2400" dirty="0" err="1">
                <a:ea typeface="Calibri" panose="020F0502020204030204" pitchFamily="34" charset="0"/>
                <a:cs typeface="Simplified Arabic" panose="02020603050405020304" pitchFamily="18" charset="-78"/>
              </a:rPr>
              <a:t>وهاندري</a:t>
            </a:r>
            <a:r>
              <a:rPr lang="ar-SA" sz="2400" dirty="0">
                <a:ea typeface="Calibri" panose="020F0502020204030204" pitchFamily="34" charset="0"/>
                <a:cs typeface="Simplified Arabic" panose="02020603050405020304" pitchFamily="18" charset="-78"/>
              </a:rPr>
              <a:t> من جامعة </a:t>
            </a:r>
            <a:r>
              <a:rPr lang="ar-SA" sz="2400" dirty="0" err="1">
                <a:ea typeface="Calibri" panose="020F0502020204030204" pitchFamily="34" charset="0"/>
                <a:cs typeface="Simplified Arabic" panose="02020603050405020304" pitchFamily="18" charset="-78"/>
              </a:rPr>
              <a:t>ووريتش</a:t>
            </a:r>
            <a:r>
              <a:rPr lang="ar-SA" sz="2400" dirty="0">
                <a:ea typeface="Calibri" panose="020F0502020204030204" pitchFamily="34" charset="0"/>
                <a:cs typeface="Simplified Arabic" panose="02020603050405020304" pitchFamily="18" charset="-78"/>
              </a:rPr>
              <a:t>، الذين بينا من خلاله العلاقة المتبادلة بين استراتيجية المنظمة واستراتيجية إدارة الموارد البشرية، والتأثير البيئي في تكوين كل منهما، حيث يرتكز هذا النموذج على خمسة عناصر مرتبطة قائمة على أساس كيفية تأثير العوامل الخارجية على العوامل الداخلية للمنظمة التي تعكس نظرية النظام المفتوح في التفكير </a:t>
            </a:r>
            <a:r>
              <a:rPr lang="ar-SA" sz="2400" dirty="0" smtClean="0">
                <a:ea typeface="Calibri" panose="020F0502020204030204" pitchFamily="34" charset="0"/>
                <a:cs typeface="Simplified Arabic" panose="02020603050405020304" pitchFamily="18" charset="-78"/>
              </a:rPr>
              <a:t>التنظيمي</a:t>
            </a:r>
            <a:r>
              <a:rPr lang="ar-SA" sz="2400" dirty="0">
                <a:ea typeface="Times New Roman" panose="02020603050405020304" pitchFamily="18" charset="0"/>
                <a:cs typeface="Simplified Arabic" panose="02020603050405020304" pitchFamily="18" charset="-78"/>
              </a:rPr>
              <a:t>.</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Tree>
    <p:extLst>
      <p:ext uri="{BB962C8B-B14F-4D97-AF65-F5344CB8AC3E}">
        <p14:creationId xmlns:p14="http://schemas.microsoft.com/office/powerpoint/2010/main" val="1511427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ea typeface="Calibri" panose="020F0502020204030204" pitchFamily="34" charset="0"/>
                <a:cs typeface="Simplified Arabic" panose="02020603050405020304" pitchFamily="18" charset="-78"/>
              </a:rPr>
              <a:t>مكونات </a:t>
            </a:r>
            <a:r>
              <a:rPr lang="ar-DZ" sz="3600" b="1" dirty="0" smtClean="0">
                <a:ea typeface="Calibri" panose="020F0502020204030204" pitchFamily="34" charset="0"/>
                <a:cs typeface="Simplified Arabic" panose="02020603050405020304" pitchFamily="18" charset="-78"/>
              </a:rPr>
              <a:t>نموذج </a:t>
            </a:r>
            <a:r>
              <a:rPr lang="ar-DZ" sz="3600" b="1" dirty="0">
                <a:solidFill>
                  <a:prstClr val="black"/>
                </a:solidFill>
              </a:rPr>
              <a:t>جامعة </a:t>
            </a:r>
            <a:r>
              <a:rPr lang="ar-DZ" sz="3600" b="1" dirty="0" err="1">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وورويتش</a:t>
            </a:r>
            <a:endParaRPr lang="fr-FR" sz="3600" dirty="0"/>
          </a:p>
        </p:txBody>
      </p:sp>
      <p:sp>
        <p:nvSpPr>
          <p:cNvPr id="3" name="Espace réservé du contenu 2"/>
          <p:cNvSpPr>
            <a:spLocks noGrp="1"/>
          </p:cNvSpPr>
          <p:nvPr>
            <p:ph idx="1"/>
          </p:nvPr>
        </p:nvSpPr>
        <p:spPr>
          <a:xfrm>
            <a:off x="457200" y="1302446"/>
            <a:ext cx="8229600" cy="758404"/>
          </a:xfrm>
          <a:solidFill>
            <a:schemeClr val="bg1">
              <a:lumMod val="95000"/>
            </a:schemeClr>
          </a:solidFill>
          <a:ln>
            <a:solidFill>
              <a:schemeClr val="bg1">
                <a:lumMod val="50000"/>
              </a:schemeClr>
            </a:solidFill>
          </a:ln>
        </p:spPr>
        <p:txBody>
          <a:bodyPr>
            <a:noAutofit/>
          </a:bodyPr>
          <a:lstStyle/>
          <a:p>
            <a:pPr marL="0" lvl="0" indent="0" algn="justLow" rtl="1">
              <a:lnSpc>
                <a:spcPct val="120000"/>
              </a:lnSpc>
              <a:spcBef>
                <a:spcPts val="0"/>
              </a:spcBef>
              <a:buClr>
                <a:srgbClr val="000000"/>
              </a:buClr>
              <a:buNone/>
              <a:tabLst>
                <a:tab pos="89535" algn="r"/>
              </a:tabLst>
            </a:pPr>
            <a:r>
              <a:rPr lang="ar-SA" sz="1800" b="1" dirty="0">
                <a:latin typeface="Calibri" panose="020F0502020204030204" pitchFamily="34" charset="0"/>
                <a:ea typeface="Times New Roman" panose="02020603050405020304" pitchFamily="18" charset="0"/>
                <a:cs typeface="Simplified Arabic" panose="02020603050405020304" pitchFamily="18" charset="-78"/>
              </a:rPr>
              <a:t>دراسة وتحليل البيئة الخارجية</a:t>
            </a:r>
            <a:r>
              <a:rPr lang="ar-SA" sz="1800" dirty="0" smtClean="0">
                <a:latin typeface="Calibri" panose="020F0502020204030204" pitchFamily="34" charset="0"/>
                <a:ea typeface="Times New Roman" panose="02020603050405020304" pitchFamily="18" charset="0"/>
                <a:cs typeface="Simplified Arabic" panose="02020603050405020304" pitchFamily="18" charset="-78"/>
              </a:rPr>
              <a:t>: </a:t>
            </a:r>
            <a:r>
              <a:rPr lang="ar-SA" sz="1800" dirty="0">
                <a:latin typeface="Calibri" panose="020F0502020204030204" pitchFamily="34" charset="0"/>
                <a:ea typeface="Times New Roman" panose="02020603050405020304" pitchFamily="18" charset="0"/>
                <a:cs typeface="Simplified Arabic" panose="02020603050405020304" pitchFamily="18" charset="-78"/>
              </a:rPr>
              <a:t>حيث يتم في هذه المرحلة تحديد متغيرات البيئة الخارجية واتجاهاتها وتأثيرها على نشاط المنظمة وبيئتها </a:t>
            </a:r>
            <a:r>
              <a:rPr lang="ar-SA" sz="1800" dirty="0" smtClean="0">
                <a:latin typeface="Calibri" panose="020F0502020204030204" pitchFamily="34" charset="0"/>
                <a:ea typeface="Times New Roman" panose="02020603050405020304" pitchFamily="18" charset="0"/>
                <a:cs typeface="Simplified Arabic" panose="02020603050405020304" pitchFamily="18" charset="-78"/>
              </a:rPr>
              <a:t>الداخلية.</a:t>
            </a:r>
          </a:p>
        </p:txBody>
      </p:sp>
      <p:sp>
        <p:nvSpPr>
          <p:cNvPr id="4" name="Espace réservé du contenu 2"/>
          <p:cNvSpPr txBox="1">
            <a:spLocks/>
          </p:cNvSpPr>
          <p:nvPr/>
        </p:nvSpPr>
        <p:spPr>
          <a:xfrm>
            <a:off x="452099" y="2238549"/>
            <a:ext cx="8229600" cy="686395"/>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Low" rtl="1">
              <a:spcBef>
                <a:spcPts val="0"/>
              </a:spcBef>
              <a:buClr>
                <a:srgbClr val="000000"/>
              </a:buClr>
              <a:buNone/>
              <a:tabLst>
                <a:tab pos="89535" algn="r"/>
              </a:tabLst>
            </a:pPr>
            <a:r>
              <a:rPr lang="ar-SA" sz="1800" b="1" dirty="0">
                <a:latin typeface="Simplified Arabic" panose="02020603050405020304" pitchFamily="18" charset="-78"/>
                <a:ea typeface="Times New Roman" panose="02020603050405020304" pitchFamily="18" charset="0"/>
                <a:cs typeface="Simplified Arabic" panose="02020603050405020304" pitchFamily="18" charset="-78"/>
              </a:rPr>
              <a:t>دراسة وتحليل البيئة الداخلية</a:t>
            </a:r>
            <a:r>
              <a:rPr lang="ar-SA" sz="1800" dirty="0">
                <a:latin typeface="Simplified Arabic" panose="02020603050405020304" pitchFamily="18" charset="-78"/>
                <a:ea typeface="Times New Roman" panose="02020603050405020304" pitchFamily="18" charset="0"/>
                <a:cs typeface="Simplified Arabic" panose="02020603050405020304" pitchFamily="18" charset="-78"/>
              </a:rPr>
              <a:t>: وذلك لمعرفة الأثر الذي أحدثته متغيرات البيئة الخارجية في البيئة الداخلية، ومن ثم العمل للتكيف معه ومواجهته.</a:t>
            </a:r>
            <a:endParaRPr lang="fr-FR" sz="1400" spc="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Espace réservé du contenu 2"/>
          <p:cNvSpPr txBox="1">
            <a:spLocks/>
          </p:cNvSpPr>
          <p:nvPr/>
        </p:nvSpPr>
        <p:spPr>
          <a:xfrm>
            <a:off x="452099" y="3102645"/>
            <a:ext cx="8229600" cy="47037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Low" rtl="1">
              <a:spcBef>
                <a:spcPts val="0"/>
              </a:spcBef>
              <a:buClr>
                <a:srgbClr val="000000"/>
              </a:buClr>
              <a:buNone/>
              <a:tabLst>
                <a:tab pos="89535" algn="r"/>
              </a:tabLst>
            </a:pPr>
            <a:r>
              <a:rPr lang="ar-SA" sz="1800" dirty="0">
                <a:latin typeface="Calibri" panose="020F0502020204030204" pitchFamily="34" charset="0"/>
                <a:ea typeface="Times New Roman" panose="02020603050405020304" pitchFamily="18" charset="0"/>
                <a:cs typeface="Simplified Arabic" panose="02020603050405020304" pitchFamily="18" charset="-78"/>
              </a:rPr>
              <a:t>وضع الاستراتيجية العامة للمنظمة بناء على نتائج التحليل البيئي وإمكانيات المنظمة.</a:t>
            </a:r>
            <a:endParaRPr lang="fr-FR" sz="1400" spc="0" dirty="0">
              <a:effectLst/>
              <a:latin typeface="Calibri" panose="020F0502020204030204" pitchFamily="34" charset="0"/>
              <a:ea typeface="Calibri" panose="020F0502020204030204" pitchFamily="34" charset="0"/>
              <a:cs typeface="Felix Titling" panose="04060505060202020A04" pitchFamily="82" charset="0"/>
            </a:endParaRPr>
          </a:p>
        </p:txBody>
      </p:sp>
      <p:sp>
        <p:nvSpPr>
          <p:cNvPr id="6" name="Espace réservé du contenu 2"/>
          <p:cNvSpPr txBox="1">
            <a:spLocks/>
          </p:cNvSpPr>
          <p:nvPr/>
        </p:nvSpPr>
        <p:spPr>
          <a:xfrm>
            <a:off x="452099" y="4614815"/>
            <a:ext cx="8229600" cy="68639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Low" rtl="1">
              <a:lnSpc>
                <a:spcPct val="107000"/>
              </a:lnSpc>
              <a:buClr>
                <a:srgbClr val="000000"/>
              </a:buClr>
              <a:buNone/>
              <a:tabLst>
                <a:tab pos="89535" algn="r"/>
              </a:tabLst>
            </a:pPr>
            <a:r>
              <a:rPr lang="ar-SA" sz="1800" dirty="0">
                <a:latin typeface="Calibri" panose="020F0502020204030204" pitchFamily="34" charset="0"/>
                <a:ea typeface="Times New Roman" panose="02020603050405020304" pitchFamily="18" charset="0"/>
                <a:cs typeface="Simplified Arabic" panose="02020603050405020304" pitchFamily="18" charset="-78"/>
              </a:rPr>
              <a:t>وضع استراتيجيات وظائف إدارة الموارد البشرية وممارساتها التي تتكامل هي الأخرى مع متطلبات استراتيجية المنظمة ووحدات الأعمال فيها.</a:t>
            </a:r>
            <a:endParaRPr lang="fr-FR" sz="1400" spc="0" dirty="0">
              <a:effectLst/>
              <a:latin typeface="Calibri" panose="020F0502020204030204" pitchFamily="34" charset="0"/>
              <a:ea typeface="Calibri" panose="020F0502020204030204" pitchFamily="34" charset="0"/>
              <a:cs typeface="Felix Titling" panose="04060505060202020A04" pitchFamily="82" charset="0"/>
            </a:endParaRPr>
          </a:p>
        </p:txBody>
      </p:sp>
      <p:sp>
        <p:nvSpPr>
          <p:cNvPr id="7" name="Espace réservé du contenu 2"/>
          <p:cNvSpPr txBox="1">
            <a:spLocks/>
          </p:cNvSpPr>
          <p:nvPr/>
        </p:nvSpPr>
        <p:spPr>
          <a:xfrm>
            <a:off x="452099" y="3750718"/>
            <a:ext cx="8229600" cy="68639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Low" rtl="1">
              <a:spcBef>
                <a:spcPts val="0"/>
              </a:spcBef>
              <a:buClr>
                <a:srgbClr val="000000"/>
              </a:buClr>
              <a:buNone/>
              <a:tabLst>
                <a:tab pos="89535" algn="r"/>
              </a:tabLst>
            </a:pPr>
            <a:r>
              <a:rPr lang="ar-SA" sz="1800" dirty="0">
                <a:latin typeface="Calibri" panose="020F0502020204030204" pitchFamily="34" charset="0"/>
                <a:ea typeface="Times New Roman" panose="02020603050405020304" pitchFamily="18" charset="0"/>
                <a:cs typeface="Simplified Arabic" panose="02020603050405020304" pitchFamily="18" charset="-78"/>
              </a:rPr>
              <a:t>وضع استراتيجية إدارة الموارد البشرية بما ينسجم مع متطلبات استراتيجية المنظمة ووحدات الأعمال فيها ويحقق أهدافها.</a:t>
            </a:r>
            <a:endParaRPr lang="fr-FR" sz="1400" spc="0" dirty="0">
              <a:effectLst/>
              <a:latin typeface="Calibri" panose="020F0502020204030204" pitchFamily="34" charset="0"/>
              <a:ea typeface="Calibri" panose="020F0502020204030204" pitchFamily="34" charset="0"/>
              <a:cs typeface="Felix Titling" panose="04060505060202020A04" pitchFamily="82" charset="0"/>
            </a:endParaRPr>
          </a:p>
        </p:txBody>
      </p:sp>
    </p:spTree>
    <p:extLst>
      <p:ext uri="{BB962C8B-B14F-4D97-AF65-F5344CB8AC3E}">
        <p14:creationId xmlns:p14="http://schemas.microsoft.com/office/powerpoint/2010/main" val="2557599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p:cNvPicPr>
            <a:picLocks noGrp="1" noChangeAspect="1"/>
          </p:cNvPicPr>
          <p:nvPr>
            <p:ph idx="1"/>
          </p:nvPr>
        </p:nvPicPr>
        <p:blipFill>
          <a:blip r:embed="rId2"/>
          <a:stretch>
            <a:fillRect/>
          </a:stretch>
        </p:blipFill>
        <p:spPr>
          <a:xfrm>
            <a:off x="683568" y="1484784"/>
            <a:ext cx="7776864" cy="4248472"/>
          </a:xfrm>
          <a:prstGeom prst="rect">
            <a:avLst/>
          </a:prstGeom>
          <a:ln>
            <a:solidFill>
              <a:schemeClr val="bg1">
                <a:lumMod val="65000"/>
              </a:schemeClr>
            </a:solidFill>
          </a:ln>
        </p:spPr>
      </p:pic>
      <p:sp>
        <p:nvSpPr>
          <p:cNvPr id="6" name="ZoneTexte 5"/>
          <p:cNvSpPr txBox="1"/>
          <p:nvPr/>
        </p:nvSpPr>
        <p:spPr>
          <a:xfrm>
            <a:off x="2699792" y="692696"/>
            <a:ext cx="3168352" cy="369332"/>
          </a:xfrm>
          <a:prstGeom prst="rect">
            <a:avLst/>
          </a:prstGeom>
          <a:solidFill>
            <a:schemeClr val="bg1">
              <a:lumMod val="95000"/>
            </a:schemeClr>
          </a:solidFill>
          <a:ln>
            <a:solidFill>
              <a:schemeClr val="bg1">
                <a:lumMod val="65000"/>
              </a:schemeClr>
            </a:solidFill>
          </a:ln>
        </p:spPr>
        <p:txBody>
          <a:bodyPr wrap="square" rtlCol="0">
            <a:spAutoFit/>
          </a:bodyPr>
          <a:lstStyle/>
          <a:p>
            <a:pPr algn="ctr"/>
            <a:r>
              <a:rPr lang="ar-DZ" dirty="0" smtClean="0"/>
              <a:t>نموذج جامعة </a:t>
            </a:r>
            <a:r>
              <a:rPr lang="ar-DZ" dirty="0" err="1" smtClean="0"/>
              <a:t>وورويتش</a:t>
            </a:r>
            <a:endParaRPr lang="fr-FR" dirty="0"/>
          </a:p>
        </p:txBody>
      </p:sp>
    </p:spTree>
    <p:extLst>
      <p:ext uri="{BB962C8B-B14F-4D97-AF65-F5344CB8AC3E}">
        <p14:creationId xmlns:p14="http://schemas.microsoft.com/office/powerpoint/2010/main" val="1219453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dirty="0" smtClean="0"/>
              <a:t>السابعة</a:t>
            </a:r>
            <a:endParaRPr lang="fr-FR" sz="3600" dirty="0"/>
          </a:p>
        </p:txBody>
      </p:sp>
      <p:sp>
        <p:nvSpPr>
          <p:cNvPr id="3" name="Espace réservé du contenu 2"/>
          <p:cNvSpPr>
            <a:spLocks noGrp="1"/>
          </p:cNvSpPr>
          <p:nvPr>
            <p:ph idx="1"/>
          </p:nvPr>
        </p:nvSpPr>
        <p:spPr>
          <a:xfrm>
            <a:off x="457200" y="1965824"/>
            <a:ext cx="8229600" cy="455064"/>
          </a:xfrm>
          <a:solidFill>
            <a:schemeClr val="bg1">
              <a:lumMod val="95000"/>
            </a:schemeClr>
          </a:solidFill>
          <a:ln>
            <a:solidFill>
              <a:schemeClr val="bg1">
                <a:lumMod val="50000"/>
              </a:schemeClr>
            </a:solidFill>
          </a:ln>
        </p:spPr>
        <p:txBody>
          <a:bodyPr>
            <a:normAutofit/>
          </a:bodyPr>
          <a:lstStyle/>
          <a:p>
            <a:pPr marL="0" indent="0" algn="just" rtl="1">
              <a:spcBef>
                <a:spcPts val="0"/>
              </a:spcBef>
              <a:buNone/>
            </a:pPr>
            <a:r>
              <a:rPr lang="ar-SA" sz="2000" dirty="0">
                <a:latin typeface="Simplified Arabic" panose="02020603050405020304" pitchFamily="18" charset="-78"/>
                <a:cs typeface="Simplified Arabic" panose="02020603050405020304" pitchFamily="18" charset="-78"/>
              </a:rPr>
              <a:t>التعرف على ماهية </a:t>
            </a:r>
            <a:r>
              <a:rPr lang="ar-DZ" sz="2000" dirty="0" smtClean="0">
                <a:latin typeface="Simplified Arabic" panose="02020603050405020304" pitchFamily="18" charset="-78"/>
                <a:cs typeface="Simplified Arabic" panose="02020603050405020304" pitchFamily="18" charset="-78"/>
              </a:rPr>
              <a:t>نماذج الإدارة الاستراتيجية للموارد البشرية</a:t>
            </a:r>
            <a:r>
              <a:rPr lang="ar-SA" sz="2000" dirty="0" smtClean="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lvl="0" indent="0" algn="just" rtl="1">
              <a:spcBef>
                <a:spcPts val="0"/>
              </a:spcBef>
              <a:buNone/>
            </a:pPr>
            <a:endParaRPr lang="fr-FR" dirty="0"/>
          </a:p>
          <a:p>
            <a:pPr marL="0" indent="0">
              <a:buNone/>
            </a:pPr>
            <a:endParaRPr lang="fr-FR" dirty="0"/>
          </a:p>
        </p:txBody>
      </p:sp>
      <p:sp>
        <p:nvSpPr>
          <p:cNvPr id="4" name="Espace réservé du contenu 2"/>
          <p:cNvSpPr txBox="1">
            <a:spLocks/>
          </p:cNvSpPr>
          <p:nvPr/>
        </p:nvSpPr>
        <p:spPr>
          <a:xfrm>
            <a:off x="457200" y="2708920"/>
            <a:ext cx="8229600" cy="79208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Clr>
                <a:srgbClr val="000000"/>
              </a:buClr>
              <a:buNone/>
              <a:tabLst>
                <a:tab pos="89535" algn="r"/>
              </a:tabLst>
            </a:pPr>
            <a:r>
              <a:rPr lang="ar-SA" sz="2200" dirty="0">
                <a:cs typeface="Simplified Arabic" panose="02020603050405020304" pitchFamily="18" charset="-78"/>
              </a:rPr>
              <a:t>التعرف على مضامين كل من نموذج التفاعل البيئي القائم على أساس موارد المنظمة، نموذج ديفيد جست ونموذج </a:t>
            </a:r>
            <a:r>
              <a:rPr lang="ar-DZ" sz="2200" dirty="0">
                <a:latin typeface="Calibri" panose="020F0502020204030204" pitchFamily="34" charset="0"/>
                <a:ea typeface="Times New Roman" panose="02020603050405020304" pitchFamily="18" charset="0"/>
                <a:cs typeface="Simplified Arabic" panose="02020603050405020304" pitchFamily="18" charset="-78"/>
              </a:rPr>
              <a:t>جامعة </a:t>
            </a:r>
            <a:r>
              <a:rPr lang="ar-DZ" sz="2200" dirty="0" err="1">
                <a:latin typeface="Calibri" panose="020F0502020204030204" pitchFamily="34" charset="0"/>
                <a:ea typeface="Times New Roman" panose="02020603050405020304" pitchFamily="18" charset="0"/>
                <a:cs typeface="Simplified Arabic" panose="02020603050405020304" pitchFamily="18" charset="-78"/>
              </a:rPr>
              <a:t>وورويتش</a:t>
            </a:r>
            <a:r>
              <a:rPr lang="ar-DZ" sz="2200" dirty="0">
                <a:latin typeface="Calibri" panose="020F0502020204030204" pitchFamily="34" charset="0"/>
                <a:ea typeface="Times New Roman" panose="02020603050405020304" pitchFamily="18" charset="0"/>
                <a:cs typeface="Simplified Arabic" panose="02020603050405020304" pitchFamily="18" charset="-78"/>
              </a:rPr>
              <a:t>.</a:t>
            </a:r>
            <a:endParaRPr lang="fr-FR" sz="2200" dirty="0">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21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تمهيد</a:t>
            </a:r>
            <a:endParaRPr lang="fr-FR" sz="3600" dirty="0"/>
          </a:p>
        </p:txBody>
      </p:sp>
      <p:sp>
        <p:nvSpPr>
          <p:cNvPr id="3" name="Espace réservé du contenu 2"/>
          <p:cNvSpPr>
            <a:spLocks noGrp="1"/>
          </p:cNvSpPr>
          <p:nvPr>
            <p:ph idx="1"/>
          </p:nvPr>
        </p:nvSpPr>
        <p:spPr>
          <a:xfrm>
            <a:off x="457200" y="2132855"/>
            <a:ext cx="8229600" cy="2952329"/>
          </a:xfrm>
          <a:solidFill>
            <a:schemeClr val="bg1">
              <a:lumMod val="95000"/>
            </a:schemeClr>
          </a:solidFill>
          <a:ln>
            <a:solidFill>
              <a:schemeClr val="bg1">
                <a:lumMod val="50000"/>
              </a:schemeClr>
            </a:solidFill>
          </a:ln>
        </p:spPr>
        <p:txBody>
          <a:bodyPr>
            <a:normAutofit fontScale="92500"/>
          </a:bodyPr>
          <a:lstStyle/>
          <a:p>
            <a:pPr marL="0" indent="360000" algn="just" rtl="1">
              <a:spcBef>
                <a:spcPts val="0"/>
              </a:spcBef>
              <a:spcAft>
                <a:spcPts val="0"/>
              </a:spcAft>
              <a:buNone/>
            </a:pPr>
            <a:r>
              <a:rPr lang="ar-SA" sz="2800" dirty="0">
                <a:latin typeface="Calibri" panose="020F0502020204030204" pitchFamily="34" charset="0"/>
                <a:ea typeface="Calibri" panose="020F0502020204030204" pitchFamily="34" charset="0"/>
                <a:cs typeface="Simplified Arabic" panose="02020603050405020304" pitchFamily="18" charset="-78"/>
              </a:rPr>
              <a:t>بعد توجه المنظمات إلى إدارة مواردها البشرية وفق منظور استراتيجي ظهرت العديد من النماذج المعتمدة  في ذلك، والتي تضمنت كيفية إدارة الأنشطة التخصصية لإدارة الموارد البشرية من أجل تحقيق الميزة التنافسية المستدامة للمنظمة، ويقصد بنماذج الإدارة الاستراتيجية للموارد البشرية الأسلوب الذي تدار به الموارد البشرية </a:t>
            </a:r>
            <a:r>
              <a:rPr lang="ar-SA" sz="2800" dirty="0" smtClean="0">
                <a:latin typeface="Calibri" panose="020F0502020204030204" pitchFamily="34" charset="0"/>
                <a:ea typeface="Calibri" panose="020F0502020204030204" pitchFamily="34" charset="0"/>
                <a:cs typeface="Simplified Arabic" panose="02020603050405020304" pitchFamily="18" charset="-78"/>
              </a:rPr>
              <a:t>في </a:t>
            </a:r>
            <a:r>
              <a:rPr lang="ar-SA" sz="2800" dirty="0">
                <a:latin typeface="Calibri" panose="020F0502020204030204" pitchFamily="34" charset="0"/>
                <a:ea typeface="Calibri" panose="020F0502020204030204" pitchFamily="34" charset="0"/>
                <a:cs typeface="Simplified Arabic" panose="02020603050405020304" pitchFamily="18" charset="-78"/>
              </a:rPr>
              <a:t>إطار الإدارة الاستراتيجية، ويتضمن هذا الأسلوب ضرورة معرفة طبيعة الموارد البشرية وخصائصها ومؤهلاتها ليتم التعامل معها وفق احتياجات المنظمة والاستراتيجيات المتبناة.</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800" dirty="0"/>
          </a:p>
        </p:txBody>
      </p:sp>
    </p:spTree>
    <p:extLst>
      <p:ext uri="{BB962C8B-B14F-4D97-AF65-F5344CB8AC3E}">
        <p14:creationId xmlns:p14="http://schemas.microsoft.com/office/powerpoint/2010/main" val="1739794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نموذج التفاعل البيئي القائم على أساس موارد المنظمة</a:t>
            </a:r>
            <a:endParaRPr lang="fr-FR" sz="3600" dirty="0"/>
          </a:p>
        </p:txBody>
      </p:sp>
      <p:sp>
        <p:nvSpPr>
          <p:cNvPr id="3" name="Espace réservé du contenu 2"/>
          <p:cNvSpPr>
            <a:spLocks noGrp="1"/>
          </p:cNvSpPr>
          <p:nvPr>
            <p:ph idx="1"/>
          </p:nvPr>
        </p:nvSpPr>
        <p:spPr>
          <a:xfrm>
            <a:off x="457200" y="1899085"/>
            <a:ext cx="8229600" cy="3330115"/>
          </a:xfrm>
          <a:solidFill>
            <a:schemeClr val="bg1">
              <a:lumMod val="95000"/>
            </a:schemeClr>
          </a:solidFill>
          <a:ln>
            <a:solidFill>
              <a:schemeClr val="bg1">
                <a:lumMod val="50000"/>
              </a:schemeClr>
            </a:solidFill>
          </a:ln>
        </p:spPr>
        <p:txBody>
          <a:bodyPr>
            <a:normAutofit/>
          </a:bodyPr>
          <a:lstStyle/>
          <a:p>
            <a:pPr marL="0" indent="360000" algn="just" rtl="1">
              <a:spcBef>
                <a:spcPts val="0"/>
              </a:spcBef>
              <a:spcAft>
                <a:spcPts val="0"/>
              </a:spcAft>
              <a:buNone/>
            </a:pP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ظهر هذا النموذج نتيجة للإسهامات الكثيرة لمجموعة من الباحثين والمفكرين خلال فترة زمنية تقدر بخمسين عام تقريبا على غرار المفكر </a:t>
            </a:r>
            <a:r>
              <a:rPr lang="ar-SA" sz="2000" spc="25" dirty="0" err="1">
                <a:latin typeface="Simplified Arabic" panose="02020603050405020304" pitchFamily="18" charset="-78"/>
                <a:ea typeface="Calibri" panose="020F0502020204030204" pitchFamily="34" charset="0"/>
                <a:cs typeface="Simplified Arabic" panose="02020603050405020304" pitchFamily="18" charset="-78"/>
              </a:rPr>
              <a:t>سلزنيك</a:t>
            </a: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 وبعده المفكرين </a:t>
            </a:r>
            <a:r>
              <a:rPr lang="ar-SA" sz="2000" spc="25" dirty="0" err="1">
                <a:latin typeface="Simplified Arabic" panose="02020603050405020304" pitchFamily="18" charset="-78"/>
                <a:ea typeface="Calibri" panose="020F0502020204030204" pitchFamily="34" charset="0"/>
                <a:cs typeface="Simplified Arabic" panose="02020603050405020304" pitchFamily="18" charset="-78"/>
              </a:rPr>
              <a:t>آميت</a:t>
            </a: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 </a:t>
            </a:r>
            <a:r>
              <a:rPr lang="ar-SA" sz="2000" spc="25" dirty="0" err="1">
                <a:latin typeface="Simplified Arabic" panose="02020603050405020304" pitchFamily="18" charset="-78"/>
                <a:ea typeface="Calibri" panose="020F0502020204030204" pitchFamily="34" charset="0"/>
                <a:cs typeface="Simplified Arabic" panose="02020603050405020304" pitchFamily="18" charset="-78"/>
              </a:rPr>
              <a:t>كابيللي</a:t>
            </a: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 ، </a:t>
            </a:r>
            <a:r>
              <a:rPr lang="ar-SA" sz="2000" spc="25" dirty="0" err="1">
                <a:latin typeface="Simplified Arabic" panose="02020603050405020304" pitchFamily="18" charset="-78"/>
                <a:ea typeface="Calibri" panose="020F0502020204030204" pitchFamily="34" charset="0"/>
                <a:cs typeface="Simplified Arabic" panose="02020603050405020304" pitchFamily="18" charset="-78"/>
              </a:rPr>
              <a:t>بينروز</a:t>
            </a: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 </a:t>
            </a:r>
            <a:r>
              <a:rPr lang="ar-SA" sz="2000" spc="25" dirty="0" err="1" smtClean="0">
                <a:latin typeface="Simplified Arabic" panose="02020603050405020304" pitchFamily="18" charset="-78"/>
                <a:ea typeface="Calibri" panose="020F0502020204030204" pitchFamily="34" charset="0"/>
                <a:cs typeface="Simplified Arabic" panose="02020603050405020304" pitchFamily="18" charset="-78"/>
              </a:rPr>
              <a:t>بيورسل</a:t>
            </a:r>
            <a:r>
              <a:rPr lang="ar-SA" sz="2000" spc="25"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000" dirty="0" smtClean="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وبارني</a:t>
            </a:r>
            <a:r>
              <a:rPr lang="ar-DZ" sz="2000" dirty="0" smtClean="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 </a:t>
            </a:r>
            <a:r>
              <a:rPr lang="ar-SA" sz="2000" spc="25" dirty="0" smtClean="0">
                <a:latin typeface="Simplified Arabic" panose="02020603050405020304" pitchFamily="18" charset="-78"/>
                <a:ea typeface="Calibri" panose="020F0502020204030204" pitchFamily="34" charset="0"/>
                <a:cs typeface="Simplified Arabic" panose="02020603050405020304" pitchFamily="18" charset="-78"/>
              </a:rPr>
              <a:t>ويعد </a:t>
            </a: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هذا النموذج من أكثر نماذج صياغة استراتيجية إدارة الموارد البشرية انتشارا في التطبيق لا</a:t>
            </a:r>
            <a:r>
              <a:rPr lang="ar-SA" sz="2000" dirty="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قترابه من الواقع الفعلي لحركية تفاعل المنظمات والبيئة، </a:t>
            </a:r>
            <a:r>
              <a:rPr lang="ar-DZ" sz="2000" dirty="0" smtClean="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  </a:t>
            </a:r>
            <a:r>
              <a:rPr lang="ar-SA" sz="2000" spc="25" dirty="0" smtClean="0">
                <a:latin typeface="Simplified Arabic" panose="02020603050405020304" pitchFamily="18" charset="-78"/>
                <a:ea typeface="Calibri" panose="020F0502020204030204" pitchFamily="34" charset="0"/>
                <a:cs typeface="Simplified Arabic" panose="02020603050405020304" pitchFamily="18" charset="-78"/>
              </a:rPr>
              <a:t>ومن </a:t>
            </a: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أبرز سماته البعد </a:t>
            </a:r>
            <a:r>
              <a:rPr lang="ar-SA" sz="2000" spc="25" dirty="0" smtClean="0">
                <a:latin typeface="Simplified Arabic" panose="02020603050405020304" pitchFamily="18" charset="-78"/>
                <a:ea typeface="Calibri" panose="020F0502020204030204" pitchFamily="34" charset="0"/>
                <a:cs typeface="Simplified Arabic" panose="02020603050405020304" pitchFamily="18" charset="-78"/>
              </a:rPr>
              <a:t>والشمول.</a:t>
            </a:r>
            <a:endParaRPr lang="ar-DZ" sz="2000" spc="25" dirty="0">
              <a:latin typeface="Simplified Arabic" panose="02020603050405020304" pitchFamily="18" charset="-78"/>
              <a:ea typeface="Calibri" panose="020F0502020204030204" pitchFamily="34" charset="0"/>
              <a:cs typeface="Simplified Arabic" panose="02020603050405020304" pitchFamily="18" charset="-78"/>
            </a:endParaRPr>
          </a:p>
          <a:p>
            <a:pPr marL="0" indent="360000" algn="just" rtl="1">
              <a:spcBef>
                <a:spcPts val="0"/>
              </a:spcBef>
              <a:spcAft>
                <a:spcPts val="0"/>
              </a:spcAft>
              <a:buNone/>
            </a:pP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وقد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قامت فكرة هذا النموذج على أساس التكامل والتفاعل والتداخل ما بين بيئة المنظمة الداخلية وبيئتها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الخارجية، </a:t>
            </a:r>
            <a:r>
              <a:rPr lang="ar-SA" sz="2000" dirty="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وبالتالي فإن تكوين أي استراتيجية يتحدد </a:t>
            </a:r>
            <a:r>
              <a:rPr lang="ar-SA" sz="2000" dirty="0" smtClean="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من </a:t>
            </a:r>
            <a:r>
              <a:rPr lang="ar-SA" sz="2000" dirty="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خلال ما تملكه المنظمة من موارد، </a:t>
            </a:r>
            <a:r>
              <a:rPr lang="ar-SA" sz="2000" dirty="0">
                <a:latin typeface="Simplified Arabic" panose="02020603050405020304" pitchFamily="18" charset="-78"/>
                <a:ea typeface="Calibri" panose="020F0502020204030204" pitchFamily="34" charset="0"/>
                <a:cs typeface="Simplified Arabic" panose="02020603050405020304" pitchFamily="18" charset="-78"/>
              </a:rPr>
              <a:t>وخاصة الموارد البشرية باعتبارها </a:t>
            </a:r>
            <a:r>
              <a:rPr lang="ar-SA" sz="2000" dirty="0" smtClean="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أصلا </a:t>
            </a:r>
            <a:r>
              <a:rPr lang="ar-SA" sz="2000" dirty="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استراتيجيا يصعب تقليده من قبل المنافسين</a:t>
            </a:r>
            <a:r>
              <a:rPr lang="ar-SA" sz="2000" dirty="0">
                <a:latin typeface="Simplified Arabic" panose="02020603050405020304" pitchFamily="18" charset="-78"/>
                <a:ea typeface="Calibri" panose="020F0502020204030204" pitchFamily="34" charset="0"/>
                <a:cs typeface="Simplified Arabic" panose="02020603050405020304" pitchFamily="18" charset="-78"/>
              </a:rPr>
              <a:t>، لذلك يتوجب على منظمات الأعمال العمل على تدريبهم وتنميتهم بشكل مستمر، من أجل اكسابهم المعارف والمهارات اللازمة لإدارة الموارد المادية </a:t>
            </a:r>
            <a:r>
              <a:rPr lang="ar-SA" sz="2000" dirty="0">
                <a:solidFill>
                  <a:srgbClr val="1D2129"/>
                </a:solidFill>
                <a:latin typeface="Simplified Arabic" panose="02020603050405020304" pitchFamily="18" charset="-78"/>
                <a:ea typeface="Calibri" panose="020F0502020204030204" pitchFamily="34" charset="0"/>
                <a:cs typeface="Simplified Arabic" panose="02020603050405020304" pitchFamily="18" charset="-78"/>
              </a:rPr>
              <a:t>واستغلال الفرص ومواجهة التهديدات البيئية.</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360000" algn="just" rtl="1">
              <a:lnSpc>
                <a:spcPct val="110000"/>
              </a:lnSpc>
              <a:spcBef>
                <a:spcPts val="0"/>
              </a:spcBef>
              <a:spcAft>
                <a:spcPts val="0"/>
              </a:spcAft>
              <a:buNone/>
            </a:pPr>
            <a:endParaRPr lang="fr-FR" sz="2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Tree>
    <p:extLst>
      <p:ext uri="{BB962C8B-B14F-4D97-AF65-F5344CB8AC3E}">
        <p14:creationId xmlns:p14="http://schemas.microsoft.com/office/powerpoint/2010/main" val="4042689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fontScale="90000"/>
          </a:bodyPr>
          <a:lstStyle/>
          <a:p>
            <a:r>
              <a:rPr lang="ar-SA" sz="3600" b="1" dirty="0">
                <a:ea typeface="Calibri" panose="020F0502020204030204" pitchFamily="34" charset="0"/>
                <a:cs typeface="Simplified Arabic" panose="02020603050405020304" pitchFamily="18" charset="-78"/>
              </a:rPr>
              <a:t>مكونات </a:t>
            </a:r>
            <a:r>
              <a:rPr lang="ar-DZ" sz="3600" b="1" dirty="0" smtClean="0">
                <a:ea typeface="Calibri" panose="020F0502020204030204" pitchFamily="34" charset="0"/>
                <a:cs typeface="Simplified Arabic" panose="02020603050405020304" pitchFamily="18" charset="-78"/>
              </a:rPr>
              <a:t>نموذج التفاعل البيئي القائم على أساس موارد المنظمة</a:t>
            </a:r>
            <a:endParaRPr lang="fr-FR" sz="3600" dirty="0"/>
          </a:p>
        </p:txBody>
      </p:sp>
      <p:sp>
        <p:nvSpPr>
          <p:cNvPr id="3" name="Espace réservé du contenu 2"/>
          <p:cNvSpPr>
            <a:spLocks noGrp="1"/>
          </p:cNvSpPr>
          <p:nvPr>
            <p:ph idx="1"/>
          </p:nvPr>
        </p:nvSpPr>
        <p:spPr>
          <a:xfrm>
            <a:off x="457200" y="1600201"/>
            <a:ext cx="8229600" cy="460647"/>
          </a:xfrm>
          <a:solidFill>
            <a:schemeClr val="bg1">
              <a:lumMod val="95000"/>
            </a:schemeClr>
          </a:solidFill>
          <a:ln>
            <a:solidFill>
              <a:schemeClr val="bg1">
                <a:lumMod val="50000"/>
              </a:schemeClr>
            </a:solidFill>
          </a:ln>
        </p:spPr>
        <p:txBody>
          <a:bodyPr>
            <a:normAutofit/>
          </a:bodyPr>
          <a:lstStyle/>
          <a:p>
            <a:pPr marL="0" lvl="0" indent="0" algn="just" rtl="1">
              <a:spcBef>
                <a:spcPts val="0"/>
              </a:spcBef>
              <a:buClr>
                <a:srgbClr val="000000"/>
              </a:buClr>
              <a:buNone/>
              <a:tabLst>
                <a:tab pos="89535" algn="r"/>
              </a:tabLst>
            </a:pPr>
            <a:r>
              <a:rPr lang="ar-SA" sz="1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المسح والتحليل البيئي الداخلي والخارجي للمنظمة</a:t>
            </a:r>
            <a:r>
              <a:rPr lang="ar-DZ" sz="1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عن طريق جمع البيانات الإحصائية</a:t>
            </a:r>
            <a:r>
              <a:rPr lang="ar-SA" sz="19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19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buNone/>
            </a:pPr>
            <a:endParaRPr lang="fr-FR" dirty="0"/>
          </a:p>
        </p:txBody>
      </p:sp>
      <p:sp>
        <p:nvSpPr>
          <p:cNvPr id="4" name="Espace réservé du contenu 2"/>
          <p:cNvSpPr txBox="1">
            <a:spLocks/>
          </p:cNvSpPr>
          <p:nvPr/>
        </p:nvSpPr>
        <p:spPr>
          <a:xfrm>
            <a:off x="452099" y="2238549"/>
            <a:ext cx="8229600" cy="686395"/>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الموارد </a:t>
            </a:r>
            <a:r>
              <a:rPr lang="ar-DZ" sz="1800" dirty="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المادية والبشرية </a:t>
            </a:r>
            <a:r>
              <a:rPr lang="ar-SA" sz="1800" dirty="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المتنوعة التي تمتلكها المنظمة</a:t>
            </a:r>
            <a:r>
              <a:rPr lang="ar-DZ" sz="1800" dirty="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 والتي تعتمد عليها في تنفيذ استراتيجيتها</a:t>
            </a:r>
            <a:r>
              <a:rPr lang="ar-SA"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المتضمنة لرسالتها، وغاياتها وأهدافها.</a:t>
            </a:r>
            <a:endParaRPr lang="fr-FR" sz="1800" dirty="0">
              <a:solidFill>
                <a:prstClr val="black"/>
              </a:solidFill>
              <a:latin typeface="Calibri" panose="020F0502020204030204" pitchFamily="34" charset="0"/>
              <a:ea typeface="Calibri" panose="020F0502020204030204" pitchFamily="34" charset="0"/>
              <a:cs typeface="Felix Titling" panose="04060505060202020A04" pitchFamily="82" charset="0"/>
            </a:endParaRPr>
          </a:p>
        </p:txBody>
      </p:sp>
      <p:sp>
        <p:nvSpPr>
          <p:cNvPr id="5" name="Espace réservé du contenu 2"/>
          <p:cNvSpPr txBox="1">
            <a:spLocks/>
          </p:cNvSpPr>
          <p:nvPr/>
        </p:nvSpPr>
        <p:spPr>
          <a:xfrm>
            <a:off x="452099" y="3102645"/>
            <a:ext cx="8229600" cy="758403"/>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تعليم وتدريب الموارد البشرية، بهدف إكسابها المهارات والخبرات اللازمة للتعامل مع خصائص موارد المنظمة المادية المتغيرة.</a:t>
            </a:r>
            <a:endParaRPr lang="fr-FR" sz="1800" dirty="0">
              <a:solidFill>
                <a:prstClr val="black"/>
              </a:solidFill>
              <a:latin typeface="Calibri" panose="020F0502020204030204" pitchFamily="34" charset="0"/>
              <a:ea typeface="Calibri" panose="020F0502020204030204" pitchFamily="34" charset="0"/>
              <a:cs typeface="Felix Titling" panose="04060505060202020A04" pitchFamily="82" charset="0"/>
            </a:endParaRPr>
          </a:p>
        </p:txBody>
      </p:sp>
      <p:sp>
        <p:nvSpPr>
          <p:cNvPr id="6" name="Espace réservé du contenu 2"/>
          <p:cNvSpPr txBox="1">
            <a:spLocks/>
          </p:cNvSpPr>
          <p:nvPr/>
        </p:nvSpPr>
        <p:spPr>
          <a:xfrm>
            <a:off x="452099" y="5190877"/>
            <a:ext cx="8229600" cy="470371"/>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تحفيز الموارد البشرية</a:t>
            </a:r>
            <a:r>
              <a:rPr lang="ar-DZ" sz="1800" dirty="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لضمان الاستخدام الأمثل لها وتشجيعها على الابداع والابتكار.</a:t>
            </a:r>
            <a:endParaRPr lang="fr-FR" sz="1800" dirty="0">
              <a:solidFill>
                <a:prstClr val="black"/>
              </a:solidFill>
              <a:latin typeface="Calibri" panose="020F0502020204030204" pitchFamily="34" charset="0"/>
              <a:ea typeface="Calibri" panose="020F0502020204030204" pitchFamily="34" charset="0"/>
              <a:cs typeface="Felix Titling" panose="04060505060202020A04" pitchFamily="82" charset="0"/>
            </a:endParaRPr>
          </a:p>
        </p:txBody>
      </p:sp>
      <p:sp>
        <p:nvSpPr>
          <p:cNvPr id="7" name="Espace réservé du contenu 2"/>
          <p:cNvSpPr txBox="1">
            <a:spLocks/>
          </p:cNvSpPr>
          <p:nvPr/>
        </p:nvSpPr>
        <p:spPr>
          <a:xfrm>
            <a:off x="452099" y="4038749"/>
            <a:ext cx="8229600" cy="97442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التقنية: </a:t>
            </a:r>
            <a:r>
              <a:rPr lang="ar-SA"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يركز </a:t>
            </a:r>
            <a:r>
              <a:rPr lang="ar-DZ"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هذا ال</a:t>
            </a:r>
            <a:r>
              <a:rPr lang="ar-SA"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نموذج على أهمية تدريب الموارد البشرية</a:t>
            </a:r>
            <a:r>
              <a:rPr lang="ar-DZ"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على التكنولوجيا الحديثة والمتقدمة لإكساب هذه الموارد المهارات، والخبرات، والمعرفة اللازمة للتعامل مع هذه التكنولوجيا كل في موقعه</a:t>
            </a:r>
            <a:r>
              <a:rPr lang="ar-DZ"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حتى يتسنى</a:t>
            </a:r>
            <a:r>
              <a:rPr lang="ar-DZ"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للمنظمة </a:t>
            </a:r>
            <a:r>
              <a:rPr lang="ar-SA" sz="18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الحفاظ على موقعها التنافسي وحصتها السوقية.</a:t>
            </a:r>
            <a:endParaRPr lang="fr-FR" sz="1800" dirty="0">
              <a:solidFill>
                <a:prstClr val="black"/>
              </a:solidFill>
              <a:latin typeface="Calibri" panose="020F0502020204030204" pitchFamily="34" charset="0"/>
              <a:ea typeface="Calibri" panose="020F0502020204030204" pitchFamily="34" charset="0"/>
              <a:cs typeface="Felix Titling" panose="04060505060202020A04" pitchFamily="82" charset="0"/>
            </a:endParaRPr>
          </a:p>
        </p:txBody>
      </p:sp>
    </p:spTree>
    <p:extLst>
      <p:ext uri="{BB962C8B-B14F-4D97-AF65-F5344CB8AC3E}">
        <p14:creationId xmlns:p14="http://schemas.microsoft.com/office/powerpoint/2010/main" val="32180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Espace réservé du contenu 58"/>
          <p:cNvPicPr>
            <a:picLocks noGrp="1" noChangeAspect="1"/>
          </p:cNvPicPr>
          <p:nvPr>
            <p:ph idx="1"/>
          </p:nvPr>
        </p:nvPicPr>
        <p:blipFill>
          <a:blip r:embed="rId2"/>
          <a:stretch>
            <a:fillRect/>
          </a:stretch>
        </p:blipFill>
        <p:spPr>
          <a:xfrm>
            <a:off x="827584" y="980728"/>
            <a:ext cx="7416824" cy="5145435"/>
          </a:xfrm>
          <a:prstGeom prst="rect">
            <a:avLst/>
          </a:prstGeom>
        </p:spPr>
      </p:pic>
      <p:sp>
        <p:nvSpPr>
          <p:cNvPr id="60" name="ZoneTexte 59"/>
          <p:cNvSpPr txBox="1"/>
          <p:nvPr/>
        </p:nvSpPr>
        <p:spPr>
          <a:xfrm>
            <a:off x="1835696" y="836712"/>
            <a:ext cx="4896544" cy="369332"/>
          </a:xfrm>
          <a:prstGeom prst="rect">
            <a:avLst/>
          </a:prstGeom>
          <a:solidFill>
            <a:schemeClr val="bg1">
              <a:lumMod val="95000"/>
            </a:schemeClr>
          </a:solidFill>
          <a:ln>
            <a:solidFill>
              <a:schemeClr val="bg1">
                <a:lumMod val="65000"/>
              </a:schemeClr>
            </a:solidFill>
          </a:ln>
        </p:spPr>
        <p:txBody>
          <a:bodyPr wrap="square" rtlCol="0">
            <a:spAutoFit/>
          </a:bodyPr>
          <a:lstStyle/>
          <a:p>
            <a:pPr algn="ctr"/>
            <a:r>
              <a:rPr lang="ar-DZ" dirty="0" smtClean="0"/>
              <a:t>نموذج التفاعل البيئي القائم على أساس موارد المنظمة</a:t>
            </a:r>
            <a:endParaRPr lang="fr-FR" dirty="0"/>
          </a:p>
        </p:txBody>
      </p:sp>
    </p:spTree>
    <p:extLst>
      <p:ext uri="{BB962C8B-B14F-4D97-AF65-F5344CB8AC3E}">
        <p14:creationId xmlns:p14="http://schemas.microsoft.com/office/powerpoint/2010/main" val="130448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نموذج </a:t>
            </a:r>
            <a:r>
              <a:rPr lang="ar-DZ" sz="3600" b="1" dirty="0" smtClean="0"/>
              <a:t>ديفيد جست</a:t>
            </a:r>
            <a:endParaRPr lang="fr-FR" sz="3600" dirty="0"/>
          </a:p>
        </p:txBody>
      </p:sp>
      <p:sp>
        <p:nvSpPr>
          <p:cNvPr id="3" name="Espace réservé du contenu 2"/>
          <p:cNvSpPr>
            <a:spLocks noGrp="1"/>
          </p:cNvSpPr>
          <p:nvPr>
            <p:ph idx="1"/>
          </p:nvPr>
        </p:nvSpPr>
        <p:spPr>
          <a:xfrm>
            <a:off x="457200" y="1723041"/>
            <a:ext cx="8229600" cy="1129896"/>
          </a:xfrm>
          <a:solidFill>
            <a:schemeClr val="bg1">
              <a:lumMod val="95000"/>
            </a:schemeClr>
          </a:solidFill>
          <a:ln>
            <a:solidFill>
              <a:schemeClr val="bg1">
                <a:lumMod val="50000"/>
              </a:schemeClr>
            </a:solidFill>
          </a:ln>
        </p:spPr>
        <p:txBody>
          <a:bodyPr>
            <a:normAutofit fontScale="92500" lnSpcReduction="20000"/>
          </a:bodyPr>
          <a:lstStyle/>
          <a:p>
            <a:pPr marL="0" indent="360000" algn="just" rtl="1">
              <a:spcBef>
                <a:spcPts val="0"/>
              </a:spcBef>
              <a:spcAft>
                <a:spcPts val="0"/>
              </a:spcAft>
              <a:buNone/>
            </a:pP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نموذج ديفيد جست هو أحد نماذج تصميم </a:t>
            </a:r>
            <a:r>
              <a:rPr lang="ar-SA" sz="2000" spc="25" dirty="0" smtClean="0">
                <a:latin typeface="Simplified Arabic" panose="02020603050405020304" pitchFamily="18" charset="-78"/>
                <a:ea typeface="Calibri" panose="020F0502020204030204" pitchFamily="34" charset="0"/>
                <a:cs typeface="Simplified Arabic" panose="02020603050405020304" pitchFamily="18" charset="-78"/>
              </a:rPr>
              <a:t>استراتيجية</a:t>
            </a:r>
            <a:r>
              <a:rPr lang="ar-DZ" sz="2000" spc="25" dirty="0" smtClean="0">
                <a:latin typeface="Simplified Arabic" panose="02020603050405020304" pitchFamily="18" charset="-78"/>
                <a:ea typeface="Calibri" panose="020F0502020204030204" pitchFamily="34" charset="0"/>
                <a:cs typeface="Simplified Arabic" panose="02020603050405020304" pitchFamily="18" charset="-78"/>
              </a:rPr>
              <a:t> إدارة الموارد البشرية</a:t>
            </a:r>
            <a:r>
              <a:rPr lang="fr-FR" sz="2000" spc="25" dirty="0">
                <a:latin typeface="Simplified Arabic" panose="02020603050405020304" pitchFamily="18" charset="-78"/>
                <a:ea typeface="Calibri" panose="020F0502020204030204" pitchFamily="34" charset="0"/>
                <a:cs typeface="Simplified Arabic" panose="02020603050405020304" pitchFamily="18" charset="-78"/>
              </a:rPr>
              <a:t> </a:t>
            </a: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في منظمات الأعمال قام بوضعه </a:t>
            </a:r>
            <a:r>
              <a:rPr lang="ar-SA" sz="2000" spc="25" dirty="0" smtClean="0">
                <a:latin typeface="Simplified Arabic" panose="02020603050405020304" pitchFamily="18" charset="-78"/>
                <a:ea typeface="Calibri" panose="020F0502020204030204" pitchFamily="34" charset="0"/>
                <a:cs typeface="Simplified Arabic" panose="02020603050405020304" pitchFamily="18" charset="-78"/>
              </a:rPr>
              <a:t>د</a:t>
            </a:r>
            <a:r>
              <a:rPr lang="ar-DZ" sz="2000" spc="25" dirty="0" smtClean="0">
                <a:latin typeface="Simplified Arabic" panose="02020603050405020304" pitchFamily="18" charset="-78"/>
                <a:ea typeface="Calibri" panose="020F0502020204030204" pitchFamily="34" charset="0"/>
                <a:cs typeface="Simplified Arabic" panose="02020603050405020304" pitchFamily="18" charset="-78"/>
              </a:rPr>
              <a:t>ي</a:t>
            </a:r>
            <a:r>
              <a:rPr lang="ar-SA" sz="2000" spc="25" dirty="0" smtClean="0">
                <a:latin typeface="Simplified Arabic" panose="02020603050405020304" pitchFamily="18" charset="-78"/>
                <a:ea typeface="Calibri" panose="020F0502020204030204" pitchFamily="34" charset="0"/>
                <a:cs typeface="Simplified Arabic" panose="02020603050405020304" pitchFamily="18" charset="-78"/>
              </a:rPr>
              <a:t>فيد</a:t>
            </a:r>
            <a:r>
              <a:rPr lang="ar-DZ" sz="2000" spc="25"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000" spc="25" dirty="0" smtClean="0">
                <a:latin typeface="Simplified Arabic" panose="02020603050405020304" pitchFamily="18" charset="-78"/>
                <a:ea typeface="Calibri" panose="020F0502020204030204" pitchFamily="34" charset="0"/>
                <a:cs typeface="Simplified Arabic" panose="02020603050405020304" pitchFamily="18" charset="-78"/>
              </a:rPr>
              <a:t>جست </a:t>
            </a: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سنة 1997 بعد </a:t>
            </a:r>
            <a:r>
              <a:rPr lang="ar-SA" sz="2000" spc="25" dirty="0" smtClean="0">
                <a:latin typeface="Simplified Arabic" panose="02020603050405020304" pitchFamily="18" charset="-78"/>
                <a:ea typeface="Calibri" panose="020F0502020204030204" pitchFamily="34" charset="0"/>
                <a:cs typeface="Simplified Arabic" panose="02020603050405020304" pitchFamily="18" charset="-78"/>
              </a:rPr>
              <a:t>قيامه </a:t>
            </a:r>
            <a:r>
              <a:rPr lang="ar-SA" sz="2000" spc="25" dirty="0">
                <a:latin typeface="Simplified Arabic" panose="02020603050405020304" pitchFamily="18" charset="-78"/>
                <a:ea typeface="Calibri" panose="020F0502020204030204" pitchFamily="34" charset="0"/>
                <a:cs typeface="Simplified Arabic" panose="02020603050405020304" pitchFamily="18" charset="-78"/>
              </a:rPr>
              <a:t>بعدد من التجارب والأبحاث، وقد تضمن مجموعة من المكونات التي تعتبر سبب نجاح استراتيجية إدارة الموارد البشرية، حيث يتمثل أول مكون في تحديد أهداف استراتيجية إدارة الموارد البشرية وصولا إلى نتائج الأداء الكلي، وهي كما يأتي بالتفصيل</a:t>
            </a:r>
            <a:r>
              <a:rPr lang="fr-FR" sz="2000" spc="25" dirty="0">
                <a:latin typeface="Simplified Arabic" panose="02020603050405020304" pitchFamily="18" charset="-78"/>
                <a:ea typeface="Calibri" panose="020F0502020204030204" pitchFamily="34" charset="0"/>
                <a:cs typeface="Simplified Arabic" panose="02020603050405020304" pitchFamily="18" charset="-78"/>
              </a:rPr>
              <a:t>:</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360000" algn="just" rtl="1">
              <a:lnSpc>
                <a:spcPct val="110000"/>
              </a:lnSpc>
              <a:spcBef>
                <a:spcPts val="0"/>
              </a:spcBef>
              <a:spcAft>
                <a:spcPts val="0"/>
              </a:spcAft>
              <a:buNone/>
            </a:pPr>
            <a:endParaRPr lang="fr-FR" sz="2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
        <p:nvSpPr>
          <p:cNvPr id="4" name="Espace réservé du contenu 2"/>
          <p:cNvSpPr txBox="1">
            <a:spLocks/>
          </p:cNvSpPr>
          <p:nvPr/>
        </p:nvSpPr>
        <p:spPr>
          <a:xfrm>
            <a:off x="457200" y="3068960"/>
            <a:ext cx="8229600" cy="122413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r" rtl="1">
              <a:lnSpc>
                <a:spcPct val="110000"/>
              </a:lnSpc>
              <a:spcBef>
                <a:spcPts val="0"/>
              </a:spcBef>
              <a:buClr>
                <a:srgbClr val="000000"/>
              </a:buClr>
              <a:buFont typeface="Felix Titling" panose="04060505060202020A04" pitchFamily="82" charset="0"/>
              <a:buChar char="-"/>
              <a:tabLst>
                <a:tab pos="89535"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تحديد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أهداف استراتيجية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إدارة</a:t>
            </a: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الموارد البشرية</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 المتمثلة في: </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10000"/>
              </a:lnSpc>
              <a:spcBef>
                <a:spcPts val="0"/>
              </a:spcBef>
              <a:buFont typeface="Symbol" panose="05050102010706020507" pitchFamily="18" charset="2"/>
              <a:buChar char=""/>
              <a:tabLst>
                <a:tab pos="179705"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تحقيق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الإبداع والابتكار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وتأصيله.</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10000"/>
              </a:lnSpc>
              <a:spcBef>
                <a:spcPts val="0"/>
              </a:spcBef>
              <a:buFont typeface="Symbol" panose="05050102010706020507" pitchFamily="18" charset="2"/>
              <a:buChar char=""/>
              <a:tabLst>
                <a:tab pos="179705"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تحقيق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الجودة في المنتجات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والسلع.</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10000"/>
              </a:lnSpc>
              <a:spcBef>
                <a:spcPts val="0"/>
              </a:spcBef>
              <a:buFont typeface="Symbol" panose="05050102010706020507" pitchFamily="18" charset="2"/>
              <a:buChar char=""/>
              <a:tabLst>
                <a:tab pos="179705"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تخفيض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تكلفة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الإنتاج.</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spcBef>
                <a:spcPts val="0"/>
              </a:spcBef>
              <a:buFont typeface="Arial" pitchFamily="34" charset="0"/>
              <a:buNone/>
            </a:pPr>
            <a:endParaRPr lang="fr-FR" sz="22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
        <p:nvSpPr>
          <p:cNvPr id="5" name="Espace réservé du contenu 2"/>
          <p:cNvSpPr txBox="1">
            <a:spLocks/>
          </p:cNvSpPr>
          <p:nvPr/>
        </p:nvSpPr>
        <p:spPr>
          <a:xfrm>
            <a:off x="457200" y="4531352"/>
            <a:ext cx="8229600" cy="213800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ممارسات إدارة الموارد البشرية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المتعلقة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بالجوانب الآتية:</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Font typeface="Symbol" panose="05050102010706020507" pitchFamily="18" charset="2"/>
              <a:buChar char=""/>
              <a:tabLst>
                <a:tab pos="179705"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استقطاب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أفضل وأنسب الموارد البشرية المتوافرة والمتاحة في سوق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العمل.</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Font typeface="Symbol" panose="05050102010706020507" pitchFamily="18" charset="2"/>
              <a:buChar char=""/>
              <a:tabLst>
                <a:tab pos="179705"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تعليم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وتدريب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وتنمية</a:t>
            </a: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الموارد البشرية</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 بصفة مستديمة.</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Font typeface="Symbol" panose="05050102010706020507" pitchFamily="18" charset="2"/>
              <a:buChar char=""/>
              <a:tabLst>
                <a:tab pos="179705"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وضع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نظام شامل وموضوعي لتقييم أداء الموارد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البشرية</a:t>
            </a: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و</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وضـع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نظام موضوعي للتعويضات.</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Font typeface="Symbol" panose="05050102010706020507" pitchFamily="18" charset="2"/>
              <a:buChar char=""/>
              <a:tabLst>
                <a:tab pos="179705"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تهيئة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وتوفير ظروف عمل مناسبة وملائمة وصحية.</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Font typeface="Symbol" panose="05050102010706020507" pitchFamily="18" charset="2"/>
              <a:buChar char=""/>
              <a:tabLst>
                <a:tab pos="179705"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تهيئة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وتوفير الظروف البيئية التي تعمل على تنمية الولاء والانتماء لدى الموارد البشرية اتجاه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المنظمة.</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spcBef>
                <a:spcPts val="0"/>
              </a:spcBef>
              <a:buFont typeface="Arial" pitchFamily="34" charset="0"/>
              <a:buNone/>
            </a:pPr>
            <a:endParaRPr lang="fr-FR" sz="22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Tree>
    <p:extLst>
      <p:ext uri="{BB962C8B-B14F-4D97-AF65-F5344CB8AC3E}">
        <p14:creationId xmlns:p14="http://schemas.microsoft.com/office/powerpoint/2010/main" val="4100827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9"/>
            <a:ext cx="8229600" cy="1656184"/>
          </a:xfrm>
          <a:solidFill>
            <a:schemeClr val="bg1">
              <a:lumMod val="95000"/>
            </a:schemeClr>
          </a:solidFill>
          <a:ln>
            <a:solidFill>
              <a:schemeClr val="bg1">
                <a:lumMod val="50000"/>
              </a:schemeClr>
            </a:solidFill>
          </a:ln>
        </p:spPr>
        <p:txBody>
          <a:bodyPr>
            <a:normAutofit/>
          </a:bodyPr>
          <a:lstStyle/>
          <a:p>
            <a:pPr marL="0" lvl="0" indent="0" algn="just" rtl="1">
              <a:spcBef>
                <a:spcPts val="0"/>
              </a:spcBef>
              <a:buClr>
                <a:srgbClr val="000000"/>
              </a:buClr>
              <a:buFont typeface="Felix Titling" panose="04060505060202020A04" pitchFamily="82" charset="0"/>
              <a:buChar char="-"/>
              <a:tabLst>
                <a:tab pos="89535" algn="r"/>
              </a:tabLst>
            </a:pPr>
            <a:r>
              <a:rPr lang="ar-DZ" sz="18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dirty="0" smtClean="0">
                <a:latin typeface="Simplified Arabic" panose="02020603050405020304" pitchFamily="18" charset="-78"/>
                <a:ea typeface="Times New Roman" panose="02020603050405020304" pitchFamily="18" charset="0"/>
                <a:cs typeface="Simplified Arabic" panose="02020603050405020304" pitchFamily="18" charset="-78"/>
              </a:rPr>
              <a:t>نتائج </a:t>
            </a:r>
            <a:r>
              <a:rPr lang="ar-SA" sz="1800" dirty="0">
                <a:latin typeface="Simplified Arabic" panose="02020603050405020304" pitchFamily="18" charset="-78"/>
                <a:ea typeface="Times New Roman" panose="02020603050405020304" pitchFamily="18" charset="0"/>
                <a:cs typeface="Simplified Arabic" panose="02020603050405020304" pitchFamily="18" charset="-78"/>
              </a:rPr>
              <a:t>ممارسات إدارة الموارد البشرية: </a:t>
            </a:r>
            <a:r>
              <a:rPr lang="ar-SA" sz="1800" spc="25" dirty="0">
                <a:latin typeface="Simplified Arabic" panose="02020603050405020304" pitchFamily="18" charset="-78"/>
                <a:ea typeface="Calibri" panose="020F0502020204030204" pitchFamily="34" charset="0"/>
                <a:cs typeface="Simplified Arabic" panose="02020603050405020304" pitchFamily="18" charset="-78"/>
              </a:rPr>
              <a:t>إذا تم تطبيق الممارسات بطريقة سليمة بناء على الخطة المحددة سوف تحقق المنظمة مجموعة من النتائج منها:</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tabLst>
                <a:tab pos="179705" algn="r"/>
              </a:tabLst>
            </a:pPr>
            <a:r>
              <a:rPr lang="ar-DZ" sz="18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dirty="0" smtClean="0">
                <a:latin typeface="Simplified Arabic" panose="02020603050405020304" pitchFamily="18" charset="-78"/>
                <a:ea typeface="Times New Roman" panose="02020603050405020304" pitchFamily="18" charset="0"/>
                <a:cs typeface="Simplified Arabic" panose="02020603050405020304" pitchFamily="18" charset="-78"/>
              </a:rPr>
              <a:t>زيادة </a:t>
            </a:r>
            <a:r>
              <a:rPr lang="ar-SA" sz="1800" dirty="0">
                <a:latin typeface="Simplified Arabic" panose="02020603050405020304" pitchFamily="18" charset="-78"/>
                <a:ea typeface="Times New Roman" panose="02020603050405020304" pitchFamily="18" charset="0"/>
                <a:cs typeface="Simplified Arabic" panose="02020603050405020304" pitchFamily="18" charset="-78"/>
              </a:rPr>
              <a:t>درجات الانتماء والولاء </a:t>
            </a:r>
            <a:r>
              <a:rPr lang="ar-SA" sz="1800" dirty="0" smtClean="0">
                <a:latin typeface="Simplified Arabic" panose="02020603050405020304" pitchFamily="18" charset="-78"/>
                <a:ea typeface="Times New Roman" panose="02020603050405020304" pitchFamily="18" charset="0"/>
                <a:cs typeface="Simplified Arabic" panose="02020603050405020304" pitchFamily="18" charset="-78"/>
              </a:rPr>
              <a:t>لدى</a:t>
            </a:r>
            <a:r>
              <a:rPr lang="ar-DZ" sz="1800" dirty="0" smtClean="0">
                <a:latin typeface="Simplified Arabic" panose="02020603050405020304" pitchFamily="18" charset="-78"/>
                <a:ea typeface="Times New Roman" panose="02020603050405020304" pitchFamily="18" charset="0"/>
                <a:cs typeface="Simplified Arabic" panose="02020603050405020304" pitchFamily="18" charset="-78"/>
              </a:rPr>
              <a:t> الموارد البشرية </a:t>
            </a:r>
            <a:r>
              <a:rPr lang="ar-SA" sz="1800" dirty="0" smtClean="0">
                <a:latin typeface="Simplified Arabic" panose="02020603050405020304" pitchFamily="18" charset="-78"/>
                <a:ea typeface="Times New Roman" panose="02020603050405020304" pitchFamily="18" charset="0"/>
                <a:cs typeface="Simplified Arabic" panose="02020603050405020304" pitchFamily="18" charset="-78"/>
              </a:rPr>
              <a:t>للمنظمة</a:t>
            </a:r>
            <a:r>
              <a:rPr lang="ar-SA" sz="18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tabLst>
                <a:tab pos="179705" algn="r"/>
              </a:tabLst>
            </a:pPr>
            <a:r>
              <a:rPr lang="ar-DZ" sz="18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dirty="0" smtClean="0">
                <a:latin typeface="Simplified Arabic" panose="02020603050405020304" pitchFamily="18" charset="-78"/>
                <a:ea typeface="Times New Roman" panose="02020603050405020304" pitchFamily="18" charset="0"/>
                <a:cs typeface="Simplified Arabic" panose="02020603050405020304" pitchFamily="18" charset="-78"/>
              </a:rPr>
              <a:t>تحقيق </a:t>
            </a:r>
            <a:r>
              <a:rPr lang="ar-SA" sz="1800" dirty="0">
                <a:latin typeface="Simplified Arabic" panose="02020603050405020304" pitchFamily="18" charset="-78"/>
                <a:ea typeface="Times New Roman" panose="02020603050405020304" pitchFamily="18" charset="0"/>
                <a:cs typeface="Simplified Arabic" panose="02020603050405020304" pitchFamily="18" charset="-78"/>
              </a:rPr>
              <a:t>المرونة والانسيابية في أداء الوظائف والأعمال والمهام والأنشطة.</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tabLst>
                <a:tab pos="179705" algn="r"/>
              </a:tabLst>
            </a:pPr>
            <a:r>
              <a:rPr lang="ar-DZ" sz="18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dirty="0" smtClean="0">
                <a:latin typeface="Simplified Arabic" panose="02020603050405020304" pitchFamily="18" charset="-78"/>
                <a:ea typeface="Times New Roman" panose="02020603050405020304" pitchFamily="18" charset="0"/>
                <a:cs typeface="Simplified Arabic" panose="02020603050405020304" pitchFamily="18" charset="-78"/>
              </a:rPr>
              <a:t>الشعور </a:t>
            </a:r>
            <a:r>
              <a:rPr lang="ar-SA" sz="1800" dirty="0">
                <a:latin typeface="Simplified Arabic" panose="02020603050405020304" pitchFamily="18" charset="-78"/>
                <a:ea typeface="Times New Roman" panose="02020603050405020304" pitchFamily="18" charset="0"/>
                <a:cs typeface="Simplified Arabic" panose="02020603050405020304" pitchFamily="18" charset="-78"/>
              </a:rPr>
              <a:t>بالرضا اتجاه العمل في المنظمة.</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buNone/>
            </a:pPr>
            <a:endParaRPr lang="fr-FR" dirty="0"/>
          </a:p>
        </p:txBody>
      </p:sp>
      <p:sp>
        <p:nvSpPr>
          <p:cNvPr id="4" name="Espace réservé du contenu 2"/>
          <p:cNvSpPr txBox="1">
            <a:spLocks/>
          </p:cNvSpPr>
          <p:nvPr/>
        </p:nvSpPr>
        <p:spPr>
          <a:xfrm>
            <a:off x="452099" y="2564904"/>
            <a:ext cx="8229600" cy="792088"/>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a:latin typeface="Calibri" panose="020F0502020204030204" pitchFamily="34" charset="0"/>
                <a:ea typeface="Times New Roman" panose="02020603050405020304" pitchFamily="18" charset="0"/>
                <a:cs typeface="Simplified Arabic" panose="02020603050405020304" pitchFamily="18" charset="-78"/>
              </a:rPr>
              <a:t>نتائج سلوك الموارد البشرية</a:t>
            </a:r>
            <a:r>
              <a:rPr lang="ar-SA" sz="1800" b="1" dirty="0">
                <a:latin typeface="Calibri" panose="020F0502020204030204" pitchFamily="34" charset="0"/>
                <a:ea typeface="Times New Roman" panose="02020603050405020304" pitchFamily="18" charset="0"/>
                <a:cs typeface="Simplified Arabic" panose="02020603050405020304" pitchFamily="18" charset="-78"/>
              </a:rPr>
              <a:t>: </a:t>
            </a:r>
            <a:r>
              <a:rPr lang="ar-SA" sz="1800" spc="25" dirty="0">
                <a:latin typeface="Calibri" panose="020F0502020204030204" pitchFamily="34" charset="0"/>
                <a:ea typeface="Calibri" panose="020F0502020204030204" pitchFamily="34" charset="0"/>
                <a:cs typeface="Simplified Arabic" panose="02020603050405020304" pitchFamily="18" charset="-78"/>
              </a:rPr>
              <a:t>يترتب عن التنفيذ الصحيح من طرف إدارة الموارد البشرية أثر إيجابي على دافعية والتزام الموارد البشرية وتفانيها في العمل.  </a:t>
            </a:r>
            <a:endParaRPr lang="fr-FR" sz="1400" spc="0" dirty="0">
              <a:effectLst/>
              <a:latin typeface="Calibri" panose="020F0502020204030204" pitchFamily="34" charset="0"/>
              <a:ea typeface="Calibri" panose="020F0502020204030204" pitchFamily="34" charset="0"/>
              <a:cs typeface="Felix Titling" panose="04060505060202020A04" pitchFamily="82" charset="0"/>
            </a:endParaRPr>
          </a:p>
        </p:txBody>
      </p:sp>
      <p:sp>
        <p:nvSpPr>
          <p:cNvPr id="5" name="Espace réservé du contenu 2"/>
          <p:cNvSpPr txBox="1">
            <a:spLocks/>
          </p:cNvSpPr>
          <p:nvPr/>
        </p:nvSpPr>
        <p:spPr>
          <a:xfrm>
            <a:off x="452099" y="3645023"/>
            <a:ext cx="8229600" cy="216024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Font typeface="Felix Titling" panose="04060505060202020A04" pitchFamily="82" charset="0"/>
              <a:buChar char="-"/>
              <a:tabLst>
                <a:tab pos="89535" algn="r"/>
              </a:tabLst>
            </a:pPr>
            <a:r>
              <a:rPr lang="ar-DZ" sz="18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dirty="0" smtClean="0">
                <a:latin typeface="Simplified Arabic" panose="02020603050405020304" pitchFamily="18" charset="-78"/>
                <a:ea typeface="Times New Roman" panose="02020603050405020304" pitchFamily="18" charset="0"/>
                <a:cs typeface="Simplified Arabic" panose="02020603050405020304" pitchFamily="18" charset="-78"/>
              </a:rPr>
              <a:t>نتائج </a:t>
            </a:r>
            <a:r>
              <a:rPr lang="ar-SA" sz="1800" dirty="0">
                <a:latin typeface="Simplified Arabic" panose="02020603050405020304" pitchFamily="18" charset="-78"/>
                <a:ea typeface="Times New Roman" panose="02020603050405020304" pitchFamily="18" charset="0"/>
                <a:cs typeface="Simplified Arabic" panose="02020603050405020304" pitchFamily="18" charset="-78"/>
              </a:rPr>
              <a:t>الأداء الكلي للمنظمة</a:t>
            </a:r>
            <a:r>
              <a:rPr lang="ar-SA" sz="1800" b="1" dirty="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dirty="0">
                <a:latin typeface="Simplified Arabic" panose="02020603050405020304" pitchFamily="18" charset="-78"/>
                <a:ea typeface="Times New Roman" panose="02020603050405020304" pitchFamily="18" charset="0"/>
                <a:cs typeface="Simplified Arabic" panose="02020603050405020304" pitchFamily="18" charset="-78"/>
              </a:rPr>
              <a:t>و</a:t>
            </a:r>
            <a:r>
              <a:rPr lang="ar-SA" sz="1800" spc="25" dirty="0">
                <a:latin typeface="Simplified Arabic" panose="02020603050405020304" pitchFamily="18" charset="-78"/>
                <a:ea typeface="Calibri" panose="020F0502020204030204" pitchFamily="34" charset="0"/>
                <a:cs typeface="Simplified Arabic" panose="02020603050405020304" pitchFamily="18" charset="-78"/>
              </a:rPr>
              <a:t>هي حصيلة كل من أهداف استراتيجية إدارة الموارد البشرية وممارساتها ونتائج ممارساتها ونتائج سلوك العنصر البشري، ومن بين نتائج الأداء الكلي ما يلي:</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r" rtl="1" fontAlgn="base">
              <a:spcBef>
                <a:spcPts val="0"/>
              </a:spcBef>
              <a:buFont typeface="Symbol" panose="05050102010706020507" pitchFamily="18" charset="2"/>
              <a:buChar char=""/>
              <a:tabLst>
                <a:tab pos="179705" algn="r"/>
              </a:tabLst>
            </a:pPr>
            <a:r>
              <a:rPr lang="ar-DZ"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انتاجية </a:t>
            </a:r>
            <a:r>
              <a:rPr lang="ar-SA" sz="1800" spc="25" dirty="0">
                <a:latin typeface="Simplified Arabic" panose="02020603050405020304" pitchFamily="18" charset="-78"/>
                <a:ea typeface="Times New Roman" panose="02020603050405020304" pitchFamily="18" charset="0"/>
                <a:cs typeface="Simplified Arabic" panose="02020603050405020304" pitchFamily="18" charset="-78"/>
              </a:rPr>
              <a:t>مرتفعة للعمل</a:t>
            </a:r>
            <a:r>
              <a:rPr lang="fr-FR" sz="1800" spc="25"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r" rtl="1" fontAlgn="base">
              <a:spcBef>
                <a:spcPts val="0"/>
              </a:spcBef>
              <a:buFont typeface="Symbol" panose="05050102010706020507" pitchFamily="18" charset="2"/>
              <a:buChar char=""/>
              <a:tabLst>
                <a:tab pos="179705" algn="r"/>
              </a:tabLst>
            </a:pPr>
            <a:r>
              <a:rPr lang="ar-DZ"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إبداع </a:t>
            </a:r>
            <a:r>
              <a:rPr lang="ar-SA" sz="1800" spc="25" dirty="0">
                <a:latin typeface="Simplified Arabic" panose="02020603050405020304" pitchFamily="18" charset="-78"/>
                <a:ea typeface="Times New Roman" panose="02020603050405020304" pitchFamily="18" charset="0"/>
                <a:cs typeface="Simplified Arabic" panose="02020603050405020304" pitchFamily="18" charset="-78"/>
              </a:rPr>
              <a:t>وابتكار منتج جديد</a:t>
            </a:r>
            <a:r>
              <a:rPr lang="fr-FR" sz="1800" spc="25"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r" rtl="1" fontAlgn="base">
              <a:spcBef>
                <a:spcPts val="0"/>
              </a:spcBef>
              <a:buFont typeface="Symbol" panose="05050102010706020507" pitchFamily="18" charset="2"/>
              <a:buChar char=""/>
              <a:tabLst>
                <a:tab pos="179705" algn="r"/>
              </a:tabLst>
            </a:pPr>
            <a:r>
              <a:rPr lang="ar-DZ"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انخفاض </a:t>
            </a:r>
            <a:r>
              <a:rPr lang="ar-SA" sz="1800" spc="25" dirty="0">
                <a:latin typeface="Simplified Arabic" panose="02020603050405020304" pitchFamily="18" charset="-78"/>
                <a:ea typeface="Times New Roman" panose="02020603050405020304" pitchFamily="18" charset="0"/>
                <a:cs typeface="Simplified Arabic" panose="02020603050405020304" pitchFamily="18" charset="-78"/>
              </a:rPr>
              <a:t>مستوى دوران العمل</a:t>
            </a:r>
            <a:r>
              <a:rPr lang="fr-FR" sz="1800" spc="25"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spcBef>
                <a:spcPts val="0"/>
              </a:spcBef>
              <a:buFont typeface="Symbol" panose="05050102010706020507" pitchFamily="18" charset="2"/>
              <a:buChar char=""/>
              <a:tabLst>
                <a:tab pos="179705" algn="r"/>
              </a:tabLst>
            </a:pPr>
            <a:r>
              <a:rPr lang="ar-DZ"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رضا </a:t>
            </a:r>
            <a:r>
              <a:rPr lang="ar-SA" sz="1800" spc="25" dirty="0">
                <a:latin typeface="Simplified Arabic" panose="02020603050405020304" pitchFamily="18" charset="-78"/>
                <a:ea typeface="Times New Roman" panose="02020603050405020304" pitchFamily="18" charset="0"/>
                <a:cs typeface="Simplified Arabic" panose="02020603050405020304" pitchFamily="18" charset="-78"/>
              </a:rPr>
              <a:t>الزبون</a:t>
            </a:r>
            <a:r>
              <a:rPr lang="fr-FR" sz="1800" spc="25"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spcBef>
                <a:spcPts val="0"/>
              </a:spcBef>
              <a:buFont typeface="Symbol" panose="05050102010706020507" pitchFamily="18" charset="2"/>
              <a:buChar char=""/>
              <a:tabLst>
                <a:tab pos="179705" algn="r"/>
              </a:tabLst>
            </a:pPr>
            <a:r>
              <a:rPr lang="ar-DZ"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1800" spc="25" dirty="0" smtClean="0">
                <a:latin typeface="Simplified Arabic" panose="02020603050405020304" pitchFamily="18" charset="-78"/>
                <a:ea typeface="Times New Roman" panose="02020603050405020304" pitchFamily="18" charset="0"/>
                <a:cs typeface="Simplified Arabic" panose="02020603050405020304" pitchFamily="18" charset="-78"/>
              </a:rPr>
              <a:t>فرص </a:t>
            </a:r>
            <a:r>
              <a:rPr lang="ar-SA" sz="1800" spc="25" dirty="0">
                <a:latin typeface="Simplified Arabic" panose="02020603050405020304" pitchFamily="18" charset="-78"/>
                <a:ea typeface="Times New Roman" panose="02020603050405020304" pitchFamily="18" charset="0"/>
                <a:cs typeface="Simplified Arabic" panose="02020603050405020304" pitchFamily="18" charset="-78"/>
              </a:rPr>
              <a:t>نمو أكبر للمنظمة</a:t>
            </a:r>
            <a:r>
              <a:rPr lang="fr-FR" sz="1800" spc="25"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522869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827584" y="692150"/>
            <a:ext cx="7488832" cy="5617170"/>
          </a:xfrm>
          <a:prstGeom prst="rect">
            <a:avLst/>
          </a:prstGeom>
        </p:spPr>
      </p:pic>
      <p:sp>
        <p:nvSpPr>
          <p:cNvPr id="5" name="ZoneTexte 4"/>
          <p:cNvSpPr txBox="1"/>
          <p:nvPr/>
        </p:nvSpPr>
        <p:spPr>
          <a:xfrm>
            <a:off x="2555776" y="476672"/>
            <a:ext cx="3960440" cy="369332"/>
          </a:xfrm>
          <a:prstGeom prst="rect">
            <a:avLst/>
          </a:prstGeom>
          <a:solidFill>
            <a:schemeClr val="bg1">
              <a:lumMod val="95000"/>
            </a:schemeClr>
          </a:solidFill>
          <a:ln>
            <a:solidFill>
              <a:schemeClr val="bg1">
                <a:lumMod val="65000"/>
              </a:schemeClr>
            </a:solidFill>
          </a:ln>
        </p:spPr>
        <p:txBody>
          <a:bodyPr wrap="square" rtlCol="0">
            <a:spAutoFit/>
          </a:bodyPr>
          <a:lstStyle/>
          <a:p>
            <a:pPr algn="ctr"/>
            <a:r>
              <a:rPr lang="ar-DZ" dirty="0" smtClean="0"/>
              <a:t>نموذج ديفيد جست</a:t>
            </a:r>
            <a:endParaRPr lang="fr-FR" dirty="0"/>
          </a:p>
        </p:txBody>
      </p:sp>
    </p:spTree>
    <p:extLst>
      <p:ext uri="{BB962C8B-B14F-4D97-AF65-F5344CB8AC3E}">
        <p14:creationId xmlns:p14="http://schemas.microsoft.com/office/powerpoint/2010/main" val="76036468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720</Words>
  <Application>Microsoft Office PowerPoint</Application>
  <PresentationFormat>Affichage à l'écran (4:3)</PresentationFormat>
  <Paragraphs>49</Paragraphs>
  <Slides>12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Andalus</vt:lpstr>
      <vt:lpstr>Arial</vt:lpstr>
      <vt:lpstr>Calibri</vt:lpstr>
      <vt:lpstr>Felix Titling</vt:lpstr>
      <vt:lpstr>Simplified Arabic</vt:lpstr>
      <vt:lpstr>Symbol</vt:lpstr>
      <vt:lpstr>Times New Roman</vt:lpstr>
      <vt:lpstr>Thème Office</vt:lpstr>
      <vt:lpstr> المحور الرابع:   نماذج الإدارة الاستراتيجية الموارد البشرية </vt:lpstr>
      <vt:lpstr>أهداف المحاضرة السابعة</vt:lpstr>
      <vt:lpstr>تمهيد</vt:lpstr>
      <vt:lpstr>نموذج التفاعل البيئي القائم على أساس موارد المنظمة</vt:lpstr>
      <vt:lpstr>مكونات نموذج التفاعل البيئي القائم على أساس موارد المنظمة</vt:lpstr>
      <vt:lpstr>Présentation PowerPoint</vt:lpstr>
      <vt:lpstr>نموذج ديفيد جست</vt:lpstr>
      <vt:lpstr>Présentation PowerPoint</vt:lpstr>
      <vt:lpstr>Présentation PowerPoint</vt:lpstr>
      <vt:lpstr>نموذج جامعة وورويتش</vt:lpstr>
      <vt:lpstr>مكونات نموذج جامعة وورويتش</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الرابع:   نماذج الإدارة الاستراتيجية الموارد البشرية </dc:title>
  <dc:creator>PC</dc:creator>
  <cp:lastModifiedBy>PC</cp:lastModifiedBy>
  <cp:revision>14</cp:revision>
  <dcterms:created xsi:type="dcterms:W3CDTF">2023-05-26T07:42:26Z</dcterms:created>
  <dcterms:modified xsi:type="dcterms:W3CDTF">2023-05-26T22:26:03Z</dcterms:modified>
</cp:coreProperties>
</file>