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85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FFE5D-A94B-F2AB-5691-9DE1CEE250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E7194CA4-DF27-0B22-576B-C2AA91B06D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891A53C3-C2A2-AEB6-F270-7E31F72293AA}"/>
              </a:ext>
            </a:extLst>
          </p:cNvPr>
          <p:cNvSpPr>
            <a:spLocks noGrp="1"/>
          </p:cNvSpPr>
          <p:nvPr>
            <p:ph type="dt" sz="half" idx="10"/>
          </p:nvPr>
        </p:nvSpPr>
        <p:spPr/>
        <p:txBody>
          <a:bodyPr/>
          <a:lstStyle/>
          <a:p>
            <a:fld id="{088D2F3A-A9DA-40DF-9F70-FCB99584592B}" type="datetimeFigureOut">
              <a:rPr lang="fr-FR" smtClean="0"/>
              <a:t>05/02/2023</a:t>
            </a:fld>
            <a:endParaRPr lang="fr-FR"/>
          </a:p>
        </p:txBody>
      </p:sp>
      <p:sp>
        <p:nvSpPr>
          <p:cNvPr id="5" name="Footer Placeholder 4">
            <a:extLst>
              <a:ext uri="{FF2B5EF4-FFF2-40B4-BE49-F238E27FC236}">
                <a16:creationId xmlns:a16="http://schemas.microsoft.com/office/drawing/2014/main" id="{1D87E7DD-C4D8-C804-0843-E272D8C07571}"/>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7B2C46EC-97FE-9CD2-63B1-8CE28CC168F5}"/>
              </a:ext>
            </a:extLst>
          </p:cNvPr>
          <p:cNvSpPr>
            <a:spLocks noGrp="1"/>
          </p:cNvSpPr>
          <p:nvPr>
            <p:ph type="sldNum" sz="quarter" idx="12"/>
          </p:nvPr>
        </p:nvSpPr>
        <p:spPr/>
        <p:txBody>
          <a:bodyPr/>
          <a:lstStyle/>
          <a:p>
            <a:fld id="{46596CE9-6F33-4DE0-9F2D-B631D8482449}" type="slidenum">
              <a:rPr lang="fr-FR" smtClean="0"/>
              <a:t>‹#›</a:t>
            </a:fld>
            <a:endParaRPr lang="fr-FR"/>
          </a:p>
        </p:txBody>
      </p:sp>
    </p:spTree>
    <p:extLst>
      <p:ext uri="{BB962C8B-B14F-4D97-AF65-F5344CB8AC3E}">
        <p14:creationId xmlns:p14="http://schemas.microsoft.com/office/powerpoint/2010/main" val="3938743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2257D-91B2-AC70-6CFD-7E62B426817C}"/>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17866639-CF86-6EEF-FC66-EF5E8D5422F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63E195FC-F27D-346D-181A-351E6FDC703F}"/>
              </a:ext>
            </a:extLst>
          </p:cNvPr>
          <p:cNvSpPr>
            <a:spLocks noGrp="1"/>
          </p:cNvSpPr>
          <p:nvPr>
            <p:ph type="dt" sz="half" idx="10"/>
          </p:nvPr>
        </p:nvSpPr>
        <p:spPr/>
        <p:txBody>
          <a:bodyPr/>
          <a:lstStyle/>
          <a:p>
            <a:fld id="{088D2F3A-A9DA-40DF-9F70-FCB99584592B}" type="datetimeFigureOut">
              <a:rPr lang="fr-FR" smtClean="0"/>
              <a:t>05/02/2023</a:t>
            </a:fld>
            <a:endParaRPr lang="fr-FR"/>
          </a:p>
        </p:txBody>
      </p:sp>
      <p:sp>
        <p:nvSpPr>
          <p:cNvPr id="5" name="Footer Placeholder 4">
            <a:extLst>
              <a:ext uri="{FF2B5EF4-FFF2-40B4-BE49-F238E27FC236}">
                <a16:creationId xmlns:a16="http://schemas.microsoft.com/office/drawing/2014/main" id="{1A835218-100B-EDCF-BE73-560691773D05}"/>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6BB96E0A-AC46-A1DD-22F6-07C2141E21DC}"/>
              </a:ext>
            </a:extLst>
          </p:cNvPr>
          <p:cNvSpPr>
            <a:spLocks noGrp="1"/>
          </p:cNvSpPr>
          <p:nvPr>
            <p:ph type="sldNum" sz="quarter" idx="12"/>
          </p:nvPr>
        </p:nvSpPr>
        <p:spPr/>
        <p:txBody>
          <a:bodyPr/>
          <a:lstStyle/>
          <a:p>
            <a:fld id="{46596CE9-6F33-4DE0-9F2D-B631D8482449}" type="slidenum">
              <a:rPr lang="fr-FR" smtClean="0"/>
              <a:t>‹#›</a:t>
            </a:fld>
            <a:endParaRPr lang="fr-FR"/>
          </a:p>
        </p:txBody>
      </p:sp>
    </p:spTree>
    <p:extLst>
      <p:ext uri="{BB962C8B-B14F-4D97-AF65-F5344CB8AC3E}">
        <p14:creationId xmlns:p14="http://schemas.microsoft.com/office/powerpoint/2010/main" val="3956710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547AF1-5344-D73A-5ED6-CD19BDCE18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782AB2B1-89A9-0E85-422B-1E58C116E6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3504DF05-D3F3-B85A-10E3-3D02742137B6}"/>
              </a:ext>
            </a:extLst>
          </p:cNvPr>
          <p:cNvSpPr>
            <a:spLocks noGrp="1"/>
          </p:cNvSpPr>
          <p:nvPr>
            <p:ph type="dt" sz="half" idx="10"/>
          </p:nvPr>
        </p:nvSpPr>
        <p:spPr/>
        <p:txBody>
          <a:bodyPr/>
          <a:lstStyle/>
          <a:p>
            <a:fld id="{088D2F3A-A9DA-40DF-9F70-FCB99584592B}" type="datetimeFigureOut">
              <a:rPr lang="fr-FR" smtClean="0"/>
              <a:t>05/02/2023</a:t>
            </a:fld>
            <a:endParaRPr lang="fr-FR"/>
          </a:p>
        </p:txBody>
      </p:sp>
      <p:sp>
        <p:nvSpPr>
          <p:cNvPr id="5" name="Footer Placeholder 4">
            <a:extLst>
              <a:ext uri="{FF2B5EF4-FFF2-40B4-BE49-F238E27FC236}">
                <a16:creationId xmlns:a16="http://schemas.microsoft.com/office/drawing/2014/main" id="{D4A637AC-522F-2A90-A88D-67BE0E9F1E62}"/>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182F86B3-33C7-D192-BE21-4F73C2C2EE9F}"/>
              </a:ext>
            </a:extLst>
          </p:cNvPr>
          <p:cNvSpPr>
            <a:spLocks noGrp="1"/>
          </p:cNvSpPr>
          <p:nvPr>
            <p:ph type="sldNum" sz="quarter" idx="12"/>
          </p:nvPr>
        </p:nvSpPr>
        <p:spPr/>
        <p:txBody>
          <a:bodyPr/>
          <a:lstStyle/>
          <a:p>
            <a:fld id="{46596CE9-6F33-4DE0-9F2D-B631D8482449}" type="slidenum">
              <a:rPr lang="fr-FR" smtClean="0"/>
              <a:t>‹#›</a:t>
            </a:fld>
            <a:endParaRPr lang="fr-FR"/>
          </a:p>
        </p:txBody>
      </p:sp>
    </p:spTree>
    <p:extLst>
      <p:ext uri="{BB962C8B-B14F-4D97-AF65-F5344CB8AC3E}">
        <p14:creationId xmlns:p14="http://schemas.microsoft.com/office/powerpoint/2010/main" val="574130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3FE2D-CB42-4FC1-1655-0E24F8AE4402}"/>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09A55335-CDB3-6628-8B01-B2F090BDA8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8D9D825D-333E-02EF-16F4-E72DB48D218C}"/>
              </a:ext>
            </a:extLst>
          </p:cNvPr>
          <p:cNvSpPr>
            <a:spLocks noGrp="1"/>
          </p:cNvSpPr>
          <p:nvPr>
            <p:ph type="dt" sz="half" idx="10"/>
          </p:nvPr>
        </p:nvSpPr>
        <p:spPr/>
        <p:txBody>
          <a:bodyPr/>
          <a:lstStyle/>
          <a:p>
            <a:fld id="{088D2F3A-A9DA-40DF-9F70-FCB99584592B}" type="datetimeFigureOut">
              <a:rPr lang="fr-FR" smtClean="0"/>
              <a:t>05/02/2023</a:t>
            </a:fld>
            <a:endParaRPr lang="fr-FR"/>
          </a:p>
        </p:txBody>
      </p:sp>
      <p:sp>
        <p:nvSpPr>
          <p:cNvPr id="5" name="Footer Placeholder 4">
            <a:extLst>
              <a:ext uri="{FF2B5EF4-FFF2-40B4-BE49-F238E27FC236}">
                <a16:creationId xmlns:a16="http://schemas.microsoft.com/office/drawing/2014/main" id="{6489AD75-D6D6-25C9-72EB-2303E8BD6C37}"/>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5D1D5716-DD3B-FEEA-8DE7-EFA1235E2B95}"/>
              </a:ext>
            </a:extLst>
          </p:cNvPr>
          <p:cNvSpPr>
            <a:spLocks noGrp="1"/>
          </p:cNvSpPr>
          <p:nvPr>
            <p:ph type="sldNum" sz="quarter" idx="12"/>
          </p:nvPr>
        </p:nvSpPr>
        <p:spPr/>
        <p:txBody>
          <a:bodyPr/>
          <a:lstStyle/>
          <a:p>
            <a:fld id="{46596CE9-6F33-4DE0-9F2D-B631D8482449}" type="slidenum">
              <a:rPr lang="fr-FR" smtClean="0"/>
              <a:t>‹#›</a:t>
            </a:fld>
            <a:endParaRPr lang="fr-FR"/>
          </a:p>
        </p:txBody>
      </p:sp>
    </p:spTree>
    <p:extLst>
      <p:ext uri="{BB962C8B-B14F-4D97-AF65-F5344CB8AC3E}">
        <p14:creationId xmlns:p14="http://schemas.microsoft.com/office/powerpoint/2010/main" val="488951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F0B23-A9E3-4434-D327-ACD8F1326A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A9A8E58A-D4D9-B7A6-65F4-9517B1659C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78FBE4D-63AF-A468-C7C4-5B76AD2F6CA7}"/>
              </a:ext>
            </a:extLst>
          </p:cNvPr>
          <p:cNvSpPr>
            <a:spLocks noGrp="1"/>
          </p:cNvSpPr>
          <p:nvPr>
            <p:ph type="dt" sz="half" idx="10"/>
          </p:nvPr>
        </p:nvSpPr>
        <p:spPr/>
        <p:txBody>
          <a:bodyPr/>
          <a:lstStyle/>
          <a:p>
            <a:fld id="{088D2F3A-A9DA-40DF-9F70-FCB99584592B}" type="datetimeFigureOut">
              <a:rPr lang="fr-FR" smtClean="0"/>
              <a:t>05/02/2023</a:t>
            </a:fld>
            <a:endParaRPr lang="fr-FR"/>
          </a:p>
        </p:txBody>
      </p:sp>
      <p:sp>
        <p:nvSpPr>
          <p:cNvPr id="5" name="Footer Placeholder 4">
            <a:extLst>
              <a:ext uri="{FF2B5EF4-FFF2-40B4-BE49-F238E27FC236}">
                <a16:creationId xmlns:a16="http://schemas.microsoft.com/office/drawing/2014/main" id="{FCDE28FB-AC70-9C12-1B60-633DD71DF6F6}"/>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071DC4F4-8D61-4521-F7C6-3A3AE811D029}"/>
              </a:ext>
            </a:extLst>
          </p:cNvPr>
          <p:cNvSpPr>
            <a:spLocks noGrp="1"/>
          </p:cNvSpPr>
          <p:nvPr>
            <p:ph type="sldNum" sz="quarter" idx="12"/>
          </p:nvPr>
        </p:nvSpPr>
        <p:spPr/>
        <p:txBody>
          <a:bodyPr/>
          <a:lstStyle/>
          <a:p>
            <a:fld id="{46596CE9-6F33-4DE0-9F2D-B631D8482449}" type="slidenum">
              <a:rPr lang="fr-FR" smtClean="0"/>
              <a:t>‹#›</a:t>
            </a:fld>
            <a:endParaRPr lang="fr-FR"/>
          </a:p>
        </p:txBody>
      </p:sp>
    </p:spTree>
    <p:extLst>
      <p:ext uri="{BB962C8B-B14F-4D97-AF65-F5344CB8AC3E}">
        <p14:creationId xmlns:p14="http://schemas.microsoft.com/office/powerpoint/2010/main" val="701379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E37F4-772C-90C0-E9E1-1D76FAF8B771}"/>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DCA51C82-FAD4-ED96-6DEF-3C2489EC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7BEDF0DD-2F38-03B3-FE6A-D50C537167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BAEB890A-2374-EBF6-9B1B-5C71AD7DC08D}"/>
              </a:ext>
            </a:extLst>
          </p:cNvPr>
          <p:cNvSpPr>
            <a:spLocks noGrp="1"/>
          </p:cNvSpPr>
          <p:nvPr>
            <p:ph type="dt" sz="half" idx="10"/>
          </p:nvPr>
        </p:nvSpPr>
        <p:spPr/>
        <p:txBody>
          <a:bodyPr/>
          <a:lstStyle/>
          <a:p>
            <a:fld id="{088D2F3A-A9DA-40DF-9F70-FCB99584592B}" type="datetimeFigureOut">
              <a:rPr lang="fr-FR" smtClean="0"/>
              <a:t>05/02/2023</a:t>
            </a:fld>
            <a:endParaRPr lang="fr-FR"/>
          </a:p>
        </p:txBody>
      </p:sp>
      <p:sp>
        <p:nvSpPr>
          <p:cNvPr id="6" name="Footer Placeholder 5">
            <a:extLst>
              <a:ext uri="{FF2B5EF4-FFF2-40B4-BE49-F238E27FC236}">
                <a16:creationId xmlns:a16="http://schemas.microsoft.com/office/drawing/2014/main" id="{64453233-CDA2-978F-A061-EF6BB235EDD2}"/>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8BA5BCBA-C789-1156-232A-9188495B8B87}"/>
              </a:ext>
            </a:extLst>
          </p:cNvPr>
          <p:cNvSpPr>
            <a:spLocks noGrp="1"/>
          </p:cNvSpPr>
          <p:nvPr>
            <p:ph type="sldNum" sz="quarter" idx="12"/>
          </p:nvPr>
        </p:nvSpPr>
        <p:spPr/>
        <p:txBody>
          <a:bodyPr/>
          <a:lstStyle/>
          <a:p>
            <a:fld id="{46596CE9-6F33-4DE0-9F2D-B631D8482449}" type="slidenum">
              <a:rPr lang="fr-FR" smtClean="0"/>
              <a:t>‹#›</a:t>
            </a:fld>
            <a:endParaRPr lang="fr-FR"/>
          </a:p>
        </p:txBody>
      </p:sp>
    </p:spTree>
    <p:extLst>
      <p:ext uri="{BB962C8B-B14F-4D97-AF65-F5344CB8AC3E}">
        <p14:creationId xmlns:p14="http://schemas.microsoft.com/office/powerpoint/2010/main" val="1700904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04455-B6DD-B7BA-72B3-A40968C57323}"/>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85988C95-D316-4A2A-36C4-4DF918D9B0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5F1DDB-8AA9-B5E0-5671-385537DBD7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C1787B21-4A17-41A7-3638-A3435DF132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E4E410-818D-054B-74FE-A21A38BDC0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347AABB3-A4E6-294A-C5EF-5A9EAE7E91F4}"/>
              </a:ext>
            </a:extLst>
          </p:cNvPr>
          <p:cNvSpPr>
            <a:spLocks noGrp="1"/>
          </p:cNvSpPr>
          <p:nvPr>
            <p:ph type="dt" sz="half" idx="10"/>
          </p:nvPr>
        </p:nvSpPr>
        <p:spPr/>
        <p:txBody>
          <a:bodyPr/>
          <a:lstStyle/>
          <a:p>
            <a:fld id="{088D2F3A-A9DA-40DF-9F70-FCB99584592B}" type="datetimeFigureOut">
              <a:rPr lang="fr-FR" smtClean="0"/>
              <a:t>05/02/2023</a:t>
            </a:fld>
            <a:endParaRPr lang="fr-FR"/>
          </a:p>
        </p:txBody>
      </p:sp>
      <p:sp>
        <p:nvSpPr>
          <p:cNvPr id="8" name="Footer Placeholder 7">
            <a:extLst>
              <a:ext uri="{FF2B5EF4-FFF2-40B4-BE49-F238E27FC236}">
                <a16:creationId xmlns:a16="http://schemas.microsoft.com/office/drawing/2014/main" id="{1A88AECB-4A47-8B5A-F5EA-B4CFF765FC40}"/>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A8D258F6-C50B-892D-65AE-9B5AE257CE6B}"/>
              </a:ext>
            </a:extLst>
          </p:cNvPr>
          <p:cNvSpPr>
            <a:spLocks noGrp="1"/>
          </p:cNvSpPr>
          <p:nvPr>
            <p:ph type="sldNum" sz="quarter" idx="12"/>
          </p:nvPr>
        </p:nvSpPr>
        <p:spPr/>
        <p:txBody>
          <a:bodyPr/>
          <a:lstStyle/>
          <a:p>
            <a:fld id="{46596CE9-6F33-4DE0-9F2D-B631D8482449}" type="slidenum">
              <a:rPr lang="fr-FR" smtClean="0"/>
              <a:t>‹#›</a:t>
            </a:fld>
            <a:endParaRPr lang="fr-FR"/>
          </a:p>
        </p:txBody>
      </p:sp>
    </p:spTree>
    <p:extLst>
      <p:ext uri="{BB962C8B-B14F-4D97-AF65-F5344CB8AC3E}">
        <p14:creationId xmlns:p14="http://schemas.microsoft.com/office/powerpoint/2010/main" val="1908491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AE307-8861-1318-B858-5FF6B78EFA72}"/>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3CB02D5F-323A-3977-CE34-9086E247A757}"/>
              </a:ext>
            </a:extLst>
          </p:cNvPr>
          <p:cNvSpPr>
            <a:spLocks noGrp="1"/>
          </p:cNvSpPr>
          <p:nvPr>
            <p:ph type="dt" sz="half" idx="10"/>
          </p:nvPr>
        </p:nvSpPr>
        <p:spPr/>
        <p:txBody>
          <a:bodyPr/>
          <a:lstStyle/>
          <a:p>
            <a:fld id="{088D2F3A-A9DA-40DF-9F70-FCB99584592B}" type="datetimeFigureOut">
              <a:rPr lang="fr-FR" smtClean="0"/>
              <a:t>05/02/2023</a:t>
            </a:fld>
            <a:endParaRPr lang="fr-FR"/>
          </a:p>
        </p:txBody>
      </p:sp>
      <p:sp>
        <p:nvSpPr>
          <p:cNvPr id="4" name="Footer Placeholder 3">
            <a:extLst>
              <a:ext uri="{FF2B5EF4-FFF2-40B4-BE49-F238E27FC236}">
                <a16:creationId xmlns:a16="http://schemas.microsoft.com/office/drawing/2014/main" id="{3DB6B1FA-87A7-5A64-FBA7-45716545F94A}"/>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2B330081-4895-0D19-4019-831FE9CF5D3F}"/>
              </a:ext>
            </a:extLst>
          </p:cNvPr>
          <p:cNvSpPr>
            <a:spLocks noGrp="1"/>
          </p:cNvSpPr>
          <p:nvPr>
            <p:ph type="sldNum" sz="quarter" idx="12"/>
          </p:nvPr>
        </p:nvSpPr>
        <p:spPr/>
        <p:txBody>
          <a:bodyPr/>
          <a:lstStyle/>
          <a:p>
            <a:fld id="{46596CE9-6F33-4DE0-9F2D-B631D8482449}" type="slidenum">
              <a:rPr lang="fr-FR" smtClean="0"/>
              <a:t>‹#›</a:t>
            </a:fld>
            <a:endParaRPr lang="fr-FR"/>
          </a:p>
        </p:txBody>
      </p:sp>
    </p:spTree>
    <p:extLst>
      <p:ext uri="{BB962C8B-B14F-4D97-AF65-F5344CB8AC3E}">
        <p14:creationId xmlns:p14="http://schemas.microsoft.com/office/powerpoint/2010/main" val="4113188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A1E3A2-F056-3639-B5BF-CB1893ADFA0A}"/>
              </a:ext>
            </a:extLst>
          </p:cNvPr>
          <p:cNvSpPr>
            <a:spLocks noGrp="1"/>
          </p:cNvSpPr>
          <p:nvPr>
            <p:ph type="dt" sz="half" idx="10"/>
          </p:nvPr>
        </p:nvSpPr>
        <p:spPr/>
        <p:txBody>
          <a:bodyPr/>
          <a:lstStyle/>
          <a:p>
            <a:fld id="{088D2F3A-A9DA-40DF-9F70-FCB99584592B}" type="datetimeFigureOut">
              <a:rPr lang="fr-FR" smtClean="0"/>
              <a:t>05/02/2023</a:t>
            </a:fld>
            <a:endParaRPr lang="fr-FR"/>
          </a:p>
        </p:txBody>
      </p:sp>
      <p:sp>
        <p:nvSpPr>
          <p:cNvPr id="3" name="Footer Placeholder 2">
            <a:extLst>
              <a:ext uri="{FF2B5EF4-FFF2-40B4-BE49-F238E27FC236}">
                <a16:creationId xmlns:a16="http://schemas.microsoft.com/office/drawing/2014/main" id="{06685944-AB7B-22F4-64EB-4F8038502DB6}"/>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E1A0E946-8323-72A5-05D1-895A2AD503A0}"/>
              </a:ext>
            </a:extLst>
          </p:cNvPr>
          <p:cNvSpPr>
            <a:spLocks noGrp="1"/>
          </p:cNvSpPr>
          <p:nvPr>
            <p:ph type="sldNum" sz="quarter" idx="12"/>
          </p:nvPr>
        </p:nvSpPr>
        <p:spPr/>
        <p:txBody>
          <a:bodyPr/>
          <a:lstStyle/>
          <a:p>
            <a:fld id="{46596CE9-6F33-4DE0-9F2D-B631D8482449}" type="slidenum">
              <a:rPr lang="fr-FR" smtClean="0"/>
              <a:t>‹#›</a:t>
            </a:fld>
            <a:endParaRPr lang="fr-FR"/>
          </a:p>
        </p:txBody>
      </p:sp>
    </p:spTree>
    <p:extLst>
      <p:ext uri="{BB962C8B-B14F-4D97-AF65-F5344CB8AC3E}">
        <p14:creationId xmlns:p14="http://schemas.microsoft.com/office/powerpoint/2010/main" val="2034107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EC060-434E-F0F1-BCAE-636832EDCB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C8A2CDEA-9A13-3797-3C29-F3060F0651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D21D1444-BB45-A4C6-79A8-D3ABD6A720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73D1ED-30FD-66EC-30AB-C652E576651B}"/>
              </a:ext>
            </a:extLst>
          </p:cNvPr>
          <p:cNvSpPr>
            <a:spLocks noGrp="1"/>
          </p:cNvSpPr>
          <p:nvPr>
            <p:ph type="dt" sz="half" idx="10"/>
          </p:nvPr>
        </p:nvSpPr>
        <p:spPr/>
        <p:txBody>
          <a:bodyPr/>
          <a:lstStyle/>
          <a:p>
            <a:fld id="{088D2F3A-A9DA-40DF-9F70-FCB99584592B}" type="datetimeFigureOut">
              <a:rPr lang="fr-FR" smtClean="0"/>
              <a:t>05/02/2023</a:t>
            </a:fld>
            <a:endParaRPr lang="fr-FR"/>
          </a:p>
        </p:txBody>
      </p:sp>
      <p:sp>
        <p:nvSpPr>
          <p:cNvPr id="6" name="Footer Placeholder 5">
            <a:extLst>
              <a:ext uri="{FF2B5EF4-FFF2-40B4-BE49-F238E27FC236}">
                <a16:creationId xmlns:a16="http://schemas.microsoft.com/office/drawing/2014/main" id="{C6097888-8383-DF4A-2007-45952DFDDF7E}"/>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24A4FCAC-F015-C483-C412-703094278212}"/>
              </a:ext>
            </a:extLst>
          </p:cNvPr>
          <p:cNvSpPr>
            <a:spLocks noGrp="1"/>
          </p:cNvSpPr>
          <p:nvPr>
            <p:ph type="sldNum" sz="quarter" idx="12"/>
          </p:nvPr>
        </p:nvSpPr>
        <p:spPr/>
        <p:txBody>
          <a:bodyPr/>
          <a:lstStyle/>
          <a:p>
            <a:fld id="{46596CE9-6F33-4DE0-9F2D-B631D8482449}" type="slidenum">
              <a:rPr lang="fr-FR" smtClean="0"/>
              <a:t>‹#›</a:t>
            </a:fld>
            <a:endParaRPr lang="fr-FR"/>
          </a:p>
        </p:txBody>
      </p:sp>
    </p:spTree>
    <p:extLst>
      <p:ext uri="{BB962C8B-B14F-4D97-AF65-F5344CB8AC3E}">
        <p14:creationId xmlns:p14="http://schemas.microsoft.com/office/powerpoint/2010/main" val="3353642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F22F1-45D8-B7DD-6568-A24B108290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0AD154B4-826E-E1E2-5BE1-D1042DF9BB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9BE034D7-CA48-E5E0-9D74-8965B81805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68A91D-3F7A-C6CA-26BB-3E0C3A299D24}"/>
              </a:ext>
            </a:extLst>
          </p:cNvPr>
          <p:cNvSpPr>
            <a:spLocks noGrp="1"/>
          </p:cNvSpPr>
          <p:nvPr>
            <p:ph type="dt" sz="half" idx="10"/>
          </p:nvPr>
        </p:nvSpPr>
        <p:spPr/>
        <p:txBody>
          <a:bodyPr/>
          <a:lstStyle/>
          <a:p>
            <a:fld id="{088D2F3A-A9DA-40DF-9F70-FCB99584592B}" type="datetimeFigureOut">
              <a:rPr lang="fr-FR" smtClean="0"/>
              <a:t>05/02/2023</a:t>
            </a:fld>
            <a:endParaRPr lang="fr-FR"/>
          </a:p>
        </p:txBody>
      </p:sp>
      <p:sp>
        <p:nvSpPr>
          <p:cNvPr id="6" name="Footer Placeholder 5">
            <a:extLst>
              <a:ext uri="{FF2B5EF4-FFF2-40B4-BE49-F238E27FC236}">
                <a16:creationId xmlns:a16="http://schemas.microsoft.com/office/drawing/2014/main" id="{66811CFC-2B49-5756-5905-3269439C832B}"/>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2E84E586-A2DA-4D77-60FF-427678DBB4D4}"/>
              </a:ext>
            </a:extLst>
          </p:cNvPr>
          <p:cNvSpPr>
            <a:spLocks noGrp="1"/>
          </p:cNvSpPr>
          <p:nvPr>
            <p:ph type="sldNum" sz="quarter" idx="12"/>
          </p:nvPr>
        </p:nvSpPr>
        <p:spPr/>
        <p:txBody>
          <a:bodyPr/>
          <a:lstStyle/>
          <a:p>
            <a:fld id="{46596CE9-6F33-4DE0-9F2D-B631D8482449}" type="slidenum">
              <a:rPr lang="fr-FR" smtClean="0"/>
              <a:t>‹#›</a:t>
            </a:fld>
            <a:endParaRPr lang="fr-FR"/>
          </a:p>
        </p:txBody>
      </p:sp>
    </p:spTree>
    <p:extLst>
      <p:ext uri="{BB962C8B-B14F-4D97-AF65-F5344CB8AC3E}">
        <p14:creationId xmlns:p14="http://schemas.microsoft.com/office/powerpoint/2010/main" val="3211836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DC7FE5-6793-97EF-F51C-ADBCD32DE1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BC7757B1-F40D-B978-2A94-C66A074D02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9A9EA1D2-4113-D1FC-0C51-2AAE448D14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8D2F3A-A9DA-40DF-9F70-FCB99584592B}" type="datetimeFigureOut">
              <a:rPr lang="fr-FR" smtClean="0"/>
              <a:t>05/02/2023</a:t>
            </a:fld>
            <a:endParaRPr lang="fr-FR"/>
          </a:p>
        </p:txBody>
      </p:sp>
      <p:sp>
        <p:nvSpPr>
          <p:cNvPr id="5" name="Footer Placeholder 4">
            <a:extLst>
              <a:ext uri="{FF2B5EF4-FFF2-40B4-BE49-F238E27FC236}">
                <a16:creationId xmlns:a16="http://schemas.microsoft.com/office/drawing/2014/main" id="{AE911A44-F45B-7263-23F0-BD45B2CA86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BE31A2DD-3C0C-ACF0-E41C-70F3758541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596CE9-6F33-4DE0-9F2D-B631D8482449}" type="slidenum">
              <a:rPr lang="fr-FR" smtClean="0"/>
              <a:t>‹#›</a:t>
            </a:fld>
            <a:endParaRPr lang="fr-FR"/>
          </a:p>
        </p:txBody>
      </p:sp>
    </p:spTree>
    <p:extLst>
      <p:ext uri="{BB962C8B-B14F-4D97-AF65-F5344CB8AC3E}">
        <p14:creationId xmlns:p14="http://schemas.microsoft.com/office/powerpoint/2010/main" val="456915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0038F-ECDD-A953-0E61-59F0537C388F}"/>
              </a:ext>
            </a:extLst>
          </p:cNvPr>
          <p:cNvSpPr>
            <a:spLocks noGrp="1"/>
          </p:cNvSpPr>
          <p:nvPr>
            <p:ph type="ctrTitle"/>
          </p:nvPr>
        </p:nvSpPr>
        <p:spPr>
          <a:xfrm>
            <a:off x="1524000" y="0"/>
            <a:ext cx="9144000" cy="1381125"/>
          </a:xfrm>
        </p:spPr>
        <p:txBody>
          <a:bodyPr/>
          <a:lstStyle/>
          <a:p>
            <a:pPr>
              <a:lnSpc>
                <a:spcPct val="115000"/>
              </a:lnSpc>
              <a:spcAft>
                <a:spcPts val="1000"/>
              </a:spcAft>
            </a:pPr>
            <a:r>
              <a:rPr lang="fr-FR" sz="18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 </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24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INTRODUCTION </a:t>
            </a:r>
            <a:br>
              <a:rPr lang="fr-FR" sz="2400" dirty="0">
                <a:effectLst/>
                <a:latin typeface="Calibri" panose="020F0502020204030204" pitchFamily="34" charset="0"/>
                <a:ea typeface="Calibri" panose="020F0502020204030204" pitchFamily="34" charset="0"/>
                <a:cs typeface="Arial" panose="020B0604020202020204" pitchFamily="34" charset="0"/>
              </a:rPr>
            </a:br>
            <a:endParaRPr lang="fr-FR" sz="2400" dirty="0"/>
          </a:p>
        </p:txBody>
      </p:sp>
      <p:sp>
        <p:nvSpPr>
          <p:cNvPr id="4" name="Oval 3">
            <a:extLst>
              <a:ext uri="{FF2B5EF4-FFF2-40B4-BE49-F238E27FC236}">
                <a16:creationId xmlns:a16="http://schemas.microsoft.com/office/drawing/2014/main" id="{4E153566-DEC3-0EDE-5CB5-9ED102C6D30F}"/>
              </a:ext>
            </a:extLst>
          </p:cNvPr>
          <p:cNvSpPr/>
          <p:nvPr/>
        </p:nvSpPr>
        <p:spPr>
          <a:xfrm>
            <a:off x="116681" y="995363"/>
            <a:ext cx="11958638" cy="165576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lnSpc>
                <a:spcPct val="115000"/>
              </a:lnSpc>
              <a:spcAft>
                <a:spcPts val="1000"/>
              </a:spcAft>
            </a:pPr>
            <a:r>
              <a:rPr lang="fr-FR" sz="2000" b="1" dirty="0">
                <a:effectLst/>
                <a:latin typeface="Book Antiqua" panose="02040602050305030304" pitchFamily="18" charset="0"/>
                <a:ea typeface="Calibri" panose="020F0502020204030204" pitchFamily="34" charset="0"/>
                <a:cs typeface="Times New Roman" panose="02020603050405020304" pitchFamily="18" charset="0"/>
              </a:rPr>
              <a:t>Alors que la reproduction n'est pas nécessaire à la vie d'un individu, elle est indispensable à la survie d'une espèce.</a:t>
            </a:r>
          </a:p>
          <a:p>
            <a:pPr algn="ctr">
              <a:lnSpc>
                <a:spcPct val="115000"/>
              </a:lnSpc>
              <a:spcAft>
                <a:spcPts val="1000"/>
              </a:spcAft>
            </a:pPr>
            <a:endParaRPr lang="fr-FR" sz="2000" b="1"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62124D11-CCD4-1432-2521-52644B69BC95}"/>
              </a:ext>
            </a:extLst>
          </p:cNvPr>
          <p:cNvGraphicFramePr>
            <a:graphicFrameLocks noGrp="1"/>
          </p:cNvGraphicFramePr>
          <p:nvPr>
            <p:extLst>
              <p:ext uri="{D42A27DB-BD31-4B8C-83A1-F6EECF244321}">
                <p14:modId xmlns:p14="http://schemas.microsoft.com/office/powerpoint/2010/main" val="579628669"/>
              </p:ext>
            </p:extLst>
          </p:nvPr>
        </p:nvGraphicFramePr>
        <p:xfrm>
          <a:off x="1728789" y="3885056"/>
          <a:ext cx="9072562" cy="986981"/>
        </p:xfrm>
        <a:graphic>
          <a:graphicData uri="http://schemas.openxmlformats.org/drawingml/2006/table">
            <a:tbl>
              <a:tblPr firstRow="1" firstCol="1" bandRow="1">
                <a:tableStyleId>{9D7B26C5-4107-4FEC-AEDC-1716B250A1EF}</a:tableStyleId>
              </a:tblPr>
              <a:tblGrid>
                <a:gridCol w="9072562">
                  <a:extLst>
                    <a:ext uri="{9D8B030D-6E8A-4147-A177-3AD203B41FA5}">
                      <a16:colId xmlns:a16="http://schemas.microsoft.com/office/drawing/2014/main" val="3774846504"/>
                    </a:ext>
                  </a:extLst>
                </a:gridCol>
              </a:tblGrid>
              <a:tr h="986981">
                <a:tc>
                  <a:txBody>
                    <a:bodyPr/>
                    <a:lstStyle/>
                    <a:p>
                      <a:pPr>
                        <a:lnSpc>
                          <a:spcPct val="115000"/>
                        </a:lnSpc>
                        <a:spcAft>
                          <a:spcPts val="1000"/>
                        </a:spcAft>
                      </a:pPr>
                      <a:r>
                        <a:rPr lang="fr-FR" sz="2000" dirty="0">
                          <a:solidFill>
                            <a:schemeClr val="tx1"/>
                          </a:solidFill>
                          <a:effectLst/>
                        </a:rPr>
                        <a:t>→ La reproduction assure la continuité de l’espèce par la production de nouveaux organismes d’une espèce à partir d’individus préexistants de cette espèce.</a:t>
                      </a:r>
                      <a:endParaRPr lang="fr-FR"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63324498"/>
                  </a:ext>
                </a:extLst>
              </a:tr>
            </a:tbl>
          </a:graphicData>
        </a:graphic>
      </p:graphicFrame>
    </p:spTree>
    <p:extLst>
      <p:ext uri="{BB962C8B-B14F-4D97-AF65-F5344CB8AC3E}">
        <p14:creationId xmlns:p14="http://schemas.microsoft.com/office/powerpoint/2010/main" val="3457464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DDA4D-9156-B1B2-06BE-67C13EF0DE5B}"/>
              </a:ext>
            </a:extLst>
          </p:cNvPr>
          <p:cNvSpPr>
            <a:spLocks noGrp="1"/>
          </p:cNvSpPr>
          <p:nvPr>
            <p:ph type="title"/>
          </p:nvPr>
        </p:nvSpPr>
        <p:spPr>
          <a:xfrm>
            <a:off x="952500" y="2393950"/>
            <a:ext cx="10515600" cy="1325563"/>
          </a:xfrm>
        </p:spPr>
        <p:txBody>
          <a:bodyPr>
            <a:normAutofit fontScale="90000"/>
          </a:bodyPr>
          <a:lstStyle/>
          <a:p>
            <a:pPr>
              <a:lnSpc>
                <a:spcPct val="115000"/>
              </a:lnSpc>
              <a:spcAft>
                <a:spcPts val="1000"/>
              </a:spcAft>
            </a:pPr>
            <a:r>
              <a:rPr lang="fr-FR" sz="2700" dirty="0">
                <a:effectLst/>
                <a:latin typeface="Book Antiqua" panose="02040602050305030304" pitchFamily="18" charset="0"/>
                <a:ea typeface="Calibri" panose="020F0502020204030204" pitchFamily="34" charset="0"/>
                <a:cs typeface="Times New Roman" panose="02020603050405020304" pitchFamily="18" charset="0"/>
              </a:rPr>
              <a:t>Bien que le principe général de la reproduction sexuée soit similaire, on trouve des différences selon les êtres vivants, on parle de </a:t>
            </a:r>
            <a:r>
              <a:rPr lang="fr-FR" sz="2700" b="1" dirty="0">
                <a:effectLst/>
                <a:latin typeface="Book Antiqua" panose="02040602050305030304" pitchFamily="18" charset="0"/>
                <a:ea typeface="Calibri" panose="020F0502020204030204" pitchFamily="34" charset="0"/>
                <a:cs typeface="Times New Roman" panose="02020603050405020304" pitchFamily="18" charset="0"/>
              </a:rPr>
              <a:t>Fécondation interne ou externe</a:t>
            </a:r>
            <a:r>
              <a:rPr lang="fr-FR" sz="2700" dirty="0">
                <a:effectLst/>
                <a:latin typeface="Book Antiqua" panose="02040602050305030304" pitchFamily="18" charset="0"/>
                <a:ea typeface="Calibri" panose="020F0502020204030204" pitchFamily="34" charset="0"/>
                <a:cs typeface="Times New Roman" panose="02020603050405020304" pitchFamily="18" charset="0"/>
              </a:rPr>
              <a:t>.</a:t>
            </a:r>
            <a:br>
              <a:rPr lang="fr-FR" sz="2700" dirty="0">
                <a:effectLst/>
                <a:latin typeface="Book Antiqua" panose="02040602050305030304" pitchFamily="18" charset="0"/>
                <a:ea typeface="Calibri" panose="020F0502020204030204" pitchFamily="34" charset="0"/>
                <a:cs typeface="Times New Roman" panose="02020603050405020304" pitchFamily="18" charset="0"/>
              </a:rPr>
            </a:br>
            <a:br>
              <a:rPr lang="fr-FR" sz="2700" dirty="0">
                <a:effectLst/>
                <a:latin typeface="Calibri" panose="020F0502020204030204" pitchFamily="34" charset="0"/>
                <a:ea typeface="Calibri" panose="020F0502020204030204" pitchFamily="34" charset="0"/>
                <a:cs typeface="Arial" panose="020B0604020202020204" pitchFamily="34" charset="0"/>
              </a:rPr>
            </a:br>
            <a:r>
              <a:rPr lang="fr-FR" sz="27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La fécondation interne</a:t>
            </a:r>
            <a:r>
              <a:rPr lang="fr-FR" sz="2700"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 </a:t>
            </a:r>
            <a:r>
              <a:rPr lang="fr-FR" sz="2700" dirty="0">
                <a:effectLst/>
                <a:latin typeface="Book Antiqua" panose="02040602050305030304" pitchFamily="18" charset="0"/>
                <a:ea typeface="Calibri" panose="020F0502020204030204" pitchFamily="34" charset="0"/>
                <a:cs typeface="Times New Roman" panose="02020603050405020304" pitchFamily="18" charset="0"/>
              </a:rPr>
              <a:t>(se déroule à l’intérieur du corps de la femelle) et la </a:t>
            </a:r>
            <a:r>
              <a:rPr lang="fr-FR" sz="27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fécondation externe</a:t>
            </a:r>
            <a:r>
              <a:rPr lang="fr-FR" sz="2700"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 </a:t>
            </a:r>
            <a:r>
              <a:rPr lang="fr-FR" sz="2700" dirty="0">
                <a:effectLst/>
                <a:latin typeface="Book Antiqua" panose="02040602050305030304" pitchFamily="18" charset="0"/>
                <a:ea typeface="Calibri" panose="020F0502020204030204" pitchFamily="34" charset="0"/>
                <a:cs typeface="Times New Roman" panose="02020603050405020304" pitchFamily="18" charset="0"/>
              </a:rPr>
              <a:t>(se déroule à l’extérieur du corps de la femelle).</a:t>
            </a:r>
            <a:br>
              <a:rPr lang="fr-FR" sz="2700" dirty="0">
                <a:effectLst/>
                <a:latin typeface="Calibri" panose="020F0502020204030204" pitchFamily="34" charset="0"/>
                <a:ea typeface="Calibri" panose="020F0502020204030204" pitchFamily="34" charset="0"/>
                <a:cs typeface="Arial" panose="020B0604020202020204" pitchFamily="34" charset="0"/>
              </a:rPr>
            </a:br>
            <a:r>
              <a:rPr lang="fr-FR" sz="2700" dirty="0">
                <a:effectLst/>
                <a:latin typeface="Book Antiqua" panose="02040602050305030304" pitchFamily="18" charset="0"/>
                <a:ea typeface="Calibri" panose="020F0502020204030204" pitchFamily="34" charset="0"/>
                <a:cs typeface="Times New Roman" panose="02020603050405020304" pitchFamily="18" charset="0"/>
              </a:rPr>
              <a:t>Par exemple, la fécondation humaine est </a:t>
            </a:r>
            <a:r>
              <a:rPr lang="fr-FR" sz="27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interne</a:t>
            </a:r>
            <a:r>
              <a:rPr lang="fr-FR" sz="2700" dirty="0">
                <a:effectLst/>
                <a:latin typeface="Book Antiqua" panose="02040602050305030304" pitchFamily="18" charset="0"/>
                <a:ea typeface="Calibri" panose="020F0502020204030204" pitchFamily="34" charset="0"/>
                <a:cs typeface="Times New Roman" panose="02020603050405020304" pitchFamily="18" charset="0"/>
              </a:rPr>
              <a:t>, les spermatozoïdes étant introduits à l’intérieur du corps de la femme lors d’un rapport sexuel. A l’inverse, les grenouilles ou les poissons ont une </a:t>
            </a:r>
            <a:r>
              <a:rPr lang="fr-FR" sz="27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fécondation externe</a:t>
            </a:r>
            <a:r>
              <a:rPr lang="fr-FR" sz="2700" dirty="0">
                <a:effectLst/>
                <a:latin typeface="Book Antiqua" panose="02040602050305030304" pitchFamily="18" charset="0"/>
                <a:ea typeface="Calibri" panose="020F0502020204030204" pitchFamily="34" charset="0"/>
                <a:cs typeface="Times New Roman" panose="02020603050405020304" pitchFamily="18" charset="0"/>
              </a:rPr>
              <a:t>, c'est-à-dire que la femelle émet ses ovules dans le milieu et le mâle dépose ensuite son sperme dessus.</a:t>
            </a:r>
            <a:br>
              <a:rPr lang="fr-FR" sz="1800" dirty="0">
                <a:effectLst/>
                <a:latin typeface="Calibri" panose="020F0502020204030204" pitchFamily="34" charset="0"/>
                <a:ea typeface="Calibri" panose="020F0502020204030204" pitchFamily="34" charset="0"/>
                <a:cs typeface="Arial" panose="020B0604020202020204" pitchFamily="34" charset="0"/>
              </a:rPr>
            </a:br>
            <a:endParaRPr lang="fr-FR" dirty="0"/>
          </a:p>
        </p:txBody>
      </p:sp>
    </p:spTree>
    <p:extLst>
      <p:ext uri="{BB962C8B-B14F-4D97-AF65-F5344CB8AC3E}">
        <p14:creationId xmlns:p14="http://schemas.microsoft.com/office/powerpoint/2010/main" val="591275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8C39C6-3D59-DE1F-2ED5-C03EDB2A7026}"/>
              </a:ext>
            </a:extLst>
          </p:cNvPr>
          <p:cNvSpPr>
            <a:spLocks noGrp="1"/>
          </p:cNvSpPr>
          <p:nvPr>
            <p:ph idx="1"/>
          </p:nvPr>
        </p:nvSpPr>
        <p:spPr>
          <a:xfrm>
            <a:off x="681038" y="711200"/>
            <a:ext cx="10515600" cy="4351338"/>
          </a:xfrm>
        </p:spPr>
        <p:txBody>
          <a:bodyPr>
            <a:noAutofit/>
          </a:bodyPr>
          <a:lstStyle/>
          <a:p>
            <a:pPr>
              <a:lnSpc>
                <a:spcPct val="115000"/>
              </a:lnSpc>
            </a:pPr>
            <a:r>
              <a:rPr lang="fr-FR" sz="2000" dirty="0">
                <a:solidFill>
                  <a:srgbClr val="000000"/>
                </a:solidFill>
                <a:effectLst/>
                <a:latin typeface="Book Antiqua" panose="02040602050305030304" pitchFamily="18" charset="0"/>
                <a:ea typeface="Calibri" panose="020F0502020204030204" pitchFamily="34" charset="0"/>
              </a:rPr>
              <a:t>On distingue deux types d’animaux connus : </a:t>
            </a:r>
            <a:r>
              <a:rPr lang="fr-FR" sz="2000" b="1" dirty="0">
                <a:solidFill>
                  <a:srgbClr val="000000"/>
                </a:solidFill>
                <a:effectLst/>
                <a:latin typeface="Book Antiqua" panose="02040602050305030304" pitchFamily="18" charset="0"/>
                <a:ea typeface="Calibri" panose="020F0502020204030204" pitchFamily="34" charset="0"/>
              </a:rPr>
              <a:t>Les ovipares et les vivipares.</a:t>
            </a:r>
            <a:endParaRPr lang="fr-FR" sz="2000" dirty="0">
              <a:solidFill>
                <a:srgbClr val="000000"/>
              </a:solidFill>
              <a:effectLst/>
              <a:latin typeface="Times New Roman" panose="02020603050405020304" pitchFamily="18" charset="0"/>
              <a:ea typeface="Calibri" panose="020F0502020204030204" pitchFamily="34" charset="0"/>
            </a:endParaRPr>
          </a:p>
          <a:p>
            <a:pPr marL="0" indent="0">
              <a:lnSpc>
                <a:spcPct val="115000"/>
              </a:lnSpc>
              <a:buNone/>
            </a:pPr>
            <a:r>
              <a:rPr lang="fr-FR" sz="2000" dirty="0">
                <a:solidFill>
                  <a:srgbClr val="000000"/>
                </a:solidFill>
                <a:effectLst/>
                <a:latin typeface="Book Antiqua" panose="02040602050305030304" pitchFamily="18" charset="0"/>
                <a:ea typeface="Calibri" panose="020F0502020204030204" pitchFamily="34" charset="0"/>
              </a:rPr>
              <a:t> </a:t>
            </a:r>
            <a:endParaRPr lang="fr-FR" sz="2000" dirty="0">
              <a:solidFill>
                <a:srgbClr val="000000"/>
              </a:solidFill>
              <a:effectLst/>
              <a:latin typeface="Times New Roman" panose="02020603050405020304" pitchFamily="18" charset="0"/>
              <a:ea typeface="Calibri" panose="020F0502020204030204" pitchFamily="34" charset="0"/>
            </a:endParaRPr>
          </a:p>
          <a:p>
            <a:pPr marL="342900" lvl="0" indent="-342900" algn="just">
              <a:lnSpc>
                <a:spcPct val="115000"/>
              </a:lnSpc>
              <a:buClr>
                <a:srgbClr val="FF0000"/>
              </a:buClr>
              <a:buFont typeface="+mj-lt"/>
              <a:buAutoNum type="alphaUcPeriod"/>
            </a:pPr>
            <a:r>
              <a:rPr lang="fr-FR" sz="2000" b="1" dirty="0">
                <a:solidFill>
                  <a:srgbClr val="FF0000"/>
                </a:solidFill>
                <a:effectLst/>
                <a:latin typeface="Book Antiqua" panose="02040602050305030304" pitchFamily="18" charset="0"/>
                <a:ea typeface="Calibri" panose="020F0502020204030204" pitchFamily="34" charset="0"/>
              </a:rPr>
              <a:t>Les ovipares</a:t>
            </a:r>
            <a:r>
              <a:rPr lang="fr-FR" sz="2000" dirty="0">
                <a:solidFill>
                  <a:srgbClr val="FF0000"/>
                </a:solidFill>
                <a:effectLst/>
                <a:latin typeface="Book Antiqua" panose="02040602050305030304" pitchFamily="18" charset="0"/>
                <a:ea typeface="Calibri" panose="020F0502020204030204" pitchFamily="34" charset="0"/>
              </a:rPr>
              <a:t> : </a:t>
            </a:r>
            <a:r>
              <a:rPr lang="fr-FR" sz="2000" dirty="0">
                <a:solidFill>
                  <a:srgbClr val="000000"/>
                </a:solidFill>
                <a:effectLst/>
                <a:latin typeface="Book Antiqua" panose="02040602050305030304" pitchFamily="18" charset="0"/>
                <a:ea typeface="Calibri" panose="020F0502020204030204" pitchFamily="34" charset="0"/>
              </a:rPr>
              <a:t>Ce sont les animaux dont la cellule-œuf se développe dans un œuf en utilisant les réserves nutritives qui s’y trouvent. Il existe deux types de fécondation possibles chez les ovipares (externe ou interne), selon l’espèce.  </a:t>
            </a:r>
            <a:endParaRPr lang="fr-FR" sz="2000" dirty="0">
              <a:solidFill>
                <a:srgbClr val="000000"/>
              </a:solidFill>
              <a:effectLst/>
              <a:latin typeface="Times New Roman" panose="02020603050405020304" pitchFamily="18" charset="0"/>
              <a:ea typeface="Calibri" panose="020F0502020204030204" pitchFamily="34" charset="0"/>
            </a:endParaRPr>
          </a:p>
          <a:p>
            <a:pPr marL="342900" lvl="0" indent="-342900" algn="just">
              <a:lnSpc>
                <a:spcPct val="115000"/>
              </a:lnSpc>
              <a:buClr>
                <a:srgbClr val="FF0000"/>
              </a:buClr>
              <a:buFont typeface="+mj-lt"/>
              <a:buAutoNum type="alphaUcPeriod"/>
            </a:pPr>
            <a:r>
              <a:rPr lang="fr-FR" sz="2000" b="1" dirty="0">
                <a:solidFill>
                  <a:srgbClr val="FF0000"/>
                </a:solidFill>
                <a:effectLst/>
                <a:latin typeface="Book Antiqua" panose="02040602050305030304" pitchFamily="18" charset="0"/>
                <a:ea typeface="Calibri" panose="020F0502020204030204" pitchFamily="34" charset="0"/>
              </a:rPr>
              <a:t>Les vivipares :</a:t>
            </a:r>
            <a:r>
              <a:rPr lang="fr-FR" sz="2000" dirty="0">
                <a:solidFill>
                  <a:srgbClr val="FF0000"/>
                </a:solidFill>
                <a:effectLst/>
                <a:latin typeface="Book Antiqua" panose="02040602050305030304" pitchFamily="18" charset="0"/>
                <a:ea typeface="Calibri" panose="020F0502020204030204" pitchFamily="34" charset="0"/>
              </a:rPr>
              <a:t> </a:t>
            </a:r>
            <a:r>
              <a:rPr lang="fr-FR" sz="2000" dirty="0">
                <a:solidFill>
                  <a:srgbClr val="000000"/>
                </a:solidFill>
                <a:effectLst/>
                <a:latin typeface="Book Antiqua" panose="02040602050305030304" pitchFamily="18" charset="0"/>
                <a:ea typeface="Calibri" panose="020F0502020204030204" pitchFamily="34" charset="0"/>
              </a:rPr>
              <a:t>Ce sont les animaux dont la cellule-œuf se développe dans l’utérus de leur mère. L’embryon se développe à l’intérieur d’une poche appelée placenta et se nourrit par le cordon ombilical. La période pendant laquelle se développe l’embryon est appelée </a:t>
            </a:r>
            <a:r>
              <a:rPr lang="fr-FR" sz="2000" b="1" dirty="0">
                <a:solidFill>
                  <a:srgbClr val="000000"/>
                </a:solidFill>
                <a:effectLst/>
                <a:latin typeface="Book Antiqua" panose="02040602050305030304" pitchFamily="18" charset="0"/>
                <a:ea typeface="Calibri" panose="020F0502020204030204" pitchFamily="34" charset="0"/>
              </a:rPr>
              <a:t>gestation</a:t>
            </a:r>
            <a:r>
              <a:rPr lang="fr-FR" sz="2000" dirty="0">
                <a:solidFill>
                  <a:srgbClr val="000000"/>
                </a:solidFill>
                <a:effectLst/>
                <a:latin typeface="Book Antiqua" panose="02040602050305030304" pitchFamily="18" charset="0"/>
                <a:ea typeface="Calibri" panose="020F0502020204030204" pitchFamily="34" charset="0"/>
              </a:rPr>
              <a:t>. Celle-ci peut varier en fonction de l’espèce. La naissance du petit est appelée </a:t>
            </a:r>
            <a:r>
              <a:rPr lang="fr-FR" sz="2000" b="1" dirty="0">
                <a:solidFill>
                  <a:srgbClr val="000000"/>
                </a:solidFill>
                <a:effectLst/>
                <a:latin typeface="Book Antiqua" panose="02040602050305030304" pitchFamily="18" charset="0"/>
                <a:ea typeface="Calibri" panose="020F0502020204030204" pitchFamily="34" charset="0"/>
              </a:rPr>
              <a:t>la mise bas</a:t>
            </a:r>
            <a:r>
              <a:rPr lang="fr-FR" sz="2000" dirty="0">
                <a:solidFill>
                  <a:srgbClr val="000000"/>
                </a:solidFill>
                <a:effectLst/>
                <a:latin typeface="Book Antiqua" panose="02040602050305030304" pitchFamily="18" charset="0"/>
                <a:ea typeface="Calibri" panose="020F0502020204030204" pitchFamily="34" charset="0"/>
              </a:rPr>
              <a:t>. Les animaux vivipares sont essentiellement des mammifères.</a:t>
            </a:r>
            <a:endParaRPr lang="fr-FR" sz="2000" dirty="0">
              <a:solidFill>
                <a:srgbClr val="000000"/>
              </a:solidFill>
              <a:effectLst/>
              <a:latin typeface="Times New Roman" panose="02020603050405020304" pitchFamily="18" charset="0"/>
              <a:ea typeface="Calibri" panose="020F0502020204030204" pitchFamily="34" charset="0"/>
            </a:endParaRPr>
          </a:p>
          <a:p>
            <a:pPr marL="0" indent="0" algn="just">
              <a:lnSpc>
                <a:spcPct val="115000"/>
              </a:lnSpc>
              <a:buNone/>
            </a:pPr>
            <a:endParaRPr lang="fr-FR" sz="2000" dirty="0">
              <a:solidFill>
                <a:srgbClr val="000000"/>
              </a:solidFill>
              <a:effectLst/>
              <a:latin typeface="Times New Roman" panose="02020603050405020304" pitchFamily="18" charset="0"/>
              <a:ea typeface="Calibri" panose="020F0502020204030204" pitchFamily="34" charset="0"/>
            </a:endParaRPr>
          </a:p>
          <a:p>
            <a:pPr marL="342900" lvl="0" indent="-342900" algn="just">
              <a:lnSpc>
                <a:spcPct val="115000"/>
              </a:lnSpc>
              <a:buClr>
                <a:srgbClr val="FF0000"/>
              </a:buClr>
              <a:buFont typeface="+mj-lt"/>
              <a:buAutoNum type="alphaUcPeriod"/>
            </a:pPr>
            <a:r>
              <a:rPr lang="fr-FR" sz="2000" b="1" dirty="0">
                <a:solidFill>
                  <a:srgbClr val="FF0000"/>
                </a:solidFill>
                <a:effectLst/>
                <a:latin typeface="Book Antiqua" panose="02040602050305030304" pitchFamily="18" charset="0"/>
                <a:ea typeface="Calibri" panose="020F0502020204030204" pitchFamily="34" charset="0"/>
              </a:rPr>
              <a:t>Le cas particulier des ovovivipares :</a:t>
            </a:r>
            <a:r>
              <a:rPr lang="fr-FR" sz="2000" dirty="0">
                <a:solidFill>
                  <a:srgbClr val="000000"/>
                </a:solidFill>
                <a:effectLst/>
                <a:latin typeface="Book Antiqua" panose="02040602050305030304" pitchFamily="18" charset="0"/>
                <a:ea typeface="Calibri" panose="020F0502020204030204" pitchFamily="34" charset="0"/>
              </a:rPr>
              <a:t> Chez certains poissons et reptiles, les embryons se développent dans des œufs qui incubent et éclosent dans l’utérus de la mère. C’est le cas de certaines espèces de requin notamment. </a:t>
            </a:r>
            <a:endParaRPr lang="fr-FR" sz="2000" dirty="0">
              <a:solidFill>
                <a:srgbClr val="000000"/>
              </a:solidFill>
              <a:effectLst/>
              <a:latin typeface="Times New Roman" panose="02020603050405020304" pitchFamily="18" charset="0"/>
              <a:ea typeface="Calibri" panose="020F0502020204030204" pitchFamily="34" charset="0"/>
            </a:endParaRPr>
          </a:p>
          <a:p>
            <a:pPr marL="0" indent="0" algn="just">
              <a:lnSpc>
                <a:spcPct val="115000"/>
              </a:lnSpc>
              <a:buNone/>
            </a:pPr>
            <a:r>
              <a:rPr lang="fr-FR" sz="2000" dirty="0">
                <a:solidFill>
                  <a:srgbClr val="000000"/>
                </a:solidFill>
                <a:effectLst/>
                <a:latin typeface="Book Antiqua" panose="02040602050305030304" pitchFamily="18" charset="0"/>
                <a:ea typeface="Calibri" panose="020F0502020204030204" pitchFamily="34" charset="0"/>
              </a:rPr>
              <a:t> </a:t>
            </a:r>
            <a:endParaRPr lang="fr-FR" sz="2000" dirty="0">
              <a:solidFill>
                <a:srgbClr val="000000"/>
              </a:solidFill>
              <a:effectLst/>
              <a:latin typeface="Times New Roman" panose="02020603050405020304" pitchFamily="18" charset="0"/>
              <a:ea typeface="Calibri" panose="020F0502020204030204" pitchFamily="34" charset="0"/>
            </a:endParaRPr>
          </a:p>
          <a:p>
            <a:endParaRPr lang="fr-FR" sz="2000" dirty="0"/>
          </a:p>
        </p:txBody>
      </p:sp>
    </p:spTree>
    <p:extLst>
      <p:ext uri="{BB962C8B-B14F-4D97-AF65-F5344CB8AC3E}">
        <p14:creationId xmlns:p14="http://schemas.microsoft.com/office/powerpoint/2010/main" val="985002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90EB7B-FEF0-DF59-C9EE-FB2EA58A4BE8}"/>
              </a:ext>
            </a:extLst>
          </p:cNvPr>
          <p:cNvSpPr>
            <a:spLocks noGrp="1"/>
          </p:cNvSpPr>
          <p:nvPr>
            <p:ph idx="1"/>
          </p:nvPr>
        </p:nvSpPr>
        <p:spPr>
          <a:xfrm>
            <a:off x="581024" y="0"/>
            <a:ext cx="10515600" cy="4351338"/>
          </a:xfrm>
        </p:spPr>
        <p:txBody>
          <a:bodyPr>
            <a:noAutofit/>
          </a:bodyPr>
          <a:lstStyle/>
          <a:p>
            <a:pPr>
              <a:lnSpc>
                <a:spcPct val="115000"/>
              </a:lnSpc>
            </a:pPr>
            <a:r>
              <a:rPr lang="fr-FR" sz="2000" b="1" dirty="0">
                <a:solidFill>
                  <a:srgbClr val="FF0000"/>
                </a:solidFill>
                <a:effectLst/>
                <a:latin typeface="Book Antiqua" panose="02040602050305030304" pitchFamily="18" charset="0"/>
                <a:ea typeface="Calibri" panose="020F0502020204030204" pitchFamily="34" charset="0"/>
              </a:rPr>
              <a:t>LES DIFFERENTS TYPES DE DEVELOPPEMENT :</a:t>
            </a:r>
            <a:endParaRPr lang="fr-FR" sz="2000" dirty="0">
              <a:solidFill>
                <a:srgbClr val="000000"/>
              </a:solidFill>
              <a:effectLst/>
              <a:latin typeface="Times New Roman" panose="02020603050405020304" pitchFamily="18" charset="0"/>
              <a:ea typeface="Calibri" panose="020F0502020204030204" pitchFamily="34" charset="0"/>
            </a:endParaRPr>
          </a:p>
          <a:p>
            <a:pPr marL="0" indent="0">
              <a:lnSpc>
                <a:spcPct val="115000"/>
              </a:lnSpc>
              <a:buNone/>
            </a:pPr>
            <a:endParaRPr lang="fr-FR" sz="2000" dirty="0">
              <a:solidFill>
                <a:srgbClr val="000000"/>
              </a:solidFill>
              <a:effectLst/>
              <a:latin typeface="Times New Roman" panose="02020603050405020304" pitchFamily="18" charset="0"/>
              <a:ea typeface="Calibri" panose="020F0502020204030204" pitchFamily="34" charset="0"/>
            </a:endParaRPr>
          </a:p>
          <a:p>
            <a:pPr algn="just">
              <a:lnSpc>
                <a:spcPct val="115000"/>
              </a:lnSpc>
            </a:pPr>
            <a:r>
              <a:rPr lang="fr-FR" sz="2000" dirty="0">
                <a:solidFill>
                  <a:srgbClr val="000000"/>
                </a:solidFill>
                <a:effectLst/>
                <a:latin typeface="Times New Roman" panose="02020603050405020304" pitchFamily="18" charset="0"/>
                <a:ea typeface="Calibri" panose="020F0502020204030204" pitchFamily="34" charset="0"/>
              </a:rPr>
              <a:t>Les types de développement sont généralement liés à l’espèce, l’anatomie de l’espèce et à son milieu.</a:t>
            </a:r>
          </a:p>
          <a:p>
            <a:pPr marL="0" indent="0" algn="just">
              <a:lnSpc>
                <a:spcPct val="115000"/>
              </a:lnSpc>
              <a:buNone/>
            </a:pPr>
            <a:endParaRPr lang="fr-FR" sz="2000" dirty="0">
              <a:solidFill>
                <a:srgbClr val="000000"/>
              </a:solidFill>
              <a:effectLst/>
              <a:latin typeface="Times New Roman" panose="02020603050405020304" pitchFamily="18" charset="0"/>
              <a:ea typeface="Calibri" panose="020F0502020204030204" pitchFamily="34" charset="0"/>
            </a:endParaRPr>
          </a:p>
          <a:p>
            <a:pPr algn="just">
              <a:lnSpc>
                <a:spcPct val="115000"/>
              </a:lnSpc>
            </a:pPr>
            <a:r>
              <a:rPr lang="fr-FR" sz="2000" b="1" dirty="0">
                <a:solidFill>
                  <a:srgbClr val="FF0000"/>
                </a:solidFill>
                <a:effectLst/>
                <a:latin typeface="Book Antiqua" panose="02040602050305030304" pitchFamily="18" charset="0"/>
                <a:ea typeface="Calibri" panose="020F0502020204030204" pitchFamily="34" charset="0"/>
              </a:rPr>
              <a:t>III.1 : Le développement </a:t>
            </a:r>
            <a:r>
              <a:rPr lang="fr-FR" sz="2000" b="1">
                <a:solidFill>
                  <a:srgbClr val="FF0000"/>
                </a:solidFill>
                <a:effectLst/>
                <a:latin typeface="Book Antiqua" panose="02040602050305030304" pitchFamily="18" charset="0"/>
                <a:ea typeface="Calibri" panose="020F0502020204030204" pitchFamily="34" charset="0"/>
              </a:rPr>
              <a:t>indirect :</a:t>
            </a:r>
            <a:endParaRPr lang="fr-FR" sz="2000" dirty="0">
              <a:solidFill>
                <a:srgbClr val="000000"/>
              </a:solidFill>
              <a:effectLst/>
              <a:latin typeface="Times New Roman" panose="02020603050405020304" pitchFamily="18" charset="0"/>
              <a:ea typeface="Calibri" panose="020F0502020204030204" pitchFamily="34" charset="0"/>
            </a:endParaRPr>
          </a:p>
          <a:p>
            <a:pPr algn="just">
              <a:lnSpc>
                <a:spcPct val="115000"/>
              </a:lnSpc>
            </a:pPr>
            <a:r>
              <a:rPr lang="fr-FR" sz="2000" b="1" dirty="0">
                <a:solidFill>
                  <a:srgbClr val="FF0000"/>
                </a:solidFill>
                <a:effectLst/>
                <a:latin typeface="Book Antiqua" panose="02040602050305030304" pitchFamily="18" charset="0"/>
                <a:ea typeface="Calibri" panose="020F0502020204030204" pitchFamily="34" charset="0"/>
              </a:rPr>
              <a:t> </a:t>
            </a:r>
            <a:r>
              <a:rPr lang="fr-FR" sz="2000" dirty="0">
                <a:solidFill>
                  <a:srgbClr val="000000"/>
                </a:solidFill>
                <a:effectLst/>
                <a:latin typeface="Book Antiqua" panose="02040602050305030304" pitchFamily="18" charset="0"/>
                <a:ea typeface="Calibri" panose="020F0502020204030204" pitchFamily="34" charset="0"/>
              </a:rPr>
              <a:t>On parle de développement indirect lorsque l’animal libéré à la naissance est très différent de l’adulte et doit subir des métamorphoses lors de sa croissance pour atteindre sa forme définitive d’adulte. Par exemple chez certains insectes comme la coccinelle, on passe du stade d’œuf à celui de larve puis de nymphe et enfin d’adulte.</a:t>
            </a:r>
            <a:endParaRPr lang="fr-FR" sz="2000" dirty="0">
              <a:solidFill>
                <a:srgbClr val="000000"/>
              </a:solidFill>
              <a:effectLst/>
              <a:latin typeface="Times New Roman" panose="02020603050405020304" pitchFamily="18" charset="0"/>
              <a:ea typeface="Calibri" panose="020F0502020204030204" pitchFamily="34" charset="0"/>
            </a:endParaRPr>
          </a:p>
          <a:p>
            <a:pPr marL="0" indent="0" algn="just">
              <a:lnSpc>
                <a:spcPct val="115000"/>
              </a:lnSpc>
              <a:buNone/>
            </a:pPr>
            <a:endParaRPr lang="fr-FR" sz="2000" dirty="0">
              <a:solidFill>
                <a:srgbClr val="000000"/>
              </a:solidFill>
              <a:effectLst/>
              <a:latin typeface="Times New Roman" panose="02020603050405020304" pitchFamily="18" charset="0"/>
              <a:ea typeface="Calibri" panose="020F0502020204030204" pitchFamily="34" charset="0"/>
            </a:endParaRPr>
          </a:p>
          <a:p>
            <a:pPr>
              <a:lnSpc>
                <a:spcPct val="115000"/>
              </a:lnSpc>
              <a:spcAft>
                <a:spcPts val="1000"/>
              </a:spcAft>
            </a:pPr>
            <a:r>
              <a:rPr lang="fr-FR" sz="20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III.2 : Le développement direct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fr-FR" sz="2000" dirty="0">
                <a:effectLst/>
                <a:latin typeface="Book Antiqua" panose="02040602050305030304" pitchFamily="18" charset="0"/>
                <a:ea typeface="Calibri" panose="020F0502020204030204" pitchFamily="34" charset="0"/>
                <a:cs typeface="Times New Roman" panose="02020603050405020304" pitchFamily="18" charset="0"/>
              </a:rPr>
              <a:t>On parle de développement direct lorsque l’animal libéré à la naissance ressemble à un adulte en miniature l’exemple des mammifères.</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buNone/>
            </a:pPr>
            <a:r>
              <a:rPr lang="fr-FR" sz="2000" dirty="0">
                <a:solidFill>
                  <a:srgbClr val="000000"/>
                </a:solidFill>
                <a:effectLst/>
                <a:latin typeface="Times New Roman" panose="02020603050405020304" pitchFamily="18" charset="0"/>
                <a:ea typeface="Calibri" panose="020F0502020204030204" pitchFamily="34" charset="0"/>
              </a:rPr>
              <a:t>  </a:t>
            </a:r>
          </a:p>
          <a:p>
            <a:endParaRPr lang="fr-FR" sz="2000" dirty="0"/>
          </a:p>
        </p:txBody>
      </p:sp>
    </p:spTree>
    <p:extLst>
      <p:ext uri="{BB962C8B-B14F-4D97-AF65-F5344CB8AC3E}">
        <p14:creationId xmlns:p14="http://schemas.microsoft.com/office/powerpoint/2010/main" val="1343949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86241-B535-B941-2D43-EF591411D947}"/>
              </a:ext>
            </a:extLst>
          </p:cNvPr>
          <p:cNvSpPr>
            <a:spLocks noGrp="1"/>
          </p:cNvSpPr>
          <p:nvPr>
            <p:ph type="ctrTitle"/>
          </p:nvPr>
        </p:nvSpPr>
        <p:spPr>
          <a:xfrm>
            <a:off x="1524000" y="-877888"/>
            <a:ext cx="9144000" cy="2663825"/>
          </a:xfrm>
        </p:spPr>
        <p:txBody>
          <a:bodyPr>
            <a:normAutofit/>
          </a:bodyPr>
          <a:lstStyle/>
          <a:p>
            <a:r>
              <a:rPr lang="fr-FR" sz="2000" b="1" dirty="0">
                <a:effectLst/>
                <a:latin typeface="Book Antiqua" panose="02040602050305030304" pitchFamily="18" charset="0"/>
                <a:ea typeface="Calibri" panose="020F0502020204030204" pitchFamily="34" charset="0"/>
                <a:cs typeface="Times New Roman" panose="02020603050405020304" pitchFamily="18" charset="0"/>
              </a:rPr>
              <a:t>L’accomplissement de la fonction de reproduction exige chez </a:t>
            </a:r>
            <a:r>
              <a:rPr lang="fr-FR" sz="2000" b="1" u="sng" dirty="0">
                <a:effectLst/>
                <a:latin typeface="Book Antiqua" panose="02040602050305030304" pitchFamily="18" charset="0"/>
                <a:ea typeface="Calibri" panose="020F0502020204030204" pitchFamily="34" charset="0"/>
                <a:cs typeface="Times New Roman" panose="02020603050405020304" pitchFamily="18" charset="0"/>
              </a:rPr>
              <a:t>la plupart des organismes:</a:t>
            </a:r>
            <a:br>
              <a:rPr lang="fr-FR" sz="2000" b="1" u="sng" dirty="0">
                <a:effectLst/>
                <a:latin typeface="Book Antiqua" panose="02040602050305030304" pitchFamily="18" charset="0"/>
                <a:ea typeface="Calibri" panose="020F0502020204030204" pitchFamily="34" charset="0"/>
                <a:cs typeface="Times New Roman" panose="02020603050405020304" pitchFamily="18" charset="0"/>
              </a:rPr>
            </a:br>
            <a:br>
              <a:rPr lang="fr-FR" sz="2000" b="1" u="sng" dirty="0">
                <a:effectLst/>
                <a:latin typeface="Book Antiqua" panose="02040602050305030304" pitchFamily="18" charset="0"/>
                <a:ea typeface="Calibri" panose="020F0502020204030204" pitchFamily="34" charset="0"/>
                <a:cs typeface="Times New Roman" panose="02020603050405020304" pitchFamily="18" charset="0"/>
              </a:rPr>
            </a:br>
            <a:r>
              <a:rPr lang="fr-FR" sz="2000" b="1" dirty="0">
                <a:effectLst/>
                <a:latin typeface="Book Antiqua" panose="02040602050305030304" pitchFamily="18" charset="0"/>
                <a:ea typeface="Calibri" panose="020F0502020204030204" pitchFamily="34" charset="0"/>
                <a:cs typeface="Times New Roman" panose="02020603050405020304" pitchFamily="18" charset="0"/>
              </a:rPr>
              <a:t>la présence des 2 sexes</a:t>
            </a:r>
            <a:r>
              <a:rPr lang="fr-FR" sz="2000" dirty="0">
                <a:effectLst/>
                <a:latin typeface="Book Antiqua" panose="02040602050305030304" pitchFamily="18" charset="0"/>
                <a:ea typeface="Calibri" panose="020F0502020204030204" pitchFamily="34" charset="0"/>
                <a:cs typeface="Times New Roman" panose="02020603050405020304" pitchFamily="18" charset="0"/>
              </a:rPr>
              <a:t> : mâle et femelle, chacun des 2 étant capable de produire des cellules sexuelles spécialisées : </a:t>
            </a:r>
            <a:r>
              <a:rPr lang="fr-FR" sz="20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les gamètes</a:t>
            </a:r>
            <a:r>
              <a:rPr lang="fr-FR" sz="2000"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a:t>
            </a:r>
            <a:br>
              <a:rPr lang="fr-FR" sz="2000" b="1" u="sng"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br>
            <a:endParaRPr lang="fr-FR" sz="2000" b="1" dirty="0">
              <a:solidFill>
                <a:srgbClr val="FF0000"/>
              </a:solidFill>
            </a:endParaRPr>
          </a:p>
        </p:txBody>
      </p:sp>
      <p:sp>
        <p:nvSpPr>
          <p:cNvPr id="3" name="Subtitle 2">
            <a:extLst>
              <a:ext uri="{FF2B5EF4-FFF2-40B4-BE49-F238E27FC236}">
                <a16:creationId xmlns:a16="http://schemas.microsoft.com/office/drawing/2014/main" id="{1656A48A-D442-461A-CEE2-7C0ADE1B857D}"/>
              </a:ext>
            </a:extLst>
          </p:cNvPr>
          <p:cNvSpPr>
            <a:spLocks noGrp="1"/>
          </p:cNvSpPr>
          <p:nvPr>
            <p:ph type="subTitle" idx="1"/>
          </p:nvPr>
        </p:nvSpPr>
        <p:spPr/>
        <p:txBody>
          <a:bodyPr>
            <a:normAutofit/>
          </a:bodyPr>
          <a:lstStyle/>
          <a:p>
            <a:r>
              <a:rPr lang="fr-FR" sz="2000" b="1">
                <a:effectLst/>
                <a:latin typeface="Book Antiqua" panose="02040602050305030304" pitchFamily="18" charset="0"/>
                <a:ea typeface="Calibri" panose="020F0502020204030204" pitchFamily="34" charset="0"/>
                <a:cs typeface="Times New Roman" panose="02020603050405020304" pitchFamily="18" charset="0"/>
              </a:rPr>
              <a:t>Les organes qui produisent les gamètes sont appelés </a:t>
            </a:r>
            <a:r>
              <a:rPr lang="fr-FR" sz="2000" b="1">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gonades</a:t>
            </a:r>
          </a:p>
          <a:p>
            <a:r>
              <a:rPr lang="fr-FR" sz="2000" b="1">
                <a:solidFill>
                  <a:srgbClr val="FF0000"/>
                </a:solidFill>
                <a:latin typeface="Book Antiqua" panose="02040602050305030304" pitchFamily="18" charset="0"/>
                <a:cs typeface="Times New Roman" panose="02020603050405020304" pitchFamily="18" charset="0"/>
              </a:rPr>
              <a:t>Les </a:t>
            </a:r>
            <a:r>
              <a:rPr lang="fr-FR" sz="2000" b="1">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gonades</a:t>
            </a:r>
            <a:endParaRPr lang="fr-FR" sz="2000" b="1" dirty="0">
              <a:solidFill>
                <a:srgbClr val="FF0000"/>
              </a:solidFill>
            </a:endParaRPr>
          </a:p>
        </p:txBody>
      </p:sp>
      <p:sp>
        <p:nvSpPr>
          <p:cNvPr id="5" name="TextBox 4">
            <a:extLst>
              <a:ext uri="{FF2B5EF4-FFF2-40B4-BE49-F238E27FC236}">
                <a16:creationId xmlns:a16="http://schemas.microsoft.com/office/drawing/2014/main" id="{97C4FF09-0280-47E2-A03F-82F9C14FBB81}"/>
              </a:ext>
            </a:extLst>
          </p:cNvPr>
          <p:cNvSpPr txBox="1"/>
          <p:nvPr/>
        </p:nvSpPr>
        <p:spPr>
          <a:xfrm>
            <a:off x="3049191" y="1687726"/>
            <a:ext cx="6093618" cy="830997"/>
          </a:xfrm>
          <a:prstGeom prst="rect">
            <a:avLst/>
          </a:prstGeom>
          <a:noFill/>
        </p:spPr>
        <p:txBody>
          <a:bodyPr wrap="square">
            <a:spAutoFit/>
          </a:bodyPr>
          <a:lstStyle/>
          <a:p>
            <a:pPr algn="ctr"/>
            <a:r>
              <a:rPr lang="fr-FR" sz="24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les gamètes</a:t>
            </a:r>
            <a:br>
              <a:rPr lang="fr-FR" sz="2400" b="1" u="sng"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br>
            <a:endParaRPr lang="fr-FR" sz="2400" dirty="0"/>
          </a:p>
        </p:txBody>
      </p:sp>
      <p:cxnSp>
        <p:nvCxnSpPr>
          <p:cNvPr id="7" name="Straight Arrow Connector 6">
            <a:extLst>
              <a:ext uri="{FF2B5EF4-FFF2-40B4-BE49-F238E27FC236}">
                <a16:creationId xmlns:a16="http://schemas.microsoft.com/office/drawing/2014/main" id="{C14F573F-D992-FFB1-9E13-7F37591D606D}"/>
              </a:ext>
            </a:extLst>
          </p:cNvPr>
          <p:cNvCxnSpPr/>
          <p:nvPr/>
        </p:nvCxnSpPr>
        <p:spPr>
          <a:xfrm>
            <a:off x="6486525" y="2114550"/>
            <a:ext cx="528638" cy="40005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9" name="Straight Arrow Connector 8">
            <a:extLst>
              <a:ext uri="{FF2B5EF4-FFF2-40B4-BE49-F238E27FC236}">
                <a16:creationId xmlns:a16="http://schemas.microsoft.com/office/drawing/2014/main" id="{8E9633B3-0135-CB9A-C2F4-0B1A4CE23BA3}"/>
              </a:ext>
            </a:extLst>
          </p:cNvPr>
          <p:cNvCxnSpPr/>
          <p:nvPr/>
        </p:nvCxnSpPr>
        <p:spPr>
          <a:xfrm flipH="1">
            <a:off x="5469732" y="2114550"/>
            <a:ext cx="471487" cy="40005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1" name="TextBox 10">
            <a:extLst>
              <a:ext uri="{FF2B5EF4-FFF2-40B4-BE49-F238E27FC236}">
                <a16:creationId xmlns:a16="http://schemas.microsoft.com/office/drawing/2014/main" id="{34AC2743-B402-B071-F6BA-BCEFDBBC8DD4}"/>
              </a:ext>
            </a:extLst>
          </p:cNvPr>
          <p:cNvSpPr txBox="1"/>
          <p:nvPr/>
        </p:nvSpPr>
        <p:spPr>
          <a:xfrm>
            <a:off x="4018360" y="2547888"/>
            <a:ext cx="2611040" cy="646331"/>
          </a:xfrm>
          <a:prstGeom prst="rect">
            <a:avLst/>
          </a:prstGeom>
          <a:noFill/>
        </p:spPr>
        <p:txBody>
          <a:bodyPr wrap="square">
            <a:spAutoFit/>
          </a:bodyPr>
          <a:lstStyle/>
          <a:p>
            <a:r>
              <a:rPr lang="fr-FR" sz="18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les spermatozoïdes</a:t>
            </a:r>
            <a:r>
              <a:rPr lang="fr-FR" sz="1800"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 chez le mâle </a:t>
            </a:r>
            <a:endParaRPr lang="fr-FR" dirty="0">
              <a:solidFill>
                <a:srgbClr val="FF0000"/>
              </a:solidFill>
            </a:endParaRPr>
          </a:p>
        </p:txBody>
      </p:sp>
      <p:sp>
        <p:nvSpPr>
          <p:cNvPr id="13" name="TextBox 12">
            <a:extLst>
              <a:ext uri="{FF2B5EF4-FFF2-40B4-BE49-F238E27FC236}">
                <a16:creationId xmlns:a16="http://schemas.microsoft.com/office/drawing/2014/main" id="{57395D97-F769-44B9-342E-6BF0AFAD740F}"/>
              </a:ext>
            </a:extLst>
          </p:cNvPr>
          <p:cNvSpPr txBox="1"/>
          <p:nvPr/>
        </p:nvSpPr>
        <p:spPr>
          <a:xfrm>
            <a:off x="6486525" y="2559855"/>
            <a:ext cx="6093618" cy="393698"/>
          </a:xfrm>
          <a:prstGeom prst="rect">
            <a:avLst/>
          </a:prstGeom>
          <a:noFill/>
        </p:spPr>
        <p:txBody>
          <a:bodyPr wrap="square">
            <a:spAutoFit/>
          </a:bodyPr>
          <a:lstStyle/>
          <a:p>
            <a:pPr algn="just">
              <a:lnSpc>
                <a:spcPct val="115000"/>
              </a:lnSpc>
              <a:spcAft>
                <a:spcPts val="1000"/>
              </a:spcAft>
            </a:pPr>
            <a:r>
              <a:rPr lang="fr-FR" sz="18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l’ovule</a:t>
            </a:r>
            <a:r>
              <a:rPr lang="fr-FR" sz="1800"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 chez la femelle.</a:t>
            </a:r>
            <a:r>
              <a:rPr lang="fr-FR" sz="1800" dirty="0">
                <a:effectLst/>
                <a:latin typeface="Book Antiqua" panose="02040602050305030304" pitchFamily="18"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cxnSp>
        <p:nvCxnSpPr>
          <p:cNvPr id="14" name="Straight Arrow Connector 13">
            <a:extLst>
              <a:ext uri="{FF2B5EF4-FFF2-40B4-BE49-F238E27FC236}">
                <a16:creationId xmlns:a16="http://schemas.microsoft.com/office/drawing/2014/main" id="{066DC8AF-29E0-5273-04BF-B1B102FC5CA3}"/>
              </a:ext>
            </a:extLst>
          </p:cNvPr>
          <p:cNvCxnSpPr/>
          <p:nvPr/>
        </p:nvCxnSpPr>
        <p:spPr>
          <a:xfrm flipH="1">
            <a:off x="5590579" y="4351551"/>
            <a:ext cx="471487" cy="40005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a:extLst>
              <a:ext uri="{FF2B5EF4-FFF2-40B4-BE49-F238E27FC236}">
                <a16:creationId xmlns:a16="http://schemas.microsoft.com/office/drawing/2014/main" id="{C9D3589A-8C00-10C5-B281-A56118E17F29}"/>
              </a:ext>
            </a:extLst>
          </p:cNvPr>
          <p:cNvCxnSpPr/>
          <p:nvPr/>
        </p:nvCxnSpPr>
        <p:spPr>
          <a:xfrm>
            <a:off x="6486525" y="4330701"/>
            <a:ext cx="528638" cy="40005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7" name="TextBox 16">
            <a:extLst>
              <a:ext uri="{FF2B5EF4-FFF2-40B4-BE49-F238E27FC236}">
                <a16:creationId xmlns:a16="http://schemas.microsoft.com/office/drawing/2014/main" id="{E4018C36-8309-92E9-FA38-35E19B12CEFC}"/>
              </a:ext>
            </a:extLst>
          </p:cNvPr>
          <p:cNvSpPr txBox="1"/>
          <p:nvPr/>
        </p:nvSpPr>
        <p:spPr>
          <a:xfrm>
            <a:off x="3871913" y="5054978"/>
            <a:ext cx="6286500" cy="369332"/>
          </a:xfrm>
          <a:prstGeom prst="rect">
            <a:avLst/>
          </a:prstGeom>
          <a:noFill/>
        </p:spPr>
        <p:txBody>
          <a:bodyPr wrap="square">
            <a:spAutoFit/>
          </a:bodyPr>
          <a:lstStyle/>
          <a:p>
            <a:r>
              <a:rPr lang="fr-FR" sz="18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testicules chez le mâle </a:t>
            </a:r>
            <a:endParaRPr lang="fr-FR" b="1" dirty="0">
              <a:solidFill>
                <a:srgbClr val="FF0000"/>
              </a:solidFill>
            </a:endParaRPr>
          </a:p>
        </p:txBody>
      </p:sp>
      <p:sp>
        <p:nvSpPr>
          <p:cNvPr id="19" name="TextBox 18">
            <a:extLst>
              <a:ext uri="{FF2B5EF4-FFF2-40B4-BE49-F238E27FC236}">
                <a16:creationId xmlns:a16="http://schemas.microsoft.com/office/drawing/2014/main" id="{C29AADCA-B4B3-0562-E1E5-6B36C55634A5}"/>
              </a:ext>
            </a:extLst>
          </p:cNvPr>
          <p:cNvSpPr txBox="1"/>
          <p:nvPr/>
        </p:nvSpPr>
        <p:spPr>
          <a:xfrm>
            <a:off x="6518672" y="5027947"/>
            <a:ext cx="6286500" cy="369332"/>
          </a:xfrm>
          <a:prstGeom prst="rect">
            <a:avLst/>
          </a:prstGeom>
          <a:noFill/>
        </p:spPr>
        <p:txBody>
          <a:bodyPr wrap="square">
            <a:spAutoFit/>
          </a:bodyPr>
          <a:lstStyle/>
          <a:p>
            <a:r>
              <a:rPr lang="fr-FR" sz="18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ovaires chez la femelle</a:t>
            </a:r>
            <a:endParaRPr lang="fr-FR" b="1" dirty="0">
              <a:solidFill>
                <a:srgbClr val="FF0000"/>
              </a:solidFill>
            </a:endParaRPr>
          </a:p>
        </p:txBody>
      </p:sp>
      <p:sp>
        <p:nvSpPr>
          <p:cNvPr id="21" name="TextBox 20">
            <a:extLst>
              <a:ext uri="{FF2B5EF4-FFF2-40B4-BE49-F238E27FC236}">
                <a16:creationId xmlns:a16="http://schemas.microsoft.com/office/drawing/2014/main" id="{077DDCAB-970B-610B-6676-34683D649B73}"/>
              </a:ext>
            </a:extLst>
          </p:cNvPr>
          <p:cNvSpPr txBox="1"/>
          <p:nvPr/>
        </p:nvSpPr>
        <p:spPr>
          <a:xfrm>
            <a:off x="2565797" y="5613615"/>
            <a:ext cx="8045053" cy="393698"/>
          </a:xfrm>
          <a:prstGeom prst="rect">
            <a:avLst/>
          </a:prstGeom>
          <a:noFill/>
        </p:spPr>
        <p:txBody>
          <a:bodyPr wrap="square">
            <a:spAutoFit/>
          </a:bodyPr>
          <a:lstStyle/>
          <a:p>
            <a:pPr algn="just">
              <a:lnSpc>
                <a:spcPct val="115000"/>
              </a:lnSpc>
              <a:spcAft>
                <a:spcPts val="1000"/>
              </a:spcAft>
            </a:pPr>
            <a:r>
              <a:rPr lang="fr-FR" sz="18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qui font partie, dans l’organisme, d’un appareil génital mâle ou femelle.   </a:t>
            </a:r>
            <a:endParaRPr lang="fr-FR" sz="1600" b="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12010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AD6BD-FAB8-6AC0-A44A-56DCA832C55C}"/>
              </a:ext>
            </a:extLst>
          </p:cNvPr>
          <p:cNvSpPr>
            <a:spLocks noGrp="1"/>
          </p:cNvSpPr>
          <p:nvPr>
            <p:ph type="ctrTitle"/>
          </p:nvPr>
        </p:nvSpPr>
        <p:spPr>
          <a:xfrm>
            <a:off x="1524000" y="600075"/>
            <a:ext cx="9144000" cy="1000125"/>
          </a:xfrm>
        </p:spPr>
        <p:txBody>
          <a:bodyPr>
            <a:normAutofit/>
          </a:bodyPr>
          <a:lstStyle/>
          <a:p>
            <a:r>
              <a:rPr lang="fr-FR" sz="2000" b="1" dirty="0">
                <a:effectLst/>
                <a:latin typeface="Book Antiqua" panose="02040602050305030304" pitchFamily="18" charset="0"/>
                <a:ea typeface="Calibri" panose="020F0502020204030204" pitchFamily="34" charset="0"/>
                <a:cs typeface="Times New Roman" panose="02020603050405020304" pitchFamily="18" charset="0"/>
              </a:rPr>
              <a:t>La reproduction est assurée par la rencontre des 2 gamètes, mâle et femelle. On parle alors de </a:t>
            </a:r>
            <a:r>
              <a:rPr lang="fr-FR" sz="20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la fécondation</a:t>
            </a:r>
            <a:endParaRPr lang="fr-FR" sz="2000" b="1" dirty="0">
              <a:solidFill>
                <a:srgbClr val="FF0000"/>
              </a:solidFill>
            </a:endParaRPr>
          </a:p>
        </p:txBody>
      </p:sp>
      <p:sp>
        <p:nvSpPr>
          <p:cNvPr id="4" name="Arrow: Down 3">
            <a:extLst>
              <a:ext uri="{FF2B5EF4-FFF2-40B4-BE49-F238E27FC236}">
                <a16:creationId xmlns:a16="http://schemas.microsoft.com/office/drawing/2014/main" id="{9B8AFDD4-9BD5-D18C-B246-D6BDFE8D1446}"/>
              </a:ext>
            </a:extLst>
          </p:cNvPr>
          <p:cNvSpPr/>
          <p:nvPr/>
        </p:nvSpPr>
        <p:spPr>
          <a:xfrm>
            <a:off x="5900738" y="1529557"/>
            <a:ext cx="314325" cy="1000125"/>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6" name="TextBox 5">
            <a:extLst>
              <a:ext uri="{FF2B5EF4-FFF2-40B4-BE49-F238E27FC236}">
                <a16:creationId xmlns:a16="http://schemas.microsoft.com/office/drawing/2014/main" id="{7F3420D8-DF72-7709-AEAB-3FD19813834E}"/>
              </a:ext>
            </a:extLst>
          </p:cNvPr>
          <p:cNvSpPr txBox="1"/>
          <p:nvPr/>
        </p:nvSpPr>
        <p:spPr>
          <a:xfrm>
            <a:off x="928687" y="2569800"/>
            <a:ext cx="10929937" cy="2064476"/>
          </a:xfrm>
          <a:prstGeom prst="rect">
            <a:avLst/>
          </a:prstGeom>
          <a:noFill/>
        </p:spPr>
        <p:txBody>
          <a:bodyPr wrap="square">
            <a:spAutoFit/>
          </a:bodyPr>
          <a:lstStyle/>
          <a:p>
            <a:pPr algn="just">
              <a:lnSpc>
                <a:spcPct val="115000"/>
              </a:lnSpc>
              <a:spcAft>
                <a:spcPts val="1000"/>
              </a:spcAft>
            </a:pPr>
            <a:r>
              <a:rPr lang="fr-FR" sz="2000" b="1" dirty="0">
                <a:effectLst/>
                <a:latin typeface="Book Antiqua" panose="02040602050305030304" pitchFamily="18" charset="0"/>
                <a:ea typeface="Calibri" panose="020F0502020204030204" pitchFamily="34" charset="0"/>
                <a:cs typeface="Times New Roman" panose="02020603050405020304" pitchFamily="18" charset="0"/>
              </a:rPr>
              <a:t>consiste en une fusion des </a:t>
            </a:r>
            <a:r>
              <a:rPr lang="fr-FR" sz="20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gamètes mâles (spermatozoïdes) </a:t>
            </a:r>
            <a:r>
              <a:rPr lang="fr-FR" sz="2000" b="1" dirty="0">
                <a:effectLst/>
                <a:latin typeface="Book Antiqua" panose="02040602050305030304" pitchFamily="18" charset="0"/>
                <a:ea typeface="Calibri" panose="020F0502020204030204" pitchFamily="34" charset="0"/>
                <a:cs typeface="Times New Roman" panose="02020603050405020304" pitchFamily="18" charset="0"/>
              </a:rPr>
              <a:t>et </a:t>
            </a:r>
            <a:r>
              <a:rPr lang="fr-FR" sz="20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femelles (ovules) </a:t>
            </a:r>
            <a:r>
              <a:rPr lang="fr-FR" sz="2000" b="1" dirty="0">
                <a:effectLst/>
                <a:latin typeface="Book Antiqua" panose="02040602050305030304" pitchFamily="18" charset="0"/>
                <a:ea typeface="Calibri" panose="020F0502020204030204" pitchFamily="34" charset="0"/>
                <a:cs typeface="Times New Roman" panose="02020603050405020304" pitchFamily="18" charset="0"/>
              </a:rPr>
              <a:t>en une cellule unique nommée </a:t>
            </a:r>
            <a:r>
              <a:rPr lang="fr-FR" sz="20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zygote.</a:t>
            </a:r>
            <a:endParaRPr lang="fr-FR" sz="2000" b="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000"/>
              </a:spcAft>
            </a:pPr>
            <a:r>
              <a:rPr lang="fr-FR" sz="2000" b="1" dirty="0">
                <a:effectLst/>
                <a:latin typeface="Book Antiqua" panose="02040602050305030304" pitchFamily="18" charset="0"/>
                <a:ea typeface="Calibri" panose="020F0502020204030204" pitchFamily="34" charset="0"/>
                <a:cs typeface="Times New Roman" panose="02020603050405020304" pitchFamily="18" charset="0"/>
              </a:rPr>
              <a:t>La fécondation permet le passage de deux cellules </a:t>
            </a:r>
            <a:r>
              <a:rPr lang="fr-FR" sz="20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haploïdes (n </a:t>
            </a:r>
            <a:r>
              <a:rPr lang="fr-FR" sz="2000" b="1" dirty="0" err="1">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chr</a:t>
            </a:r>
            <a:r>
              <a:rPr lang="fr-FR" sz="20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 </a:t>
            </a:r>
            <a:r>
              <a:rPr lang="fr-FR" sz="2000" b="1" dirty="0">
                <a:effectLst/>
                <a:latin typeface="Book Antiqua" panose="02040602050305030304" pitchFamily="18" charset="0"/>
                <a:ea typeface="Calibri" panose="020F0502020204030204" pitchFamily="34" charset="0"/>
                <a:cs typeface="Times New Roman" panose="02020603050405020304" pitchFamily="18" charset="0"/>
              </a:rPr>
              <a:t>c'est-à-dire les gamètes, en une cellule </a:t>
            </a:r>
            <a:r>
              <a:rPr lang="fr-FR" sz="20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diploïde qui est le zygote (2n </a:t>
            </a:r>
            <a:r>
              <a:rPr lang="fr-FR" sz="2000" b="1" dirty="0" err="1">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chr</a:t>
            </a:r>
            <a:r>
              <a:rPr lang="fr-FR" sz="20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fr-FR" sz="2000" b="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pPr>
            <a:r>
              <a:rPr lang="fr-FR" sz="1800" b="1" dirty="0">
                <a:solidFill>
                  <a:srgbClr val="000000"/>
                </a:solidFill>
                <a:effectLst/>
                <a:latin typeface="Book Antiqua" panose="02040602050305030304" pitchFamily="18" charset="0"/>
                <a:ea typeface="Calibri" panose="020F0502020204030204" pitchFamily="34" charset="0"/>
              </a:rPr>
              <a:t> </a:t>
            </a:r>
            <a:endParaRPr lang="fr-FR" sz="1800" b="1"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77435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ABC24-CF40-A25F-B492-9C7B0A768725}"/>
              </a:ext>
            </a:extLst>
          </p:cNvPr>
          <p:cNvSpPr>
            <a:spLocks noGrp="1"/>
          </p:cNvSpPr>
          <p:nvPr>
            <p:ph type="title"/>
          </p:nvPr>
        </p:nvSpPr>
        <p:spPr>
          <a:xfrm>
            <a:off x="0" y="189071"/>
            <a:ext cx="11353800" cy="1325563"/>
          </a:xfrm>
        </p:spPr>
        <p:txBody>
          <a:bodyPr>
            <a:normAutofit/>
          </a:bodyPr>
          <a:lstStyle/>
          <a:p>
            <a:br>
              <a:rPr lang="fr-FR" sz="24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br>
            <a:r>
              <a:rPr lang="fr-FR" sz="24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la fécondation</a:t>
            </a:r>
            <a:endParaRPr lang="fr-FR" sz="2400" dirty="0"/>
          </a:p>
        </p:txBody>
      </p:sp>
      <p:sp>
        <p:nvSpPr>
          <p:cNvPr id="3" name="Content Placeholder 2">
            <a:extLst>
              <a:ext uri="{FF2B5EF4-FFF2-40B4-BE49-F238E27FC236}">
                <a16:creationId xmlns:a16="http://schemas.microsoft.com/office/drawing/2014/main" id="{060A606A-40BC-CFE0-F54A-34375D4D4801}"/>
              </a:ext>
            </a:extLst>
          </p:cNvPr>
          <p:cNvSpPr>
            <a:spLocks noGrp="1"/>
          </p:cNvSpPr>
          <p:nvPr>
            <p:ph idx="1"/>
          </p:nvPr>
        </p:nvSpPr>
        <p:spPr/>
        <p:txBody>
          <a:bodyPr/>
          <a:lstStyle/>
          <a:p>
            <a:endParaRPr lang="fr-FR" dirty="0"/>
          </a:p>
          <a:p>
            <a:endParaRPr lang="fr-FR" dirty="0"/>
          </a:p>
          <a:p>
            <a:pPr marL="0" indent="0">
              <a:buNone/>
            </a:pPr>
            <a:r>
              <a:rPr lang="fr-FR" dirty="0"/>
              <a:t>                                                                             </a:t>
            </a:r>
            <a:r>
              <a:rPr lang="fr-FR" b="1" dirty="0">
                <a:solidFill>
                  <a:srgbClr val="FF0000"/>
                </a:solidFill>
              </a:rPr>
              <a:t>zygote</a:t>
            </a:r>
          </a:p>
          <a:p>
            <a:pPr marL="0" indent="0" algn="ctr">
              <a:buNone/>
            </a:pPr>
            <a:r>
              <a:rPr lang="fr-FR" b="1" dirty="0">
                <a:solidFill>
                  <a:srgbClr val="FF0000"/>
                </a:solidFill>
              </a:rPr>
              <a:t>                                   </a:t>
            </a:r>
            <a:r>
              <a:rPr lang="fr-FR" sz="20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diploïde (2n </a:t>
            </a:r>
            <a:r>
              <a:rPr lang="fr-FR" sz="2000" b="1" dirty="0" err="1">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chr</a:t>
            </a:r>
            <a:r>
              <a:rPr lang="fr-FR" sz="20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a:t>
            </a:r>
            <a:endParaRPr lang="fr-FR" sz="2000" b="1" dirty="0">
              <a:solidFill>
                <a:srgbClr val="FF0000"/>
              </a:solidFill>
            </a:endParaRPr>
          </a:p>
        </p:txBody>
      </p:sp>
      <p:sp>
        <p:nvSpPr>
          <p:cNvPr id="4" name="Arrow: Right 3">
            <a:extLst>
              <a:ext uri="{FF2B5EF4-FFF2-40B4-BE49-F238E27FC236}">
                <a16:creationId xmlns:a16="http://schemas.microsoft.com/office/drawing/2014/main" id="{952F9D34-509C-A10A-FE24-19FB1AB15CC8}"/>
              </a:ext>
            </a:extLst>
          </p:cNvPr>
          <p:cNvSpPr/>
          <p:nvPr/>
        </p:nvSpPr>
        <p:spPr>
          <a:xfrm>
            <a:off x="2297906" y="979724"/>
            <a:ext cx="1543050" cy="1806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extBox 7">
            <a:extLst>
              <a:ext uri="{FF2B5EF4-FFF2-40B4-BE49-F238E27FC236}">
                <a16:creationId xmlns:a16="http://schemas.microsoft.com/office/drawing/2014/main" id="{6421BF84-B18F-3F6B-0AA2-B1194B0E065A}"/>
              </a:ext>
            </a:extLst>
          </p:cNvPr>
          <p:cNvSpPr txBox="1"/>
          <p:nvPr/>
        </p:nvSpPr>
        <p:spPr>
          <a:xfrm>
            <a:off x="3840956" y="867961"/>
            <a:ext cx="7789069" cy="1200329"/>
          </a:xfrm>
          <a:prstGeom prst="rect">
            <a:avLst/>
          </a:prstGeom>
          <a:noFill/>
        </p:spPr>
        <p:txBody>
          <a:bodyPr wrap="square">
            <a:spAutoFit/>
          </a:bodyPr>
          <a:lstStyle/>
          <a:p>
            <a:r>
              <a:rPr lang="fr-FR" sz="18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gamètes mâles (spermatozoïdes)             gamètes femelles (ovules)    </a:t>
            </a:r>
          </a:p>
          <a:p>
            <a:endParaRPr lang="fr-FR" b="1" dirty="0">
              <a:solidFill>
                <a:srgbClr val="FF0000"/>
              </a:solidFill>
              <a:latin typeface="Book Antiqua" panose="02040602050305030304" pitchFamily="18" charset="0"/>
              <a:ea typeface="Calibri" panose="020F0502020204030204" pitchFamily="34" charset="0"/>
              <a:cs typeface="Times New Roman" panose="02020603050405020304" pitchFamily="18" charset="0"/>
            </a:endParaRPr>
          </a:p>
          <a:p>
            <a:r>
              <a:rPr lang="fr-FR" sz="18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haploïdes (n </a:t>
            </a:r>
            <a:r>
              <a:rPr lang="fr-FR" sz="1800" b="1" dirty="0" err="1">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chr</a:t>
            </a:r>
            <a:r>
              <a:rPr lang="fr-FR" sz="18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                                                 haploïdes (n </a:t>
            </a:r>
            <a:r>
              <a:rPr lang="fr-FR" sz="1800" b="1" dirty="0" err="1">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chr</a:t>
            </a:r>
            <a:r>
              <a:rPr lang="fr-FR" sz="18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  </a:t>
            </a:r>
          </a:p>
          <a:p>
            <a:r>
              <a:rPr lang="fr-FR" sz="18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fr-FR" dirty="0"/>
          </a:p>
        </p:txBody>
      </p:sp>
      <p:sp>
        <p:nvSpPr>
          <p:cNvPr id="9" name="Cross 8">
            <a:extLst>
              <a:ext uri="{FF2B5EF4-FFF2-40B4-BE49-F238E27FC236}">
                <a16:creationId xmlns:a16="http://schemas.microsoft.com/office/drawing/2014/main" id="{41D5D58E-F30C-5821-6A6A-591251ADFB84}"/>
              </a:ext>
            </a:extLst>
          </p:cNvPr>
          <p:cNvSpPr/>
          <p:nvPr/>
        </p:nvSpPr>
        <p:spPr>
          <a:xfrm>
            <a:off x="7384257" y="704849"/>
            <a:ext cx="514350" cy="474661"/>
          </a:xfrm>
          <a:prstGeom prst="plus">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10" name="Arrow: Down 9">
            <a:extLst>
              <a:ext uri="{FF2B5EF4-FFF2-40B4-BE49-F238E27FC236}">
                <a16:creationId xmlns:a16="http://schemas.microsoft.com/office/drawing/2014/main" id="{93AB2B3F-D68C-8C58-B99A-974278B05668}"/>
              </a:ext>
            </a:extLst>
          </p:cNvPr>
          <p:cNvSpPr/>
          <p:nvPr/>
        </p:nvSpPr>
        <p:spPr>
          <a:xfrm>
            <a:off x="7515225" y="1490501"/>
            <a:ext cx="200025" cy="8669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001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B73B5-9C6F-DD7C-BD19-45D41D29AB4A}"/>
              </a:ext>
            </a:extLst>
          </p:cNvPr>
          <p:cNvSpPr>
            <a:spLocks noGrp="1"/>
          </p:cNvSpPr>
          <p:nvPr>
            <p:ph type="title"/>
          </p:nvPr>
        </p:nvSpPr>
        <p:spPr/>
        <p:txBody>
          <a:bodyPr>
            <a:normAutofit fontScale="90000"/>
          </a:bodyPr>
          <a:lstStyle/>
          <a:p>
            <a:pPr algn="ctr"/>
            <a:r>
              <a:rPr lang="fr-FR" sz="18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LES DIFFERENTS TYPES DE REPRODUCTION :</a:t>
            </a:r>
            <a:br>
              <a:rPr lang="fr-FR" sz="18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br>
            <a:br>
              <a:rPr lang="fr-FR" sz="1800" dirty="0">
                <a:solidFill>
                  <a:srgbClr val="000000"/>
                </a:solidFill>
                <a:effectLst/>
                <a:latin typeface="Times New Roman" panose="02020603050405020304" pitchFamily="18" charset="0"/>
                <a:ea typeface="Calibri" panose="020F0502020204030204" pitchFamily="34" charset="0"/>
              </a:rPr>
            </a:br>
            <a:r>
              <a:rPr lang="fr-FR" sz="2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les êtres vivants ne se reproduisent pas de la même façon. Il existe deux principaux modes de reproduction chez les Animaux : </a:t>
            </a:r>
            <a:r>
              <a:rPr lang="fr-FR" sz="22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La reproduction non sexuée (asexuée) et la reproduction sexuée</a:t>
            </a:r>
            <a:r>
              <a:rPr lang="fr-FR" sz="2200"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 </a:t>
            </a:r>
            <a:br>
              <a:rPr lang="fr-FR" sz="2200" dirty="0">
                <a:solidFill>
                  <a:srgbClr val="000000"/>
                </a:solidFill>
                <a:effectLst/>
                <a:latin typeface="Times New Roman" panose="02020603050405020304" pitchFamily="18" charset="0"/>
                <a:ea typeface="Calibri" panose="020F0502020204030204" pitchFamily="34" charset="0"/>
              </a:rPr>
            </a:br>
            <a:endParaRPr lang="fr-FR" sz="2200" dirty="0"/>
          </a:p>
        </p:txBody>
      </p:sp>
      <p:sp>
        <p:nvSpPr>
          <p:cNvPr id="3" name="Content Placeholder 2">
            <a:extLst>
              <a:ext uri="{FF2B5EF4-FFF2-40B4-BE49-F238E27FC236}">
                <a16:creationId xmlns:a16="http://schemas.microsoft.com/office/drawing/2014/main" id="{2C07014B-208C-E6D9-F779-4EBCDCB89330}"/>
              </a:ext>
            </a:extLst>
          </p:cNvPr>
          <p:cNvSpPr>
            <a:spLocks noGrp="1"/>
          </p:cNvSpPr>
          <p:nvPr>
            <p:ph idx="1"/>
          </p:nvPr>
        </p:nvSpPr>
        <p:spPr/>
        <p:txBody>
          <a:bodyPr/>
          <a:lstStyle/>
          <a:p>
            <a:pPr marL="0" indent="0" algn="ctr">
              <a:buNone/>
            </a:pPr>
            <a:r>
              <a:rPr lang="fr-FR" sz="20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La reproduction non sexuée (asexuée) :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2400" dirty="0">
                <a:effectLst/>
                <a:latin typeface="Book Antiqua" panose="02040602050305030304" pitchFamily="18" charset="0"/>
                <a:ea typeface="Calibri" panose="020F0502020204030204" pitchFamily="34" charset="0"/>
                <a:cs typeface="Times New Roman" panose="02020603050405020304" pitchFamily="18" charset="0"/>
              </a:rPr>
              <a:t>On parle de </a:t>
            </a:r>
            <a:r>
              <a:rPr lang="fr-FR" sz="2400" b="1" dirty="0">
                <a:effectLst/>
                <a:latin typeface="Book Antiqua" panose="02040602050305030304" pitchFamily="18" charset="0"/>
                <a:ea typeface="Calibri" panose="020F0502020204030204" pitchFamily="34" charset="0"/>
                <a:cs typeface="Times New Roman" panose="02020603050405020304" pitchFamily="18" charset="0"/>
              </a:rPr>
              <a:t>reproduction asexuée </a:t>
            </a:r>
            <a:r>
              <a:rPr lang="fr-FR" sz="2400" dirty="0">
                <a:effectLst/>
                <a:latin typeface="Book Antiqua" panose="02040602050305030304" pitchFamily="18" charset="0"/>
                <a:ea typeface="Calibri" panose="020F0502020204030204" pitchFamily="34" charset="0"/>
                <a:cs typeface="Times New Roman" panose="02020603050405020304" pitchFamily="18" charset="0"/>
              </a:rPr>
              <a:t>lorsque les gènes des descendants proviennent d’un seul individu et qu’il n’y a pas de fusion entre un </a:t>
            </a:r>
            <a:r>
              <a:rPr lang="fr-FR" sz="2400" b="1" dirty="0">
                <a:effectLst/>
                <a:latin typeface="Book Antiqua" panose="02040602050305030304" pitchFamily="18" charset="0"/>
                <a:ea typeface="Calibri" panose="020F0502020204030204" pitchFamily="34" charset="0"/>
                <a:cs typeface="Times New Roman" panose="02020603050405020304" pitchFamily="18" charset="0"/>
              </a:rPr>
              <a:t>gamète femelle</a:t>
            </a:r>
            <a:r>
              <a:rPr lang="fr-FR" sz="2400" dirty="0">
                <a:effectLst/>
                <a:latin typeface="Book Antiqua" panose="02040602050305030304" pitchFamily="18" charset="0"/>
                <a:ea typeface="Calibri" panose="020F0502020204030204" pitchFamily="34" charset="0"/>
                <a:cs typeface="Times New Roman" panose="02020603050405020304" pitchFamily="18" charset="0"/>
              </a:rPr>
              <a:t> et un </a:t>
            </a:r>
            <a:r>
              <a:rPr lang="fr-FR" sz="2400" b="1" dirty="0">
                <a:effectLst/>
                <a:latin typeface="Book Antiqua" panose="02040602050305030304" pitchFamily="18" charset="0"/>
                <a:ea typeface="Calibri" panose="020F0502020204030204" pitchFamily="34" charset="0"/>
                <a:cs typeface="Times New Roman" panose="02020603050405020304" pitchFamily="18" charset="0"/>
              </a:rPr>
              <a:t>gamète mâle</a:t>
            </a:r>
            <a:r>
              <a:rPr lang="fr-FR" sz="2400" dirty="0">
                <a:effectLst/>
                <a:latin typeface="Book Antiqua" panose="02040602050305030304" pitchFamily="18" charset="0"/>
                <a:ea typeface="Calibri" panose="020F0502020204030204" pitchFamily="34" charset="0"/>
                <a:cs typeface="Times New Roman" panose="02020603050405020304" pitchFamily="18" charset="0"/>
              </a:rPr>
              <a:t>. La reproduction asexuée repose entièrement sur la </a:t>
            </a:r>
            <a:r>
              <a:rPr lang="fr-FR" sz="2400" b="1" dirty="0">
                <a:effectLst/>
                <a:latin typeface="Book Antiqua" panose="02040602050305030304" pitchFamily="18" charset="0"/>
                <a:ea typeface="Calibri" panose="020F0502020204030204" pitchFamily="34" charset="0"/>
                <a:cs typeface="Times New Roman" panose="02020603050405020304" pitchFamily="18" charset="0"/>
              </a:rPr>
              <a:t>mitose </a:t>
            </a:r>
            <a:r>
              <a:rPr lang="fr-FR" sz="2400" dirty="0">
                <a:effectLst/>
                <a:latin typeface="Book Antiqua" panose="02040602050305030304" pitchFamily="18" charset="0"/>
                <a:ea typeface="Calibri" panose="020F0502020204030204" pitchFamily="34" charset="0"/>
                <a:cs typeface="Times New Roman" panose="02020603050405020304" pitchFamily="18" charset="0"/>
              </a:rPr>
              <a:t>dans la plupart des cas. Il existe une grande variété de reproduction asexuée dont voici quelques exemples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3970397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689CB-6142-9721-EABE-1FF9D43D61A0}"/>
              </a:ext>
            </a:extLst>
          </p:cNvPr>
          <p:cNvSpPr>
            <a:spLocks noGrp="1"/>
          </p:cNvSpPr>
          <p:nvPr>
            <p:ph type="title"/>
          </p:nvPr>
        </p:nvSpPr>
        <p:spPr>
          <a:xfrm>
            <a:off x="838200" y="365125"/>
            <a:ext cx="10515600" cy="2378075"/>
          </a:xfrm>
        </p:spPr>
        <p:txBody>
          <a:bodyPr>
            <a:normAutofit/>
          </a:bodyPr>
          <a:lstStyle/>
          <a:p>
            <a:r>
              <a:rPr lang="fr-FR" sz="20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La scissiparité, </a:t>
            </a:r>
            <a:r>
              <a:rPr lang="fr-FR" sz="2000" dirty="0">
                <a:effectLst/>
                <a:latin typeface="Book Antiqua" panose="02040602050305030304" pitchFamily="18" charset="0"/>
                <a:ea typeface="Calibri" panose="020F0502020204030204" pitchFamily="34" charset="0"/>
                <a:cs typeface="Times New Roman" panose="02020603050405020304" pitchFamily="18" charset="0"/>
              </a:rPr>
              <a:t>mécanisme de reproduction asexuée dans lequel le parent se multiplie par scissiparité : division cellulaire d’un individu pour donner deux autres individus semblables.</a:t>
            </a:r>
            <a:br>
              <a:rPr lang="fr-FR" sz="2000" dirty="0">
                <a:effectLst/>
                <a:latin typeface="Book Antiqua" panose="02040602050305030304" pitchFamily="18" charset="0"/>
                <a:ea typeface="Calibri" panose="020F0502020204030204" pitchFamily="34" charset="0"/>
                <a:cs typeface="Times New Roman" panose="02020603050405020304" pitchFamily="18" charset="0"/>
              </a:rPr>
            </a:br>
            <a:endParaRPr lang="fr-FR" sz="2000" dirty="0"/>
          </a:p>
        </p:txBody>
      </p:sp>
      <p:pic>
        <p:nvPicPr>
          <p:cNvPr id="4" name="Picture 3">
            <a:extLst>
              <a:ext uri="{FF2B5EF4-FFF2-40B4-BE49-F238E27FC236}">
                <a16:creationId xmlns:a16="http://schemas.microsoft.com/office/drawing/2014/main" id="{432C74CA-3254-3288-6954-C6A561EDE062}"/>
              </a:ext>
            </a:extLst>
          </p:cNvPr>
          <p:cNvPicPr>
            <a:picLocks noChangeAspect="1"/>
          </p:cNvPicPr>
          <p:nvPr/>
        </p:nvPicPr>
        <p:blipFill>
          <a:blip r:embed="rId2"/>
          <a:stretch>
            <a:fillRect/>
          </a:stretch>
        </p:blipFill>
        <p:spPr>
          <a:xfrm>
            <a:off x="3172587" y="2688772"/>
            <a:ext cx="4999863" cy="2240416"/>
          </a:xfrm>
          <a:prstGeom prst="rect">
            <a:avLst/>
          </a:prstGeom>
        </p:spPr>
      </p:pic>
    </p:spTree>
    <p:extLst>
      <p:ext uri="{BB962C8B-B14F-4D97-AF65-F5344CB8AC3E}">
        <p14:creationId xmlns:p14="http://schemas.microsoft.com/office/powerpoint/2010/main" val="473028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6FA9A-F6C7-2AA2-6579-0109BE7BF18A}"/>
              </a:ext>
            </a:extLst>
          </p:cNvPr>
          <p:cNvSpPr>
            <a:spLocks noGrp="1"/>
          </p:cNvSpPr>
          <p:nvPr>
            <p:ph type="title"/>
          </p:nvPr>
        </p:nvSpPr>
        <p:spPr/>
        <p:txBody>
          <a:bodyPr>
            <a:normAutofit/>
          </a:bodyPr>
          <a:lstStyle/>
          <a:p>
            <a:r>
              <a:rPr lang="fr-FR" sz="24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Le bourgeonnement </a:t>
            </a:r>
            <a:r>
              <a:rPr lang="fr-FR" sz="2400" dirty="0">
                <a:effectLst/>
                <a:latin typeface="Book Antiqua" panose="02040602050305030304" pitchFamily="18" charset="0"/>
                <a:ea typeface="Calibri" panose="020F0502020204030204" pitchFamily="34" charset="0"/>
                <a:cs typeface="Times New Roman" panose="02020603050405020304" pitchFamily="18" charset="0"/>
              </a:rPr>
              <a:t>qui est également un mécanisme de reproduction asexuée courant chez les Invertébrés. </a:t>
            </a:r>
            <a:br>
              <a:rPr lang="fr-FR" sz="2400" dirty="0">
                <a:effectLst/>
                <a:latin typeface="Calibri" panose="020F0502020204030204" pitchFamily="34" charset="0"/>
                <a:ea typeface="Calibri" panose="020F0502020204030204" pitchFamily="34" charset="0"/>
                <a:cs typeface="Arial" panose="020B0604020202020204" pitchFamily="34" charset="0"/>
              </a:rPr>
            </a:br>
            <a:endParaRPr lang="fr-FR" sz="2400" dirty="0"/>
          </a:p>
        </p:txBody>
      </p:sp>
      <p:pic>
        <p:nvPicPr>
          <p:cNvPr id="4" name="Content Placeholder 3">
            <a:extLst>
              <a:ext uri="{FF2B5EF4-FFF2-40B4-BE49-F238E27FC236}">
                <a16:creationId xmlns:a16="http://schemas.microsoft.com/office/drawing/2014/main" id="{66CE7333-E710-7D93-CB3D-A5DEF1ED643F}"/>
              </a:ext>
            </a:extLst>
          </p:cNvPr>
          <p:cNvPicPr>
            <a:picLocks noGrp="1" noChangeAspect="1"/>
          </p:cNvPicPr>
          <p:nvPr>
            <p:ph idx="1"/>
          </p:nvPr>
        </p:nvPicPr>
        <p:blipFill>
          <a:blip r:embed="rId2"/>
          <a:stretch>
            <a:fillRect/>
          </a:stretch>
        </p:blipFill>
        <p:spPr>
          <a:xfrm>
            <a:off x="3215390" y="1900238"/>
            <a:ext cx="5761219" cy="3244155"/>
          </a:xfrm>
          <a:prstGeom prst="rect">
            <a:avLst/>
          </a:prstGeom>
        </p:spPr>
      </p:pic>
    </p:spTree>
    <p:extLst>
      <p:ext uri="{BB962C8B-B14F-4D97-AF65-F5344CB8AC3E}">
        <p14:creationId xmlns:p14="http://schemas.microsoft.com/office/powerpoint/2010/main" val="1136029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7A419-0B2F-F99E-2F51-5F9C79706F0E}"/>
              </a:ext>
            </a:extLst>
          </p:cNvPr>
          <p:cNvSpPr>
            <a:spLocks noGrp="1"/>
          </p:cNvSpPr>
          <p:nvPr>
            <p:ph type="title"/>
          </p:nvPr>
        </p:nvSpPr>
        <p:spPr>
          <a:xfrm>
            <a:off x="1081088" y="2493963"/>
            <a:ext cx="10515600" cy="1325563"/>
          </a:xfrm>
        </p:spPr>
        <p:txBody>
          <a:bodyPr>
            <a:normAutofit fontScale="90000"/>
          </a:bodyPr>
          <a:lstStyle/>
          <a:p>
            <a:r>
              <a:rPr lang="fr-FR" sz="2700" b="1" dirty="0">
                <a:solidFill>
                  <a:srgbClr val="FF0000"/>
                </a:solidFill>
                <a:effectLst/>
                <a:latin typeface="Book Antiqua" panose="02040602050305030304" pitchFamily="18" charset="0"/>
                <a:ea typeface="Calibri" panose="020F0502020204030204" pitchFamily="34" charset="0"/>
              </a:rPr>
              <a:t>La reproduction sexuée :</a:t>
            </a:r>
            <a:br>
              <a:rPr lang="fr-FR" sz="2000" b="1" dirty="0">
                <a:solidFill>
                  <a:srgbClr val="FF0000"/>
                </a:solidFill>
                <a:effectLst/>
                <a:latin typeface="Book Antiqua" panose="02040602050305030304" pitchFamily="18" charset="0"/>
                <a:ea typeface="Calibri" panose="020F0502020204030204" pitchFamily="34" charset="0"/>
              </a:rPr>
            </a:br>
            <a:br>
              <a:rPr lang="fr-FR" sz="1800" dirty="0">
                <a:solidFill>
                  <a:srgbClr val="000000"/>
                </a:solidFill>
                <a:effectLst/>
                <a:latin typeface="Times New Roman" panose="02020603050405020304" pitchFamily="18" charset="0"/>
                <a:ea typeface="Calibri" panose="020F0502020204030204" pitchFamily="34" charset="0"/>
              </a:rPr>
            </a:br>
            <a:r>
              <a:rPr lang="fr-FR" sz="2700" dirty="0">
                <a:solidFill>
                  <a:srgbClr val="000000"/>
                </a:solidFill>
                <a:effectLst/>
                <a:latin typeface="Book Antiqua" panose="02040602050305030304" pitchFamily="18" charset="0"/>
                <a:ea typeface="Calibri" panose="020F0502020204030204" pitchFamily="34" charset="0"/>
              </a:rPr>
              <a:t>S’il y a reproduction sexuée, il y a obligatoirement fécondation. Pour que la fécondation ait lieu, il faut une fusion de </a:t>
            </a:r>
            <a:r>
              <a:rPr lang="fr-FR" sz="2700" b="1" dirty="0">
                <a:solidFill>
                  <a:srgbClr val="000000"/>
                </a:solidFill>
                <a:effectLst/>
                <a:latin typeface="Book Antiqua" panose="02040602050305030304" pitchFamily="18" charset="0"/>
                <a:ea typeface="Calibri" panose="020F0502020204030204" pitchFamily="34" charset="0"/>
              </a:rPr>
              <a:t>gamètes haploïdes (n </a:t>
            </a:r>
            <a:r>
              <a:rPr lang="fr-FR" sz="2700" b="1" dirty="0" err="1">
                <a:solidFill>
                  <a:srgbClr val="000000"/>
                </a:solidFill>
                <a:effectLst/>
                <a:latin typeface="Book Antiqua" panose="02040602050305030304" pitchFamily="18" charset="0"/>
                <a:ea typeface="Calibri" panose="020F0502020204030204" pitchFamily="34" charset="0"/>
              </a:rPr>
              <a:t>chr</a:t>
            </a:r>
            <a:r>
              <a:rPr lang="fr-FR" sz="2700" b="1" dirty="0">
                <a:solidFill>
                  <a:srgbClr val="000000"/>
                </a:solidFill>
                <a:effectLst/>
                <a:latin typeface="Book Antiqua" panose="02040602050305030304" pitchFamily="18" charset="0"/>
                <a:ea typeface="Calibri" panose="020F0502020204030204" pitchFamily="34" charset="0"/>
              </a:rPr>
              <a:t>) </a:t>
            </a:r>
            <a:r>
              <a:rPr lang="fr-FR" sz="2700" dirty="0">
                <a:solidFill>
                  <a:srgbClr val="000000"/>
                </a:solidFill>
                <a:effectLst/>
                <a:latin typeface="Book Antiqua" panose="02040602050305030304" pitchFamily="18" charset="0"/>
                <a:ea typeface="Calibri" panose="020F0502020204030204" pitchFamily="34" charset="0"/>
              </a:rPr>
              <a:t>; le gamète mâle </a:t>
            </a:r>
            <a:r>
              <a:rPr lang="fr-FR" sz="2700" b="1" dirty="0">
                <a:solidFill>
                  <a:srgbClr val="000000"/>
                </a:solidFill>
                <a:effectLst/>
                <a:latin typeface="Book Antiqua" panose="02040602050305030304" pitchFamily="18" charset="0"/>
                <a:ea typeface="Calibri" panose="020F0502020204030204" pitchFamily="34" charset="0"/>
              </a:rPr>
              <a:t>(spermatozoïde) </a:t>
            </a:r>
            <a:r>
              <a:rPr lang="fr-FR" sz="2700" dirty="0">
                <a:solidFill>
                  <a:srgbClr val="000000"/>
                </a:solidFill>
                <a:effectLst/>
                <a:latin typeface="Book Antiqua" panose="02040602050305030304" pitchFamily="18" charset="0"/>
                <a:ea typeface="Calibri" panose="020F0502020204030204" pitchFamily="34" charset="0"/>
              </a:rPr>
              <a:t>et le gamète femelle </a:t>
            </a:r>
            <a:r>
              <a:rPr lang="fr-FR" sz="2700" b="1" dirty="0">
                <a:solidFill>
                  <a:srgbClr val="000000"/>
                </a:solidFill>
                <a:effectLst/>
                <a:latin typeface="Book Antiqua" panose="02040602050305030304" pitchFamily="18" charset="0"/>
                <a:ea typeface="Calibri" panose="020F0502020204030204" pitchFamily="34" charset="0"/>
              </a:rPr>
              <a:t>(ovule)</a:t>
            </a:r>
            <a:r>
              <a:rPr lang="fr-FR" sz="2700" dirty="0">
                <a:solidFill>
                  <a:srgbClr val="000000"/>
                </a:solidFill>
                <a:effectLst/>
                <a:latin typeface="Book Antiqua" panose="02040602050305030304" pitchFamily="18" charset="0"/>
                <a:ea typeface="Calibri" panose="020F0502020204030204" pitchFamily="34" charset="0"/>
              </a:rPr>
              <a:t>. Chaque gamète subit la méiose lors de sa formation (division cellulaire qui réduit de moitié sa part de chromosome). L’union du spermatozoïde à l’ovule aboutit à la formation d’une cellule-œuf (appelée aussi </a:t>
            </a:r>
            <a:r>
              <a:rPr lang="fr-FR" sz="2700" b="1" dirty="0">
                <a:solidFill>
                  <a:srgbClr val="000000"/>
                </a:solidFill>
                <a:effectLst/>
                <a:latin typeface="Book Antiqua" panose="02040602050305030304" pitchFamily="18" charset="0"/>
                <a:ea typeface="Calibri" panose="020F0502020204030204" pitchFamily="34" charset="0"/>
              </a:rPr>
              <a:t>zygote</a:t>
            </a:r>
            <a:r>
              <a:rPr lang="fr-FR" sz="2700" dirty="0">
                <a:solidFill>
                  <a:srgbClr val="000000"/>
                </a:solidFill>
                <a:effectLst/>
                <a:latin typeface="Book Antiqua" panose="02040602050305030304" pitchFamily="18" charset="0"/>
                <a:ea typeface="Calibri" panose="020F0502020204030204" pitchFamily="34" charset="0"/>
              </a:rPr>
              <a:t>) qui possède le même nombre de chromosomes que ses parents </a:t>
            </a:r>
            <a:r>
              <a:rPr lang="fr-FR" sz="2700" b="1" dirty="0">
                <a:solidFill>
                  <a:srgbClr val="000000"/>
                </a:solidFill>
                <a:effectLst/>
                <a:latin typeface="Book Antiqua" panose="02040602050305030304" pitchFamily="18" charset="0"/>
                <a:ea typeface="Calibri" panose="020F0502020204030204" pitchFamily="34" charset="0"/>
              </a:rPr>
              <a:t>diploïde (2n </a:t>
            </a:r>
            <a:r>
              <a:rPr lang="fr-FR" sz="2700" b="1" dirty="0" err="1">
                <a:solidFill>
                  <a:srgbClr val="000000"/>
                </a:solidFill>
                <a:effectLst/>
                <a:latin typeface="Book Antiqua" panose="02040602050305030304" pitchFamily="18" charset="0"/>
                <a:ea typeface="Calibri" panose="020F0502020204030204" pitchFamily="34" charset="0"/>
              </a:rPr>
              <a:t>chr</a:t>
            </a:r>
            <a:r>
              <a:rPr lang="fr-FR" sz="2700" b="1" dirty="0">
                <a:solidFill>
                  <a:srgbClr val="000000"/>
                </a:solidFill>
                <a:effectLst/>
                <a:latin typeface="Book Antiqua" panose="02040602050305030304" pitchFamily="18" charset="0"/>
                <a:ea typeface="Calibri" panose="020F0502020204030204" pitchFamily="34" charset="0"/>
              </a:rPr>
              <a:t>)</a:t>
            </a:r>
            <a:r>
              <a:rPr lang="fr-FR" sz="2700" dirty="0">
                <a:solidFill>
                  <a:srgbClr val="000000"/>
                </a:solidFill>
                <a:effectLst/>
                <a:latin typeface="Book Antiqua" panose="02040602050305030304" pitchFamily="18" charset="0"/>
                <a:ea typeface="Calibri" panose="020F0502020204030204" pitchFamily="34" charset="0"/>
              </a:rPr>
              <a:t>. </a:t>
            </a:r>
            <a:br>
              <a:rPr lang="fr-FR" sz="2700" dirty="0">
                <a:solidFill>
                  <a:srgbClr val="000000"/>
                </a:solidFill>
                <a:effectLst/>
                <a:latin typeface="Times New Roman" panose="02020603050405020304" pitchFamily="18" charset="0"/>
                <a:ea typeface="Calibri" panose="020F0502020204030204" pitchFamily="34" charset="0"/>
              </a:rPr>
            </a:br>
            <a:endParaRPr lang="fr-FR" sz="2700" dirty="0"/>
          </a:p>
        </p:txBody>
      </p:sp>
    </p:spTree>
    <p:extLst>
      <p:ext uri="{BB962C8B-B14F-4D97-AF65-F5344CB8AC3E}">
        <p14:creationId xmlns:p14="http://schemas.microsoft.com/office/powerpoint/2010/main" val="3605093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C27C6-88E2-19A5-32AF-87DB47DB24F7}"/>
              </a:ext>
            </a:extLst>
          </p:cNvPr>
          <p:cNvSpPr>
            <a:spLocks noGrp="1"/>
          </p:cNvSpPr>
          <p:nvPr>
            <p:ph type="title"/>
          </p:nvPr>
        </p:nvSpPr>
        <p:spPr>
          <a:xfrm>
            <a:off x="1509713" y="2551113"/>
            <a:ext cx="10515600" cy="1325563"/>
          </a:xfrm>
        </p:spPr>
        <p:txBody>
          <a:bodyPr>
            <a:normAutofit fontScale="90000"/>
          </a:bodyPr>
          <a:lstStyle/>
          <a:p>
            <a:pPr>
              <a:lnSpc>
                <a:spcPct val="115000"/>
              </a:lnSpc>
              <a:spcAft>
                <a:spcPts val="1000"/>
              </a:spcAft>
            </a:pPr>
            <a:r>
              <a:rPr lang="fr-FR" sz="2700" dirty="0">
                <a:effectLst/>
                <a:latin typeface="Book Antiqua" panose="02040602050305030304" pitchFamily="18" charset="0"/>
                <a:ea typeface="Calibri" panose="020F0502020204030204" pitchFamily="34" charset="0"/>
                <a:cs typeface="Times New Roman" panose="02020603050405020304" pitchFamily="18" charset="0"/>
              </a:rPr>
              <a:t>Dans cette forme de reproduction, les deux sexes peuvent :</a:t>
            </a:r>
            <a:br>
              <a:rPr lang="fr-FR" sz="2700" dirty="0">
                <a:effectLst/>
                <a:latin typeface="Calibri" panose="020F0502020204030204" pitchFamily="34" charset="0"/>
                <a:ea typeface="Calibri" panose="020F0502020204030204" pitchFamily="34" charset="0"/>
                <a:cs typeface="Arial" panose="020B0604020202020204" pitchFamily="34" charset="0"/>
              </a:rPr>
            </a:br>
            <a:r>
              <a:rPr lang="fr-FR" sz="2700" dirty="0">
                <a:effectLst/>
                <a:latin typeface="Book Antiqua" panose="02040602050305030304" pitchFamily="18" charset="0"/>
                <a:ea typeface="Calibri" panose="020F0502020204030204" pitchFamily="34" charset="0"/>
                <a:cs typeface="Times New Roman" panose="02020603050405020304" pitchFamily="18" charset="0"/>
              </a:rPr>
              <a:t>-soit être portés sur </a:t>
            </a:r>
            <a:r>
              <a:rPr lang="fr-FR" sz="27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le même individu</a:t>
            </a:r>
            <a:r>
              <a:rPr lang="fr-FR" sz="2700"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 </a:t>
            </a:r>
            <a:r>
              <a:rPr lang="fr-FR" sz="2700" dirty="0">
                <a:effectLst/>
                <a:latin typeface="Book Antiqua" panose="02040602050305030304" pitchFamily="18" charset="0"/>
                <a:ea typeface="Calibri" panose="020F0502020204030204" pitchFamily="34" charset="0"/>
                <a:cs typeface="Times New Roman" panose="02020603050405020304" pitchFamily="18" charset="0"/>
              </a:rPr>
              <a:t>: il est dit </a:t>
            </a:r>
            <a:r>
              <a:rPr lang="fr-FR" sz="27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bisexuel</a:t>
            </a:r>
            <a:r>
              <a:rPr lang="fr-FR" sz="2700"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 </a:t>
            </a:r>
            <a:r>
              <a:rPr lang="fr-FR" sz="2700" dirty="0">
                <a:effectLst/>
                <a:latin typeface="Book Antiqua" panose="02040602050305030304" pitchFamily="18" charset="0"/>
                <a:ea typeface="Calibri" panose="020F0502020204030204" pitchFamily="34" charset="0"/>
                <a:cs typeface="Times New Roman" panose="02020603050405020304" pitchFamily="18" charset="0"/>
              </a:rPr>
              <a:t>et c’est une espèce </a:t>
            </a:r>
            <a:r>
              <a:rPr lang="fr-FR" sz="27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hermaphrodite </a:t>
            </a:r>
            <a:r>
              <a:rPr lang="fr-FR" sz="2700" dirty="0">
                <a:effectLst/>
                <a:latin typeface="Book Antiqua" panose="02040602050305030304" pitchFamily="18" charset="0"/>
                <a:ea typeface="Calibri" panose="020F0502020204030204" pitchFamily="34" charset="0"/>
                <a:cs typeface="Times New Roman" panose="02020603050405020304" pitchFamily="18" charset="0"/>
              </a:rPr>
              <a:t>exemple</a:t>
            </a:r>
            <a:r>
              <a:rPr lang="fr-FR" sz="2700" b="1" dirty="0">
                <a:effectLst/>
                <a:latin typeface="Book Antiqua" panose="02040602050305030304" pitchFamily="18" charset="0"/>
                <a:ea typeface="Calibri" panose="020F0502020204030204" pitchFamily="34" charset="0"/>
                <a:cs typeface="Times New Roman" panose="02020603050405020304" pitchFamily="18" charset="0"/>
              </a:rPr>
              <a:t> </a:t>
            </a:r>
            <a:r>
              <a:rPr lang="fr-FR" sz="27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 l’escargot. </a:t>
            </a:r>
            <a:br>
              <a:rPr lang="fr-FR" sz="2700" dirty="0">
                <a:effectLst/>
                <a:latin typeface="Calibri" panose="020F0502020204030204" pitchFamily="34" charset="0"/>
                <a:ea typeface="Calibri" panose="020F0502020204030204" pitchFamily="34" charset="0"/>
                <a:cs typeface="Arial" panose="020B0604020202020204" pitchFamily="34" charset="0"/>
              </a:rPr>
            </a:br>
            <a:r>
              <a:rPr lang="fr-FR" sz="2700" dirty="0">
                <a:effectLst/>
                <a:latin typeface="Book Antiqua" panose="02040602050305030304" pitchFamily="18" charset="0"/>
                <a:ea typeface="Calibri" panose="020F0502020204030204" pitchFamily="34" charset="0"/>
                <a:cs typeface="Times New Roman" panose="02020603050405020304" pitchFamily="18" charset="0"/>
              </a:rPr>
              <a:t>-soit être totalement </a:t>
            </a:r>
            <a:r>
              <a:rPr lang="fr-FR" sz="27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séparés</a:t>
            </a:r>
            <a:r>
              <a:rPr lang="fr-FR" sz="2700"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 :</a:t>
            </a:r>
            <a:r>
              <a:rPr lang="fr-FR" sz="2700" dirty="0">
                <a:effectLst/>
                <a:latin typeface="Book Antiqua" panose="02040602050305030304" pitchFamily="18" charset="0"/>
                <a:ea typeface="Calibri" panose="020F0502020204030204" pitchFamily="34" charset="0"/>
                <a:cs typeface="Times New Roman" panose="02020603050405020304" pitchFamily="18" charset="0"/>
              </a:rPr>
              <a:t> les individus sont </a:t>
            </a:r>
            <a:r>
              <a:rPr lang="fr-FR" sz="27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unisexuels</a:t>
            </a:r>
            <a:r>
              <a:rPr lang="fr-FR" sz="2700"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 </a:t>
            </a:r>
            <a:r>
              <a:rPr lang="fr-FR" sz="2700" dirty="0">
                <a:effectLst/>
                <a:latin typeface="Book Antiqua" panose="02040602050305030304" pitchFamily="18" charset="0"/>
                <a:ea typeface="Calibri" panose="020F0502020204030204" pitchFamily="34" charset="0"/>
                <a:cs typeface="Times New Roman" panose="02020603050405020304" pitchFamily="18" charset="0"/>
              </a:rPr>
              <a:t>et l’espèce est dite </a:t>
            </a:r>
            <a:r>
              <a:rPr lang="fr-FR" sz="27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gonochorique</a:t>
            </a:r>
            <a:r>
              <a:rPr lang="fr-FR" sz="2700" dirty="0">
                <a:effectLst/>
                <a:latin typeface="Book Antiqua" panose="02040602050305030304" pitchFamily="18" charset="0"/>
                <a:ea typeface="Calibri" panose="020F0502020204030204" pitchFamily="34" charset="0"/>
                <a:cs typeface="Times New Roman" panose="02020603050405020304" pitchFamily="18" charset="0"/>
              </a:rPr>
              <a:t> exemple : </a:t>
            </a:r>
            <a:r>
              <a:rPr lang="fr-FR" sz="2700" b="1"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rPr>
              <a:t>les êtres humains</a:t>
            </a:r>
            <a:r>
              <a:rPr lang="fr-FR" sz="2700" dirty="0">
                <a:effectLst/>
                <a:latin typeface="Book Antiqua" panose="02040602050305030304" pitchFamily="18" charset="0"/>
                <a:ea typeface="Calibri" panose="020F0502020204030204" pitchFamily="34" charset="0"/>
                <a:cs typeface="Times New Roman" panose="02020603050405020304" pitchFamily="18" charset="0"/>
              </a:rPr>
              <a:t>.     </a:t>
            </a:r>
            <a:br>
              <a:rPr lang="fr-FR" sz="1800" dirty="0">
                <a:effectLst/>
                <a:latin typeface="Calibri" panose="020F0502020204030204" pitchFamily="34" charset="0"/>
                <a:ea typeface="Calibri" panose="020F0502020204030204" pitchFamily="34" charset="0"/>
                <a:cs typeface="Arial" panose="020B0604020202020204" pitchFamily="34" charset="0"/>
              </a:rPr>
            </a:br>
            <a:endParaRPr lang="fr-FR" dirty="0"/>
          </a:p>
        </p:txBody>
      </p:sp>
    </p:spTree>
    <p:extLst>
      <p:ext uri="{BB962C8B-B14F-4D97-AF65-F5344CB8AC3E}">
        <p14:creationId xmlns:p14="http://schemas.microsoft.com/office/powerpoint/2010/main" val="22826156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962</Words>
  <Application>Microsoft Office PowerPoint</Application>
  <PresentationFormat>Widescreen</PresentationFormat>
  <Paragraphs>50</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Book Antiqua</vt:lpstr>
      <vt:lpstr>Calibri</vt:lpstr>
      <vt:lpstr>Calibri Light</vt:lpstr>
      <vt:lpstr>Times New Roman</vt:lpstr>
      <vt:lpstr>Office Theme</vt:lpstr>
      <vt:lpstr>  INTRODUCTION  </vt:lpstr>
      <vt:lpstr>L’accomplissement de la fonction de reproduction exige chez la plupart des organismes:  la présence des 2 sexes : mâle et femelle, chacun des 2 étant capable de produire des cellules sexuelles spécialisées : les gamètes. </vt:lpstr>
      <vt:lpstr>La reproduction est assurée par la rencontre des 2 gamètes, mâle et femelle. On parle alors de la fécondation</vt:lpstr>
      <vt:lpstr> la fécondation</vt:lpstr>
      <vt:lpstr>LES DIFFERENTS TYPES DE REPRODUCTION :  les êtres vivants ne se reproduisent pas de la même façon. Il existe deux principaux modes de reproduction chez les Animaux : La reproduction non sexuée (asexuée) et la reproduction sexuée.  </vt:lpstr>
      <vt:lpstr>La scissiparité, mécanisme de reproduction asexuée dans lequel le parent se multiplie par scissiparité : division cellulaire d’un individu pour donner deux autres individus semblables. </vt:lpstr>
      <vt:lpstr>Le bourgeonnement qui est également un mécanisme de reproduction asexuée courant chez les Invertébrés.  </vt:lpstr>
      <vt:lpstr>La reproduction sexuée :  S’il y a reproduction sexuée, il y a obligatoirement fécondation. Pour que la fécondation ait lieu, il faut une fusion de gamètes haploïdes (n chr) ; le gamète mâle (spermatozoïde) et le gamète femelle (ovule). Chaque gamète subit la méiose lors de sa formation (division cellulaire qui réduit de moitié sa part de chromosome). L’union du spermatozoïde à l’ovule aboutit à la formation d’une cellule-œuf (appelée aussi zygote) qui possède le même nombre de chromosomes que ses parents diploïde (2n chr).  </vt:lpstr>
      <vt:lpstr>Dans cette forme de reproduction, les deux sexes peuvent : -soit être portés sur le même individu : il est dit bisexuel et c’est une espèce hermaphrodite exemple : l’escargot.  -soit être totalement séparés : les individus sont unisexuels et l’espèce est dite gonochorique exemple : les êtres humains.      </vt:lpstr>
      <vt:lpstr>Bien que le principe général de la reproduction sexuée soit similaire, on trouve des différences selon les êtres vivants, on parle de Fécondation interne ou externe.  La fécondation interne (se déroule à l’intérieur du corps de la femelle) et la fécondation externe (se déroule à l’extérieur du corps de la femelle). Par exemple, la fécondation humaine est interne, les spermatozoïdes étant introduits à l’intérieur du corps de la femme lors d’un rapport sexuel. A l’inverse, les grenouilles ou les poissons ont une fécondation externe, c'est-à-dire que la femelle émet ses ovules dans le milieu et le mâle dépose ensuite son sperme dessus.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INTRODUCTION  </dc:title>
  <dc:creator>Mohamed Yacine</dc:creator>
  <cp:lastModifiedBy>Mohamed Yacine</cp:lastModifiedBy>
  <cp:revision>14</cp:revision>
  <dcterms:created xsi:type="dcterms:W3CDTF">2023-02-05T20:01:13Z</dcterms:created>
  <dcterms:modified xsi:type="dcterms:W3CDTF">2023-02-05T20:42:42Z</dcterms:modified>
</cp:coreProperties>
</file>