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56" autoAdjust="0"/>
    <p:restoredTop sz="94660"/>
  </p:normalViewPr>
  <p:slideViewPr>
    <p:cSldViewPr>
      <p:cViewPr>
        <p:scale>
          <a:sx n="80" d="100"/>
          <a:sy n="80" d="100"/>
        </p:scale>
        <p:origin x="-1170" y="3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721342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13102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630430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11811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852557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1BE4DB72-D393-4295-A515-3833886F2A21}" type="datetimeFigureOut">
              <a:rPr lang="fr-FR" smtClean="0"/>
              <a:t>13/11/2022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453526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1BE4DB72-D393-4295-A515-3833886F2A21}" type="datetimeFigureOut">
              <a:rPr lang="fr-FR" smtClean="0"/>
              <a:t>13/11/2022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141148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1BE4DB72-D393-4295-A515-3833886F2A21}" type="datetimeFigureOut">
              <a:rPr lang="fr-FR" smtClean="0"/>
              <a:t>13/11/2022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630482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BE4DB72-D393-4295-A515-3833886F2A21}" type="datetimeFigureOut">
              <a:rPr lang="fr-FR" smtClean="0"/>
              <a:t>13/11/2022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2391162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E4DB72-D393-4295-A515-3833886F2A21}" type="datetimeFigureOut">
              <a:rPr lang="fr-FR" smtClean="0"/>
              <a:t>13/11/2022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356429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1BE4DB72-D393-4295-A515-3833886F2A21}" type="datetimeFigureOut">
              <a:rPr lang="fr-FR" smtClean="0"/>
              <a:t>13/11/2022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A842A9-A155-4261-B47C-A0DE78AF62BE}" type="slidenum">
              <a:rPr lang="fr-FR" smtClean="0"/>
              <a:t>‹N°›</a:t>
            </a:fld>
            <a:endParaRPr lang="fr-FR"/>
          </a:p>
        </p:txBody>
      </p:sp>
    </p:spTree>
    <p:extLst>
      <p:ext uri="{BB962C8B-B14F-4D97-AF65-F5344CB8AC3E}">
        <p14:creationId xmlns:p14="http://schemas.microsoft.com/office/powerpoint/2010/main" val="4109999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E4DB72-D393-4295-A515-3833886F2A21}" type="datetimeFigureOut">
              <a:rPr lang="fr-FR" smtClean="0"/>
              <a:t>13/11/2022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A842A9-A155-4261-B47C-A0DE78AF62BE}" type="slidenum">
              <a:rPr lang="fr-FR" smtClean="0"/>
              <a:t>‹N°›</a:t>
            </a:fld>
            <a:endParaRPr lang="fr-FR"/>
          </a:p>
        </p:txBody>
      </p:sp>
    </p:spTree>
    <p:extLst>
      <p:ext uri="{BB962C8B-B14F-4D97-AF65-F5344CB8AC3E}">
        <p14:creationId xmlns:p14="http://schemas.microsoft.com/office/powerpoint/2010/main" val="3639840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r" rtl="1">
              <a:lnSpc>
                <a:spcPct val="115000"/>
              </a:lnSpc>
              <a:spcAft>
                <a:spcPts val="0"/>
              </a:spcAft>
            </a:pPr>
            <a:r>
              <a:rPr lang="ar-DZ" sz="2000" b="1" u="sng" dirty="0">
                <a:latin typeface="Sakkal Majalla" pitchFamily="2" charset="-78"/>
                <a:ea typeface="Calibri"/>
                <a:cs typeface="Sakkal Majalla" pitchFamily="2" charset="-78"/>
              </a:rPr>
              <a:t>المحاضرة </a:t>
            </a:r>
            <a:r>
              <a:rPr lang="ar-DZ" sz="2000" b="1" u="sng" dirty="0" smtClean="0">
                <a:latin typeface="Sakkal Majalla" pitchFamily="2" charset="-78"/>
                <a:ea typeface="Calibri"/>
                <a:cs typeface="Sakkal Majalla" pitchFamily="2" charset="-78"/>
              </a:rPr>
              <a:t>الرابعة</a:t>
            </a:r>
            <a:endParaRPr lang="fr-FR" sz="1400" dirty="0">
              <a:latin typeface="Sakkal Majalla" pitchFamily="2" charset="-78"/>
              <a:ea typeface="Calibri"/>
              <a:cs typeface="Sakkal Majalla" pitchFamily="2" charset="-78"/>
            </a:endParaRPr>
          </a:p>
          <a:p>
            <a:pPr lvl="1" algn="r" rtl="1">
              <a:buFont typeface="Wingdings" pitchFamily="2" charset="2"/>
              <a:buChar char="q"/>
            </a:pPr>
            <a:r>
              <a:rPr lang="ar-DZ" dirty="0" smtClean="0">
                <a:latin typeface="Sakkal Majalla" pitchFamily="2" charset="-78"/>
                <a:ea typeface="Calibri"/>
                <a:cs typeface="Sakkal Majalla" pitchFamily="2" charset="-78"/>
              </a:rPr>
              <a:t>   </a:t>
            </a:r>
            <a:r>
              <a:rPr lang="ar-DZ" sz="2400" b="1" dirty="0" smtClean="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المدرسة </a:t>
            </a:r>
            <a:r>
              <a:rPr lang="ar-DZ" sz="2400" b="1" dirty="0" err="1">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النيوكلاسيكية</a:t>
            </a:r>
            <a:r>
              <a:rPr lang="ar-DZ" sz="2400" b="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 (</a:t>
            </a:r>
            <a:r>
              <a:rPr lang="fr-FR" sz="2400" b="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L’école néo-classique</a:t>
            </a:r>
            <a:r>
              <a:rPr lang="ar-DZ" sz="2400" b="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 </a:t>
            </a:r>
            <a:endParaRPr lang="fr-FR" sz="2400" b="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endParaRPr>
          </a:p>
          <a:p>
            <a:pPr marL="0" indent="0" algn="r" rtl="1">
              <a:spcAft>
                <a:spcPts val="0"/>
              </a:spcAft>
              <a:buNone/>
            </a:pPr>
            <a:r>
              <a:rPr lang="ar-DZ" sz="2400" dirty="0" smtClean="0">
                <a:ea typeface="Calibri"/>
                <a:cs typeface="Simplified Arabic"/>
              </a:rPr>
              <a:t>      </a:t>
            </a:r>
            <a:r>
              <a:rPr lang="ar-DZ" sz="2400" dirty="0" err="1" smtClean="0">
                <a:latin typeface="Sakkal Majalla" pitchFamily="2" charset="-78"/>
                <a:ea typeface="Calibri"/>
                <a:cs typeface="Sakkal Majalla" pitchFamily="2" charset="-78"/>
              </a:rPr>
              <a:t>یطلق</a:t>
            </a:r>
            <a:r>
              <a:rPr lang="ar-DZ" sz="2400" dirty="0" smtClean="0">
                <a:latin typeface="Sakkal Majalla" pitchFamily="2" charset="-78"/>
                <a:ea typeface="Calibri"/>
                <a:cs typeface="Sakkal Majalla" pitchFamily="2" charset="-78"/>
              </a:rPr>
              <a:t> </a:t>
            </a:r>
            <a:r>
              <a:rPr lang="ar-DZ" sz="2400" dirty="0">
                <a:latin typeface="Sakkal Majalla" pitchFamily="2" charset="-78"/>
                <a:ea typeface="Calibri"/>
                <a:cs typeface="Sakkal Majalla" pitchFamily="2" charset="-78"/>
              </a:rPr>
              <a:t>على هذه المدرسة </a:t>
            </a:r>
            <a:r>
              <a:rPr lang="ar-DZ" sz="2400" dirty="0" err="1">
                <a:latin typeface="Sakkal Majalla" pitchFamily="2" charset="-78"/>
                <a:ea typeface="Calibri"/>
                <a:cs typeface="Sakkal Majalla" pitchFamily="2" charset="-78"/>
              </a:rPr>
              <a:t>أیضا</a:t>
            </a:r>
            <a:r>
              <a:rPr lang="ar-DZ" sz="2400" dirty="0">
                <a:latin typeface="Sakkal Majalla" pitchFamily="2" charset="-78"/>
                <a:ea typeface="Calibri"/>
                <a:cs typeface="Sakkal Majalla" pitchFamily="2" charset="-78"/>
              </a:rPr>
              <a:t> الحركة </a:t>
            </a:r>
            <a:r>
              <a:rPr lang="ar-DZ" sz="2400" dirty="0" err="1">
                <a:latin typeface="Sakkal Majalla" pitchFamily="2" charset="-78"/>
                <a:ea typeface="Calibri"/>
                <a:cs typeface="Sakkal Majalla" pitchFamily="2" charset="-78"/>
              </a:rPr>
              <a:t>التجریبیة</a:t>
            </a:r>
            <a:r>
              <a:rPr lang="ar-DZ" sz="2400" dirty="0">
                <a:latin typeface="Sakkal Majalla" pitchFamily="2" charset="-78"/>
                <a:ea typeface="Calibri"/>
                <a:cs typeface="Sakkal Majalla" pitchFamily="2" charset="-78"/>
              </a:rPr>
              <a:t>، نظرا </a:t>
            </a:r>
            <a:r>
              <a:rPr lang="ar-DZ" sz="2400" dirty="0" err="1">
                <a:latin typeface="Sakkal Majalla" pitchFamily="2" charset="-78"/>
                <a:ea typeface="Calibri"/>
                <a:cs typeface="Sakkal Majalla" pitchFamily="2" charset="-78"/>
              </a:rPr>
              <a:t>للاھتمام</a:t>
            </a:r>
            <a:r>
              <a:rPr lang="ar-DZ" sz="2400" dirty="0">
                <a:latin typeface="Sakkal Majalla" pitchFamily="2" charset="-78"/>
                <a:ea typeface="Calibri"/>
                <a:cs typeface="Sakkal Majalla" pitchFamily="2" charset="-78"/>
              </a:rPr>
              <a:t> الذي أولته </a:t>
            </a:r>
            <a:r>
              <a:rPr lang="ar-DZ" sz="2400" dirty="0" err="1">
                <a:latin typeface="Sakkal Majalla" pitchFamily="2" charset="-78"/>
                <a:ea typeface="Calibri"/>
                <a:cs typeface="Sakkal Majalla" pitchFamily="2" charset="-78"/>
              </a:rPr>
              <a:t>لتحلیل</a:t>
            </a:r>
            <a:r>
              <a:rPr lang="ar-DZ" sz="2400" dirty="0">
                <a:latin typeface="Sakkal Majalla" pitchFamily="2" charset="-78"/>
                <a:ea typeface="Calibri"/>
                <a:cs typeface="Sakkal Majalla" pitchFamily="2" charset="-78"/>
              </a:rPr>
              <a:t> حالات </a:t>
            </a:r>
            <a:r>
              <a:rPr lang="ar-DZ" sz="2400" dirty="0" err="1">
                <a:latin typeface="Sakkal Majalla" pitchFamily="2" charset="-78"/>
                <a:ea typeface="Calibri"/>
                <a:cs typeface="Sakkal Majalla" pitchFamily="2" charset="-78"/>
              </a:rPr>
              <a:t>واقعیة</a:t>
            </a:r>
            <a:r>
              <a:rPr lang="ar-DZ" sz="2400" dirty="0">
                <a:latin typeface="Sakkal Majalla" pitchFamily="2" charset="-78"/>
                <a:ea typeface="Calibri"/>
                <a:cs typeface="Sakkal Majalla" pitchFamily="2" charset="-78"/>
              </a:rPr>
              <a:t> للمؤسسات، </a:t>
            </a:r>
            <a:r>
              <a:rPr lang="ar-DZ" sz="2400" dirty="0" err="1">
                <a:latin typeface="Sakkal Majalla" pitchFamily="2" charset="-78"/>
                <a:ea typeface="Calibri"/>
                <a:cs typeface="Sakkal Majalla" pitchFamily="2" charset="-78"/>
              </a:rPr>
              <a:t>حیث</a:t>
            </a:r>
            <a:r>
              <a:rPr lang="ar-DZ" sz="2400" dirty="0">
                <a:latin typeface="Sakkal Majalla" pitchFamily="2" charset="-78"/>
                <a:ea typeface="Calibri"/>
                <a:cs typeface="Sakkal Majalla" pitchFamily="2" charset="-78"/>
              </a:rPr>
              <a:t> قدم مفكرو هذه المدرسة انطلاقا من ممارسات وتجارب </a:t>
            </a:r>
            <a:r>
              <a:rPr lang="ar-DZ" sz="2400" dirty="0" err="1">
                <a:latin typeface="Sakkal Majalla" pitchFamily="2" charset="-78"/>
                <a:ea typeface="Calibri"/>
                <a:cs typeface="Sakkal Majalla" pitchFamily="2" charset="-78"/>
              </a:rPr>
              <a:t>میدانیة</a:t>
            </a:r>
            <a:r>
              <a:rPr lang="ar-DZ" sz="2400" dirty="0">
                <a:latin typeface="Sakkal Majalla" pitchFamily="2" charset="-78"/>
                <a:ea typeface="Calibri"/>
                <a:cs typeface="Sakkal Majalla" pitchFamily="2" charset="-78"/>
              </a:rPr>
              <a:t> مجموعة من المبادئ </a:t>
            </a:r>
            <a:r>
              <a:rPr lang="ar-DZ" sz="2400" dirty="0" err="1">
                <a:latin typeface="Sakkal Majalla" pitchFamily="2" charset="-78"/>
                <a:ea typeface="Calibri"/>
                <a:cs typeface="Sakkal Majalla" pitchFamily="2" charset="-78"/>
              </a:rPr>
              <a:t>التنظیمیة</a:t>
            </a:r>
            <a:r>
              <a:rPr lang="ar-DZ" sz="2400" dirty="0">
                <a:latin typeface="Sakkal Majalla" pitchFamily="2" charset="-78"/>
                <a:ea typeface="Calibri"/>
                <a:cs typeface="Sakkal Majalla" pitchFamily="2" charset="-78"/>
              </a:rPr>
              <a:t> </a:t>
            </a:r>
            <a:r>
              <a:rPr lang="ar-DZ" sz="2400" dirty="0" err="1">
                <a:latin typeface="Sakkal Majalla" pitchFamily="2" charset="-78"/>
                <a:ea typeface="Calibri"/>
                <a:cs typeface="Sakkal Majalla" pitchFamily="2" charset="-78"/>
              </a:rPr>
              <a:t>الجدیدة</a:t>
            </a:r>
            <a:r>
              <a:rPr lang="ar-DZ" sz="2400" dirty="0">
                <a:latin typeface="Sakkal Majalla" pitchFamily="2" charset="-78"/>
                <a:ea typeface="Calibri"/>
                <a:cs typeface="Sakkal Majalla" pitchFamily="2" charset="-78"/>
              </a:rPr>
              <a:t> والتي جاءت امتدادا </a:t>
            </a:r>
            <a:r>
              <a:rPr lang="ar-DZ" sz="2400" dirty="0" err="1">
                <a:latin typeface="Sakkal Majalla" pitchFamily="2" charset="-78"/>
                <a:ea typeface="Calibri"/>
                <a:cs typeface="Sakkal Majalla" pitchFamily="2" charset="-78"/>
              </a:rPr>
              <a:t>لاسهامات</a:t>
            </a:r>
            <a:r>
              <a:rPr lang="ar-DZ" sz="2400" dirty="0">
                <a:latin typeface="Sakkal Majalla" pitchFamily="2" charset="-78"/>
                <a:ea typeface="Calibri"/>
                <a:cs typeface="Sakkal Majalla" pitchFamily="2" charset="-78"/>
              </a:rPr>
              <a:t> </a:t>
            </a:r>
            <a:r>
              <a:rPr lang="ar-DZ" sz="2400" dirty="0" err="1">
                <a:latin typeface="Sakkal Majalla" pitchFamily="2" charset="-78"/>
                <a:ea typeface="Calibri"/>
                <a:cs typeface="Sakkal Majalla" pitchFamily="2" charset="-78"/>
              </a:rPr>
              <a:t>المفكرین</a:t>
            </a:r>
            <a:r>
              <a:rPr lang="ar-DZ" sz="2400" dirty="0">
                <a:latin typeface="Sakkal Majalla" pitchFamily="2" charset="-78"/>
                <a:ea typeface="Calibri"/>
                <a:cs typeface="Sakkal Majalla" pitchFamily="2" charset="-78"/>
              </a:rPr>
              <a:t> </a:t>
            </a:r>
            <a:r>
              <a:rPr lang="ar-DZ" sz="2400" dirty="0" err="1">
                <a:latin typeface="Sakkal Majalla" pitchFamily="2" charset="-78"/>
                <a:ea typeface="Calibri"/>
                <a:cs typeface="Sakkal Majalla" pitchFamily="2" charset="-78"/>
              </a:rPr>
              <a:t>الكلاسیكیین</a:t>
            </a:r>
            <a:r>
              <a:rPr lang="ar-DZ" sz="2400" dirty="0">
                <a:latin typeface="Sakkal Majalla" pitchFamily="2" charset="-78"/>
                <a:ea typeface="Calibri"/>
                <a:cs typeface="Sakkal Majalla" pitchFamily="2" charset="-78"/>
              </a:rPr>
              <a:t>. </a:t>
            </a:r>
            <a:endParaRPr lang="fr-FR" sz="2400" dirty="0">
              <a:latin typeface="Sakkal Majalla" pitchFamily="2" charset="-78"/>
              <a:ea typeface="Calibri"/>
              <a:cs typeface="Sakkal Majalla" pitchFamily="2" charset="-78"/>
            </a:endParaRPr>
          </a:p>
          <a:p>
            <a:pPr algn="r" rtl="1">
              <a:lnSpc>
                <a:spcPct val="115000"/>
              </a:lnSpc>
              <a:spcAft>
                <a:spcPts val="0"/>
              </a:spcAft>
            </a:pPr>
            <a:r>
              <a:rPr lang="ar-DZ" sz="2400" dirty="0">
                <a:latin typeface="Sakkal Majalla" pitchFamily="2" charset="-78"/>
                <a:ea typeface="Calibri"/>
                <a:cs typeface="Sakkal Majalla" pitchFamily="2" charset="-78"/>
              </a:rPr>
              <a:t>    من أهم منظري هذه المدرسة نذكر</a:t>
            </a:r>
            <a:r>
              <a:rPr lang="fr-FR" sz="2400" dirty="0">
                <a:latin typeface="Sakkal Majalla" pitchFamily="2" charset="-78"/>
                <a:ea typeface="Calibri"/>
                <a:cs typeface="Sakkal Majalla" pitchFamily="2" charset="-78"/>
              </a:rPr>
              <a:t> </a:t>
            </a:r>
            <a:r>
              <a:rPr lang="fr-FR" sz="2400" dirty="0" smtClean="0">
                <a:latin typeface="Sakkal Majalla" pitchFamily="2" charset="-78"/>
                <a:ea typeface="Calibri"/>
                <a:cs typeface="Sakkal Majalla" pitchFamily="2" charset="-78"/>
              </a:rPr>
              <a:t>:</a:t>
            </a:r>
            <a:r>
              <a:rPr lang="ar-DZ" sz="2400" b="1" dirty="0" smtClean="0">
                <a:latin typeface="Sakkal Majalla" pitchFamily="2" charset="-78"/>
                <a:ea typeface="Calibri"/>
                <a:cs typeface="Sakkal Majalla" pitchFamily="2" charset="-78"/>
              </a:rPr>
              <a:t>ألفرد </a:t>
            </a:r>
            <a:r>
              <a:rPr lang="ar-DZ" sz="2400" b="1" dirty="0" err="1">
                <a:latin typeface="Sakkal Majalla" pitchFamily="2" charset="-78"/>
                <a:ea typeface="Calibri"/>
                <a:cs typeface="Sakkal Majalla" pitchFamily="2" charset="-78"/>
              </a:rPr>
              <a:t>بریتشارد</a:t>
            </a:r>
            <a:r>
              <a:rPr lang="ar-DZ" sz="2400" b="1" dirty="0">
                <a:latin typeface="Sakkal Majalla" pitchFamily="2" charset="-78"/>
                <a:ea typeface="Calibri"/>
                <a:cs typeface="Sakkal Majalla" pitchFamily="2" charset="-78"/>
              </a:rPr>
              <a:t> سلون </a:t>
            </a:r>
            <a:r>
              <a:rPr lang="ar-DZ" sz="2000" b="1" dirty="0">
                <a:latin typeface="Sakkal Majalla" pitchFamily="2" charset="-78"/>
                <a:ea typeface="Calibri"/>
                <a:cs typeface="Sakkal Majalla" pitchFamily="2" charset="-78"/>
              </a:rPr>
              <a:t>"</a:t>
            </a:r>
            <a:r>
              <a:rPr lang="fr-FR" sz="2000" b="1" dirty="0">
                <a:latin typeface="Times New Roman" pitchFamily="18" charset="0"/>
                <a:ea typeface="Calibri"/>
                <a:cs typeface="+mj-cs"/>
              </a:rPr>
              <a:t>Alfred Pritchard </a:t>
            </a:r>
            <a:r>
              <a:rPr lang="fr-FR" sz="2000" b="1" dirty="0" err="1">
                <a:latin typeface="Times New Roman" pitchFamily="18" charset="0"/>
                <a:ea typeface="Calibri"/>
                <a:cs typeface="+mj-cs"/>
              </a:rPr>
              <a:t>Sloan</a:t>
            </a:r>
            <a:r>
              <a:rPr lang="ar-DZ" sz="2000" b="1" dirty="0">
                <a:latin typeface="Sakkal Majalla" pitchFamily="2" charset="-78"/>
                <a:ea typeface="Calibri"/>
                <a:cs typeface="+mj-cs"/>
              </a:rPr>
              <a:t>" </a:t>
            </a:r>
            <a:r>
              <a:rPr lang="ar-DZ" sz="2000" dirty="0">
                <a:latin typeface="Sakkal Majalla" pitchFamily="2" charset="-78"/>
                <a:ea typeface="Calibri"/>
                <a:cs typeface="+mj-cs"/>
              </a:rPr>
              <a:t>(1875-1966</a:t>
            </a:r>
            <a:r>
              <a:rPr lang="ar-DZ" sz="2000" dirty="0" smtClean="0">
                <a:latin typeface="Sakkal Majalla" pitchFamily="2" charset="-78"/>
                <a:ea typeface="Calibri"/>
                <a:cs typeface="+mj-cs"/>
              </a:rPr>
              <a:t>) </a:t>
            </a:r>
            <a:r>
              <a:rPr lang="ar-DZ" sz="2400" dirty="0">
                <a:latin typeface="Sakkal Majalla" pitchFamily="2" charset="-78"/>
                <a:ea typeface="Calibri"/>
                <a:cs typeface="Sakkal Majalla" pitchFamily="2" charset="-78"/>
              </a:rPr>
              <a:t>الذي من خلال تجربته </a:t>
            </a:r>
            <a:r>
              <a:rPr lang="ar-DZ" sz="2400" dirty="0" err="1">
                <a:latin typeface="Sakkal Majalla" pitchFamily="2" charset="-78"/>
                <a:ea typeface="Calibri"/>
                <a:cs typeface="Sakkal Majalla" pitchFamily="2" charset="-78"/>
              </a:rPr>
              <a:t>الطویلة</a:t>
            </a:r>
            <a:r>
              <a:rPr lang="ar-DZ" sz="2400" dirty="0">
                <a:latin typeface="Sakkal Majalla" pitchFamily="2" charset="-78"/>
                <a:ea typeface="Calibri"/>
                <a:cs typeface="Sakkal Majalla" pitchFamily="2" charset="-78"/>
              </a:rPr>
              <a:t> على رأس شركة جنرال </a:t>
            </a:r>
            <a:r>
              <a:rPr lang="ar-DZ" sz="2400" dirty="0" err="1">
                <a:latin typeface="Sakkal Majalla" pitchFamily="2" charset="-78"/>
                <a:ea typeface="Calibri"/>
                <a:cs typeface="Sakkal Majalla" pitchFamily="2" charset="-78"/>
              </a:rPr>
              <a:t>موتورس</a:t>
            </a:r>
            <a:r>
              <a:rPr lang="ar-DZ" sz="2400" dirty="0">
                <a:latin typeface="Sakkal Majalla" pitchFamily="2" charset="-78"/>
                <a:ea typeface="Calibri"/>
                <a:cs typeface="Sakkal Majalla" pitchFamily="2" charset="-78"/>
              </a:rPr>
              <a:t> (</a:t>
            </a:r>
            <a:r>
              <a:rPr lang="fr-FR" sz="2400" dirty="0">
                <a:latin typeface="Sakkal Majalla" pitchFamily="2" charset="-78"/>
                <a:ea typeface="Calibri"/>
                <a:cs typeface="Sakkal Majalla" pitchFamily="2" charset="-78"/>
              </a:rPr>
              <a:t>General Motors</a:t>
            </a:r>
            <a:r>
              <a:rPr lang="ar-DZ" sz="2400" dirty="0">
                <a:latin typeface="Sakkal Majalla" pitchFamily="2" charset="-78"/>
                <a:ea typeface="Calibri"/>
                <a:cs typeface="Sakkal Majalla" pitchFamily="2" charset="-78"/>
              </a:rPr>
              <a:t>) </a:t>
            </a:r>
            <a:r>
              <a:rPr lang="ar-DZ" sz="2400" dirty="0" err="1">
                <a:latin typeface="Sakkal Majalla" pitchFamily="2" charset="-78"/>
                <a:ea typeface="Calibri"/>
                <a:cs typeface="Sakkal Majalla" pitchFamily="2" charset="-78"/>
              </a:rPr>
              <a:t>الأمریكیة</a:t>
            </a:r>
            <a:r>
              <a:rPr lang="ar-DZ" sz="2400" dirty="0">
                <a:latin typeface="Sakkal Majalla" pitchFamily="2" charset="-78"/>
                <a:ea typeface="Calibri"/>
                <a:cs typeface="Sakkal Majalla" pitchFamily="2" charset="-78"/>
              </a:rPr>
              <a:t> ألف كتابا صدر سنة 1950، وقدم </a:t>
            </a:r>
            <a:r>
              <a:rPr lang="ar-DZ" sz="2400" dirty="0" err="1">
                <a:latin typeface="Sakkal Majalla" pitchFamily="2" charset="-78"/>
                <a:ea typeface="Calibri"/>
                <a:cs typeface="Sakkal Majalla" pitchFamily="2" charset="-78"/>
              </a:rPr>
              <a:t>فیه</a:t>
            </a:r>
            <a:r>
              <a:rPr lang="ar-DZ" sz="2400" dirty="0">
                <a:latin typeface="Sakkal Majalla" pitchFamily="2" charset="-78"/>
                <a:ea typeface="Calibri"/>
                <a:cs typeface="Sakkal Majalla" pitchFamily="2" charset="-78"/>
              </a:rPr>
              <a:t> أهم </a:t>
            </a:r>
            <a:r>
              <a:rPr lang="ar-DZ" sz="2400" dirty="0" err="1">
                <a:latin typeface="Sakkal Majalla" pitchFamily="2" charset="-78"/>
                <a:ea typeface="Calibri"/>
                <a:cs typeface="Sakkal Majalla" pitchFamily="2" charset="-78"/>
              </a:rPr>
              <a:t>مباديء</a:t>
            </a:r>
            <a:r>
              <a:rPr lang="ar-DZ" sz="2400" dirty="0">
                <a:latin typeface="Sakkal Majalla" pitchFamily="2" charset="-78"/>
                <a:ea typeface="Calibri"/>
                <a:cs typeface="Sakkal Majalla" pitchFamily="2" charset="-78"/>
              </a:rPr>
              <a:t> </a:t>
            </a:r>
            <a:r>
              <a:rPr lang="ar-DZ" sz="2400" dirty="0" err="1">
                <a:latin typeface="Sakkal Majalla" pitchFamily="2" charset="-78"/>
                <a:ea typeface="Calibri"/>
                <a:cs typeface="Sakkal Majalla" pitchFamily="2" charset="-78"/>
              </a:rPr>
              <a:t>الفعالیة</a:t>
            </a:r>
            <a:r>
              <a:rPr lang="ar-DZ" sz="2400" dirty="0">
                <a:latin typeface="Sakkal Majalla" pitchFamily="2" charset="-78"/>
                <a:ea typeface="Calibri"/>
                <a:cs typeface="Sakkal Majalla" pitchFamily="2" charset="-78"/>
              </a:rPr>
              <a:t> </a:t>
            </a:r>
            <a:r>
              <a:rPr lang="ar-DZ" sz="2400" dirty="0" err="1">
                <a:latin typeface="Sakkal Majalla" pitchFamily="2" charset="-78"/>
                <a:ea typeface="Calibri"/>
                <a:cs typeface="Sakkal Majalla" pitchFamily="2" charset="-78"/>
              </a:rPr>
              <a:t>التنظیمیة</a:t>
            </a:r>
            <a:r>
              <a:rPr lang="ar-DZ" sz="2400" b="1" dirty="0" smtClean="0">
                <a:latin typeface="Sakkal Majalla" pitchFamily="2" charset="-78"/>
                <a:ea typeface="Calibri"/>
                <a:cs typeface="Sakkal Majalla" pitchFamily="2" charset="-78"/>
              </a:rPr>
              <a:t>، </a:t>
            </a:r>
            <a:r>
              <a:rPr lang="ar-DZ" sz="2400" b="1" dirty="0">
                <a:ea typeface="Calibri"/>
                <a:cs typeface="Simplified Arabic"/>
              </a:rPr>
              <a:t>بيتر </a:t>
            </a:r>
            <a:r>
              <a:rPr lang="ar-DZ" sz="2400" b="1" dirty="0" err="1">
                <a:ea typeface="Calibri"/>
                <a:cs typeface="Simplified Arabic"/>
              </a:rPr>
              <a:t>فردیناند</a:t>
            </a:r>
            <a:r>
              <a:rPr lang="ar-DZ" sz="2400" b="1" dirty="0">
                <a:ea typeface="Calibri"/>
                <a:cs typeface="Simplified Arabic"/>
              </a:rPr>
              <a:t> </a:t>
            </a:r>
            <a:r>
              <a:rPr lang="ar-DZ" sz="2400" b="1" dirty="0" err="1">
                <a:ea typeface="Calibri"/>
                <a:cs typeface="Simplified Arabic"/>
              </a:rPr>
              <a:t>دراكر</a:t>
            </a:r>
            <a:r>
              <a:rPr lang="ar-DZ" sz="2400" b="1" dirty="0">
                <a:ea typeface="Calibri"/>
                <a:cs typeface="Simplified Arabic"/>
              </a:rPr>
              <a:t>" </a:t>
            </a:r>
            <a:r>
              <a:rPr lang="fr-FR" sz="2000" b="1" dirty="0">
                <a:latin typeface="Times New Roman"/>
                <a:ea typeface="Calibri"/>
              </a:rPr>
              <a:t>Peter Ferdinand Drucker</a:t>
            </a:r>
            <a:r>
              <a:rPr lang="ar-DZ" sz="2000" b="1" dirty="0">
                <a:latin typeface="Times New Roman"/>
                <a:ea typeface="Calibri"/>
              </a:rPr>
              <a:t>"</a:t>
            </a:r>
            <a:r>
              <a:rPr lang="ar-DZ" sz="1800" dirty="0">
                <a:ea typeface="Calibri"/>
                <a:cs typeface="Simplified Arabic"/>
              </a:rPr>
              <a:t> </a:t>
            </a:r>
            <a:r>
              <a:rPr lang="ar-DZ" sz="2000" dirty="0">
                <a:ea typeface="Calibri"/>
                <a:cs typeface="Simplified Arabic"/>
              </a:rPr>
              <a:t>(</a:t>
            </a:r>
            <a:r>
              <a:rPr lang="ar-DZ" sz="2000" dirty="0" smtClean="0">
                <a:ea typeface="Calibri"/>
                <a:cs typeface="Simplified Arabic"/>
              </a:rPr>
              <a:t>1909-2005) </a:t>
            </a:r>
            <a:r>
              <a:rPr lang="ar-DZ" sz="2400" dirty="0">
                <a:latin typeface="Sakkal Majalla" pitchFamily="2" charset="-78"/>
                <a:ea typeface="Calibri"/>
                <a:cs typeface="Sakkal Majalla" pitchFamily="2" charset="-78"/>
              </a:rPr>
              <a:t>واضع </a:t>
            </a:r>
            <a:r>
              <a:rPr lang="ar-DZ" sz="2400" dirty="0" err="1">
                <a:latin typeface="Sakkal Majalla" pitchFamily="2" charset="-78"/>
                <a:ea typeface="Calibri"/>
                <a:cs typeface="Sakkal Majalla" pitchFamily="2" charset="-78"/>
              </a:rPr>
              <a:t>نظریة</a:t>
            </a:r>
            <a:r>
              <a:rPr lang="ar-DZ" sz="2400" dirty="0">
                <a:latin typeface="Sakkal Majalla" pitchFamily="2" charset="-78"/>
                <a:ea typeface="Calibri"/>
                <a:cs typeface="Sakkal Majalla" pitchFamily="2" charset="-78"/>
              </a:rPr>
              <a:t> "الإدارة </a:t>
            </a:r>
            <a:r>
              <a:rPr lang="ar-DZ" sz="2400" dirty="0" err="1">
                <a:latin typeface="Sakkal Majalla" pitchFamily="2" charset="-78"/>
                <a:ea typeface="Calibri"/>
                <a:cs typeface="Sakkal Majalla" pitchFamily="2" charset="-78"/>
              </a:rPr>
              <a:t>بالأھداف</a:t>
            </a:r>
            <a:r>
              <a:rPr lang="fr-FR" sz="2400" dirty="0">
                <a:latin typeface="Sakkal Majalla" pitchFamily="2" charset="-78"/>
                <a:ea typeface="Calibri"/>
                <a:cs typeface="Sakkal Majalla" pitchFamily="2" charset="-78"/>
              </a:rPr>
              <a:t>" (M.B.O) "Management By  Objectives"  </a:t>
            </a:r>
            <a:r>
              <a:rPr lang="ar-DZ" sz="2400" dirty="0">
                <a:latin typeface="Sakkal Majalla" pitchFamily="2" charset="-78"/>
                <a:ea typeface="Calibri"/>
                <a:cs typeface="Sakkal Majalla" pitchFamily="2" charset="-78"/>
              </a:rPr>
              <a:t>سنة 1954</a:t>
            </a:r>
            <a:r>
              <a:rPr lang="ar-DZ" sz="2400" dirty="0">
                <a:latin typeface="Simplified Arabic"/>
                <a:ea typeface="Calibri"/>
              </a:rPr>
              <a:t>، </a:t>
            </a:r>
            <a:r>
              <a:rPr lang="ar-DZ" sz="2400" b="1" dirty="0" smtClean="0">
                <a:ea typeface="Calibri"/>
                <a:cs typeface="Simplified Arabic"/>
              </a:rPr>
              <a:t>و </a:t>
            </a:r>
            <a:r>
              <a:rPr lang="ar-DZ" sz="2400" b="1" dirty="0" err="1" smtClean="0">
                <a:ea typeface="Calibri"/>
                <a:cs typeface="Simplified Arabic"/>
              </a:rPr>
              <a:t>أوكتاف</a:t>
            </a:r>
            <a:r>
              <a:rPr lang="ar-DZ" sz="2400" b="1" dirty="0" smtClean="0">
                <a:ea typeface="Calibri"/>
                <a:cs typeface="Simplified Arabic"/>
              </a:rPr>
              <a:t> </a:t>
            </a:r>
            <a:r>
              <a:rPr lang="ar-DZ" sz="2400" b="1" dirty="0" err="1">
                <a:ea typeface="Calibri"/>
                <a:cs typeface="Simplified Arabic"/>
              </a:rPr>
              <a:t>جیلینییه</a:t>
            </a:r>
            <a:r>
              <a:rPr lang="ar-DZ" sz="2400" b="1" dirty="0">
                <a:ea typeface="Calibri"/>
                <a:cs typeface="Simplified Arabic"/>
              </a:rPr>
              <a:t> "</a:t>
            </a:r>
            <a:r>
              <a:rPr lang="fr-FR" sz="2000" b="1" dirty="0">
                <a:latin typeface="Times New Roman"/>
                <a:ea typeface="Calibri"/>
                <a:cs typeface="+mj-cs"/>
              </a:rPr>
              <a:t>Octave Gélinier</a:t>
            </a:r>
            <a:r>
              <a:rPr lang="ar-DZ" sz="2400" b="1" dirty="0">
                <a:latin typeface="Times New Roman"/>
                <a:ea typeface="Calibri"/>
                <a:cs typeface="+mj-cs"/>
              </a:rPr>
              <a:t>"</a:t>
            </a:r>
            <a:r>
              <a:rPr lang="ar-DZ" sz="2400" b="1" dirty="0">
                <a:ea typeface="Calibri"/>
                <a:cs typeface="+mj-cs"/>
              </a:rPr>
              <a:t> </a:t>
            </a:r>
            <a:r>
              <a:rPr lang="ar-DZ" sz="2000" dirty="0">
                <a:ea typeface="Calibri"/>
                <a:cs typeface="+mj-cs"/>
              </a:rPr>
              <a:t>(1916-2004</a:t>
            </a:r>
            <a:r>
              <a:rPr lang="ar-DZ" sz="2000" dirty="0" smtClean="0">
                <a:ea typeface="Calibri"/>
                <a:cs typeface="+mj-cs"/>
              </a:rPr>
              <a:t>)  </a:t>
            </a:r>
            <a:r>
              <a:rPr lang="ar-DZ" sz="2400" dirty="0" smtClean="0">
                <a:ea typeface="Calibri"/>
                <a:cs typeface="+mj-cs"/>
              </a:rPr>
              <a:t>الذي</a:t>
            </a:r>
            <a:r>
              <a:rPr lang="ar-DZ" sz="2400" b="1" dirty="0" smtClean="0">
                <a:ea typeface="Calibri"/>
                <a:cs typeface="+mj-cs"/>
              </a:rPr>
              <a:t> </a:t>
            </a:r>
            <a:r>
              <a:rPr lang="ar-DZ" sz="2400" dirty="0" smtClean="0">
                <a:ea typeface="Calibri"/>
                <a:cs typeface="Simplified Arabic"/>
              </a:rPr>
              <a:t>بحسبه </a:t>
            </a:r>
            <a:r>
              <a:rPr lang="ar-DZ" sz="2400" dirty="0" err="1" smtClean="0">
                <a:solidFill>
                  <a:prstClr val="black"/>
                </a:solidFill>
                <a:ea typeface="Calibri"/>
                <a:cs typeface="Simplified Arabic"/>
              </a:rPr>
              <a:t>التفویض</a:t>
            </a:r>
            <a:r>
              <a:rPr lang="ar-DZ" sz="2400" dirty="0" smtClean="0">
                <a:solidFill>
                  <a:prstClr val="black"/>
                </a:solidFill>
                <a:ea typeface="Calibri"/>
                <a:cs typeface="Simplified Arabic"/>
              </a:rPr>
              <a:t> </a:t>
            </a:r>
            <a:r>
              <a:rPr lang="ar-DZ" sz="2400" dirty="0" smtClean="0">
                <a:ea typeface="Calibri"/>
                <a:cs typeface="Times New Roman"/>
              </a:rPr>
              <a:t>هو</a:t>
            </a:r>
            <a:r>
              <a:rPr lang="ar-DZ" sz="2400" dirty="0" smtClean="0">
                <a:ea typeface="Calibri"/>
                <a:cs typeface="Simplified Arabic"/>
              </a:rPr>
              <a:t> </a:t>
            </a:r>
            <a:r>
              <a:rPr lang="ar-DZ" sz="2400" dirty="0">
                <a:ea typeface="Calibri"/>
                <a:cs typeface="Simplified Arabic"/>
              </a:rPr>
              <a:t>إسناد مهمة بلوغ </a:t>
            </a:r>
            <a:r>
              <a:rPr lang="ar-DZ" sz="2400" dirty="0">
                <a:ea typeface="Calibri"/>
                <a:cs typeface="Times New Roman"/>
              </a:rPr>
              <a:t>هدف</a:t>
            </a:r>
            <a:r>
              <a:rPr lang="ar-DZ" sz="2400" dirty="0">
                <a:ea typeface="Calibri"/>
                <a:cs typeface="Simplified Arabic"/>
              </a:rPr>
              <a:t> ما لأحد المرؤوسين مع منحه نوع من المرونة في </a:t>
            </a:r>
            <a:r>
              <a:rPr lang="ar-DZ" sz="2400" dirty="0" err="1">
                <a:ea typeface="Calibri"/>
                <a:cs typeface="Simplified Arabic"/>
              </a:rPr>
              <a:t>اختیار</a:t>
            </a:r>
            <a:r>
              <a:rPr lang="ar-DZ" sz="2400" dirty="0">
                <a:ea typeface="Calibri"/>
                <a:cs typeface="Simplified Arabic"/>
              </a:rPr>
              <a:t> الوسائل التي تمكنه من </a:t>
            </a:r>
            <a:r>
              <a:rPr lang="ar-DZ" sz="2400" dirty="0" err="1">
                <a:ea typeface="Calibri"/>
                <a:cs typeface="Simplified Arabic"/>
              </a:rPr>
              <a:t>تحقیق</a:t>
            </a:r>
            <a:r>
              <a:rPr lang="ar-DZ" sz="2400" dirty="0">
                <a:ea typeface="Calibri"/>
                <a:cs typeface="Simplified Arabic"/>
              </a:rPr>
              <a:t> ذلك</a:t>
            </a:r>
            <a:r>
              <a:rPr lang="fr-FR" sz="2400" dirty="0">
                <a:latin typeface="Simplified Arabic"/>
                <a:ea typeface="Calibri"/>
                <a:cs typeface="Arial"/>
              </a:rPr>
              <a:t>.</a:t>
            </a:r>
            <a:endParaRPr lang="fr-FR" sz="2400" dirty="0">
              <a:ea typeface="Calibri"/>
              <a:cs typeface="Arial"/>
            </a:endParaRPr>
          </a:p>
          <a:p>
            <a:pPr algn="r" rtl="1">
              <a:lnSpc>
                <a:spcPct val="115000"/>
              </a:lnSpc>
              <a:spcAft>
                <a:spcPts val="0"/>
              </a:spcAft>
            </a:pPr>
            <a:endParaRPr lang="ar-DZ" sz="2000" dirty="0" smtClean="0">
              <a:latin typeface="Sakkal Majalla" pitchFamily="2" charset="-78"/>
              <a:ea typeface="Calibri"/>
              <a:cs typeface="+mj-cs"/>
            </a:endParaRPr>
          </a:p>
          <a:p>
            <a:pPr algn="just" rtl="1">
              <a:lnSpc>
                <a:spcPct val="115000"/>
              </a:lnSpc>
              <a:spcAft>
                <a:spcPts val="0"/>
              </a:spcAft>
            </a:pPr>
            <a:endParaRPr lang="ar-DZ" sz="2400" dirty="0">
              <a:latin typeface="Sakkal Majalla" pitchFamily="2" charset="-78"/>
              <a:ea typeface="Calibri"/>
              <a:cs typeface="Sakkal Majalla" pitchFamily="2" charset="-78"/>
            </a:endParaRPr>
          </a:p>
          <a:p>
            <a:pPr algn="just" rtl="1">
              <a:lnSpc>
                <a:spcPct val="115000"/>
              </a:lnSpc>
              <a:spcAft>
                <a:spcPts val="0"/>
              </a:spcAft>
            </a:pPr>
            <a:endParaRPr lang="ar-DZ" dirty="0" smtClean="0">
              <a:latin typeface="Sakkal Majalla" pitchFamily="2" charset="-78"/>
              <a:ea typeface="Calibri"/>
              <a:cs typeface="Sakkal Majalla" pitchFamily="2" charset="-78"/>
            </a:endParaRPr>
          </a:p>
          <a:p>
            <a:pPr algn="just" rtl="1">
              <a:lnSpc>
                <a:spcPct val="115000"/>
              </a:lnSpc>
              <a:spcAft>
                <a:spcPts val="0"/>
              </a:spcAft>
            </a:pPr>
            <a:endParaRPr lang="ar-DZ" dirty="0">
              <a:latin typeface="Sakkal Majalla" pitchFamily="2" charset="-78"/>
              <a:ea typeface="Calibri"/>
              <a:cs typeface="Sakkal Majalla" pitchFamily="2" charset="-78"/>
            </a:endParaRPr>
          </a:p>
          <a:p>
            <a:pPr algn="just" rtl="1">
              <a:lnSpc>
                <a:spcPct val="115000"/>
              </a:lnSpc>
              <a:spcAft>
                <a:spcPts val="0"/>
              </a:spcAft>
            </a:pPr>
            <a:endParaRPr lang="ar-DZ" dirty="0" smtClean="0">
              <a:latin typeface="Sakkal Majalla" pitchFamily="2" charset="-78"/>
              <a:ea typeface="Calibri"/>
              <a:cs typeface="Sakkal Majalla" pitchFamily="2" charset="-78"/>
            </a:endParaRPr>
          </a:p>
          <a:p>
            <a:pPr marL="0" indent="0" algn="just" rtl="1">
              <a:lnSpc>
                <a:spcPct val="115000"/>
              </a:lnSpc>
              <a:spcAft>
                <a:spcPts val="0"/>
              </a:spcAft>
              <a:buNone/>
            </a:pPr>
            <a:endParaRPr lang="ar-DZ" dirty="0" smtClean="0">
              <a:latin typeface="Sakkal Majalla" pitchFamily="2" charset="-78"/>
              <a:ea typeface="Calibri"/>
              <a:cs typeface="Sakkal Majalla" pitchFamily="2" charset="-78"/>
            </a:endParaRPr>
          </a:p>
          <a:p>
            <a:pPr algn="just" rtl="1">
              <a:lnSpc>
                <a:spcPct val="115000"/>
              </a:lnSpc>
              <a:spcAft>
                <a:spcPts val="0"/>
              </a:spcAft>
            </a:pPr>
            <a:endParaRPr lang="ar-DZ" dirty="0">
              <a:latin typeface="Sakkal Majalla" pitchFamily="2" charset="-78"/>
              <a:ea typeface="Calibri"/>
              <a:cs typeface="Sakkal Majalla" pitchFamily="2" charset="-78"/>
            </a:endParaRPr>
          </a:p>
        </p:txBody>
      </p:sp>
    </p:spTree>
    <p:extLst>
      <p:ext uri="{BB962C8B-B14F-4D97-AF65-F5344CB8AC3E}">
        <p14:creationId xmlns:p14="http://schemas.microsoft.com/office/powerpoint/2010/main" val="22471164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a:bodyPr>
          <a:lstStyle/>
          <a:p>
            <a:pPr algn="r" rtl="1">
              <a:buFont typeface="Wingdings" pitchFamily="2" charset="2"/>
              <a:buChar char="q"/>
            </a:pPr>
            <a:r>
              <a:rPr lang="ar-DZ" sz="2400" b="1" dirty="0" smtClean="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المدرسة </a:t>
            </a:r>
            <a:r>
              <a:rPr lang="ar-DZ" sz="2400" b="1" dirty="0" err="1">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السوسیوتقنیة</a:t>
            </a:r>
            <a:r>
              <a:rPr lang="ar-DZ" sz="2400" b="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 </a:t>
            </a:r>
            <a:r>
              <a:rPr lang="ar-DZ" sz="2000" b="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a:t>
            </a:r>
            <a:r>
              <a:rPr lang="fr-FR" sz="2000" b="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L’école </a:t>
            </a:r>
            <a:r>
              <a:rPr lang="fr-FR" sz="2000" b="1" dirty="0" err="1">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Socio-technique</a:t>
            </a:r>
            <a:r>
              <a:rPr lang="ar-DZ" sz="2000" b="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a:t>
            </a:r>
            <a:r>
              <a:rPr lang="ar-DZ" sz="2400" b="1" dirty="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 </a:t>
            </a:r>
            <a:endParaRPr lang="ar-DZ" sz="2400" b="1" dirty="0" smtClean="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endParaRPr>
          </a:p>
          <a:p>
            <a:pPr marL="0" indent="0" algn="r" rtl="1">
              <a:lnSpc>
                <a:spcPct val="115000"/>
              </a:lnSpc>
              <a:spcAft>
                <a:spcPts val="0"/>
              </a:spcAft>
              <a:buNone/>
            </a:pPr>
            <a:r>
              <a:rPr lang="ar-DZ" sz="2400" dirty="0" smtClean="0">
                <a:ea typeface="Calibri"/>
                <a:cs typeface="Simplified Arabic"/>
              </a:rPr>
              <a:t>    </a:t>
            </a:r>
            <a:r>
              <a:rPr lang="ar-DZ" sz="2400" dirty="0" smtClean="0">
                <a:latin typeface="Sakkal Majalla" pitchFamily="2" charset="-78"/>
                <a:ea typeface="Calibri"/>
                <a:cs typeface="Sakkal Majalla" pitchFamily="2" charset="-78"/>
              </a:rPr>
              <a:t>قامت </a:t>
            </a:r>
            <a:r>
              <a:rPr lang="ar-DZ" sz="2400" dirty="0">
                <a:latin typeface="Sakkal Majalla" pitchFamily="2" charset="-78"/>
                <a:ea typeface="Calibri"/>
                <a:cs typeface="Sakkal Majalla" pitchFamily="2" charset="-78"/>
              </a:rPr>
              <a:t>هذه المدرسة على الأفكار التي جاء بها </a:t>
            </a:r>
            <a:r>
              <a:rPr lang="fr-FR" sz="2400" b="1" dirty="0" err="1" smtClean="0">
                <a:latin typeface="Sakkal Majalla" pitchFamily="2" charset="-78"/>
                <a:ea typeface="Calibri"/>
                <a:cs typeface="+mj-cs"/>
              </a:rPr>
              <a:t>Frederick.E</a:t>
            </a:r>
            <a:r>
              <a:rPr lang="fr-FR" sz="2400" b="1" dirty="0">
                <a:latin typeface="Sakkal Majalla" pitchFamily="2" charset="-78"/>
                <a:ea typeface="Calibri"/>
                <a:cs typeface="+mj-cs"/>
              </a:rPr>
              <a:t>. Emery </a:t>
            </a:r>
            <a:r>
              <a:rPr lang="ar-DZ" sz="2000" dirty="0">
                <a:latin typeface="Sakkal Majalla" pitchFamily="2" charset="-78"/>
                <a:ea typeface="Calibri"/>
                <a:cs typeface="+mj-cs"/>
              </a:rPr>
              <a:t>(1925-1997)                                            </a:t>
            </a:r>
            <a:r>
              <a:rPr lang="ar-DZ" sz="2400" dirty="0">
                <a:latin typeface="Sakkal Majalla" pitchFamily="2" charset="-78"/>
                <a:ea typeface="Calibri"/>
                <a:cs typeface="Sakkal Majalla" pitchFamily="2" charset="-78"/>
              </a:rPr>
              <a:t>و </a:t>
            </a:r>
            <a:r>
              <a:rPr lang="fr-FR" sz="2400" b="1" dirty="0">
                <a:latin typeface="Sakkal Majalla" pitchFamily="2" charset="-78"/>
                <a:ea typeface="Calibri"/>
                <a:cs typeface="Sakkal Majalla" pitchFamily="2" charset="-78"/>
              </a:rPr>
              <a:t>Eric </a:t>
            </a:r>
            <a:r>
              <a:rPr lang="fr-FR" sz="2400" b="1" dirty="0" err="1">
                <a:latin typeface="Sakkal Majalla" pitchFamily="2" charset="-78"/>
                <a:ea typeface="Calibri"/>
                <a:cs typeface="Sakkal Majalla" pitchFamily="2" charset="-78"/>
              </a:rPr>
              <a:t>Trist</a:t>
            </a:r>
            <a:r>
              <a:rPr lang="fr-FR" sz="2400" b="1" dirty="0">
                <a:latin typeface="Sakkal Majalla" pitchFamily="2" charset="-78"/>
                <a:ea typeface="Calibri"/>
                <a:cs typeface="Sakkal Majalla" pitchFamily="2" charset="-78"/>
              </a:rPr>
              <a:t> </a:t>
            </a:r>
            <a:r>
              <a:rPr lang="fr-FR" sz="2400" dirty="0">
                <a:latin typeface="Sakkal Majalla" pitchFamily="2" charset="-78"/>
                <a:ea typeface="Calibri"/>
                <a:cs typeface="Sakkal Majalla" pitchFamily="2" charset="-78"/>
              </a:rPr>
              <a:t>(1993-1909) </a:t>
            </a:r>
            <a:r>
              <a:rPr lang="ar-DZ" sz="2400" dirty="0">
                <a:latin typeface="Sakkal Majalla" pitchFamily="2" charset="-78"/>
                <a:ea typeface="Calibri"/>
                <a:cs typeface="Sakkal Majalla" pitchFamily="2" charset="-78"/>
              </a:rPr>
              <a:t>ضمن </a:t>
            </a:r>
            <a:r>
              <a:rPr lang="ar-DZ" sz="2400" dirty="0" err="1">
                <a:latin typeface="Sakkal Majalla" pitchFamily="2" charset="-78"/>
                <a:ea typeface="Calibri"/>
                <a:cs typeface="Sakkal Majalla" pitchFamily="2" charset="-78"/>
              </a:rPr>
              <a:t>فریق</a:t>
            </a:r>
            <a:r>
              <a:rPr lang="ar-DZ" sz="2400" dirty="0">
                <a:latin typeface="Sakkal Majalla" pitchFamily="2" charset="-78"/>
                <a:ea typeface="Calibri"/>
                <a:cs typeface="Sakkal Majalla" pitchFamily="2" charset="-78"/>
              </a:rPr>
              <a:t> </a:t>
            </a:r>
            <a:r>
              <a:rPr lang="fr-FR" sz="2400" dirty="0" err="1">
                <a:latin typeface="Sakkal Majalla" pitchFamily="2" charset="-78"/>
                <a:ea typeface="Calibri"/>
                <a:cs typeface="Sakkal Majalla" pitchFamily="2" charset="-78"/>
              </a:rPr>
              <a:t>Tavistock</a:t>
            </a:r>
            <a:r>
              <a:rPr lang="fr-FR" sz="2400" dirty="0">
                <a:latin typeface="Sakkal Majalla" pitchFamily="2" charset="-78"/>
                <a:ea typeface="Calibri"/>
                <a:cs typeface="Sakkal Majalla" pitchFamily="2" charset="-78"/>
              </a:rPr>
              <a:t> Institute </a:t>
            </a:r>
            <a:r>
              <a:rPr lang="ar-DZ" sz="2400" dirty="0">
                <a:latin typeface="Sakkal Majalla" pitchFamily="2" charset="-78"/>
                <a:ea typeface="Calibri"/>
                <a:cs typeface="Sakkal Majalla" pitchFamily="2" charset="-78"/>
              </a:rPr>
              <a:t>(لنـدن) </a:t>
            </a:r>
            <a:r>
              <a:rPr lang="ar-DZ" sz="2400" dirty="0" err="1">
                <a:latin typeface="Sakkal Majalla" pitchFamily="2" charset="-78"/>
                <a:ea typeface="Calibri"/>
                <a:cs typeface="Sakkal Majalla" pitchFamily="2" charset="-78"/>
              </a:rPr>
              <a:t>حیث</a:t>
            </a:r>
            <a:r>
              <a:rPr lang="ar-DZ" sz="2400" dirty="0">
                <a:latin typeface="Sakkal Majalla" pitchFamily="2" charset="-78"/>
                <a:ea typeface="Calibri"/>
                <a:cs typeface="Sakkal Majalla" pitchFamily="2" charset="-78"/>
              </a:rPr>
              <a:t> دعت إلى إدماج المظاهر </a:t>
            </a:r>
            <a:r>
              <a:rPr lang="ar-DZ" sz="2400" dirty="0" err="1">
                <a:latin typeface="Sakkal Majalla" pitchFamily="2" charset="-78"/>
                <a:ea typeface="Calibri"/>
                <a:cs typeface="Sakkal Majalla" pitchFamily="2" charset="-78"/>
              </a:rPr>
              <a:t>الاجتماعیة</a:t>
            </a:r>
            <a:r>
              <a:rPr lang="ar-DZ" sz="2400" dirty="0">
                <a:latin typeface="Sakkal Majalla" pitchFamily="2" charset="-78"/>
                <a:ea typeface="Calibri"/>
                <a:cs typeface="Sakkal Majalla" pitchFamily="2" charset="-78"/>
              </a:rPr>
              <a:t> </a:t>
            </a:r>
            <a:r>
              <a:rPr lang="ar-DZ" sz="2400" dirty="0" err="1">
                <a:latin typeface="Sakkal Majalla" pitchFamily="2" charset="-78"/>
                <a:ea typeface="Calibri"/>
                <a:cs typeface="Sakkal Majalla" pitchFamily="2" charset="-78"/>
              </a:rPr>
              <a:t>والتقنیة</a:t>
            </a:r>
            <a:r>
              <a:rPr lang="ar-DZ" sz="2400" dirty="0">
                <a:latin typeface="Sakkal Majalla" pitchFamily="2" charset="-78"/>
                <a:ea typeface="Calibri"/>
                <a:cs typeface="Sakkal Majalla" pitchFamily="2" charset="-78"/>
              </a:rPr>
              <a:t> عند </a:t>
            </a:r>
            <a:r>
              <a:rPr lang="ar-DZ" sz="2400" dirty="0" err="1">
                <a:latin typeface="Sakkal Majalla" pitchFamily="2" charset="-78"/>
                <a:ea typeface="Calibri"/>
                <a:cs typeface="Sakkal Majalla" pitchFamily="2" charset="-78"/>
              </a:rPr>
              <a:t>تحلیل</a:t>
            </a:r>
            <a:r>
              <a:rPr lang="ar-DZ" sz="2400" dirty="0">
                <a:latin typeface="Sakkal Majalla" pitchFamily="2" charset="-78"/>
                <a:ea typeface="Calibri"/>
                <a:cs typeface="Sakkal Majalla" pitchFamily="2" charset="-78"/>
              </a:rPr>
              <a:t> المشاكل المتعلقة </a:t>
            </a:r>
            <a:r>
              <a:rPr lang="ar-DZ" sz="2400" dirty="0" err="1">
                <a:latin typeface="Sakkal Majalla" pitchFamily="2" charset="-78"/>
                <a:ea typeface="Calibri"/>
                <a:cs typeface="Sakkal Majalla" pitchFamily="2" charset="-78"/>
              </a:rPr>
              <a:t>بتنظیم</a:t>
            </a:r>
            <a:r>
              <a:rPr lang="ar-DZ" sz="2400" dirty="0">
                <a:latin typeface="Sakkal Majalla" pitchFamily="2" charset="-78"/>
                <a:ea typeface="Calibri"/>
                <a:cs typeface="Sakkal Majalla" pitchFamily="2" charset="-78"/>
              </a:rPr>
              <a:t> العمل، فبالنسبة لهؤلاء </a:t>
            </a:r>
            <a:r>
              <a:rPr lang="ar-DZ" sz="2400" dirty="0" err="1">
                <a:latin typeface="Sakkal Majalla" pitchFamily="2" charset="-78"/>
                <a:ea typeface="Calibri"/>
                <a:cs typeface="Sakkal Majalla" pitchFamily="2" charset="-78"/>
              </a:rPr>
              <a:t>المفكرین</a:t>
            </a:r>
            <a:r>
              <a:rPr lang="ar-DZ" sz="2400" dirty="0">
                <a:latin typeface="Sakkal Majalla" pitchFamily="2" charset="-78"/>
                <a:ea typeface="Calibri"/>
                <a:cs typeface="Sakkal Majalla" pitchFamily="2" charset="-78"/>
              </a:rPr>
              <a:t> فإن </a:t>
            </a:r>
            <a:r>
              <a:rPr lang="ar-DZ" sz="2400" dirty="0" err="1">
                <a:latin typeface="Sakkal Majalla" pitchFamily="2" charset="-78"/>
                <a:ea typeface="Calibri"/>
                <a:cs typeface="Sakkal Majalla" pitchFamily="2" charset="-78"/>
              </a:rPr>
              <a:t>فعالیة</a:t>
            </a:r>
            <a:r>
              <a:rPr lang="ar-DZ" sz="2400" dirty="0">
                <a:latin typeface="Sakkal Majalla" pitchFamily="2" charset="-78"/>
                <a:ea typeface="Calibri"/>
                <a:cs typeface="Sakkal Majalla" pitchFamily="2" charset="-78"/>
              </a:rPr>
              <a:t> </a:t>
            </a:r>
            <a:r>
              <a:rPr lang="ar-DZ" sz="2400" dirty="0" err="1">
                <a:latin typeface="Sakkal Majalla" pitchFamily="2" charset="-78"/>
                <a:ea typeface="Calibri"/>
                <a:cs typeface="Sakkal Majalla" pitchFamily="2" charset="-78"/>
              </a:rPr>
              <a:t>التنظیم</a:t>
            </a:r>
            <a:r>
              <a:rPr lang="ar-DZ" sz="2400" dirty="0">
                <a:latin typeface="Sakkal Majalla" pitchFamily="2" charset="-78"/>
                <a:ea typeface="Calibri"/>
                <a:cs typeface="Sakkal Majalla" pitchFamily="2" charset="-78"/>
              </a:rPr>
              <a:t> مرتبطة </a:t>
            </a:r>
            <a:r>
              <a:rPr lang="ar-DZ" sz="2400" dirty="0" err="1">
                <a:latin typeface="Sakkal Majalla" pitchFamily="2" charset="-78"/>
                <a:ea typeface="Calibri"/>
                <a:cs typeface="Sakkal Majalla" pitchFamily="2" charset="-78"/>
              </a:rPr>
              <a:t>بالاختیارات</a:t>
            </a:r>
            <a:r>
              <a:rPr lang="ar-DZ" sz="2400" dirty="0">
                <a:latin typeface="Sakkal Majalla" pitchFamily="2" charset="-78"/>
                <a:ea typeface="Calibri"/>
                <a:cs typeface="Sakkal Majalla" pitchFamily="2" charset="-78"/>
              </a:rPr>
              <a:t> </a:t>
            </a:r>
            <a:r>
              <a:rPr lang="ar-DZ" sz="2400" dirty="0" err="1">
                <a:latin typeface="Sakkal Majalla" pitchFamily="2" charset="-78"/>
                <a:ea typeface="Calibri"/>
                <a:cs typeface="Sakkal Majalla" pitchFamily="2" charset="-78"/>
              </a:rPr>
              <a:t>التكنولوجیة</a:t>
            </a:r>
            <a:r>
              <a:rPr lang="ar-DZ" sz="2400" dirty="0">
                <a:latin typeface="Sakkal Majalla" pitchFamily="2" charset="-78"/>
                <a:ea typeface="Calibri"/>
                <a:cs typeface="Sakkal Majalla" pitchFamily="2" charset="-78"/>
              </a:rPr>
              <a:t> المستعملة، إضافة إلى </a:t>
            </a:r>
            <a:r>
              <a:rPr lang="ar-DZ" sz="2400" dirty="0" err="1">
                <a:latin typeface="Sakkal Majalla" pitchFamily="2" charset="-78"/>
                <a:ea typeface="Calibri"/>
                <a:cs typeface="Sakkal Majalla" pitchFamily="2" charset="-78"/>
              </a:rPr>
              <a:t>المظاھر</a:t>
            </a:r>
            <a:r>
              <a:rPr lang="ar-DZ" sz="2400" dirty="0">
                <a:latin typeface="Sakkal Majalla" pitchFamily="2" charset="-78"/>
                <a:ea typeface="Calibri"/>
                <a:cs typeface="Sakkal Majalla" pitchFamily="2" charset="-78"/>
              </a:rPr>
              <a:t> التي تخص سلوك الأفراد والجماعات في المنظمة، حيث دعت هذه المدرسة إلى </a:t>
            </a:r>
            <a:r>
              <a:rPr lang="ar-DZ" sz="2400" dirty="0" err="1">
                <a:latin typeface="Sakkal Majalla" pitchFamily="2" charset="-78"/>
                <a:ea typeface="Calibri"/>
                <a:cs typeface="Sakkal Majalla" pitchFamily="2" charset="-78"/>
              </a:rPr>
              <a:t>تطویر</a:t>
            </a:r>
            <a:r>
              <a:rPr lang="ar-DZ" sz="2400" dirty="0">
                <a:latin typeface="Sakkal Majalla" pitchFamily="2" charset="-78"/>
                <a:ea typeface="Calibri"/>
                <a:cs typeface="Sakkal Majalla" pitchFamily="2" charset="-78"/>
              </a:rPr>
              <a:t> أشكال </a:t>
            </a:r>
            <a:r>
              <a:rPr lang="ar-DZ" sz="2400" dirty="0" err="1">
                <a:latin typeface="Sakkal Majalla" pitchFamily="2" charset="-78"/>
                <a:ea typeface="Calibri"/>
                <a:cs typeface="Sakkal Majalla" pitchFamily="2" charset="-78"/>
              </a:rPr>
              <a:t>تنظیمیة</a:t>
            </a:r>
            <a:r>
              <a:rPr lang="ar-DZ" sz="2400" dirty="0">
                <a:latin typeface="Sakkal Majalla" pitchFamily="2" charset="-78"/>
                <a:ea typeface="Calibri"/>
                <a:cs typeface="Sakkal Majalla" pitchFamily="2" charset="-78"/>
              </a:rPr>
              <a:t> </a:t>
            </a:r>
            <a:r>
              <a:rPr lang="ar-DZ" sz="2400" dirty="0" err="1">
                <a:latin typeface="Sakkal Majalla" pitchFamily="2" charset="-78"/>
                <a:ea typeface="Calibri"/>
                <a:cs typeface="Sakkal Majalla" pitchFamily="2" charset="-78"/>
              </a:rPr>
              <a:t>جدیدة</a:t>
            </a:r>
            <a:r>
              <a:rPr lang="ar-DZ" sz="2400" dirty="0">
                <a:latin typeface="Sakkal Majalla" pitchFamily="2" charset="-78"/>
                <a:ea typeface="Calibri"/>
                <a:cs typeface="Sakkal Majalla" pitchFamily="2" charset="-78"/>
              </a:rPr>
              <a:t> للعمل من خلال إقامة " فرق شبه مستقلة</a:t>
            </a:r>
            <a:r>
              <a:rPr lang="fr-FR" sz="2400" dirty="0">
                <a:latin typeface="Sakkal Majalla" pitchFamily="2" charset="-78"/>
                <a:ea typeface="Calibri"/>
                <a:cs typeface="Sakkal Majalla" pitchFamily="2" charset="-78"/>
              </a:rPr>
              <a:t>"</a:t>
            </a:r>
            <a:r>
              <a:rPr lang="ar-DZ" sz="2400" dirty="0">
                <a:latin typeface="Sakkal Majalla" pitchFamily="2" charset="-78"/>
                <a:ea typeface="Calibri"/>
                <a:cs typeface="Sakkal Majalla" pitchFamily="2" charset="-78"/>
              </a:rPr>
              <a:t>.</a:t>
            </a:r>
            <a:endParaRPr lang="fr-FR" sz="2400" dirty="0">
              <a:latin typeface="Sakkal Majalla" pitchFamily="2" charset="-78"/>
              <a:ea typeface="Calibri"/>
              <a:cs typeface="Sakkal Majalla" pitchFamily="2" charset="-78"/>
            </a:endParaRPr>
          </a:p>
          <a:p>
            <a:pPr marL="0" indent="0" algn="r" rtl="1">
              <a:lnSpc>
                <a:spcPct val="115000"/>
              </a:lnSpc>
              <a:spcAft>
                <a:spcPts val="0"/>
              </a:spcAft>
              <a:buNone/>
            </a:pPr>
            <a:r>
              <a:rPr lang="ar-DZ" sz="2400" dirty="0" smtClean="0">
                <a:latin typeface="Sakkal Majalla" pitchFamily="2" charset="-78"/>
                <a:ea typeface="Calibri"/>
                <a:cs typeface="Sakkal Majalla" pitchFamily="2" charset="-78"/>
              </a:rPr>
              <a:t>       كما </a:t>
            </a:r>
            <a:r>
              <a:rPr lang="ar-DZ" sz="2400" dirty="0">
                <a:latin typeface="Sakkal Majalla" pitchFamily="2" charset="-78"/>
                <a:ea typeface="Calibri"/>
                <a:cs typeface="Sakkal Majalla" pitchFamily="2" charset="-78"/>
              </a:rPr>
              <a:t>طورت هذه المدرسة </a:t>
            </a:r>
            <a:r>
              <a:rPr lang="ar-DZ" sz="2400" dirty="0" err="1">
                <a:latin typeface="Sakkal Majalla" pitchFamily="2" charset="-78"/>
                <a:ea typeface="Calibri"/>
                <a:cs typeface="Sakkal Majalla" pitchFamily="2" charset="-78"/>
              </a:rPr>
              <a:t>أسالیب</a:t>
            </a:r>
            <a:r>
              <a:rPr lang="ar-DZ" sz="2400" dirty="0">
                <a:latin typeface="Sakkal Majalla" pitchFamily="2" charset="-78"/>
                <a:ea typeface="Calibri"/>
                <a:cs typeface="Sakkal Majalla" pitchFamily="2" charset="-78"/>
              </a:rPr>
              <a:t> </a:t>
            </a:r>
            <a:r>
              <a:rPr lang="ar-DZ" sz="2400" dirty="0" err="1">
                <a:latin typeface="Sakkal Majalla" pitchFamily="2" charset="-78"/>
                <a:ea typeface="Calibri"/>
                <a:cs typeface="Sakkal Majalla" pitchFamily="2" charset="-78"/>
              </a:rPr>
              <a:t>جدیدة</a:t>
            </a:r>
            <a:r>
              <a:rPr lang="ar-DZ" sz="2400" dirty="0">
                <a:latin typeface="Sakkal Majalla" pitchFamily="2" charset="-78"/>
                <a:ea typeface="Calibri"/>
                <a:cs typeface="Sakkal Majalla" pitchFamily="2" charset="-78"/>
              </a:rPr>
              <a:t> في </a:t>
            </a:r>
            <a:r>
              <a:rPr lang="ar-DZ" sz="2400" dirty="0" err="1">
                <a:latin typeface="Sakkal Majalla" pitchFamily="2" charset="-78"/>
                <a:ea typeface="Calibri"/>
                <a:cs typeface="Sakkal Majalla" pitchFamily="2" charset="-78"/>
              </a:rPr>
              <a:t>التنظیم</a:t>
            </a:r>
            <a:r>
              <a:rPr lang="ar-DZ" sz="2400" dirty="0">
                <a:latin typeface="Sakkal Majalla" pitchFamily="2" charset="-78"/>
                <a:ea typeface="Calibri"/>
                <a:cs typeface="Sakkal Majalla" pitchFamily="2" charset="-78"/>
              </a:rPr>
              <a:t> والإدارة، من خلال بحثها عن أفضل </a:t>
            </a:r>
            <a:r>
              <a:rPr lang="ar-DZ" sz="2400" dirty="0" err="1">
                <a:latin typeface="Sakkal Majalla" pitchFamily="2" charset="-78"/>
                <a:ea typeface="Calibri"/>
                <a:cs typeface="Sakkal Majalla" pitchFamily="2" charset="-78"/>
              </a:rPr>
              <a:t>طریقة</a:t>
            </a:r>
            <a:r>
              <a:rPr lang="ar-DZ" sz="2400" dirty="0">
                <a:latin typeface="Sakkal Majalla" pitchFamily="2" charset="-78"/>
                <a:ea typeface="Calibri"/>
                <a:cs typeface="Sakkal Majalla" pitchFamily="2" charset="-78"/>
              </a:rPr>
              <a:t> </a:t>
            </a:r>
            <a:r>
              <a:rPr lang="ar-DZ" sz="2400" dirty="0" err="1">
                <a:latin typeface="Sakkal Majalla" pitchFamily="2" charset="-78"/>
                <a:ea typeface="Calibri"/>
                <a:cs typeface="Sakkal Majalla" pitchFamily="2" charset="-78"/>
              </a:rPr>
              <a:t>لتشغیل</a:t>
            </a:r>
            <a:r>
              <a:rPr lang="ar-DZ" sz="2400" dirty="0">
                <a:latin typeface="Sakkal Majalla" pitchFamily="2" charset="-78"/>
                <a:ea typeface="Calibri"/>
                <a:cs typeface="Sakkal Majalla" pitchFamily="2" charset="-78"/>
              </a:rPr>
              <a:t> نظام الإنتاج ضمن </a:t>
            </a:r>
            <a:r>
              <a:rPr lang="ar-DZ" sz="2400" dirty="0" err="1">
                <a:latin typeface="Sakkal Majalla" pitchFamily="2" charset="-78"/>
                <a:ea typeface="Calibri"/>
                <a:cs typeface="Sakkal Majalla" pitchFamily="2" charset="-78"/>
              </a:rPr>
              <a:t>سیاق</a:t>
            </a:r>
            <a:r>
              <a:rPr lang="ar-DZ" sz="2400" dirty="0">
                <a:latin typeface="Sakkal Majalla" pitchFamily="2" charset="-78"/>
                <a:ea typeface="Calibri"/>
                <a:cs typeface="Sakkal Majalla" pitchFamily="2" charset="-78"/>
              </a:rPr>
              <a:t> </a:t>
            </a:r>
            <a:r>
              <a:rPr lang="ar-DZ" sz="2400" dirty="0" err="1">
                <a:latin typeface="Sakkal Majalla" pitchFamily="2" charset="-78"/>
                <a:ea typeface="Calibri"/>
                <a:cs typeface="Sakkal Majalla" pitchFamily="2" charset="-78"/>
              </a:rPr>
              <a:t>یتسم</a:t>
            </a:r>
            <a:r>
              <a:rPr lang="ar-DZ" sz="2400" dirty="0">
                <a:latin typeface="Sakkal Majalla" pitchFamily="2" charset="-78"/>
                <a:ea typeface="Calibri"/>
                <a:cs typeface="Sakkal Majalla" pitchFamily="2" charset="-78"/>
              </a:rPr>
              <a:t> بالمرونة </a:t>
            </a:r>
            <a:r>
              <a:rPr lang="ar-DZ" sz="2400" dirty="0" err="1">
                <a:latin typeface="Sakkal Majalla" pitchFamily="2" charset="-78"/>
                <a:ea typeface="Calibri"/>
                <a:cs typeface="Sakkal Majalla" pitchFamily="2" charset="-78"/>
              </a:rPr>
              <a:t>والتكیف</a:t>
            </a:r>
            <a:r>
              <a:rPr lang="ar-DZ" sz="2400" dirty="0">
                <a:latin typeface="Sakkal Majalla" pitchFamily="2" charset="-78"/>
                <a:ea typeface="Calibri"/>
                <a:cs typeface="Sakkal Majalla" pitchFamily="2" charset="-78"/>
              </a:rPr>
              <a:t> مع </a:t>
            </a:r>
            <a:r>
              <a:rPr lang="ar-DZ" sz="2400" dirty="0" err="1">
                <a:latin typeface="Sakkal Majalla" pitchFamily="2" charset="-78"/>
                <a:ea typeface="Calibri"/>
                <a:cs typeface="Sakkal Majalla" pitchFamily="2" charset="-78"/>
              </a:rPr>
              <a:t>احتیاجات</a:t>
            </a:r>
            <a:r>
              <a:rPr lang="ar-DZ" sz="2400" dirty="0">
                <a:latin typeface="Sakkal Majalla" pitchFamily="2" charset="-78"/>
                <a:ea typeface="Calibri"/>
                <a:cs typeface="Sakkal Majalla" pitchFamily="2" charset="-78"/>
              </a:rPr>
              <a:t> السوق، وحققت نوعا من </a:t>
            </a:r>
            <a:r>
              <a:rPr lang="ar-DZ" sz="2400" dirty="0" err="1">
                <a:latin typeface="Sakkal Majalla" pitchFamily="2" charset="-78"/>
                <a:ea typeface="Calibri"/>
                <a:cs typeface="Sakkal Majalla" pitchFamily="2" charset="-78"/>
              </a:rPr>
              <a:t>الدیمقراطیة</a:t>
            </a:r>
            <a:r>
              <a:rPr lang="ar-DZ" sz="2400" dirty="0">
                <a:latin typeface="Sakkal Majalla" pitchFamily="2" charset="-78"/>
                <a:ea typeface="Calibri"/>
                <a:cs typeface="Sakkal Majalla" pitchFamily="2" charset="-78"/>
              </a:rPr>
              <a:t> من خلال مشاركة </a:t>
            </a:r>
            <a:r>
              <a:rPr lang="ar-DZ" sz="2400" dirty="0" err="1">
                <a:latin typeface="Sakkal Majalla" pitchFamily="2" charset="-78"/>
                <a:ea typeface="Calibri"/>
                <a:cs typeface="Sakkal Majalla" pitchFamily="2" charset="-78"/>
              </a:rPr>
              <a:t>جمیع</a:t>
            </a:r>
            <a:r>
              <a:rPr lang="ar-DZ" sz="2400" dirty="0">
                <a:latin typeface="Sakkal Majalla" pitchFamily="2" charset="-78"/>
                <a:ea typeface="Calibri"/>
                <a:cs typeface="Sakkal Majalla" pitchFamily="2" charset="-78"/>
              </a:rPr>
              <a:t> </a:t>
            </a:r>
            <a:r>
              <a:rPr lang="ar-DZ" sz="2400" dirty="0" err="1">
                <a:latin typeface="Sakkal Majalla" pitchFamily="2" charset="-78"/>
                <a:ea typeface="Calibri"/>
                <a:cs typeface="Sakkal Majalla" pitchFamily="2" charset="-78"/>
              </a:rPr>
              <a:t>المستویات</a:t>
            </a:r>
            <a:r>
              <a:rPr lang="ar-DZ" sz="2400" dirty="0">
                <a:latin typeface="Sakkal Majalla" pitchFamily="2" charset="-78"/>
                <a:ea typeface="Calibri"/>
                <a:cs typeface="Sakkal Majalla" pitchFamily="2" charset="-78"/>
              </a:rPr>
              <a:t> </a:t>
            </a:r>
            <a:r>
              <a:rPr lang="ar-DZ" sz="2400" dirty="0" err="1">
                <a:latin typeface="Sakkal Majalla" pitchFamily="2" charset="-78"/>
                <a:ea typeface="Calibri"/>
                <a:cs typeface="Sakkal Majalla" pitchFamily="2" charset="-78"/>
              </a:rPr>
              <a:t>التنظیمیة</a:t>
            </a:r>
            <a:r>
              <a:rPr lang="ar-DZ" sz="2400" dirty="0">
                <a:latin typeface="Sakkal Majalla" pitchFamily="2" charset="-78"/>
                <a:ea typeface="Calibri"/>
                <a:cs typeface="Sakkal Majalla" pitchFamily="2" charset="-78"/>
              </a:rPr>
              <a:t> في اتخاذ القرارات و </a:t>
            </a:r>
            <a:r>
              <a:rPr lang="ar-DZ" sz="2400" dirty="0" err="1">
                <a:latin typeface="Sakkal Majalla" pitchFamily="2" charset="-78"/>
                <a:ea typeface="Calibri"/>
                <a:cs typeface="Sakkal Majalla" pitchFamily="2" charset="-78"/>
              </a:rPr>
              <a:t>تنفیذها</a:t>
            </a:r>
            <a:r>
              <a:rPr lang="fr-FR" sz="2400" dirty="0">
                <a:latin typeface="Sakkal Majalla" pitchFamily="2" charset="-78"/>
                <a:ea typeface="Calibri"/>
                <a:cs typeface="Sakkal Majalla" pitchFamily="2" charset="-78"/>
              </a:rPr>
              <a:t>.</a:t>
            </a:r>
          </a:p>
          <a:p>
            <a:pPr marL="0" indent="0" algn="r" rtl="1">
              <a:lnSpc>
                <a:spcPct val="115000"/>
              </a:lnSpc>
              <a:spcAft>
                <a:spcPts val="0"/>
              </a:spcAft>
              <a:buNone/>
            </a:pPr>
            <a:r>
              <a:rPr lang="ar-DZ" sz="2400" dirty="0">
                <a:latin typeface="Sakkal Majalla" pitchFamily="2" charset="-78"/>
                <a:ea typeface="Calibri"/>
                <a:cs typeface="Sakkal Majalla" pitchFamily="2" charset="-78"/>
              </a:rPr>
              <a:t>غير أن </a:t>
            </a:r>
            <a:r>
              <a:rPr lang="ar-DZ" sz="2400" dirty="0" err="1">
                <a:latin typeface="Sakkal Majalla" pitchFamily="2" charset="-78"/>
                <a:ea typeface="Calibri"/>
                <a:cs typeface="Sakkal Majalla" pitchFamily="2" charset="-78"/>
              </a:rPr>
              <a:t>المباديء</a:t>
            </a:r>
            <a:r>
              <a:rPr lang="ar-DZ" sz="2400" dirty="0">
                <a:latin typeface="Sakkal Majalla" pitchFamily="2" charset="-78"/>
                <a:ea typeface="Calibri"/>
                <a:cs typeface="Sakkal Majalla" pitchFamily="2" charset="-78"/>
              </a:rPr>
              <a:t> التي قامت عليها هذه المدرسة تنطبق فقط مع الإنتاج ذو </a:t>
            </a:r>
            <a:r>
              <a:rPr lang="ar-DZ" sz="2400" dirty="0" err="1">
                <a:latin typeface="Sakkal Majalla" pitchFamily="2" charset="-78"/>
                <a:ea typeface="Calibri"/>
                <a:cs typeface="Sakkal Majalla" pitchFamily="2" charset="-78"/>
              </a:rPr>
              <a:t>القیمة</a:t>
            </a:r>
            <a:r>
              <a:rPr lang="ar-DZ" sz="2400" dirty="0">
                <a:latin typeface="Sakkal Majalla" pitchFamily="2" charset="-78"/>
                <a:ea typeface="Calibri"/>
                <a:cs typeface="Sakkal Majalla" pitchFamily="2" charset="-78"/>
              </a:rPr>
              <a:t> المضافة </a:t>
            </a:r>
            <a:r>
              <a:rPr lang="ar-DZ" sz="2400" dirty="0" err="1">
                <a:latin typeface="Sakkal Majalla" pitchFamily="2" charset="-78"/>
                <a:ea typeface="Calibri"/>
                <a:cs typeface="Sakkal Majalla" pitchFamily="2" charset="-78"/>
              </a:rPr>
              <a:t>القویة</a:t>
            </a:r>
            <a:r>
              <a:rPr lang="ar-DZ" sz="2400" dirty="0">
                <a:latin typeface="Sakkal Majalla" pitchFamily="2" charset="-78"/>
                <a:ea typeface="Calibri"/>
                <a:cs typeface="Sakkal Majalla" pitchFamily="2" charset="-78"/>
              </a:rPr>
              <a:t> ضمن سوق الطلب، وعلى المؤسسات التي تملك ثقافة </a:t>
            </a:r>
            <a:r>
              <a:rPr lang="ar-DZ" sz="2400" dirty="0" err="1">
                <a:latin typeface="Sakkal Majalla" pitchFamily="2" charset="-78"/>
                <a:ea typeface="Calibri"/>
                <a:cs typeface="Sakkal Majalla" pitchFamily="2" charset="-78"/>
              </a:rPr>
              <a:t>تنظیمیة</a:t>
            </a:r>
            <a:r>
              <a:rPr lang="ar-DZ" sz="2400" dirty="0">
                <a:latin typeface="Sakkal Majalla" pitchFamily="2" charset="-78"/>
                <a:ea typeface="Calibri"/>
                <a:cs typeface="Sakkal Majalla" pitchFamily="2" charset="-78"/>
              </a:rPr>
              <a:t> </a:t>
            </a:r>
            <a:r>
              <a:rPr lang="ar-DZ" sz="2400" dirty="0" err="1">
                <a:latin typeface="Sakkal Majalla" pitchFamily="2" charset="-78"/>
                <a:ea typeface="Calibri"/>
                <a:cs typeface="Sakkal Majalla" pitchFamily="2" charset="-78"/>
              </a:rPr>
              <a:t>قویة</a:t>
            </a:r>
            <a:r>
              <a:rPr lang="ar-DZ" sz="2400" dirty="0">
                <a:latin typeface="Sakkal Majalla" pitchFamily="2" charset="-78"/>
                <a:ea typeface="Calibri"/>
                <a:cs typeface="Sakkal Majalla" pitchFamily="2" charset="-78"/>
              </a:rPr>
              <a:t>، وبالتالي لا </a:t>
            </a:r>
            <a:r>
              <a:rPr lang="ar-DZ" sz="2400" dirty="0" err="1">
                <a:latin typeface="Sakkal Majalla" pitchFamily="2" charset="-78"/>
                <a:ea typeface="Calibri"/>
                <a:cs typeface="Sakkal Majalla" pitchFamily="2" charset="-78"/>
              </a:rPr>
              <a:t>یمكن</a:t>
            </a:r>
            <a:r>
              <a:rPr lang="ar-DZ" sz="2400" dirty="0">
                <a:latin typeface="Sakkal Majalla" pitchFamily="2" charset="-78"/>
                <a:ea typeface="Calibri"/>
                <a:cs typeface="Sakkal Majalla" pitchFamily="2" charset="-78"/>
              </a:rPr>
              <a:t> </a:t>
            </a:r>
            <a:r>
              <a:rPr lang="ar-DZ" sz="2400" dirty="0" err="1">
                <a:latin typeface="Sakkal Majalla" pitchFamily="2" charset="-78"/>
                <a:ea typeface="Calibri"/>
                <a:cs typeface="Sakkal Majalla" pitchFamily="2" charset="-78"/>
              </a:rPr>
              <a:t>تعمیها</a:t>
            </a:r>
            <a:r>
              <a:rPr lang="ar-DZ" sz="2400" dirty="0">
                <a:latin typeface="Sakkal Majalla" pitchFamily="2" charset="-78"/>
                <a:ea typeface="Calibri"/>
                <a:cs typeface="Sakkal Majalla" pitchFamily="2" charset="-78"/>
              </a:rPr>
              <a:t> على </a:t>
            </a:r>
            <a:r>
              <a:rPr lang="ar-DZ" sz="2400" dirty="0" err="1">
                <a:latin typeface="Sakkal Majalla" pitchFamily="2" charset="-78"/>
                <a:ea typeface="Calibri"/>
                <a:cs typeface="Sakkal Majalla" pitchFamily="2" charset="-78"/>
              </a:rPr>
              <a:t>جمیع</a:t>
            </a:r>
            <a:r>
              <a:rPr lang="ar-DZ" sz="2400" dirty="0">
                <a:latin typeface="Sakkal Majalla" pitchFamily="2" charset="-78"/>
                <a:ea typeface="Calibri"/>
                <a:cs typeface="Sakkal Majalla" pitchFamily="2" charset="-78"/>
              </a:rPr>
              <a:t> المؤسسات.</a:t>
            </a:r>
            <a:endParaRPr lang="fr-FR" sz="2400" dirty="0">
              <a:latin typeface="Sakkal Majalla" pitchFamily="2" charset="-78"/>
              <a:ea typeface="Calibri"/>
              <a:cs typeface="Sakkal Majalla" pitchFamily="2" charset="-78"/>
            </a:endParaRPr>
          </a:p>
          <a:p>
            <a:pPr marL="0" indent="0" algn="r" rtl="1">
              <a:buNone/>
            </a:pPr>
            <a:endParaRPr lang="ar-DZ" sz="2400" b="1" dirty="0">
              <a:solidFill>
                <a:srgbClr val="FF0000"/>
              </a:solidFill>
              <a:effectLst>
                <a:outerShdw blurRad="38100" dist="38100" dir="2700000" algn="tl">
                  <a:srgbClr val="000000">
                    <a:alpha val="43137"/>
                  </a:srgbClr>
                </a:outerShdw>
              </a:effectLst>
              <a:latin typeface="Sakkal Majalla" pitchFamily="2" charset="-78"/>
              <a:cs typeface="Sakkal Majalla" pitchFamily="2" charset="-78"/>
            </a:endParaRPr>
          </a:p>
        </p:txBody>
      </p:sp>
    </p:spTree>
    <p:extLst>
      <p:ext uri="{BB962C8B-B14F-4D97-AF65-F5344CB8AC3E}">
        <p14:creationId xmlns:p14="http://schemas.microsoft.com/office/powerpoint/2010/main" val="3236890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algn="r" rtl="1">
              <a:buFont typeface="Wingdings" pitchFamily="2" charset="2"/>
              <a:buChar char="q"/>
            </a:pPr>
            <a:r>
              <a:rPr lang="ar-DZ" sz="2000" b="1" dirty="0">
                <a:solidFill>
                  <a:srgbClr val="FF0000"/>
                </a:solidFill>
                <a:effectLst>
                  <a:outerShdw blurRad="38100" dist="38100" dir="2700000" algn="tl">
                    <a:srgbClr val="000000">
                      <a:alpha val="43137"/>
                    </a:srgbClr>
                  </a:outerShdw>
                </a:effectLst>
                <a:ea typeface="Calibri"/>
                <a:cs typeface="Simplified Arabic"/>
              </a:rPr>
              <a:t>مدرسة الأنظمة الاجتماعية (1950):</a:t>
            </a:r>
            <a:endParaRPr lang="fr-FR" sz="2000" b="1" dirty="0">
              <a:solidFill>
                <a:srgbClr val="FF0000"/>
              </a:solidFill>
              <a:effectLst>
                <a:outerShdw blurRad="38100" dist="38100" dir="2700000" algn="tl">
                  <a:srgbClr val="000000">
                    <a:alpha val="43137"/>
                  </a:srgbClr>
                </a:outerShdw>
              </a:effectLst>
              <a:ea typeface="Calibri"/>
              <a:cs typeface="Simplified Arabic"/>
            </a:endParaRPr>
          </a:p>
          <a:p>
            <a:pPr marL="0" indent="0" algn="r" rtl="1">
              <a:lnSpc>
                <a:spcPct val="115000"/>
              </a:lnSpc>
              <a:spcAft>
                <a:spcPts val="0"/>
              </a:spcAft>
              <a:buNone/>
            </a:pPr>
            <a:r>
              <a:rPr lang="ar-DZ" sz="2400" dirty="0" smtClean="0">
                <a:ea typeface="Calibri"/>
                <a:cs typeface="Simplified Arabic"/>
              </a:rPr>
              <a:t>    </a:t>
            </a:r>
            <a:r>
              <a:rPr lang="ar-DZ" sz="2600" dirty="0" smtClean="0">
                <a:latin typeface="Sakkal Majalla" pitchFamily="2" charset="-78"/>
                <a:ea typeface="Calibri"/>
                <a:cs typeface="Sakkal Majalla" pitchFamily="2" charset="-78"/>
              </a:rPr>
              <a:t>عملت </a:t>
            </a:r>
            <a:r>
              <a:rPr lang="ar-DZ" sz="2600" dirty="0">
                <a:latin typeface="Sakkal Majalla" pitchFamily="2" charset="-78"/>
                <a:ea typeface="Calibri"/>
                <a:cs typeface="Sakkal Majalla" pitchFamily="2" charset="-78"/>
              </a:rPr>
              <a:t>على إعادة الاعتبار للجانب الانساني للمؤسسة، واهتمت </a:t>
            </a:r>
            <a:r>
              <a:rPr lang="ar-DZ" sz="2600" dirty="0" err="1">
                <a:latin typeface="Sakkal Majalla" pitchFamily="2" charset="-78"/>
                <a:ea typeface="Calibri"/>
                <a:cs typeface="Sakkal Majalla" pitchFamily="2" charset="-78"/>
              </a:rPr>
              <a:t>بالاوضاع</a:t>
            </a:r>
            <a:r>
              <a:rPr lang="ar-DZ" sz="2600" dirty="0">
                <a:latin typeface="Sakkal Majalla" pitchFamily="2" charset="-78"/>
                <a:ea typeface="Calibri"/>
                <a:cs typeface="Sakkal Majalla" pitchFamily="2" charset="-78"/>
              </a:rPr>
              <a:t> الاجتماعية للعامل وركزت على تحسيسه بمسؤولياته كما أخذت بعين الاعتبار تأثير الجماعات غير رسمية، ولم تهمل في نفس الوقت العناصر التقنية الانتاجية التي تلعب من جهتها دورا هاما في التطور الاجتماعي، ولقد ترتبت عن أفكارها عدة نتائج ايجابية من أهمها ارتفاع مستويات الانتاجية بشكل ملحوظ لكنها واجهت بدورها عدة انتقادات حيث اتهمت على الخصوص بانها تبحث في آخر المطاف عن كيفية زيادة الأرباح (لفائدة المالكين) وليس عن كيفية تلبية حاجات العاملين. من أهم روادها</a:t>
            </a:r>
            <a:r>
              <a:rPr lang="ar-DZ" sz="2600" dirty="0" smtClean="0">
                <a:latin typeface="Sakkal Majalla" pitchFamily="2" charset="-78"/>
                <a:ea typeface="Calibri"/>
                <a:cs typeface="Sakkal Majalla" pitchFamily="2" charset="-78"/>
              </a:rPr>
              <a:t>: </a:t>
            </a:r>
            <a:endParaRPr lang="fr-FR" sz="2600" dirty="0">
              <a:latin typeface="Sakkal Majalla" pitchFamily="2" charset="-78"/>
              <a:ea typeface="Calibri"/>
              <a:cs typeface="Sakkal Majalla" pitchFamily="2" charset="-78"/>
            </a:endParaRPr>
          </a:p>
          <a:p>
            <a:pPr lvl="0" algn="r" rtl="1">
              <a:buFont typeface="Wingdings" pitchFamily="2" charset="2"/>
              <a:buChar char="ü"/>
            </a:pPr>
            <a:r>
              <a:rPr lang="ar-DZ" sz="2600" b="1" dirty="0">
                <a:latin typeface="Sakkal Majalla" pitchFamily="2" charset="-78"/>
                <a:ea typeface="Calibri"/>
                <a:cs typeface="Sakkal Majalla" pitchFamily="2" charset="-78"/>
              </a:rPr>
              <a:t>نظرية </a:t>
            </a:r>
            <a:r>
              <a:rPr lang="ar-DZ" sz="2600" b="1" dirty="0" err="1">
                <a:latin typeface="Sakkal Majalla" pitchFamily="2" charset="-78"/>
                <a:ea typeface="Calibri"/>
                <a:cs typeface="Sakkal Majalla" pitchFamily="2" charset="-78"/>
              </a:rPr>
              <a:t>سيارت</a:t>
            </a:r>
            <a:r>
              <a:rPr lang="ar-DZ" sz="2600" b="1" dirty="0">
                <a:latin typeface="Sakkal Majalla" pitchFamily="2" charset="-78"/>
                <a:ea typeface="Calibri"/>
                <a:cs typeface="Sakkal Majalla" pitchFamily="2" charset="-78"/>
              </a:rPr>
              <a:t> "</a:t>
            </a:r>
            <a:r>
              <a:rPr lang="fr-FR" sz="2600" b="1" dirty="0">
                <a:latin typeface="Sakkal Majalla" pitchFamily="2" charset="-78"/>
                <a:ea typeface="Calibri"/>
                <a:cs typeface="+mj-cs"/>
              </a:rPr>
              <a:t>Richard </a:t>
            </a:r>
            <a:r>
              <a:rPr lang="fr-FR" sz="2600" b="1" dirty="0" err="1">
                <a:latin typeface="Sakkal Majalla" pitchFamily="2" charset="-78"/>
                <a:ea typeface="Calibri"/>
                <a:cs typeface="+mj-cs"/>
              </a:rPr>
              <a:t>M.Cyert</a:t>
            </a:r>
            <a:r>
              <a:rPr lang="ar-DZ" sz="2600" b="1" dirty="0">
                <a:latin typeface="Sakkal Majalla" pitchFamily="2" charset="-78"/>
                <a:ea typeface="Calibri"/>
                <a:cs typeface="+mj-cs"/>
              </a:rPr>
              <a:t>" (1921-1998) </a:t>
            </a:r>
            <a:r>
              <a:rPr lang="ar-DZ" sz="2600" b="1" dirty="0">
                <a:latin typeface="Sakkal Majalla" pitchFamily="2" charset="-78"/>
                <a:ea typeface="Calibri"/>
                <a:cs typeface="Sakkal Majalla" pitchFamily="2" charset="-78"/>
              </a:rPr>
              <a:t>ومارش </a:t>
            </a:r>
            <a:r>
              <a:rPr lang="ar-DZ" sz="2600" b="1" dirty="0">
                <a:latin typeface="Times New Roman" pitchFamily="18" charset="0"/>
                <a:ea typeface="Calibri"/>
                <a:cs typeface="Times New Roman" pitchFamily="18" charset="0"/>
              </a:rPr>
              <a:t>(</a:t>
            </a:r>
            <a:r>
              <a:rPr lang="fr-FR" sz="2600" b="1" dirty="0">
                <a:latin typeface="Times New Roman" pitchFamily="18" charset="0"/>
                <a:ea typeface="Calibri"/>
                <a:cs typeface="Times New Roman" pitchFamily="18" charset="0"/>
              </a:rPr>
              <a:t>James </a:t>
            </a:r>
            <a:r>
              <a:rPr lang="fr-FR" sz="2600" b="1" dirty="0" err="1">
                <a:latin typeface="Times New Roman" pitchFamily="18" charset="0"/>
                <a:ea typeface="Calibri"/>
                <a:cs typeface="Times New Roman" pitchFamily="18" charset="0"/>
              </a:rPr>
              <a:t>G.March</a:t>
            </a:r>
            <a:r>
              <a:rPr lang="fr-FR" sz="2600" b="1" dirty="0">
                <a:latin typeface="Times New Roman" pitchFamily="18" charset="0"/>
                <a:ea typeface="Calibri"/>
                <a:cs typeface="Times New Roman" pitchFamily="18" charset="0"/>
              </a:rPr>
              <a:t> </a:t>
            </a:r>
            <a:r>
              <a:rPr lang="ar-DZ" sz="2600" b="1" dirty="0">
                <a:latin typeface="Times New Roman" pitchFamily="18" charset="0"/>
                <a:ea typeface="Calibri"/>
                <a:cs typeface="Times New Roman" pitchFamily="18" charset="0"/>
              </a:rPr>
              <a:t>(1928-):</a:t>
            </a:r>
            <a:r>
              <a:rPr lang="ar-DZ" sz="2600" dirty="0">
                <a:latin typeface="Times New Roman" pitchFamily="18" charset="0"/>
                <a:ea typeface="Calibri"/>
                <a:cs typeface="Times New Roman" pitchFamily="18" charset="0"/>
              </a:rPr>
              <a:t> </a:t>
            </a:r>
            <a:r>
              <a:rPr lang="ar-DZ" sz="2600" dirty="0">
                <a:latin typeface="Sakkal Majalla" pitchFamily="2" charset="-78"/>
                <a:ea typeface="Calibri"/>
                <a:cs typeface="Sakkal Majalla" pitchFamily="2" charset="-78"/>
              </a:rPr>
              <a:t>قدم </a:t>
            </a:r>
            <a:r>
              <a:rPr lang="ar-DZ" sz="2600" dirty="0" err="1">
                <a:latin typeface="Sakkal Majalla" pitchFamily="2" charset="-78"/>
                <a:ea typeface="Calibri"/>
                <a:cs typeface="Sakkal Majalla" pitchFamily="2" charset="-78"/>
              </a:rPr>
              <a:t>سیارت</a:t>
            </a:r>
            <a:r>
              <a:rPr lang="ar-DZ" sz="2600" dirty="0">
                <a:latin typeface="Sakkal Majalla" pitchFamily="2" charset="-78"/>
                <a:ea typeface="Calibri"/>
                <a:cs typeface="Sakkal Majalla" pitchFamily="2" charset="-78"/>
              </a:rPr>
              <a:t> ومارش </a:t>
            </a:r>
            <a:r>
              <a:rPr lang="ar-DZ" sz="2600" dirty="0" err="1">
                <a:latin typeface="Sakkal Majalla" pitchFamily="2" charset="-78"/>
                <a:ea typeface="Calibri"/>
                <a:cs typeface="Sakkal Majalla" pitchFamily="2" charset="-78"/>
              </a:rPr>
              <a:t>نظریتهما</a:t>
            </a:r>
            <a:r>
              <a:rPr lang="ar-DZ" sz="2600" dirty="0">
                <a:latin typeface="Sakkal Majalla" pitchFamily="2" charset="-78"/>
                <a:ea typeface="Calibri"/>
                <a:cs typeface="Sakkal Majalla" pitchFamily="2" charset="-78"/>
              </a:rPr>
              <a:t> </a:t>
            </a:r>
            <a:r>
              <a:rPr lang="ar-DZ" sz="2600" dirty="0" err="1">
                <a:latin typeface="Sakkal Majalla" pitchFamily="2" charset="-78"/>
                <a:ea typeface="Calibri"/>
                <a:cs typeface="Sakkal Majalla" pitchFamily="2" charset="-78"/>
              </a:rPr>
              <a:t>السلوكیة</a:t>
            </a:r>
            <a:r>
              <a:rPr lang="ar-DZ" sz="2600" dirty="0">
                <a:latin typeface="Sakkal Majalla" pitchFamily="2" charset="-78"/>
                <a:ea typeface="Calibri"/>
                <a:cs typeface="Sakkal Majalla" pitchFamily="2" charset="-78"/>
              </a:rPr>
              <a:t> في </a:t>
            </a:r>
            <a:r>
              <a:rPr lang="ar-DZ" sz="2600" dirty="0" err="1">
                <a:latin typeface="Sakkal Majalla" pitchFamily="2" charset="-78"/>
                <a:ea typeface="Calibri"/>
                <a:cs typeface="Sakkal Majalla" pitchFamily="2" charset="-78"/>
              </a:rPr>
              <a:t>التنظیم</a:t>
            </a:r>
            <a:r>
              <a:rPr lang="ar-DZ" sz="2600" dirty="0">
                <a:latin typeface="Sakkal Majalla" pitchFamily="2" charset="-78"/>
                <a:ea typeface="Calibri"/>
                <a:cs typeface="Sakkal Majalla" pitchFamily="2" charset="-78"/>
              </a:rPr>
              <a:t> للمرة الأولى سنة 1963، بعنوان " </a:t>
            </a:r>
            <a:r>
              <a:rPr lang="ar-DZ" sz="2600" dirty="0" err="1">
                <a:latin typeface="Sakkal Majalla" pitchFamily="2" charset="-78"/>
                <a:ea typeface="Calibri"/>
                <a:cs typeface="Sakkal Majalla" pitchFamily="2" charset="-78"/>
              </a:rPr>
              <a:t>نظریة</a:t>
            </a:r>
            <a:r>
              <a:rPr lang="ar-DZ" sz="2600" dirty="0">
                <a:latin typeface="Sakkal Majalla" pitchFamily="2" charset="-78"/>
                <a:ea typeface="Calibri"/>
                <a:cs typeface="Sakkal Majalla" pitchFamily="2" charset="-78"/>
              </a:rPr>
              <a:t> سلوك المنشأة</a:t>
            </a:r>
            <a:r>
              <a:rPr lang="fr-FR" sz="2600" dirty="0">
                <a:latin typeface="Sakkal Majalla" pitchFamily="2" charset="-78"/>
                <a:ea typeface="Calibri"/>
                <a:cs typeface="Sakkal Majalla" pitchFamily="2" charset="-78"/>
              </a:rPr>
              <a:t>" </a:t>
            </a:r>
            <a:r>
              <a:rPr lang="ar-DZ" sz="2600" dirty="0">
                <a:latin typeface="Sakkal Majalla" pitchFamily="2" charset="-78"/>
                <a:ea typeface="Calibri"/>
                <a:cs typeface="Sakkal Majalla" pitchFamily="2" charset="-78"/>
              </a:rPr>
              <a:t>، </a:t>
            </a:r>
            <a:r>
              <a:rPr lang="ar-DZ" sz="2600" dirty="0" err="1">
                <a:latin typeface="Sakkal Majalla" pitchFamily="2" charset="-78"/>
                <a:ea typeface="Calibri"/>
                <a:cs typeface="Sakkal Majalla" pitchFamily="2" charset="-78"/>
              </a:rPr>
              <a:t>وأعیدت</a:t>
            </a:r>
            <a:r>
              <a:rPr lang="ar-DZ" sz="2600" dirty="0">
                <a:latin typeface="Sakkal Majalla" pitchFamily="2" charset="-78"/>
                <a:ea typeface="Calibri"/>
                <a:cs typeface="Sakkal Majalla" pitchFamily="2" charset="-78"/>
              </a:rPr>
              <a:t> </a:t>
            </a:r>
            <a:r>
              <a:rPr lang="ar-DZ" sz="2600" dirty="0" err="1">
                <a:latin typeface="Sakkal Majalla" pitchFamily="2" charset="-78"/>
                <a:ea typeface="Calibri"/>
                <a:cs typeface="Sakkal Majalla" pitchFamily="2" charset="-78"/>
              </a:rPr>
              <a:t>صیاغة</a:t>
            </a:r>
            <a:r>
              <a:rPr lang="ar-DZ" sz="2600" dirty="0">
                <a:latin typeface="Sakkal Majalla" pitchFamily="2" charset="-78"/>
                <a:ea typeface="Calibri"/>
                <a:cs typeface="Sakkal Majalla" pitchFamily="2" charset="-78"/>
              </a:rPr>
              <a:t> هذه </a:t>
            </a:r>
            <a:r>
              <a:rPr lang="ar-DZ" sz="2600" dirty="0" err="1">
                <a:latin typeface="Sakkal Majalla" pitchFamily="2" charset="-78"/>
                <a:ea typeface="Calibri"/>
                <a:cs typeface="Sakkal Majalla" pitchFamily="2" charset="-78"/>
              </a:rPr>
              <a:t>النظریة</a:t>
            </a:r>
            <a:r>
              <a:rPr lang="ar-DZ" sz="2600" dirty="0">
                <a:latin typeface="Sakkal Majalla" pitchFamily="2" charset="-78"/>
                <a:ea typeface="Calibri"/>
                <a:cs typeface="Sakkal Majalla" pitchFamily="2" charset="-78"/>
              </a:rPr>
              <a:t> سنة </a:t>
            </a:r>
            <a:r>
              <a:rPr lang="ar-DZ" sz="2600" dirty="0" smtClean="0">
                <a:latin typeface="Sakkal Majalla" pitchFamily="2" charset="-78"/>
                <a:ea typeface="Calibri"/>
                <a:cs typeface="Sakkal Majalla" pitchFamily="2" charset="-78"/>
              </a:rPr>
              <a:t>1992.</a:t>
            </a:r>
          </a:p>
          <a:p>
            <a:pPr lvl="0" algn="r" rtl="1">
              <a:buSzPts val="1100"/>
              <a:buFont typeface="Wingdings" pitchFamily="2" charset="2"/>
              <a:buChar char="ü"/>
            </a:pPr>
            <a:r>
              <a:rPr lang="ar-DZ" sz="2600" b="1" dirty="0">
                <a:latin typeface="Sakkal Majalla" pitchFamily="2" charset="-78"/>
                <a:ea typeface="Calibri"/>
                <a:cs typeface="Sakkal Majalla" pitchFamily="2" charset="-78"/>
              </a:rPr>
              <a:t>نظرية القرارات </a:t>
            </a:r>
            <a:r>
              <a:rPr lang="ar-DZ" sz="2600" b="1" dirty="0" err="1">
                <a:latin typeface="Sakkal Majalla" pitchFamily="2" charset="-78"/>
                <a:ea typeface="Calibri"/>
                <a:cs typeface="Sakkal Majalla" pitchFamily="2" charset="-78"/>
              </a:rPr>
              <a:t>لهربرت</a:t>
            </a:r>
            <a:r>
              <a:rPr lang="ar-DZ" sz="2600" b="1" dirty="0">
                <a:latin typeface="Sakkal Majalla" pitchFamily="2" charset="-78"/>
                <a:ea typeface="Calibri"/>
                <a:cs typeface="Sakkal Majalla" pitchFamily="2" charset="-78"/>
              </a:rPr>
              <a:t> سايمون</a:t>
            </a:r>
            <a:r>
              <a:rPr lang="ar-DZ" sz="2200" b="1" dirty="0">
                <a:latin typeface="Sakkal Majalla" pitchFamily="2" charset="-78"/>
                <a:ea typeface="Calibri"/>
                <a:cs typeface="+mj-cs"/>
              </a:rPr>
              <a:t> </a:t>
            </a:r>
            <a:r>
              <a:rPr lang="fr-FR" sz="2200" b="1" dirty="0">
                <a:latin typeface="Sakkal Majalla" pitchFamily="2" charset="-78"/>
                <a:ea typeface="Calibri"/>
                <a:cs typeface="+mj-cs"/>
              </a:rPr>
              <a:t>Herbert Simon</a:t>
            </a:r>
            <a:r>
              <a:rPr lang="ar-DZ" sz="2200" b="1" dirty="0">
                <a:latin typeface="Sakkal Majalla" pitchFamily="2" charset="-78"/>
                <a:ea typeface="Calibri"/>
                <a:cs typeface="+mj-cs"/>
              </a:rPr>
              <a:t> (1916-2001):</a:t>
            </a:r>
            <a:r>
              <a:rPr lang="ar-DZ" sz="2200" dirty="0">
                <a:latin typeface="Sakkal Majalla" pitchFamily="2" charset="-78"/>
                <a:ea typeface="Calibri"/>
                <a:cs typeface="+mj-cs"/>
              </a:rPr>
              <a:t> </a:t>
            </a:r>
            <a:r>
              <a:rPr lang="ar-DZ" sz="2600" dirty="0">
                <a:latin typeface="Sakkal Majalla" pitchFamily="2" charset="-78"/>
                <a:ea typeface="Calibri"/>
                <a:cs typeface="Sakkal Majalla" pitchFamily="2" charset="-78"/>
              </a:rPr>
              <a:t>بحسب </a:t>
            </a:r>
            <a:r>
              <a:rPr lang="ar-DZ" sz="2600" dirty="0" err="1">
                <a:latin typeface="Sakkal Majalla" pitchFamily="2" charset="-78"/>
                <a:ea typeface="Calibri"/>
                <a:cs typeface="Sakkal Majalla" pitchFamily="2" charset="-78"/>
              </a:rPr>
              <a:t>سیمون</a:t>
            </a:r>
            <a:r>
              <a:rPr lang="ar-DZ" sz="2600" dirty="0">
                <a:latin typeface="Sakkal Majalla" pitchFamily="2" charset="-78"/>
                <a:ea typeface="Calibri"/>
                <a:cs typeface="Sakkal Majalla" pitchFamily="2" charset="-78"/>
              </a:rPr>
              <a:t> </a:t>
            </a:r>
            <a:r>
              <a:rPr lang="ar-DZ" sz="2600" dirty="0" err="1">
                <a:latin typeface="Sakkal Majalla" pitchFamily="2" charset="-78"/>
                <a:ea typeface="Calibri"/>
                <a:cs typeface="Sakkal Majalla" pitchFamily="2" charset="-78"/>
              </a:rPr>
              <a:t>یتمیز</a:t>
            </a:r>
            <a:r>
              <a:rPr lang="ar-DZ" sz="2600" dirty="0">
                <a:latin typeface="Sakkal Majalla" pitchFamily="2" charset="-78"/>
                <a:ea typeface="Calibri"/>
                <a:cs typeface="Sakkal Majalla" pitchFamily="2" charset="-78"/>
              </a:rPr>
              <a:t> متخذ القرارات (</a:t>
            </a:r>
            <a:r>
              <a:rPr lang="ar-DZ" sz="2600" dirty="0" err="1">
                <a:latin typeface="Sakkal Majalla" pitchFamily="2" charset="-78"/>
                <a:ea typeface="Calibri"/>
                <a:cs typeface="Sakkal Majalla" pitchFamily="2" charset="-78"/>
              </a:rPr>
              <a:t>المدیر</a:t>
            </a:r>
            <a:r>
              <a:rPr lang="ar-DZ" sz="2600" dirty="0">
                <a:latin typeface="Sakkal Majalla" pitchFamily="2" charset="-78"/>
                <a:ea typeface="Calibri"/>
                <a:cs typeface="Sakkal Majalla" pitchFamily="2" charset="-78"/>
              </a:rPr>
              <a:t>) بثلاثة خصائص كبرى</a:t>
            </a:r>
            <a:r>
              <a:rPr lang="fr-FR" sz="2600" dirty="0">
                <a:latin typeface="Sakkal Majalla" pitchFamily="2" charset="-78"/>
                <a:ea typeface="Calibri"/>
                <a:cs typeface="Sakkal Majalla" pitchFamily="2" charset="-78"/>
              </a:rPr>
              <a:t> :</a:t>
            </a:r>
            <a:endParaRPr lang="fr-FR" sz="2600" dirty="0">
              <a:latin typeface="Sakkal Majalla" pitchFamily="2" charset="-78"/>
              <a:cs typeface="Sakkal Majalla" pitchFamily="2" charset="-78"/>
            </a:endParaRPr>
          </a:p>
          <a:p>
            <a:pPr algn="r" rtl="1">
              <a:lnSpc>
                <a:spcPct val="115000"/>
              </a:lnSpc>
              <a:spcAft>
                <a:spcPts val="0"/>
              </a:spcAft>
            </a:pPr>
            <a:r>
              <a:rPr lang="ar-DZ" sz="2600" dirty="0" err="1" smtClean="0">
                <a:latin typeface="Sakkal Majalla" pitchFamily="2" charset="-78"/>
                <a:ea typeface="Calibri"/>
                <a:cs typeface="Sakkal Majalla" pitchFamily="2" charset="-78"/>
              </a:rPr>
              <a:t>لیست</a:t>
            </a:r>
            <a:r>
              <a:rPr lang="ar-DZ" sz="2600" dirty="0" smtClean="0">
                <a:latin typeface="Sakkal Majalla" pitchFamily="2" charset="-78"/>
                <a:ea typeface="Calibri"/>
                <a:cs typeface="Sakkal Majalla" pitchFamily="2" charset="-78"/>
              </a:rPr>
              <a:t> </a:t>
            </a:r>
            <a:r>
              <a:rPr lang="ar-DZ" sz="2600" dirty="0">
                <a:latin typeface="Sakkal Majalla" pitchFamily="2" charset="-78"/>
                <a:ea typeface="Calibri"/>
                <a:cs typeface="Sakkal Majalla" pitchFamily="2" charset="-78"/>
              </a:rPr>
              <a:t>لديه نظرة شاملة </a:t>
            </a:r>
            <a:r>
              <a:rPr lang="ar-DZ" sz="2600" dirty="0" err="1">
                <a:latin typeface="Sakkal Majalla" pitchFamily="2" charset="-78"/>
                <a:ea typeface="Calibri"/>
                <a:cs typeface="Sakkal Majalla" pitchFamily="2" charset="-78"/>
              </a:rPr>
              <a:t>للبیئة</a:t>
            </a:r>
            <a:r>
              <a:rPr lang="ar-DZ" sz="2600" dirty="0">
                <a:latin typeface="Sakkal Majalla" pitchFamily="2" charset="-78"/>
                <a:ea typeface="Calibri"/>
                <a:cs typeface="Sakkal Majalla" pitchFamily="2" charset="-78"/>
              </a:rPr>
              <a:t> </a:t>
            </a:r>
            <a:r>
              <a:rPr lang="ar-DZ" sz="2600" dirty="0" err="1">
                <a:latin typeface="Sakkal Majalla" pitchFamily="2" charset="-78"/>
                <a:ea typeface="Calibri"/>
                <a:cs typeface="Sakkal Majalla" pitchFamily="2" charset="-78"/>
              </a:rPr>
              <a:t>المحیطة</a:t>
            </a:r>
            <a:r>
              <a:rPr lang="ar-DZ" sz="2600" dirty="0">
                <a:latin typeface="Sakkal Majalla" pitchFamily="2" charset="-78"/>
                <a:ea typeface="Calibri"/>
                <a:cs typeface="Sakkal Majalla" pitchFamily="2" charset="-78"/>
              </a:rPr>
              <a:t> بالمنظمة وبالتالي لا </a:t>
            </a:r>
            <a:r>
              <a:rPr lang="ar-DZ" sz="2600" dirty="0" err="1">
                <a:latin typeface="Sakkal Majalla" pitchFamily="2" charset="-78"/>
                <a:ea typeface="Calibri"/>
                <a:cs typeface="Sakkal Majalla" pitchFamily="2" charset="-78"/>
              </a:rPr>
              <a:t>یمكنه</a:t>
            </a:r>
            <a:r>
              <a:rPr lang="ar-DZ" sz="2600" dirty="0">
                <a:latin typeface="Sakkal Majalla" pitchFamily="2" charset="-78"/>
                <a:ea typeface="Calibri"/>
                <a:cs typeface="Sakkal Majalla" pitchFamily="2" charset="-78"/>
              </a:rPr>
              <a:t> معالجة كل المعلومات المتوفرة</a:t>
            </a:r>
            <a:r>
              <a:rPr lang="fr-FR" sz="2600" dirty="0">
                <a:latin typeface="Sakkal Majalla" pitchFamily="2" charset="-78"/>
                <a:ea typeface="Calibri"/>
                <a:cs typeface="Sakkal Majalla" pitchFamily="2" charset="-78"/>
              </a:rPr>
              <a:t> .</a:t>
            </a:r>
          </a:p>
          <a:p>
            <a:pPr algn="r" rtl="1">
              <a:lnSpc>
                <a:spcPct val="115000"/>
              </a:lnSpc>
              <a:spcAft>
                <a:spcPts val="0"/>
              </a:spcAft>
            </a:pPr>
            <a:r>
              <a:rPr lang="ar-DZ" sz="2600" dirty="0" err="1" smtClean="0">
                <a:latin typeface="Sakkal Majalla" pitchFamily="2" charset="-78"/>
                <a:ea typeface="Calibri"/>
                <a:cs typeface="Sakkal Majalla" pitchFamily="2" charset="-78"/>
              </a:rPr>
              <a:t>لیس</a:t>
            </a:r>
            <a:r>
              <a:rPr lang="ar-DZ" sz="2600" dirty="0" smtClean="0">
                <a:latin typeface="Sakkal Majalla" pitchFamily="2" charset="-78"/>
                <a:ea typeface="Calibri"/>
                <a:cs typeface="Sakkal Majalla" pitchFamily="2" charset="-78"/>
              </a:rPr>
              <a:t> </a:t>
            </a:r>
            <a:r>
              <a:rPr lang="ar-DZ" sz="2600" dirty="0">
                <a:latin typeface="Sakkal Majalla" pitchFamily="2" charset="-78"/>
                <a:ea typeface="Calibri"/>
                <a:cs typeface="Sakkal Majalla" pitchFamily="2" charset="-78"/>
              </a:rPr>
              <a:t>للفرد </a:t>
            </a:r>
            <a:r>
              <a:rPr lang="ar-DZ" sz="2600" dirty="0" err="1">
                <a:latin typeface="Sakkal Majalla" pitchFamily="2" charset="-78"/>
                <a:ea typeface="Calibri"/>
                <a:cs typeface="Sakkal Majalla" pitchFamily="2" charset="-78"/>
              </a:rPr>
              <a:t>تفضیلات</a:t>
            </a:r>
            <a:r>
              <a:rPr lang="ar-DZ" sz="2600" dirty="0">
                <a:latin typeface="Sakkal Majalla" pitchFamily="2" charset="-78"/>
                <a:ea typeface="Calibri"/>
                <a:cs typeface="Sakkal Majalla" pitchFamily="2" charset="-78"/>
              </a:rPr>
              <a:t> واضحة، ومتسلسلة، ولكن لديه طموحات </a:t>
            </a:r>
            <a:r>
              <a:rPr lang="ar-DZ" sz="2600" dirty="0" err="1">
                <a:latin typeface="Sakkal Majalla" pitchFamily="2" charset="-78"/>
                <a:ea typeface="Calibri"/>
                <a:cs typeface="Sakkal Majalla" pitchFamily="2" charset="-78"/>
              </a:rPr>
              <a:t>تتغیر</a:t>
            </a:r>
            <a:r>
              <a:rPr lang="ar-DZ" sz="2600" dirty="0">
                <a:latin typeface="Sakkal Majalla" pitchFamily="2" charset="-78"/>
                <a:ea typeface="Calibri"/>
                <a:cs typeface="Sakkal Majalla" pitchFamily="2" charset="-78"/>
              </a:rPr>
              <a:t> </a:t>
            </a:r>
            <a:r>
              <a:rPr lang="ar-DZ" sz="2600" dirty="0" err="1">
                <a:latin typeface="Sakkal Majalla" pitchFamily="2" charset="-78"/>
                <a:ea typeface="Calibri"/>
                <a:cs typeface="Sakkal Majalla" pitchFamily="2" charset="-78"/>
              </a:rPr>
              <a:t>بتغیر</a:t>
            </a:r>
            <a:r>
              <a:rPr lang="ar-DZ" sz="2600" dirty="0">
                <a:latin typeface="Sakkal Majalla" pitchFamily="2" charset="-78"/>
                <a:ea typeface="Calibri"/>
                <a:cs typeface="Sakkal Majalla" pitchFamily="2" charset="-78"/>
              </a:rPr>
              <a:t> الوقت</a:t>
            </a:r>
            <a:r>
              <a:rPr lang="fr-FR" sz="2600" dirty="0">
                <a:latin typeface="Sakkal Majalla" pitchFamily="2" charset="-78"/>
                <a:ea typeface="Calibri"/>
                <a:cs typeface="Sakkal Majalla" pitchFamily="2" charset="-78"/>
              </a:rPr>
              <a:t> .</a:t>
            </a:r>
          </a:p>
          <a:p>
            <a:pPr algn="r" rtl="1">
              <a:lnSpc>
                <a:spcPct val="115000"/>
              </a:lnSpc>
              <a:spcAft>
                <a:spcPts val="0"/>
              </a:spcAft>
            </a:pPr>
            <a:r>
              <a:rPr lang="ar-DZ" sz="2600" dirty="0" smtClean="0">
                <a:latin typeface="Sakkal Majalla" pitchFamily="2" charset="-78"/>
                <a:ea typeface="Calibri"/>
                <a:cs typeface="Sakkal Majalla" pitchFamily="2" charset="-78"/>
              </a:rPr>
              <a:t>متخذ </a:t>
            </a:r>
            <a:r>
              <a:rPr lang="ar-DZ" sz="2600" dirty="0">
                <a:latin typeface="Sakkal Majalla" pitchFamily="2" charset="-78"/>
                <a:ea typeface="Calibri"/>
                <a:cs typeface="Sakkal Majalla" pitchFamily="2" charset="-78"/>
              </a:rPr>
              <a:t>القرارات (</a:t>
            </a:r>
            <a:r>
              <a:rPr lang="ar-DZ" sz="2600" dirty="0" err="1">
                <a:latin typeface="Sakkal Majalla" pitchFamily="2" charset="-78"/>
                <a:ea typeface="Calibri"/>
                <a:cs typeface="Sakkal Majalla" pitchFamily="2" charset="-78"/>
              </a:rPr>
              <a:t>المدیر</a:t>
            </a:r>
            <a:r>
              <a:rPr lang="ar-DZ" sz="2600" dirty="0">
                <a:latin typeface="Sakkal Majalla" pitchFamily="2" charset="-78"/>
                <a:ea typeface="Calibri"/>
                <a:cs typeface="Sakkal Majalla" pitchFamily="2" charset="-78"/>
              </a:rPr>
              <a:t>) لا </a:t>
            </a:r>
            <a:r>
              <a:rPr lang="ar-DZ" sz="2600" dirty="0" err="1">
                <a:latin typeface="Sakkal Majalla" pitchFamily="2" charset="-78"/>
                <a:ea typeface="Calibri"/>
                <a:cs typeface="Sakkal Majalla" pitchFamily="2" charset="-78"/>
              </a:rPr>
              <a:t>یبحث</a:t>
            </a:r>
            <a:r>
              <a:rPr lang="ar-DZ" sz="2600" dirty="0">
                <a:latin typeface="Sakkal Majalla" pitchFamily="2" charset="-78"/>
                <a:ea typeface="Calibri"/>
                <a:cs typeface="Sakkal Majalla" pitchFamily="2" charset="-78"/>
              </a:rPr>
              <a:t> عن </a:t>
            </a:r>
            <a:r>
              <a:rPr lang="ar-DZ" sz="2600" dirty="0" err="1">
                <a:latin typeface="Sakkal Majalla" pitchFamily="2" charset="-78"/>
                <a:ea typeface="Calibri"/>
                <a:cs typeface="Sakkal Majalla" pitchFamily="2" charset="-78"/>
              </a:rPr>
              <a:t>تعظیم</a:t>
            </a:r>
            <a:r>
              <a:rPr lang="ar-DZ" sz="2600" dirty="0">
                <a:latin typeface="Sakkal Majalla" pitchFamily="2" charset="-78"/>
                <a:ea typeface="Calibri"/>
                <a:cs typeface="Sakkal Majalla" pitchFamily="2" charset="-78"/>
              </a:rPr>
              <a:t> نتائج </a:t>
            </a:r>
            <a:r>
              <a:rPr lang="ar-DZ" sz="2600" dirty="0" err="1">
                <a:latin typeface="Sakkal Majalla" pitchFamily="2" charset="-78"/>
                <a:ea typeface="Calibri"/>
                <a:cs typeface="Sakkal Majalla" pitchFamily="2" charset="-78"/>
              </a:rPr>
              <a:t>اختیاراته</a:t>
            </a:r>
            <a:r>
              <a:rPr lang="ar-DZ" sz="2600" dirty="0">
                <a:latin typeface="Sakkal Majalla" pitchFamily="2" charset="-78"/>
                <a:ea typeface="Calibri"/>
                <a:cs typeface="Sakkal Majalla" pitchFamily="2" charset="-78"/>
              </a:rPr>
              <a:t> بقدر ما </a:t>
            </a:r>
            <a:r>
              <a:rPr lang="ar-DZ" sz="2600" dirty="0" err="1">
                <a:latin typeface="Sakkal Majalla" pitchFamily="2" charset="-78"/>
                <a:ea typeface="Calibri"/>
                <a:cs typeface="Sakkal Majalla" pitchFamily="2" charset="-78"/>
              </a:rPr>
              <a:t>یبحث</a:t>
            </a:r>
            <a:r>
              <a:rPr lang="ar-DZ" sz="2600" dirty="0">
                <a:latin typeface="Sakkal Majalla" pitchFamily="2" charset="-78"/>
                <a:ea typeface="Calibri"/>
                <a:cs typeface="Sakkal Majalla" pitchFamily="2" charset="-78"/>
              </a:rPr>
              <a:t> على بلوغ </a:t>
            </a:r>
            <a:r>
              <a:rPr lang="ar-DZ" sz="2600" dirty="0" err="1">
                <a:latin typeface="Sakkal Majalla" pitchFamily="2" charset="-78"/>
                <a:ea typeface="Calibri"/>
                <a:cs typeface="Sakkal Majalla" pitchFamily="2" charset="-78"/>
              </a:rPr>
              <a:t>مستویات</a:t>
            </a:r>
            <a:r>
              <a:rPr lang="ar-DZ" sz="2600" dirty="0">
                <a:latin typeface="Sakkal Majalla" pitchFamily="2" charset="-78"/>
                <a:ea typeface="Calibri"/>
                <a:cs typeface="Sakkal Majalla" pitchFamily="2" charset="-78"/>
              </a:rPr>
              <a:t> </a:t>
            </a:r>
            <a:r>
              <a:rPr lang="ar-DZ" sz="2600" dirty="0" err="1">
                <a:latin typeface="Sakkal Majalla" pitchFamily="2" charset="-78"/>
                <a:ea typeface="Calibri"/>
                <a:cs typeface="Sakkal Majalla" pitchFamily="2" charset="-78"/>
              </a:rPr>
              <a:t>مرضیة</a:t>
            </a:r>
            <a:r>
              <a:rPr lang="ar-DZ" sz="2600" dirty="0">
                <a:latin typeface="Sakkal Majalla" pitchFamily="2" charset="-78"/>
                <a:ea typeface="Calibri"/>
                <a:cs typeface="Sakkal Majalla" pitchFamily="2" charset="-78"/>
              </a:rPr>
              <a:t>  فبالنسبة له </a:t>
            </a:r>
            <a:r>
              <a:rPr lang="ar-DZ" sz="2600" dirty="0" err="1">
                <a:latin typeface="Sakkal Majalla" pitchFamily="2" charset="-78"/>
                <a:ea typeface="Calibri"/>
                <a:cs typeface="Sakkal Majalla" pitchFamily="2" charset="-78"/>
              </a:rPr>
              <a:t>المثلویة</a:t>
            </a:r>
            <a:r>
              <a:rPr lang="fr-FR" sz="2600" dirty="0">
                <a:latin typeface="Sakkal Majalla" pitchFamily="2" charset="-78"/>
                <a:ea typeface="Calibri"/>
                <a:cs typeface="Sakkal Majalla" pitchFamily="2" charset="-78"/>
              </a:rPr>
              <a:t> (l’optimisation) </a:t>
            </a:r>
            <a:r>
              <a:rPr lang="ar-DZ" sz="2600" dirty="0">
                <a:latin typeface="Sakkal Majalla" pitchFamily="2" charset="-78"/>
                <a:ea typeface="Calibri"/>
                <a:cs typeface="Sakkal Majalla" pitchFamily="2" charset="-78"/>
              </a:rPr>
              <a:t>تعتبر مجرد وهم.</a:t>
            </a:r>
            <a:endParaRPr lang="fr-FR" sz="2600" dirty="0">
              <a:latin typeface="Sakkal Majalla" pitchFamily="2" charset="-78"/>
              <a:ea typeface="Calibri"/>
              <a:cs typeface="Sakkal Majalla" pitchFamily="2" charset="-78"/>
            </a:endParaRPr>
          </a:p>
          <a:p>
            <a:pPr marL="0" indent="0" algn="r" rtl="1">
              <a:lnSpc>
                <a:spcPct val="115000"/>
              </a:lnSpc>
              <a:spcAft>
                <a:spcPts val="0"/>
              </a:spcAft>
              <a:buNone/>
            </a:pPr>
            <a:r>
              <a:rPr lang="ar-DZ" sz="2600" dirty="0" smtClean="0">
                <a:latin typeface="Sakkal Majalla" pitchFamily="2" charset="-78"/>
                <a:ea typeface="Calibri"/>
                <a:cs typeface="Sakkal Majalla" pitchFamily="2" charset="-78"/>
              </a:rPr>
              <a:t>  </a:t>
            </a:r>
            <a:r>
              <a:rPr lang="ar-DZ" sz="2600" dirty="0" err="1">
                <a:latin typeface="Sakkal Majalla" pitchFamily="2" charset="-78"/>
                <a:ea typeface="Calibri"/>
                <a:cs typeface="Sakkal Majalla" pitchFamily="2" charset="-78"/>
              </a:rPr>
              <a:t>یرى</a:t>
            </a:r>
            <a:r>
              <a:rPr lang="ar-DZ" sz="2600" dirty="0">
                <a:latin typeface="Sakkal Majalla" pitchFamily="2" charset="-78"/>
                <a:ea typeface="Calibri"/>
                <a:cs typeface="Sakkal Majalla" pitchFamily="2" charset="-78"/>
              </a:rPr>
              <a:t> </a:t>
            </a:r>
            <a:r>
              <a:rPr lang="ar-DZ" sz="2600" dirty="0" err="1">
                <a:latin typeface="Sakkal Majalla" pitchFamily="2" charset="-78"/>
                <a:ea typeface="Calibri"/>
                <a:cs typeface="Sakkal Majalla" pitchFamily="2" charset="-78"/>
              </a:rPr>
              <a:t>سیمون</a:t>
            </a:r>
            <a:r>
              <a:rPr lang="ar-DZ" sz="2600" dirty="0">
                <a:latin typeface="Sakkal Majalla" pitchFamily="2" charset="-78"/>
                <a:ea typeface="Calibri"/>
                <a:cs typeface="Sakkal Majalla" pitchFamily="2" charset="-78"/>
              </a:rPr>
              <a:t> أن </a:t>
            </a:r>
            <a:r>
              <a:rPr lang="ar-DZ" sz="2600" dirty="0" err="1">
                <a:latin typeface="Sakkal Majalla" pitchFamily="2" charset="-78"/>
                <a:ea typeface="Calibri"/>
                <a:cs typeface="Sakkal Majalla" pitchFamily="2" charset="-78"/>
              </a:rPr>
              <a:t>جمیع</a:t>
            </a:r>
            <a:r>
              <a:rPr lang="ar-DZ" sz="2600" dirty="0">
                <a:latin typeface="Sakkal Majalla" pitchFamily="2" charset="-78"/>
                <a:ea typeface="Calibri"/>
                <a:cs typeface="Sakkal Majalla" pitchFamily="2" charset="-78"/>
              </a:rPr>
              <a:t> </a:t>
            </a:r>
            <a:r>
              <a:rPr lang="ar-DZ" sz="2600" dirty="0" err="1">
                <a:latin typeface="Sakkal Majalla" pitchFamily="2" charset="-78"/>
                <a:ea typeface="Calibri"/>
                <a:cs typeface="Sakkal Majalla" pitchFamily="2" charset="-78"/>
              </a:rPr>
              <a:t>العملیات</a:t>
            </a:r>
            <a:r>
              <a:rPr lang="ar-DZ" sz="2600" dirty="0">
                <a:latin typeface="Sakkal Majalla" pitchFamily="2" charset="-78"/>
                <a:ea typeface="Calibri"/>
                <a:cs typeface="Sakkal Majalla" pitchFamily="2" charset="-78"/>
              </a:rPr>
              <a:t> </a:t>
            </a:r>
            <a:r>
              <a:rPr lang="ar-DZ" sz="2600" dirty="0" err="1">
                <a:latin typeface="Sakkal Majalla" pitchFamily="2" charset="-78"/>
                <a:ea typeface="Calibri"/>
                <a:cs typeface="Sakkal Majalla" pitchFamily="2" charset="-78"/>
              </a:rPr>
              <a:t>التنظیمیة</a:t>
            </a:r>
            <a:r>
              <a:rPr lang="ar-DZ" sz="2600" dirty="0">
                <a:latin typeface="Sakkal Majalla" pitchFamily="2" charset="-78"/>
                <a:ea typeface="Calibri"/>
                <a:cs typeface="Sakkal Majalla" pitchFamily="2" charset="-78"/>
              </a:rPr>
              <a:t> تدور حول اتخاذ القرارات وأن السلوك </a:t>
            </a:r>
            <a:r>
              <a:rPr lang="ar-DZ" sz="2600" dirty="0" err="1">
                <a:latin typeface="Sakkal Majalla" pitchFamily="2" charset="-78"/>
                <a:ea typeface="Calibri"/>
                <a:cs typeface="Sakkal Majalla" pitchFamily="2" charset="-78"/>
              </a:rPr>
              <a:t>التنظیمي</a:t>
            </a:r>
            <a:r>
              <a:rPr lang="ar-DZ" sz="2600" dirty="0">
                <a:latin typeface="Sakkal Majalla" pitchFamily="2" charset="-78"/>
                <a:ea typeface="Calibri"/>
                <a:cs typeface="Sakkal Majalla" pitchFamily="2" charset="-78"/>
              </a:rPr>
              <a:t> ما هو إلا </a:t>
            </a:r>
            <a:r>
              <a:rPr lang="ar-DZ" sz="2600" dirty="0" err="1">
                <a:latin typeface="Sakkal Majalla" pitchFamily="2" charset="-78"/>
                <a:ea typeface="Calibri"/>
                <a:cs typeface="Sakkal Majalla" pitchFamily="2" charset="-78"/>
              </a:rPr>
              <a:t>نتیجة</a:t>
            </a:r>
            <a:r>
              <a:rPr lang="ar-DZ" sz="2600" dirty="0">
                <a:latin typeface="Sakkal Majalla" pitchFamily="2" charset="-78"/>
                <a:ea typeface="Calibri"/>
                <a:cs typeface="Sakkal Majalla" pitchFamily="2" charset="-78"/>
              </a:rPr>
              <a:t> لاتخاذ القرارات، إضافة إلى ذلك </a:t>
            </a:r>
            <a:r>
              <a:rPr lang="ar-DZ" sz="2600" dirty="0" err="1">
                <a:latin typeface="Sakkal Majalla" pitchFamily="2" charset="-78"/>
                <a:ea typeface="Calibri"/>
                <a:cs typeface="Sakkal Majalla" pitchFamily="2" charset="-78"/>
              </a:rPr>
              <a:t>میز</a:t>
            </a:r>
            <a:r>
              <a:rPr lang="ar-DZ" sz="2600" dirty="0">
                <a:latin typeface="Sakkal Majalla" pitchFamily="2" charset="-78"/>
                <a:ea typeface="Calibri"/>
                <a:cs typeface="Sakkal Majalla" pitchFamily="2" charset="-78"/>
              </a:rPr>
              <a:t> </a:t>
            </a:r>
            <a:r>
              <a:rPr lang="ar-DZ" sz="2600" dirty="0" err="1">
                <a:latin typeface="Sakkal Majalla" pitchFamily="2" charset="-78"/>
                <a:ea typeface="Calibri"/>
                <a:cs typeface="Sakkal Majalla" pitchFamily="2" charset="-78"/>
              </a:rPr>
              <a:t>بین</a:t>
            </a:r>
            <a:r>
              <a:rPr lang="ar-DZ" sz="2600" dirty="0">
                <a:latin typeface="Sakkal Majalla" pitchFamily="2" charset="-78"/>
                <a:ea typeface="Calibri"/>
                <a:cs typeface="Sakkal Majalla" pitchFamily="2" charset="-78"/>
              </a:rPr>
              <a:t> </a:t>
            </a:r>
            <a:r>
              <a:rPr lang="ar-DZ" sz="2600" dirty="0" err="1">
                <a:latin typeface="Sakkal Majalla" pitchFamily="2" charset="-78"/>
                <a:ea typeface="Calibri"/>
                <a:cs typeface="Sakkal Majalla" pitchFamily="2" charset="-78"/>
              </a:rPr>
              <a:t>صنفین</a:t>
            </a:r>
            <a:r>
              <a:rPr lang="ar-DZ" sz="2600" dirty="0">
                <a:latin typeface="Sakkal Majalla" pitchFamily="2" charset="-78"/>
                <a:ea typeface="Calibri"/>
                <a:cs typeface="Sakkal Majalla" pitchFamily="2" charset="-78"/>
              </a:rPr>
              <a:t> من القرارات وهي؛ القرارات المبرمجة والقرارات </a:t>
            </a:r>
            <a:r>
              <a:rPr lang="ar-DZ" sz="2600" dirty="0" err="1">
                <a:latin typeface="Sakkal Majalla" pitchFamily="2" charset="-78"/>
                <a:ea typeface="Calibri"/>
                <a:cs typeface="Sakkal Majalla" pitchFamily="2" charset="-78"/>
              </a:rPr>
              <a:t>غیر</a:t>
            </a:r>
            <a:r>
              <a:rPr lang="ar-DZ" sz="2600" dirty="0">
                <a:latin typeface="Sakkal Majalla" pitchFamily="2" charset="-78"/>
                <a:ea typeface="Calibri"/>
                <a:cs typeface="Sakkal Majalla" pitchFamily="2" charset="-78"/>
              </a:rPr>
              <a:t> المبرمجة.</a:t>
            </a:r>
            <a:r>
              <a:rPr lang="ar-DZ" sz="2400" dirty="0">
                <a:ea typeface="Calibri"/>
                <a:cs typeface="Simplified Arabic"/>
              </a:rPr>
              <a:t> </a:t>
            </a:r>
            <a:endParaRPr lang="fr-FR" sz="1800" dirty="0">
              <a:ea typeface="Calibri"/>
              <a:cs typeface="Arial"/>
            </a:endParaRPr>
          </a:p>
          <a:p>
            <a:pPr lvl="0" algn="r" rtl="1">
              <a:buFont typeface="Wingdings" pitchFamily="2" charset="2"/>
              <a:buChar char="ü"/>
            </a:pPr>
            <a:endParaRPr lang="ar-DZ" sz="2400" dirty="0" smtClean="0">
              <a:latin typeface="Sakkal Majalla" pitchFamily="2" charset="-78"/>
              <a:ea typeface="Calibri"/>
              <a:cs typeface="Sakkal Majalla" pitchFamily="2" charset="-78"/>
            </a:endParaRPr>
          </a:p>
        </p:txBody>
      </p:sp>
    </p:spTree>
    <p:extLst>
      <p:ext uri="{BB962C8B-B14F-4D97-AF65-F5344CB8AC3E}">
        <p14:creationId xmlns:p14="http://schemas.microsoft.com/office/powerpoint/2010/main" val="34906315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404664"/>
          </a:xfrm>
        </p:spPr>
        <p:txBody>
          <a:bodyPr>
            <a:normAutofit fontScale="90000"/>
          </a:bodyPr>
          <a:lstStyle/>
          <a:p>
            <a:pPr marL="342900" lvl="0" indent="-342900" algn="r" rtl="1">
              <a:lnSpc>
                <a:spcPct val="115000"/>
              </a:lnSpc>
              <a:spcBef>
                <a:spcPct val="20000"/>
              </a:spcBef>
            </a:pPr>
            <a:r>
              <a:rPr lang="fr-FR" sz="1800" dirty="0">
                <a:solidFill>
                  <a:prstClr val="black"/>
                </a:solidFill>
                <a:latin typeface="Sakkal Majalla" pitchFamily="2" charset="-78"/>
                <a:ea typeface="Calibri"/>
                <a:cs typeface="Sakkal Majalla" pitchFamily="2" charset="-78"/>
              </a:rPr>
              <a:t/>
            </a:r>
            <a:br>
              <a:rPr lang="fr-FR" sz="1800" dirty="0">
                <a:solidFill>
                  <a:prstClr val="black"/>
                </a:solidFill>
                <a:latin typeface="Sakkal Majalla" pitchFamily="2" charset="-78"/>
                <a:ea typeface="Calibri"/>
                <a:cs typeface="Sakkal Majalla" pitchFamily="2" charset="-78"/>
              </a:rPr>
            </a:br>
            <a:endParaRPr lang="fr-FR" sz="2800" b="1" dirty="0">
              <a:solidFill>
                <a:srgbClr val="4BACC6"/>
              </a:solidFill>
              <a:latin typeface="Sakkal Majalla" pitchFamily="2" charset="-78"/>
              <a:ea typeface="Calibri"/>
              <a:cs typeface="Sakkal Majalla" pitchFamily="2" charset="-78"/>
            </a:endParaRPr>
          </a:p>
        </p:txBody>
      </p:sp>
      <p:sp>
        <p:nvSpPr>
          <p:cNvPr id="3" name="Espace réservé du contenu 2"/>
          <p:cNvSpPr>
            <a:spLocks noGrp="1"/>
          </p:cNvSpPr>
          <p:nvPr>
            <p:ph idx="1"/>
          </p:nvPr>
        </p:nvSpPr>
        <p:spPr>
          <a:xfrm>
            <a:off x="0" y="0"/>
            <a:ext cx="9144000" cy="6858000"/>
          </a:xfrm>
        </p:spPr>
        <p:txBody>
          <a:bodyPr>
            <a:normAutofit lnSpcReduction="10000"/>
          </a:bodyPr>
          <a:lstStyle/>
          <a:p>
            <a:pPr lvl="0" algn="r" rtl="1">
              <a:lnSpc>
                <a:spcPct val="115000"/>
              </a:lnSpc>
              <a:buFont typeface="Wingdings" pitchFamily="2" charset="2"/>
              <a:buChar char="q"/>
              <a:tabLst>
                <a:tab pos="457200" algn="l"/>
              </a:tabLst>
            </a:pPr>
            <a:r>
              <a:rPr lang="ar-DZ" sz="2800" b="1" dirty="0" smtClean="0">
                <a:solidFill>
                  <a:srgbClr val="FF0000"/>
                </a:solidFill>
                <a:effectLst>
                  <a:outerShdw blurRad="38100" dist="38100" dir="2700000" algn="tl">
                    <a:srgbClr val="000000">
                      <a:alpha val="43137"/>
                    </a:srgbClr>
                  </a:outerShdw>
                </a:effectLst>
                <a:latin typeface="Sakkal Majalla" pitchFamily="2" charset="-78"/>
                <a:ea typeface="Calibri"/>
                <a:cs typeface="Sakkal Majalla" pitchFamily="2" charset="-78"/>
              </a:rPr>
              <a:t>المدارس الحديثة:</a:t>
            </a:r>
          </a:p>
          <a:p>
            <a:pPr lvl="0" algn="r" rtl="1">
              <a:lnSpc>
                <a:spcPct val="115000"/>
              </a:lnSpc>
              <a:buFont typeface="+mj-cs"/>
              <a:buAutoNum type="arabic1Minus"/>
            </a:pPr>
            <a:r>
              <a:rPr lang="ar-DZ" sz="2400" b="1" dirty="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مدرسة النظم</a:t>
            </a:r>
            <a:r>
              <a:rPr lang="ar-DZ" sz="2400" b="1" dirty="0">
                <a:latin typeface="Sakkal Majalla" pitchFamily="2" charset="-78"/>
                <a:ea typeface="Calibri"/>
                <a:cs typeface="Sakkal Majalla" pitchFamily="2" charset="-78"/>
              </a:rPr>
              <a:t>: </a:t>
            </a:r>
            <a:r>
              <a:rPr lang="ar-DZ" sz="2000" dirty="0">
                <a:latin typeface="Sakkal Majalla" pitchFamily="2" charset="-78"/>
                <a:ea typeface="Calibri"/>
                <a:cs typeface="Sakkal Majalla" pitchFamily="2" charset="-78"/>
              </a:rPr>
              <a:t>قامت هذه المدرسة على مفهوم النظام وبالتالي تنظر إلى الإدارة نظرة شمولية وتعتبر أن المؤسسة نظام اجتماعي مفتوح يتكون من عدة أنظمة فرعية وهذه أيضا تتكون من أنظمة فرعية أصغر ترتبط ببعضها البعض، وهذا النظام يعيش في بيئة يحصل من خلالها على عناصره ويتفاعل معها لكون العملية الإدارية التي تتكون مما يلي:</a:t>
            </a:r>
            <a:endParaRPr lang="fr-FR" sz="2000" dirty="0">
              <a:latin typeface="Sakkal Majalla" pitchFamily="2" charset="-78"/>
              <a:ea typeface="Calibri"/>
              <a:cs typeface="Sakkal Majalla" pitchFamily="2" charset="-78"/>
            </a:endParaRPr>
          </a:p>
          <a:p>
            <a:pPr lvl="0" algn="r" rtl="1">
              <a:buFont typeface="+mj-lt"/>
              <a:buAutoNum type="arabicPeriod"/>
            </a:pPr>
            <a:r>
              <a:rPr lang="ar-DZ" sz="2000" b="1" dirty="0">
                <a:latin typeface="Sakkal Majalla" pitchFamily="2" charset="-78"/>
                <a:ea typeface="Calibri"/>
                <a:cs typeface="Sakkal Majalla" pitchFamily="2" charset="-78"/>
              </a:rPr>
              <a:t>المدخلات: </a:t>
            </a:r>
            <a:r>
              <a:rPr lang="ar-DZ" sz="2000" dirty="0">
                <a:latin typeface="Sakkal Majalla" pitchFamily="2" charset="-78"/>
                <a:ea typeface="Calibri"/>
                <a:cs typeface="Sakkal Majalla" pitchFamily="2" charset="-78"/>
              </a:rPr>
              <a:t>المواد الخام، المال، القوى البشرية،..</a:t>
            </a:r>
            <a:endParaRPr lang="fr-FR" sz="2000" dirty="0">
              <a:latin typeface="Sakkal Majalla" pitchFamily="2" charset="-78"/>
              <a:cs typeface="Sakkal Majalla" pitchFamily="2" charset="-78"/>
            </a:endParaRPr>
          </a:p>
          <a:p>
            <a:pPr lvl="0" algn="r" rtl="1">
              <a:buFont typeface="+mj-lt"/>
              <a:buAutoNum type="arabicPeriod"/>
            </a:pPr>
            <a:r>
              <a:rPr lang="ar-DZ" sz="2000" b="1" dirty="0">
                <a:latin typeface="Sakkal Majalla" pitchFamily="2" charset="-78"/>
                <a:ea typeface="Calibri"/>
                <a:cs typeface="Sakkal Majalla" pitchFamily="2" charset="-78"/>
              </a:rPr>
              <a:t>النشاطات والعمليات (المعالجة): </a:t>
            </a:r>
            <a:r>
              <a:rPr lang="ar-DZ" sz="2000" dirty="0">
                <a:latin typeface="Sakkal Majalla" pitchFamily="2" charset="-78"/>
                <a:ea typeface="Calibri"/>
                <a:cs typeface="Sakkal Majalla" pitchFamily="2" charset="-78"/>
              </a:rPr>
              <a:t>وتتكون من القرارات، الاتصالات، الاجراءات وكل الأعمال اللازمة</a:t>
            </a:r>
            <a:endParaRPr lang="fr-FR" sz="2000" dirty="0">
              <a:latin typeface="Sakkal Majalla" pitchFamily="2" charset="-78"/>
              <a:cs typeface="Sakkal Majalla" pitchFamily="2" charset="-78"/>
            </a:endParaRPr>
          </a:p>
          <a:p>
            <a:pPr lvl="0" algn="r" rtl="1">
              <a:buFont typeface="+mj-lt"/>
              <a:buAutoNum type="arabicPeriod"/>
            </a:pPr>
            <a:r>
              <a:rPr lang="ar-DZ" sz="2000" b="1" dirty="0">
                <a:latin typeface="Sakkal Majalla" pitchFamily="2" charset="-78"/>
                <a:ea typeface="Calibri"/>
                <a:cs typeface="Sakkal Majalla" pitchFamily="2" charset="-78"/>
              </a:rPr>
              <a:t>المخرجات: </a:t>
            </a:r>
            <a:r>
              <a:rPr lang="ar-DZ" sz="2000" dirty="0">
                <a:latin typeface="Sakkal Majalla" pitchFamily="2" charset="-78"/>
                <a:ea typeface="Calibri"/>
                <a:cs typeface="Sakkal Majalla" pitchFamily="2" charset="-78"/>
              </a:rPr>
              <a:t>وهي نتائج المدخلات بعد معالجتها</a:t>
            </a:r>
            <a:endParaRPr lang="fr-FR" sz="2000" dirty="0">
              <a:latin typeface="Sakkal Majalla" pitchFamily="2" charset="-78"/>
              <a:cs typeface="Sakkal Majalla" pitchFamily="2" charset="-78"/>
            </a:endParaRPr>
          </a:p>
          <a:p>
            <a:pPr lvl="0" algn="r" rtl="1">
              <a:buFont typeface="+mj-lt"/>
              <a:buAutoNum type="arabicPeriod"/>
            </a:pPr>
            <a:r>
              <a:rPr lang="ar-DZ" sz="2000" b="1" dirty="0">
                <a:latin typeface="Sakkal Majalla" pitchFamily="2" charset="-78"/>
                <a:ea typeface="Calibri"/>
                <a:cs typeface="Sakkal Majalla" pitchFamily="2" charset="-78"/>
              </a:rPr>
              <a:t>البيئة: </a:t>
            </a:r>
            <a:r>
              <a:rPr lang="ar-DZ" sz="2000" dirty="0">
                <a:latin typeface="Sakkal Majalla" pitchFamily="2" charset="-78"/>
                <a:ea typeface="Calibri"/>
                <a:cs typeface="Sakkal Majalla" pitchFamily="2" charset="-78"/>
              </a:rPr>
              <a:t>تتكون من البيئة الداخلية والخارجية</a:t>
            </a:r>
            <a:endParaRPr lang="fr-FR" sz="2000" dirty="0">
              <a:latin typeface="Sakkal Majalla" pitchFamily="2" charset="-78"/>
              <a:cs typeface="Sakkal Majalla" pitchFamily="2" charset="-78"/>
            </a:endParaRPr>
          </a:p>
          <a:p>
            <a:pPr lvl="0" algn="r" rtl="1">
              <a:buFont typeface="+mj-lt"/>
              <a:buAutoNum type="arabicPeriod"/>
            </a:pPr>
            <a:r>
              <a:rPr lang="ar-DZ" sz="2000" b="1" dirty="0">
                <a:latin typeface="Sakkal Majalla" pitchFamily="2" charset="-78"/>
                <a:ea typeface="Calibri"/>
                <a:cs typeface="Sakkal Majalla" pitchFamily="2" charset="-78"/>
              </a:rPr>
              <a:t>التغذية العكسية</a:t>
            </a:r>
            <a:endParaRPr lang="fr-FR" sz="2000" dirty="0">
              <a:latin typeface="Sakkal Majalla" pitchFamily="2" charset="-78"/>
              <a:cs typeface="Sakkal Majalla" pitchFamily="2" charset="-78"/>
            </a:endParaRPr>
          </a:p>
          <a:p>
            <a:pPr algn="r" rtl="1">
              <a:lnSpc>
                <a:spcPct val="115000"/>
              </a:lnSpc>
              <a:spcAft>
                <a:spcPts val="0"/>
              </a:spcAft>
            </a:pPr>
            <a:r>
              <a:rPr lang="ar-DZ" sz="2000" dirty="0">
                <a:latin typeface="Sakkal Majalla" pitchFamily="2" charset="-78"/>
                <a:ea typeface="Calibri"/>
                <a:cs typeface="Sakkal Majalla" pitchFamily="2" charset="-78"/>
              </a:rPr>
              <a:t>    تعد هذه المدرسة من أهم المدارس التي استفادت منها الأبحاث الحديثة في ميدان الإدارة والتسيير حيث تتميز بأنها:</a:t>
            </a:r>
            <a:endParaRPr lang="fr-FR" sz="2000" dirty="0">
              <a:latin typeface="Sakkal Majalla" pitchFamily="2" charset="-78"/>
              <a:ea typeface="Calibri"/>
              <a:cs typeface="Sakkal Majalla" pitchFamily="2" charset="-78"/>
            </a:endParaRPr>
          </a:p>
          <a:p>
            <a:pPr lvl="0" algn="r" rtl="1">
              <a:buFont typeface="Times New Roman"/>
              <a:buChar char="-"/>
              <a:tabLst>
                <a:tab pos="457200" algn="l"/>
              </a:tabLst>
            </a:pPr>
            <a:r>
              <a:rPr lang="ar-DZ" sz="2000" dirty="0">
                <a:latin typeface="Sakkal Majalla" pitchFamily="2" charset="-78"/>
                <a:ea typeface="Calibri"/>
                <a:cs typeface="Sakkal Majalla" pitchFamily="2" charset="-78"/>
              </a:rPr>
              <a:t>اهتمت بالبيئة الخارجية على غرار المدارس السابقة.</a:t>
            </a:r>
            <a:endParaRPr lang="fr-FR" sz="2000" dirty="0">
              <a:latin typeface="Sakkal Majalla" pitchFamily="2" charset="-78"/>
              <a:ea typeface="SimSun"/>
              <a:cs typeface="Sakkal Majalla" pitchFamily="2" charset="-78"/>
            </a:endParaRPr>
          </a:p>
          <a:p>
            <a:pPr lvl="0" algn="r" rtl="1">
              <a:buFont typeface="Times New Roman"/>
              <a:buChar char="-"/>
              <a:tabLst>
                <a:tab pos="457200" algn="l"/>
              </a:tabLst>
            </a:pPr>
            <a:r>
              <a:rPr lang="ar-DZ" sz="2000" dirty="0">
                <a:latin typeface="Sakkal Majalla" pitchFamily="2" charset="-78"/>
                <a:ea typeface="Calibri"/>
                <a:cs typeface="Sakkal Majalla" pitchFamily="2" charset="-78"/>
              </a:rPr>
              <a:t>اوضحت العلاقات المتعددة داخل المنظمة بين مختلف الأنظمة الفرعية والأنظمة التي تتفرع منها.</a:t>
            </a:r>
            <a:endParaRPr lang="fr-FR" sz="2000" dirty="0">
              <a:latin typeface="Sakkal Majalla" pitchFamily="2" charset="-78"/>
              <a:ea typeface="SimSun"/>
              <a:cs typeface="Sakkal Majalla" pitchFamily="2" charset="-78"/>
            </a:endParaRPr>
          </a:p>
          <a:p>
            <a:pPr lvl="0" algn="r" rtl="1">
              <a:buFont typeface="Times New Roman"/>
              <a:buChar char="-"/>
              <a:tabLst>
                <a:tab pos="457200" algn="l"/>
              </a:tabLst>
            </a:pPr>
            <a:r>
              <a:rPr lang="ar-DZ" sz="2000" dirty="0">
                <a:latin typeface="Sakkal Majalla" pitchFamily="2" charset="-78"/>
                <a:ea typeface="Calibri"/>
                <a:cs typeface="Sakkal Majalla" pitchFamily="2" charset="-78"/>
              </a:rPr>
              <a:t>اهتمت بالدراسة الكلية والشاملة للمنظمة بدلا من التركيز على جزء معين مما أعطى انطباعا على أن بعض بحوثها كانت سطحية نوعا ما.</a:t>
            </a:r>
            <a:endParaRPr lang="fr-FR" sz="2000" dirty="0">
              <a:latin typeface="Sakkal Majalla" pitchFamily="2" charset="-78"/>
              <a:ea typeface="SimSun"/>
              <a:cs typeface="Sakkal Majalla" pitchFamily="2" charset="-78"/>
            </a:endParaRPr>
          </a:p>
          <a:p>
            <a:pPr marL="0" lvl="0" indent="0" algn="r" rtl="1">
              <a:lnSpc>
                <a:spcPct val="115000"/>
              </a:lnSpc>
              <a:buNone/>
            </a:pPr>
            <a:r>
              <a:rPr lang="ar-DZ" sz="2000" b="1" dirty="0">
                <a:solidFill>
                  <a:srgbClr val="4BACC6"/>
                </a:solidFill>
                <a:effectLst>
                  <a:outerShdw blurRad="38100" dist="38100" dir="2700000" algn="tl">
                    <a:srgbClr val="000000">
                      <a:alpha val="43137"/>
                    </a:srgbClr>
                  </a:outerShdw>
                </a:effectLst>
                <a:ea typeface="Calibri"/>
                <a:cs typeface="Simplified Arabic"/>
              </a:rPr>
              <a:t>ب المدرسة الظرفية (</a:t>
            </a:r>
            <a:r>
              <a:rPr lang="ar-DZ" sz="2000" b="1" dirty="0" err="1">
                <a:solidFill>
                  <a:srgbClr val="4BACC6"/>
                </a:solidFill>
                <a:effectLst>
                  <a:outerShdw blurRad="38100" dist="38100" dir="2700000" algn="tl">
                    <a:srgbClr val="000000">
                      <a:alpha val="43137"/>
                    </a:srgbClr>
                  </a:outerShdw>
                </a:effectLst>
                <a:ea typeface="Calibri"/>
                <a:cs typeface="Simplified Arabic"/>
              </a:rPr>
              <a:t>الموقفية</a:t>
            </a:r>
            <a:r>
              <a:rPr lang="ar-DZ" sz="2000" b="1" dirty="0">
                <a:solidFill>
                  <a:srgbClr val="4BACC6"/>
                </a:solidFill>
                <a:effectLst>
                  <a:outerShdw blurRad="38100" dist="38100" dir="2700000" algn="tl">
                    <a:srgbClr val="000000">
                      <a:alpha val="43137"/>
                    </a:srgbClr>
                  </a:outerShdw>
                </a:effectLst>
                <a:ea typeface="Calibri"/>
                <a:cs typeface="Simplified Arabic"/>
              </a:rPr>
              <a:t>):</a:t>
            </a:r>
            <a:r>
              <a:rPr lang="ar-DZ" sz="2000" dirty="0">
                <a:solidFill>
                  <a:srgbClr val="4BACC6"/>
                </a:solidFill>
                <a:effectLst>
                  <a:outerShdw blurRad="38100" dist="38100" dir="2700000" algn="tl">
                    <a:srgbClr val="000000">
                      <a:alpha val="43137"/>
                    </a:srgbClr>
                  </a:outerShdw>
                </a:effectLst>
                <a:ea typeface="Calibri"/>
                <a:cs typeface="Simplified Arabic"/>
              </a:rPr>
              <a:t> </a:t>
            </a:r>
            <a:r>
              <a:rPr lang="ar-DZ" sz="2000" dirty="0">
                <a:latin typeface="Sakkal Majalla" pitchFamily="2" charset="-78"/>
                <a:ea typeface="Calibri"/>
                <a:cs typeface="Sakkal Majalla" pitchFamily="2" charset="-78"/>
              </a:rPr>
              <a:t>على افتراض أنه لا توجد نظرية إدارية ثابتة يمكن تطبيقها بشكل مستمر في مختلف انواع المؤسسات ولجميع الظروف فإنه يجب استخدام هذه النظريات بشكل انتقائي حسب الظروف البيئية المحيطة وتطبيق المبادئ الإدارية بشكل يتلاءم مع الظروف البيئية. </a:t>
            </a:r>
            <a:r>
              <a:rPr lang="ar-DZ" sz="2000" dirty="0">
                <a:latin typeface="Sakkal Majalla" pitchFamily="2" charset="-78"/>
                <a:ea typeface="Calibri"/>
                <a:cs typeface="Sakkal Majalla" pitchFamily="2" charset="-78"/>
              </a:rPr>
              <a:t>وقد اعتمدت المدرسة الظرفية على </a:t>
            </a:r>
            <a:r>
              <a:rPr lang="ar-DZ" sz="2000" dirty="0" smtClean="0">
                <a:latin typeface="Sakkal Majalla" pitchFamily="2" charset="-78"/>
                <a:ea typeface="Calibri"/>
                <a:cs typeface="Sakkal Majalla" pitchFamily="2" charset="-78"/>
              </a:rPr>
              <a:t>الدراسات</a:t>
            </a:r>
            <a:r>
              <a:rPr lang="ar-DZ" sz="2000" dirty="0">
                <a:solidFill>
                  <a:prstClr val="black"/>
                </a:solidFill>
                <a:ea typeface="Calibri"/>
                <a:cs typeface="Simplified Arabic"/>
              </a:rPr>
              <a:t> والأبحاث التي أكدت على أهمية المتغيرات البيئية على التنظيم الإداري والعمل في المؤسسة كدراسات  </a:t>
            </a:r>
            <a:r>
              <a:rPr lang="ar-DZ" sz="2000" b="1" dirty="0">
                <a:solidFill>
                  <a:prstClr val="black"/>
                </a:solidFill>
                <a:ea typeface="Calibri"/>
                <a:cs typeface="Simplified Arabic"/>
              </a:rPr>
              <a:t>برنس</a:t>
            </a:r>
            <a:r>
              <a:rPr lang="ar-DZ" sz="2000" dirty="0">
                <a:solidFill>
                  <a:prstClr val="black"/>
                </a:solidFill>
                <a:ea typeface="Calibri"/>
                <a:cs typeface="Simplified Arabic"/>
              </a:rPr>
              <a:t> (1922-2001) </a:t>
            </a:r>
            <a:r>
              <a:rPr lang="ar-DZ" sz="2000" b="1" dirty="0" err="1">
                <a:solidFill>
                  <a:prstClr val="black"/>
                </a:solidFill>
                <a:ea typeface="Calibri"/>
                <a:cs typeface="Simplified Arabic"/>
              </a:rPr>
              <a:t>وستالكر</a:t>
            </a:r>
            <a:r>
              <a:rPr lang="ar-DZ" sz="2000" dirty="0">
                <a:solidFill>
                  <a:prstClr val="black"/>
                </a:solidFill>
                <a:ea typeface="Calibri"/>
                <a:cs typeface="Simplified Arabic"/>
              </a:rPr>
              <a:t> (</a:t>
            </a:r>
            <a:r>
              <a:rPr lang="fr-FR" sz="1800" dirty="0">
                <a:solidFill>
                  <a:prstClr val="black"/>
                </a:solidFill>
                <a:latin typeface="Times New Roman"/>
                <a:ea typeface="Calibri"/>
                <a:cs typeface="Arial"/>
              </a:rPr>
              <a:t>George Macpherson</a:t>
            </a:r>
            <a:r>
              <a:rPr lang="fr-FR" sz="1600" dirty="0">
                <a:solidFill>
                  <a:prstClr val="black"/>
                </a:solidFill>
                <a:ea typeface="Calibri"/>
                <a:cs typeface="Arial"/>
              </a:rPr>
              <a:t> </a:t>
            </a:r>
            <a:r>
              <a:rPr lang="fr-FR" sz="1800" dirty="0">
                <a:solidFill>
                  <a:prstClr val="black"/>
                </a:solidFill>
                <a:latin typeface="Times New Roman"/>
                <a:ea typeface="Calibri"/>
                <a:cs typeface="Arial"/>
              </a:rPr>
              <a:t>STALKER</a:t>
            </a:r>
            <a:r>
              <a:rPr lang="ar-SA" sz="1800" dirty="0">
                <a:solidFill>
                  <a:prstClr val="black"/>
                </a:solidFill>
                <a:ea typeface="Calibri"/>
                <a:cs typeface="Times New Roman"/>
              </a:rPr>
              <a:t> و </a:t>
            </a:r>
            <a:r>
              <a:rPr lang="fr-FR" sz="1800" dirty="0">
                <a:solidFill>
                  <a:prstClr val="black"/>
                </a:solidFill>
                <a:latin typeface="Times New Roman"/>
                <a:ea typeface="Calibri"/>
                <a:cs typeface="Arial"/>
              </a:rPr>
              <a:t>Tom BURNS</a:t>
            </a:r>
            <a:r>
              <a:rPr lang="ar-SA" sz="1600" dirty="0">
                <a:solidFill>
                  <a:prstClr val="black"/>
                </a:solidFill>
                <a:ea typeface="Calibri"/>
              </a:rPr>
              <a:t> </a:t>
            </a:r>
            <a:r>
              <a:rPr lang="ar-DZ" sz="1600" dirty="0" smtClean="0">
                <a:solidFill>
                  <a:prstClr val="black"/>
                </a:solidFill>
                <a:ea typeface="Calibri"/>
              </a:rPr>
              <a:t>)</a:t>
            </a:r>
            <a:r>
              <a:rPr lang="ar-SA" sz="2000" b="1" dirty="0">
                <a:solidFill>
                  <a:prstClr val="black"/>
                </a:solidFill>
                <a:ea typeface="Calibri"/>
                <a:cs typeface="Simplified Arabic"/>
              </a:rPr>
              <a:t> وهنري </a:t>
            </a:r>
            <a:r>
              <a:rPr lang="ar-SA" sz="2000" b="1" dirty="0" err="1">
                <a:solidFill>
                  <a:prstClr val="black"/>
                </a:solidFill>
                <a:ea typeface="Calibri"/>
                <a:cs typeface="Simplified Arabic"/>
              </a:rPr>
              <a:t>منتزبرغ</a:t>
            </a:r>
            <a:r>
              <a:rPr lang="ar-SA" sz="2000" b="1" dirty="0">
                <a:solidFill>
                  <a:prstClr val="black"/>
                </a:solidFill>
                <a:ea typeface="Calibri"/>
                <a:cs typeface="Simplified Arabic"/>
              </a:rPr>
              <a:t>  </a:t>
            </a:r>
            <a:r>
              <a:rPr lang="fr-FR" sz="1800" b="1" dirty="0">
                <a:solidFill>
                  <a:prstClr val="black"/>
                </a:solidFill>
                <a:latin typeface="Times New Roman"/>
                <a:ea typeface="Calibri"/>
                <a:cs typeface="Arial"/>
              </a:rPr>
              <a:t>Henry MINTZBERG</a:t>
            </a:r>
            <a:r>
              <a:rPr lang="fr-FR" sz="1600" b="1" dirty="0">
                <a:solidFill>
                  <a:prstClr val="black"/>
                </a:solidFill>
                <a:latin typeface="Arial"/>
                <a:ea typeface="Calibri"/>
                <a:cs typeface="Arial"/>
              </a:rPr>
              <a:t> </a:t>
            </a:r>
            <a:r>
              <a:rPr lang="ar-SA" sz="1600" b="1" dirty="0">
                <a:solidFill>
                  <a:prstClr val="black"/>
                </a:solidFill>
                <a:latin typeface="Arial"/>
                <a:ea typeface="Calibri"/>
              </a:rPr>
              <a:t>.</a:t>
            </a:r>
            <a:endParaRPr lang="fr-FR" sz="1600" b="1" dirty="0">
              <a:solidFill>
                <a:prstClr val="black"/>
              </a:solidFill>
              <a:ea typeface="Calibri"/>
              <a:cs typeface="Arial"/>
            </a:endParaRPr>
          </a:p>
          <a:p>
            <a:pPr marL="0" lvl="0" indent="0" algn="r" rtl="1">
              <a:lnSpc>
                <a:spcPct val="115000"/>
              </a:lnSpc>
              <a:buNone/>
              <a:tabLst>
                <a:tab pos="457200" algn="l"/>
              </a:tabLst>
            </a:pPr>
            <a:endParaRPr lang="fr-FR" sz="2000" dirty="0">
              <a:latin typeface="Sakkal Majalla" pitchFamily="2" charset="-78"/>
              <a:ea typeface="Calibri"/>
              <a:cs typeface="Sakkal Majalla" pitchFamily="2" charset="-78"/>
            </a:endParaRPr>
          </a:p>
        </p:txBody>
      </p:sp>
    </p:spTree>
    <p:extLst>
      <p:ext uri="{BB962C8B-B14F-4D97-AF65-F5344CB8AC3E}">
        <p14:creationId xmlns:p14="http://schemas.microsoft.com/office/powerpoint/2010/main" val="151758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normAutofit fontScale="92500" lnSpcReduction="20000"/>
          </a:bodyPr>
          <a:lstStyle/>
          <a:p>
            <a:pPr marL="0" lvl="0" indent="0" algn="r" rtl="1">
              <a:lnSpc>
                <a:spcPct val="115000"/>
              </a:lnSpc>
              <a:buNone/>
            </a:pPr>
            <a:r>
              <a:rPr lang="ar-DZ" sz="2000" dirty="0" smtClean="0">
                <a:latin typeface="Sakkal Majalla" pitchFamily="2" charset="-78"/>
                <a:ea typeface="Calibri"/>
                <a:cs typeface="Sakkal Majalla" pitchFamily="2" charset="-78"/>
              </a:rPr>
              <a:t>من </a:t>
            </a:r>
            <a:r>
              <a:rPr lang="ar-DZ" sz="2000" dirty="0">
                <a:latin typeface="Sakkal Majalla" pitchFamily="2" charset="-78"/>
                <a:ea typeface="Calibri"/>
                <a:cs typeface="Sakkal Majalla" pitchFamily="2" charset="-78"/>
              </a:rPr>
              <a:t>إيجابيات هذه المدرسة أنها دعت إلى توحيد النظريات الادارية المختلفة ودعت إلى تكييفها بما يتناسب مع نظام وطبيعة المؤسسات، ومن سلبياتها أنه من الممكن ان يكون هناك تعدد الأساليب الادارية والذي من شانه أن يحدث الفوضى والإرباك في العمل مما يؤثر على الكفاءة الانتاجية.</a:t>
            </a:r>
            <a:endParaRPr lang="fr-FR" sz="2000" dirty="0">
              <a:latin typeface="Sakkal Majalla" pitchFamily="2" charset="-78"/>
              <a:ea typeface="Calibri"/>
              <a:cs typeface="Sakkal Majalla" pitchFamily="2" charset="-78"/>
            </a:endParaRPr>
          </a:p>
          <a:p>
            <a:pPr marL="0" lvl="0" indent="0" algn="r" rtl="1">
              <a:buNone/>
            </a:pPr>
            <a:r>
              <a:rPr lang="ar-DZ" sz="2200" b="1" dirty="0" smtClean="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ت- الادارة </a:t>
            </a:r>
            <a:r>
              <a:rPr lang="ar-DZ" sz="2200" b="1" dirty="0" err="1">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اليبانية</a:t>
            </a:r>
            <a:r>
              <a:rPr lang="ar-DZ" sz="2200" b="1" dirty="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 (نظرية </a:t>
            </a:r>
            <a:r>
              <a:rPr lang="fr-FR" sz="2200" b="1" dirty="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Z</a:t>
            </a:r>
            <a:r>
              <a:rPr lang="ar-DZ" sz="2200" b="1" dirty="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 لوليام أوشي):</a:t>
            </a:r>
            <a:r>
              <a:rPr lang="ar-DZ" sz="2200" dirty="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 </a:t>
            </a:r>
            <a:r>
              <a:rPr lang="ar-DZ" sz="2200" dirty="0">
                <a:latin typeface="Sakkal Majalla" pitchFamily="2" charset="-78"/>
                <a:ea typeface="Calibri"/>
                <a:cs typeface="Sakkal Majalla" pitchFamily="2" charset="-78"/>
              </a:rPr>
              <a:t>لقد عرفت وطورت الإدارة </a:t>
            </a:r>
            <a:r>
              <a:rPr lang="ar-DZ" sz="2200" dirty="0" err="1">
                <a:latin typeface="Sakkal Majalla" pitchFamily="2" charset="-78"/>
                <a:ea typeface="Calibri"/>
                <a:cs typeface="Sakkal Majalla" pitchFamily="2" charset="-78"/>
              </a:rPr>
              <a:t>اليبانية</a:t>
            </a:r>
            <a:r>
              <a:rPr lang="ar-DZ" sz="2200" dirty="0">
                <a:latin typeface="Sakkal Majalla" pitchFamily="2" charset="-78"/>
                <a:ea typeface="Calibri"/>
                <a:cs typeface="Sakkal Majalla" pitchFamily="2" charset="-78"/>
              </a:rPr>
              <a:t> على يد </a:t>
            </a:r>
            <a:r>
              <a:rPr lang="fr-FR" sz="2200" b="1" dirty="0">
                <a:latin typeface="Sakkal Majalla" pitchFamily="2" charset="-78"/>
                <a:ea typeface="Calibri"/>
                <a:cs typeface="Sakkal Majalla" pitchFamily="2" charset="-78"/>
              </a:rPr>
              <a:t>William OUCHI </a:t>
            </a:r>
            <a:r>
              <a:rPr lang="fr-FR" sz="2200" dirty="0">
                <a:latin typeface="Sakkal Majalla" pitchFamily="2" charset="-78"/>
                <a:ea typeface="Calibri"/>
                <a:cs typeface="Sakkal Majalla" pitchFamily="2" charset="-78"/>
              </a:rPr>
              <a:t>(1943 )  </a:t>
            </a:r>
            <a:r>
              <a:rPr lang="ar-DZ" sz="2200" dirty="0">
                <a:latin typeface="Sakkal Majalla" pitchFamily="2" charset="-78"/>
                <a:ea typeface="Calibri"/>
                <a:cs typeface="Sakkal Majalla" pitchFamily="2" charset="-78"/>
              </a:rPr>
              <a:t>سنة1981، حيث تم في نفس النظرية </a:t>
            </a:r>
            <a:r>
              <a:rPr lang="ar-DZ" sz="2200" dirty="0" err="1">
                <a:latin typeface="Sakkal Majalla" pitchFamily="2" charset="-78"/>
                <a:ea typeface="Calibri"/>
                <a:cs typeface="Sakkal Majalla" pitchFamily="2" charset="-78"/>
              </a:rPr>
              <a:t>اليبانية</a:t>
            </a:r>
            <a:r>
              <a:rPr lang="ar-DZ" sz="2200" dirty="0">
                <a:latin typeface="Sakkal Majalla" pitchFamily="2" charset="-78"/>
                <a:ea typeface="Calibri"/>
                <a:cs typeface="Sakkal Majalla" pitchFamily="2" charset="-78"/>
              </a:rPr>
              <a:t> تطوير بعض الممارسات الادارية </a:t>
            </a:r>
            <a:r>
              <a:rPr lang="ar-DZ" sz="2200" dirty="0" err="1">
                <a:latin typeface="Sakkal Majalla" pitchFamily="2" charset="-78"/>
                <a:ea typeface="Calibri"/>
                <a:cs typeface="Sakkal Majalla" pitchFamily="2" charset="-78"/>
              </a:rPr>
              <a:t>اليبانية</a:t>
            </a:r>
            <a:r>
              <a:rPr lang="ar-DZ" sz="2200" dirty="0">
                <a:latin typeface="Sakkal Majalla" pitchFamily="2" charset="-78"/>
                <a:ea typeface="Calibri"/>
                <a:cs typeface="Sakkal Majalla" pitchFamily="2" charset="-78"/>
              </a:rPr>
              <a:t> للتوافق مع البيئة الأمريكية والتي طبقتها العديد من الشركات الأمريكية الكبيرة كشركة </a:t>
            </a:r>
            <a:r>
              <a:rPr lang="fr-FR" sz="2200" dirty="0">
                <a:latin typeface="Sakkal Majalla" pitchFamily="2" charset="-78"/>
                <a:ea typeface="Calibri"/>
                <a:cs typeface="Sakkal Majalla" pitchFamily="2" charset="-78"/>
              </a:rPr>
              <a:t>ABM</a:t>
            </a:r>
            <a:r>
              <a:rPr lang="ar-DZ" sz="2200" dirty="0">
                <a:latin typeface="Sakkal Majalla" pitchFamily="2" charset="-78"/>
                <a:ea typeface="Calibri"/>
                <a:cs typeface="Sakkal Majalla" pitchFamily="2" charset="-78"/>
              </a:rPr>
              <a:t> وشركة جونسن اند جونسن وغيرها من الشركات العالمية. </a:t>
            </a:r>
            <a:endParaRPr lang="fr-FR" sz="2200" dirty="0">
              <a:latin typeface="Sakkal Majalla" pitchFamily="2" charset="-78"/>
              <a:cs typeface="Sakkal Majalla" pitchFamily="2" charset="-78"/>
            </a:endParaRPr>
          </a:p>
          <a:p>
            <a:pPr algn="r" rtl="1">
              <a:lnSpc>
                <a:spcPct val="115000"/>
              </a:lnSpc>
              <a:spcAft>
                <a:spcPts val="0"/>
              </a:spcAft>
            </a:pPr>
            <a:r>
              <a:rPr lang="ar-DZ" sz="2200" dirty="0">
                <a:latin typeface="Sakkal Majalla" pitchFamily="2" charset="-78"/>
                <a:ea typeface="Calibri"/>
                <a:cs typeface="Sakkal Majalla" pitchFamily="2" charset="-78"/>
              </a:rPr>
              <a:t>وتقوم هذه النظرية على المبادئ التالية:</a:t>
            </a:r>
            <a:endParaRPr lang="fr-FR" sz="2200" dirty="0">
              <a:latin typeface="Sakkal Majalla" pitchFamily="2" charset="-78"/>
              <a:ea typeface="Calibri"/>
              <a:cs typeface="Sakkal Majalla" pitchFamily="2" charset="-78"/>
            </a:endParaRPr>
          </a:p>
          <a:p>
            <a:pPr lvl="0" algn="r" rtl="1">
              <a:buFont typeface="+mj-lt"/>
              <a:buAutoNum type="arabicPeriod"/>
            </a:pPr>
            <a:r>
              <a:rPr lang="ar-DZ" sz="2200" dirty="0">
                <a:latin typeface="Sakkal Majalla" pitchFamily="2" charset="-78"/>
                <a:ea typeface="Calibri"/>
                <a:cs typeface="Sakkal Majalla" pitchFamily="2" charset="-78"/>
              </a:rPr>
              <a:t>التشغيل طويل الأجل: حيث يساهم ذلك في الاستقرار والأمن الوظيفي.</a:t>
            </a:r>
            <a:endParaRPr lang="fr-FR" sz="2200" dirty="0">
              <a:latin typeface="Sakkal Majalla" pitchFamily="2" charset="-78"/>
              <a:cs typeface="Sakkal Majalla" pitchFamily="2" charset="-78"/>
            </a:endParaRPr>
          </a:p>
          <a:p>
            <a:pPr lvl="0" algn="r" rtl="1">
              <a:buFont typeface="+mj-lt"/>
              <a:buAutoNum type="arabicPeriod"/>
            </a:pPr>
            <a:r>
              <a:rPr lang="ar-DZ" sz="2200" dirty="0">
                <a:latin typeface="Sakkal Majalla" pitchFamily="2" charset="-78"/>
                <a:ea typeface="Calibri"/>
                <a:cs typeface="Sakkal Majalla" pitchFamily="2" charset="-78"/>
              </a:rPr>
              <a:t>التقويم والترقية بطيئان نسبيا: لإتاحة الفرصة للتأني والدقة في التقويم وفي المقابل يتم التركيز على التدريب والتنمية </a:t>
            </a:r>
            <a:r>
              <a:rPr lang="ar-DZ" sz="2200" dirty="0" err="1">
                <a:latin typeface="Sakkal Majalla" pitchFamily="2" charset="-78"/>
                <a:ea typeface="Calibri"/>
                <a:cs typeface="Sakkal Majalla" pitchFamily="2" charset="-78"/>
              </a:rPr>
              <a:t>الأدارية</a:t>
            </a:r>
            <a:r>
              <a:rPr lang="ar-DZ" sz="2200" dirty="0">
                <a:latin typeface="Sakkal Majalla" pitchFamily="2" charset="-78"/>
                <a:ea typeface="Calibri"/>
                <a:cs typeface="Sakkal Majalla" pitchFamily="2" charset="-78"/>
              </a:rPr>
              <a:t>.</a:t>
            </a:r>
            <a:endParaRPr lang="fr-FR" sz="2200" dirty="0">
              <a:latin typeface="Sakkal Majalla" pitchFamily="2" charset="-78"/>
              <a:cs typeface="Sakkal Majalla" pitchFamily="2" charset="-78"/>
            </a:endParaRPr>
          </a:p>
          <a:p>
            <a:pPr lvl="0" algn="r" rtl="1">
              <a:buFont typeface="+mj-lt"/>
              <a:buAutoNum type="arabicPeriod"/>
            </a:pPr>
            <a:r>
              <a:rPr lang="ar-DZ" sz="2200" dirty="0">
                <a:latin typeface="Sakkal Majalla" pitchFamily="2" charset="-78"/>
                <a:ea typeface="Calibri"/>
                <a:cs typeface="Sakkal Majalla" pitchFamily="2" charset="-78"/>
              </a:rPr>
              <a:t>عدم التخصص في المهنة: وبالتالي التنقل بين الوظائف المختلفة مع تنوع التدريب لإكساب الفرد احساس وشعور أفضل بالمنظمة وبأنشطتها ككل.</a:t>
            </a:r>
            <a:endParaRPr lang="fr-FR" sz="2200" dirty="0">
              <a:latin typeface="Sakkal Majalla" pitchFamily="2" charset="-78"/>
              <a:cs typeface="Sakkal Majalla" pitchFamily="2" charset="-78"/>
            </a:endParaRPr>
          </a:p>
          <a:p>
            <a:pPr lvl="0" algn="r" rtl="1">
              <a:buFont typeface="+mj-lt"/>
              <a:buAutoNum type="arabicPeriod"/>
            </a:pPr>
            <a:r>
              <a:rPr lang="ar-DZ" sz="2200" dirty="0">
                <a:latin typeface="Sakkal Majalla" pitchFamily="2" charset="-78"/>
                <a:ea typeface="Calibri"/>
                <a:cs typeface="Sakkal Majalla" pitchFamily="2" charset="-78"/>
              </a:rPr>
              <a:t>اهتمام اكبر بالرقابة غير الرسمية: </a:t>
            </a:r>
            <a:endParaRPr lang="fr-FR" sz="2200" dirty="0">
              <a:latin typeface="Sakkal Majalla" pitchFamily="2" charset="-78"/>
              <a:cs typeface="Sakkal Majalla" pitchFamily="2" charset="-78"/>
            </a:endParaRPr>
          </a:p>
          <a:p>
            <a:pPr lvl="0" algn="r" rtl="1">
              <a:buFont typeface="+mj-lt"/>
              <a:buAutoNum type="arabicPeriod"/>
            </a:pPr>
            <a:r>
              <a:rPr lang="ar-DZ" sz="2200" dirty="0">
                <a:latin typeface="Sakkal Majalla" pitchFamily="2" charset="-78"/>
                <a:ea typeface="Calibri"/>
                <a:cs typeface="Sakkal Majalla" pitchFamily="2" charset="-78"/>
              </a:rPr>
              <a:t>التركيز على اتخاذ القرارات الجماعية</a:t>
            </a:r>
            <a:endParaRPr lang="fr-FR" sz="2200" dirty="0">
              <a:latin typeface="Sakkal Majalla" pitchFamily="2" charset="-78"/>
              <a:cs typeface="Sakkal Majalla" pitchFamily="2" charset="-78"/>
            </a:endParaRPr>
          </a:p>
          <a:p>
            <a:pPr lvl="0" algn="r" rtl="1">
              <a:buFont typeface="+mj-lt"/>
              <a:buAutoNum type="arabicPeriod"/>
            </a:pPr>
            <a:r>
              <a:rPr lang="ar-DZ" sz="2200" dirty="0">
                <a:latin typeface="Sakkal Majalla" pitchFamily="2" charset="-78"/>
                <a:ea typeface="Calibri"/>
                <a:cs typeface="Sakkal Majalla" pitchFamily="2" charset="-78"/>
              </a:rPr>
              <a:t>توزيع وتخصيص المسؤوليات على اساس شخصي</a:t>
            </a:r>
            <a:endParaRPr lang="fr-FR" sz="2200" dirty="0">
              <a:latin typeface="Sakkal Majalla" pitchFamily="2" charset="-78"/>
              <a:cs typeface="Sakkal Majalla" pitchFamily="2" charset="-78"/>
            </a:endParaRPr>
          </a:p>
          <a:p>
            <a:pPr lvl="0" algn="r" rtl="1">
              <a:buFont typeface="+mj-lt"/>
              <a:buAutoNum type="arabicPeriod"/>
            </a:pPr>
            <a:r>
              <a:rPr lang="ar-DZ" sz="2200" dirty="0">
                <a:latin typeface="Sakkal Majalla" pitchFamily="2" charset="-78"/>
                <a:ea typeface="Calibri"/>
                <a:cs typeface="Sakkal Majalla" pitchFamily="2" charset="-78"/>
              </a:rPr>
              <a:t>الاهتمام الشامل بالأفراد</a:t>
            </a:r>
            <a:endParaRPr lang="fr-FR" sz="2200" dirty="0">
              <a:latin typeface="Sakkal Majalla" pitchFamily="2" charset="-78"/>
              <a:cs typeface="Sakkal Majalla" pitchFamily="2" charset="-78"/>
            </a:endParaRPr>
          </a:p>
          <a:p>
            <a:pPr marL="0" lvl="0" indent="0" algn="r" rtl="1">
              <a:buNone/>
            </a:pPr>
            <a:r>
              <a:rPr lang="ar-DZ" sz="2200" b="1" dirty="0" smtClean="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ث- مدرسة </a:t>
            </a:r>
            <a:r>
              <a:rPr lang="ar-DZ" sz="2200" b="1" dirty="0">
                <a:solidFill>
                  <a:schemeClr val="accent5"/>
                </a:solidFill>
                <a:effectLst>
                  <a:outerShdw blurRad="38100" dist="38100" dir="2700000" algn="tl">
                    <a:srgbClr val="000000">
                      <a:alpha val="43137"/>
                    </a:srgbClr>
                  </a:outerShdw>
                </a:effectLst>
                <a:latin typeface="Sakkal Majalla" pitchFamily="2" charset="-78"/>
                <a:ea typeface="Calibri"/>
                <a:cs typeface="Sakkal Majalla" pitchFamily="2" charset="-78"/>
              </a:rPr>
              <a:t>علم الإدارة: </a:t>
            </a:r>
            <a:r>
              <a:rPr lang="ar-DZ" sz="2200" dirty="0">
                <a:latin typeface="Sakkal Majalla" pitchFamily="2" charset="-78"/>
                <a:ea typeface="Calibri"/>
                <a:cs typeface="Sakkal Majalla" pitchFamily="2" charset="-78"/>
              </a:rPr>
              <a:t>تعرف على أنها بحوث العمليات أو تطبيق الأسلوب العلمي في ّإدارة المؤسسات، وحسب مفهوم هذه النظرية فإنه باستطاعة المسؤولين تحسين أداء مؤسساتهم وتطويرها باستعمال الأسلوب العلمي والطرق الرياضية في حل المشاكل التشغيلية والعملية. </a:t>
            </a:r>
            <a:endParaRPr lang="fr-FR" sz="2200" dirty="0">
              <a:latin typeface="Sakkal Majalla" pitchFamily="2" charset="-78"/>
              <a:cs typeface="Sakkal Majalla" pitchFamily="2" charset="-78"/>
            </a:endParaRPr>
          </a:p>
          <a:p>
            <a:pPr algn="r" rtl="1">
              <a:lnSpc>
                <a:spcPct val="115000"/>
              </a:lnSpc>
              <a:spcAft>
                <a:spcPts val="0"/>
              </a:spcAft>
            </a:pPr>
            <a:r>
              <a:rPr lang="ar-DZ" sz="2200" dirty="0">
                <a:latin typeface="Sakkal Majalla" pitchFamily="2" charset="-78"/>
                <a:ea typeface="Calibri"/>
                <a:cs typeface="Sakkal Majalla" pitchFamily="2" charset="-78"/>
              </a:rPr>
              <a:t>    ويمكن القول</a:t>
            </a:r>
            <a:r>
              <a:rPr lang="ar-SA" sz="2200" dirty="0">
                <a:latin typeface="Sakkal Majalla" pitchFamily="2" charset="-78"/>
                <a:ea typeface="Calibri"/>
                <a:cs typeface="Sakkal Majalla" pitchFamily="2" charset="-78"/>
              </a:rPr>
              <a:t> أن علم </a:t>
            </a:r>
            <a:r>
              <a:rPr lang="ar-SA" sz="2200" dirty="0" err="1">
                <a:latin typeface="Sakkal Majalla" pitchFamily="2" charset="-78"/>
                <a:ea typeface="Calibri"/>
                <a:cs typeface="Sakkal Majalla" pitchFamily="2" charset="-78"/>
              </a:rPr>
              <a:t>الأدارة</a:t>
            </a:r>
            <a:r>
              <a:rPr lang="ar-SA" sz="2200" dirty="0">
                <a:latin typeface="Sakkal Majalla" pitchFamily="2" charset="-78"/>
                <a:ea typeface="Calibri"/>
                <a:cs typeface="Sakkal Majalla" pitchFamily="2" charset="-78"/>
              </a:rPr>
              <a:t> ساهمت في توجيه الفكر الإنساني لحل المشاكل الادارية بطرق علمية إلا أنها لم تعط فكرة كاملة عن الادارة  وخاصة العنصر البشري فيها. ولذلك  يمكن اعتبارها أداة إدارية وليست مدرسة أو نظرية بحيث ان الرياضيات تستخدم في كثير من المجالات الأخرى. </a:t>
            </a:r>
            <a:endParaRPr lang="fr-FR" sz="2200" dirty="0">
              <a:latin typeface="Sakkal Majalla" pitchFamily="2" charset="-78"/>
              <a:ea typeface="Calibri"/>
              <a:cs typeface="Sakkal Majalla" pitchFamily="2" charset="-78"/>
            </a:endParaRPr>
          </a:p>
          <a:p>
            <a:pPr marL="0" indent="0" algn="r" rtl="1">
              <a:buNone/>
            </a:pPr>
            <a:endParaRPr lang="fr-FR" sz="2000" dirty="0">
              <a:latin typeface="Times New Roman" pitchFamily="18" charset="0"/>
              <a:ea typeface="Calibri"/>
              <a:cs typeface="Times New Roman" pitchFamily="18" charset="0"/>
            </a:endParaRPr>
          </a:p>
        </p:txBody>
      </p:sp>
    </p:spTree>
    <p:extLst>
      <p:ext uri="{BB962C8B-B14F-4D97-AF65-F5344CB8AC3E}">
        <p14:creationId xmlns:p14="http://schemas.microsoft.com/office/powerpoint/2010/main" val="3466879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505</TotalTime>
  <Words>1103</Words>
  <Application>Microsoft Office PowerPoint</Application>
  <PresentationFormat>Affichage à l'écran (4:3)</PresentationFormat>
  <Paragraphs>46</Paragraphs>
  <Slides>5</Slides>
  <Notes>0</Notes>
  <HiddenSlides>0</HiddenSlides>
  <MMClips>0</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Thème Office</vt:lpstr>
      <vt:lpstr>Présentation PowerPoint</vt:lpstr>
      <vt:lpstr>Présentation PowerPoint</vt:lpstr>
      <vt:lpstr>Présentation PowerPoint</vt:lpstr>
      <vt:lpstr>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hp</dc:creator>
  <cp:lastModifiedBy>hp</cp:lastModifiedBy>
  <cp:revision>36</cp:revision>
  <dcterms:created xsi:type="dcterms:W3CDTF">2022-11-11T16:07:32Z</dcterms:created>
  <dcterms:modified xsi:type="dcterms:W3CDTF">2022-11-13T20:20:14Z</dcterms:modified>
</cp:coreProperties>
</file>