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456" autoAdjust="0"/>
    <p:restoredTop sz="94660"/>
  </p:normalViewPr>
  <p:slideViewPr>
    <p:cSldViewPr>
      <p:cViewPr>
        <p:scale>
          <a:sx n="80" d="100"/>
          <a:sy n="80" d="100"/>
        </p:scale>
        <p:origin x="-1170" y="21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1BE4DB72-D393-4295-A515-3833886F2A21}" type="datetimeFigureOut">
              <a:rPr lang="fr-FR" smtClean="0"/>
              <a:t>13/11/2022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27213425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BE4DB72-D393-4295-A515-3833886F2A21}" type="datetimeFigureOut">
              <a:rPr lang="fr-FR" smtClean="0"/>
              <a:t>13/11/2022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313102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BE4DB72-D393-4295-A515-3833886F2A21}" type="datetimeFigureOut">
              <a:rPr lang="fr-FR" smtClean="0"/>
              <a:t>13/11/2022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2630430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BE4DB72-D393-4295-A515-3833886F2A21}" type="datetimeFigureOut">
              <a:rPr lang="fr-FR" smtClean="0"/>
              <a:t>13/11/2022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311811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1BE4DB72-D393-4295-A515-3833886F2A21}" type="datetimeFigureOut">
              <a:rPr lang="fr-FR" smtClean="0"/>
              <a:t>13/11/2022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3852557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BE4DB72-D393-4295-A515-3833886F2A21}" type="datetimeFigureOut">
              <a:rPr lang="fr-FR" smtClean="0"/>
              <a:t>13/11/2022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453526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BE4DB72-D393-4295-A515-3833886F2A21}" type="datetimeFigureOut">
              <a:rPr lang="fr-FR" smtClean="0"/>
              <a:t>13/11/2022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141148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1BE4DB72-D393-4295-A515-3833886F2A21}" type="datetimeFigureOut">
              <a:rPr lang="fr-FR" smtClean="0"/>
              <a:t>13/11/2022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2630482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BE4DB72-D393-4295-A515-3833886F2A21}" type="datetimeFigureOut">
              <a:rPr lang="fr-FR" smtClean="0"/>
              <a:t>13/11/2022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2391162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BE4DB72-D393-4295-A515-3833886F2A21}" type="datetimeFigureOut">
              <a:rPr lang="fr-FR" smtClean="0"/>
              <a:t>13/11/2022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3564297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BE4DB72-D393-4295-A515-3833886F2A21}" type="datetimeFigureOut">
              <a:rPr lang="fr-FR" smtClean="0"/>
              <a:t>13/11/2022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4109999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E4DB72-D393-4295-A515-3833886F2A21}" type="datetimeFigureOut">
              <a:rPr lang="fr-FR" smtClean="0"/>
              <a:t>13/11/2022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A842A9-A155-4261-B47C-A0DE78AF62BE}" type="slidenum">
              <a:rPr lang="fr-FR" smtClean="0"/>
              <a:t>‹N°›</a:t>
            </a:fld>
            <a:endParaRPr lang="fr-FR"/>
          </a:p>
        </p:txBody>
      </p:sp>
    </p:spTree>
    <p:extLst>
      <p:ext uri="{BB962C8B-B14F-4D97-AF65-F5344CB8AC3E}">
        <p14:creationId xmlns:p14="http://schemas.microsoft.com/office/powerpoint/2010/main" val="36398406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25000" lnSpcReduction="20000"/>
          </a:bodyPr>
          <a:lstStyle/>
          <a:p>
            <a:pPr algn="r" rtl="1">
              <a:lnSpc>
                <a:spcPct val="115000"/>
              </a:lnSpc>
              <a:spcAft>
                <a:spcPts val="0"/>
              </a:spcAft>
            </a:pPr>
            <a:r>
              <a:rPr lang="ar-DZ" sz="8000" b="1" u="sng" dirty="0">
                <a:latin typeface="Sakkal Majalla" pitchFamily="2" charset="-78"/>
                <a:ea typeface="Calibri"/>
                <a:cs typeface="Sakkal Majalla" pitchFamily="2" charset="-78"/>
              </a:rPr>
              <a:t>المحاضرة </a:t>
            </a:r>
            <a:r>
              <a:rPr lang="ar-DZ" sz="8000" b="1" u="sng" dirty="0" smtClean="0">
                <a:latin typeface="Sakkal Majalla" pitchFamily="2" charset="-78"/>
                <a:ea typeface="Calibri"/>
                <a:cs typeface="Sakkal Majalla" pitchFamily="2" charset="-78"/>
              </a:rPr>
              <a:t>الثالثة</a:t>
            </a:r>
            <a:endParaRPr lang="fr-FR" sz="5600" dirty="0">
              <a:latin typeface="Sakkal Majalla" pitchFamily="2" charset="-78"/>
              <a:ea typeface="Calibri"/>
              <a:cs typeface="Sakkal Majalla" pitchFamily="2" charset="-78"/>
            </a:endParaRPr>
          </a:p>
          <a:p>
            <a:pPr algn="just" rtl="1">
              <a:lnSpc>
                <a:spcPct val="115000"/>
              </a:lnSpc>
              <a:spcAft>
                <a:spcPts val="0"/>
              </a:spcAft>
            </a:pPr>
            <a:r>
              <a:rPr lang="ar-DZ" dirty="0" smtClean="0">
                <a:latin typeface="Sakkal Majalla" pitchFamily="2" charset="-78"/>
                <a:ea typeface="Calibri"/>
                <a:cs typeface="Sakkal Majalla" pitchFamily="2" charset="-78"/>
              </a:rPr>
              <a:t>   </a:t>
            </a:r>
            <a:endParaRPr lang="ar-DZ" dirty="0" smtClean="0">
              <a:latin typeface="Sakkal Majalla" pitchFamily="2" charset="-78"/>
              <a:ea typeface="Calibri"/>
              <a:cs typeface="Sakkal Majalla" pitchFamily="2" charset="-78"/>
            </a:endParaRPr>
          </a:p>
          <a:p>
            <a:pPr algn="just" rtl="1">
              <a:lnSpc>
                <a:spcPct val="115000"/>
              </a:lnSpc>
              <a:spcAft>
                <a:spcPts val="0"/>
              </a:spcAft>
            </a:pPr>
            <a:endParaRPr lang="ar-DZ" dirty="0">
              <a:latin typeface="Sakkal Majalla" pitchFamily="2" charset="-78"/>
              <a:ea typeface="Calibri"/>
              <a:cs typeface="Sakkal Majalla" pitchFamily="2" charset="-78"/>
            </a:endParaRPr>
          </a:p>
          <a:p>
            <a:pPr algn="just" rtl="1">
              <a:lnSpc>
                <a:spcPct val="115000"/>
              </a:lnSpc>
              <a:spcAft>
                <a:spcPts val="0"/>
              </a:spcAft>
            </a:pPr>
            <a:endParaRPr lang="ar-DZ" dirty="0" smtClean="0">
              <a:latin typeface="Sakkal Majalla" pitchFamily="2" charset="-78"/>
              <a:ea typeface="Calibri"/>
              <a:cs typeface="Sakkal Majalla" pitchFamily="2" charset="-78"/>
            </a:endParaRPr>
          </a:p>
          <a:p>
            <a:pPr algn="just" rtl="1">
              <a:lnSpc>
                <a:spcPct val="115000"/>
              </a:lnSpc>
              <a:spcAft>
                <a:spcPts val="0"/>
              </a:spcAft>
            </a:pPr>
            <a:endParaRPr lang="ar-DZ" dirty="0">
              <a:latin typeface="Sakkal Majalla" pitchFamily="2" charset="-78"/>
              <a:ea typeface="Calibri"/>
              <a:cs typeface="Sakkal Majalla" pitchFamily="2" charset="-78"/>
            </a:endParaRPr>
          </a:p>
          <a:p>
            <a:pPr algn="just" rtl="1">
              <a:lnSpc>
                <a:spcPct val="115000"/>
              </a:lnSpc>
              <a:spcAft>
                <a:spcPts val="0"/>
              </a:spcAft>
            </a:pPr>
            <a:endParaRPr lang="ar-DZ" dirty="0" smtClean="0">
              <a:latin typeface="Sakkal Majalla" pitchFamily="2" charset="-78"/>
              <a:ea typeface="Calibri"/>
              <a:cs typeface="Sakkal Majalla" pitchFamily="2" charset="-78"/>
            </a:endParaRPr>
          </a:p>
          <a:p>
            <a:pPr marL="0" indent="0" algn="just" rtl="1">
              <a:lnSpc>
                <a:spcPct val="115000"/>
              </a:lnSpc>
              <a:spcAft>
                <a:spcPts val="0"/>
              </a:spcAft>
              <a:buNone/>
            </a:pPr>
            <a:endParaRPr lang="ar-DZ" dirty="0" smtClean="0">
              <a:latin typeface="Sakkal Majalla" pitchFamily="2" charset="-78"/>
              <a:ea typeface="Calibri"/>
              <a:cs typeface="Sakkal Majalla" pitchFamily="2" charset="-78"/>
            </a:endParaRPr>
          </a:p>
          <a:p>
            <a:pPr algn="just" rtl="1">
              <a:lnSpc>
                <a:spcPct val="115000"/>
              </a:lnSpc>
              <a:spcAft>
                <a:spcPts val="0"/>
              </a:spcAft>
            </a:pPr>
            <a:endParaRPr lang="ar-DZ" dirty="0">
              <a:latin typeface="Sakkal Majalla" pitchFamily="2" charset="-78"/>
              <a:ea typeface="Calibri"/>
              <a:cs typeface="Sakkal Majalla" pitchFamily="2" charset="-78"/>
            </a:endParaRPr>
          </a:p>
          <a:p>
            <a:pPr marL="0" lvl="0" indent="0" algn="ctr" rtl="1">
              <a:spcBef>
                <a:spcPts val="0"/>
              </a:spcBef>
              <a:buNone/>
            </a:pPr>
            <a:r>
              <a:rPr lang="ar-DZ" sz="14400" b="1" dirty="0" smtClean="0">
                <a:solidFill>
                  <a:srgbClr val="4F81BD">
                    <a:lumMod val="75000"/>
                  </a:srgbClr>
                </a:solidFill>
                <a:latin typeface="Sakkal Majalla" pitchFamily="2" charset="-78"/>
                <a:cs typeface="Sakkal Majalla" pitchFamily="2" charset="-78"/>
              </a:rPr>
              <a:t>1- </a:t>
            </a:r>
            <a:r>
              <a:rPr lang="ar-DZ" sz="11200" b="1" dirty="0" smtClean="0">
                <a:solidFill>
                  <a:srgbClr val="4F81BD">
                    <a:lumMod val="75000"/>
                  </a:srgbClr>
                </a:solidFill>
                <a:latin typeface="Sakkal Majalla" pitchFamily="2" charset="-78"/>
                <a:cs typeface="Sakkal Majalla" pitchFamily="2" charset="-78"/>
              </a:rPr>
              <a:t>مراحل تطور التسيير</a:t>
            </a:r>
            <a:endParaRPr lang="fr-FR" sz="11200" dirty="0">
              <a:latin typeface="Sakkal Majalla" pitchFamily="2" charset="-78"/>
              <a:cs typeface="Sakkal Majalla" pitchFamily="2" charset="-78"/>
            </a:endParaRPr>
          </a:p>
          <a:p>
            <a:pPr marL="0" indent="0" algn="r" rtl="1">
              <a:lnSpc>
                <a:spcPct val="115000"/>
              </a:lnSpc>
              <a:spcAft>
                <a:spcPts val="0"/>
              </a:spcAft>
              <a:buNone/>
            </a:pPr>
            <a:r>
              <a:rPr lang="ar-DZ" sz="9600" dirty="0">
                <a:latin typeface="Sakkal Majalla" pitchFamily="2" charset="-78"/>
                <a:ea typeface="Calibri"/>
                <a:cs typeface="Sakkal Majalla" pitchFamily="2" charset="-78"/>
              </a:rPr>
              <a:t> </a:t>
            </a:r>
            <a:r>
              <a:rPr lang="ar-DZ" sz="9600" dirty="0" smtClean="0">
                <a:latin typeface="Sakkal Majalla" pitchFamily="2" charset="-78"/>
                <a:ea typeface="Calibri"/>
                <a:cs typeface="Sakkal Majalla" pitchFamily="2" charset="-78"/>
              </a:rPr>
              <a:t>            </a:t>
            </a:r>
            <a:r>
              <a:rPr lang="ar-SA" sz="9600" dirty="0" smtClean="0">
                <a:latin typeface="Sakkal Majalla" pitchFamily="2" charset="-78"/>
                <a:ea typeface="Calibri"/>
                <a:cs typeface="Sakkal Majalla" pitchFamily="2" charset="-78"/>
              </a:rPr>
              <a:t>سنستعرض </a:t>
            </a:r>
            <a:r>
              <a:rPr lang="ar-SA" sz="9600" dirty="0">
                <a:latin typeface="Sakkal Majalla" pitchFamily="2" charset="-78"/>
                <a:ea typeface="Calibri"/>
                <a:cs typeface="Sakkal Majalla" pitchFamily="2" charset="-78"/>
              </a:rPr>
              <a:t>بعض الاتجاهات الفكرية في مجال الإدارة والتسيير حتى نتمكن من متابعة المراحل التي مر بها الفكر الاداري في تطوره من خلال تسليط الضوء على المدارس المختلفة معتمدين على التدرج الزمني لظهور المدارس.</a:t>
            </a:r>
            <a:endParaRPr lang="fr-FR" sz="9600" dirty="0">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endParaRPr>
          </a:p>
          <a:p>
            <a:pPr lvl="1" algn="r" rtl="1">
              <a:buFont typeface="Wingdings" pitchFamily="2" charset="2"/>
              <a:buChar char="q"/>
            </a:pPr>
            <a:r>
              <a:rPr lang="ar-DZ" sz="9600" b="1" dirty="0">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rPr>
              <a:t>المدرسة الكلاسيكية (1900)</a:t>
            </a:r>
            <a:endParaRPr lang="fr-FR" sz="9600" dirty="0">
              <a:solidFill>
                <a:srgbClr val="FF0000"/>
              </a:solidFill>
              <a:effectLst>
                <a:outerShdw blurRad="38100" dist="38100" dir="2700000" algn="tl">
                  <a:srgbClr val="000000">
                    <a:alpha val="43137"/>
                  </a:srgbClr>
                </a:outerShdw>
              </a:effectLst>
              <a:latin typeface="Sakkal Majalla" pitchFamily="2" charset="-78"/>
              <a:cs typeface="Sakkal Majalla" pitchFamily="2" charset="-78"/>
            </a:endParaRPr>
          </a:p>
          <a:p>
            <a:pPr algn="r" rtl="1">
              <a:lnSpc>
                <a:spcPct val="115000"/>
              </a:lnSpc>
              <a:spcAft>
                <a:spcPts val="0"/>
              </a:spcAft>
            </a:pPr>
            <a:r>
              <a:rPr lang="ar-DZ" sz="9600" dirty="0">
                <a:latin typeface="Sakkal Majalla" pitchFamily="2" charset="-78"/>
                <a:ea typeface="Calibri"/>
                <a:cs typeface="Sakkal Majalla" pitchFamily="2" charset="-78"/>
              </a:rPr>
              <a:t>    تعتبر هذه المدرسة الإطار الفكري الأول الجامع لمساهمات مفكري التسيير، كما عرفت باسم "المدرسة العلمية" باعتبارها أول المدارس التي أضفت الطابع العلمي على التسيير، ووجهت اهتمام المسيرين نحو كفاءة استخدام الموارد لرفع مستوى الأداء ومن أهم مبادئها نجد:</a:t>
            </a:r>
            <a:endParaRPr lang="fr-FR" sz="9600" dirty="0">
              <a:latin typeface="Sakkal Majalla" pitchFamily="2" charset="-78"/>
              <a:ea typeface="Calibri"/>
              <a:cs typeface="Sakkal Majalla" pitchFamily="2" charset="-78"/>
            </a:endParaRPr>
          </a:p>
          <a:p>
            <a:pPr lvl="0" algn="r" rtl="1">
              <a:buFont typeface="Simplified Arabic"/>
              <a:buChar char="-"/>
            </a:pPr>
            <a:r>
              <a:rPr lang="ar-DZ" sz="9600" dirty="0">
                <a:latin typeface="Sakkal Majalla" pitchFamily="2" charset="-78"/>
                <a:ea typeface="Calibri"/>
                <a:cs typeface="Sakkal Majalla" pitchFamily="2" charset="-78"/>
              </a:rPr>
              <a:t>وحدة القيادة والادارة</a:t>
            </a:r>
            <a:endParaRPr lang="fr-FR" sz="9600" dirty="0">
              <a:latin typeface="Sakkal Majalla" pitchFamily="2" charset="-78"/>
              <a:ea typeface="Calibri"/>
              <a:cs typeface="Sakkal Majalla" pitchFamily="2" charset="-78"/>
            </a:endParaRPr>
          </a:p>
          <a:p>
            <a:pPr lvl="0" algn="r" rtl="1">
              <a:buFont typeface="Simplified Arabic"/>
              <a:buChar char="-"/>
            </a:pPr>
            <a:r>
              <a:rPr lang="ar-DZ" sz="9600" dirty="0">
                <a:latin typeface="Sakkal Majalla" pitchFamily="2" charset="-78"/>
                <a:ea typeface="Calibri"/>
                <a:cs typeface="Sakkal Majalla" pitchFamily="2" charset="-78"/>
              </a:rPr>
              <a:t>مركزية السلطة</a:t>
            </a:r>
            <a:endParaRPr lang="fr-FR" sz="9600" dirty="0">
              <a:latin typeface="Sakkal Majalla" pitchFamily="2" charset="-78"/>
              <a:ea typeface="Calibri"/>
              <a:cs typeface="Sakkal Majalla" pitchFamily="2" charset="-78"/>
            </a:endParaRPr>
          </a:p>
          <a:p>
            <a:pPr lvl="0" algn="r" rtl="1">
              <a:buFont typeface="Simplified Arabic"/>
              <a:buChar char="-"/>
            </a:pPr>
            <a:r>
              <a:rPr lang="ar-DZ" sz="9600" dirty="0">
                <a:latin typeface="Sakkal Majalla" pitchFamily="2" charset="-78"/>
                <a:ea typeface="Calibri"/>
                <a:cs typeface="Sakkal Majalla" pitchFamily="2" charset="-78"/>
              </a:rPr>
              <a:t>تقسيم العمل وتخصص الوظائف</a:t>
            </a:r>
            <a:endParaRPr lang="fr-FR" sz="9600" dirty="0">
              <a:latin typeface="Sakkal Majalla" pitchFamily="2" charset="-78"/>
              <a:ea typeface="Calibri"/>
              <a:cs typeface="Sakkal Majalla" pitchFamily="2" charset="-78"/>
            </a:endParaRPr>
          </a:p>
          <a:p>
            <a:pPr lvl="0" algn="r" rtl="1">
              <a:buFont typeface="Simplified Arabic"/>
              <a:buChar char="-"/>
            </a:pPr>
            <a:r>
              <a:rPr lang="ar-DZ" sz="9600" dirty="0">
                <a:latin typeface="Sakkal Majalla" pitchFamily="2" charset="-78"/>
                <a:ea typeface="Calibri"/>
                <a:cs typeface="Sakkal Majalla" pitchFamily="2" charset="-78"/>
              </a:rPr>
              <a:t>تعقد التنظيم (بشكله الهرمي، اجراءاته، قواعده،...)</a:t>
            </a:r>
            <a:endParaRPr lang="fr-FR" sz="9600" dirty="0">
              <a:latin typeface="Sakkal Majalla" pitchFamily="2" charset="-78"/>
              <a:ea typeface="Calibri"/>
              <a:cs typeface="Sakkal Majalla" pitchFamily="2" charset="-78"/>
            </a:endParaRPr>
          </a:p>
          <a:p>
            <a:pPr lvl="0" algn="r" rtl="1">
              <a:buFont typeface="Simplified Arabic"/>
              <a:buChar char="-"/>
            </a:pPr>
            <a:r>
              <a:rPr lang="ar-DZ" sz="9600" dirty="0">
                <a:latin typeface="Sakkal Majalla" pitchFamily="2" charset="-78"/>
                <a:ea typeface="Calibri"/>
                <a:cs typeface="Sakkal Majalla" pitchFamily="2" charset="-78"/>
              </a:rPr>
              <a:t>الفصل بين الوظائف</a:t>
            </a:r>
            <a:endParaRPr lang="fr-FR" sz="9600" dirty="0">
              <a:latin typeface="Sakkal Majalla" pitchFamily="2" charset="-78"/>
              <a:ea typeface="Calibri"/>
              <a:cs typeface="Sakkal Majalla" pitchFamily="2" charset="-78"/>
            </a:endParaRPr>
          </a:p>
          <a:p>
            <a:pPr lvl="0" algn="r" rtl="1">
              <a:buFont typeface="Simplified Arabic"/>
              <a:buChar char="-"/>
            </a:pPr>
            <a:r>
              <a:rPr lang="ar-DZ" sz="9600" dirty="0">
                <a:latin typeface="Sakkal Majalla" pitchFamily="2" charset="-78"/>
                <a:ea typeface="Calibri"/>
                <a:cs typeface="Sakkal Majalla" pitchFamily="2" charset="-78"/>
              </a:rPr>
              <a:t>التحليل العقلاني والعلمي للعمل</a:t>
            </a:r>
            <a:endParaRPr lang="fr-FR" sz="9600" dirty="0">
              <a:latin typeface="Sakkal Majalla" pitchFamily="2" charset="-78"/>
              <a:ea typeface="Calibri"/>
              <a:cs typeface="Sakkal Majalla" pitchFamily="2" charset="-78"/>
            </a:endParaRPr>
          </a:p>
          <a:p>
            <a:pPr lvl="0" algn="r" rtl="1">
              <a:buFont typeface="Simplified Arabic"/>
              <a:buChar char="-"/>
            </a:pPr>
            <a:r>
              <a:rPr lang="ar-DZ" sz="9600" dirty="0">
                <a:latin typeface="Sakkal Majalla" pitchFamily="2" charset="-78"/>
                <a:ea typeface="Calibri"/>
                <a:cs typeface="Sakkal Majalla" pitchFamily="2" charset="-78"/>
              </a:rPr>
              <a:t>ايجاد امثل طريقة لأداء العمل</a:t>
            </a:r>
            <a:endParaRPr lang="fr-FR" sz="9600" dirty="0">
              <a:latin typeface="Sakkal Majalla" pitchFamily="2" charset="-78"/>
              <a:ea typeface="Calibri"/>
              <a:cs typeface="Sakkal Majalla" pitchFamily="2" charset="-78"/>
            </a:endParaRPr>
          </a:p>
          <a:p>
            <a:pPr marL="0" indent="0" algn="just" rtl="1">
              <a:lnSpc>
                <a:spcPct val="115000"/>
              </a:lnSpc>
              <a:spcAft>
                <a:spcPts val="0"/>
              </a:spcAft>
              <a:buNone/>
            </a:pPr>
            <a:endParaRPr lang="fr-FR" dirty="0">
              <a:latin typeface="Sakkal Majalla" pitchFamily="2" charset="-78"/>
              <a:cs typeface="Sakkal Majalla" pitchFamily="2" charset="-78"/>
            </a:endParaRPr>
          </a:p>
        </p:txBody>
      </p:sp>
      <p:sp>
        <p:nvSpPr>
          <p:cNvPr id="4" name="Plaque 3"/>
          <p:cNvSpPr/>
          <p:nvPr/>
        </p:nvSpPr>
        <p:spPr>
          <a:xfrm>
            <a:off x="467544" y="188640"/>
            <a:ext cx="6696744" cy="1035496"/>
          </a:xfrm>
          <a:prstGeom prst="bevel">
            <a:avLst/>
          </a:prstGeom>
        </p:spPr>
        <p:style>
          <a:lnRef idx="2">
            <a:schemeClr val="accent1"/>
          </a:lnRef>
          <a:fillRef idx="1">
            <a:schemeClr val="lt1"/>
          </a:fillRef>
          <a:effectRef idx="0">
            <a:schemeClr val="accent1"/>
          </a:effectRef>
          <a:fontRef idx="minor">
            <a:schemeClr val="dk1"/>
          </a:fontRef>
        </p:style>
        <p:txBody>
          <a:bodyPr rtlCol="0" anchor="ctr"/>
          <a:lstStyle/>
          <a:p>
            <a:pPr lvl="0" algn="just" rtl="1"/>
            <a:r>
              <a:rPr lang="ar-DZ" sz="3600" b="1" i="1" u="sng" dirty="0">
                <a:solidFill>
                  <a:srgbClr val="C00000"/>
                </a:solidFill>
                <a:latin typeface="Sakkal Majalla" pitchFamily="2" charset="-78"/>
                <a:cs typeface="Sakkal Majalla" pitchFamily="2" charset="-78"/>
              </a:rPr>
              <a:t>المحور </a:t>
            </a:r>
            <a:r>
              <a:rPr lang="ar-DZ" sz="3600" b="1" i="1" u="sng" dirty="0" smtClean="0">
                <a:solidFill>
                  <a:srgbClr val="C00000"/>
                </a:solidFill>
                <a:latin typeface="Sakkal Majalla" pitchFamily="2" charset="-78"/>
                <a:cs typeface="Sakkal Majalla" pitchFamily="2" charset="-78"/>
              </a:rPr>
              <a:t>الثاني: ماهية نظام التسيير</a:t>
            </a:r>
            <a:endParaRPr lang="fr-FR" sz="3600" b="1" i="1" u="sng" dirty="0">
              <a:solidFill>
                <a:srgbClr val="C00000"/>
              </a:solidFill>
              <a:latin typeface="Sakkal Majalla" pitchFamily="2" charset="-78"/>
              <a:cs typeface="+mj-cs"/>
            </a:endParaRPr>
          </a:p>
        </p:txBody>
      </p:sp>
    </p:spTree>
    <p:extLst>
      <p:ext uri="{BB962C8B-B14F-4D97-AF65-F5344CB8AC3E}">
        <p14:creationId xmlns:p14="http://schemas.microsoft.com/office/powerpoint/2010/main" val="22471164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lgn="r" rtl="1">
              <a:lnSpc>
                <a:spcPct val="115000"/>
              </a:lnSpc>
              <a:spcAft>
                <a:spcPts val="0"/>
              </a:spcAft>
            </a:pPr>
            <a:r>
              <a:rPr lang="ar-DZ" sz="2400" dirty="0">
                <a:ea typeface="Calibri"/>
                <a:cs typeface="Simplified Arabic"/>
              </a:rPr>
              <a:t>ومن نماذج هذه المدرسة:</a:t>
            </a:r>
            <a:endParaRPr lang="fr-FR" sz="1800" dirty="0">
              <a:ea typeface="Calibri"/>
              <a:cs typeface="Arial"/>
            </a:endParaRPr>
          </a:p>
          <a:p>
            <a:pPr lvl="0" algn="r" rtl="1">
              <a:buFont typeface="+mj-cs"/>
              <a:buAutoNum type="arabic1Minus"/>
            </a:pPr>
            <a:r>
              <a:rPr lang="ar-DZ" sz="2400" b="1" dirty="0">
                <a:solidFill>
                  <a:schemeClr val="accent5"/>
                </a:solidFill>
                <a:effectLst>
                  <a:outerShdw blurRad="38100" dist="38100" dir="2700000" algn="tl">
                    <a:srgbClr val="000000">
                      <a:alpha val="43137"/>
                    </a:srgbClr>
                  </a:outerShdw>
                </a:effectLst>
                <a:ea typeface="Calibri"/>
                <a:cs typeface="Simplified Arabic"/>
              </a:rPr>
              <a:t>نموذج الادارة العلمية</a:t>
            </a:r>
            <a:r>
              <a:rPr lang="ar-DZ" sz="2400" b="1" dirty="0">
                <a:ea typeface="Calibri"/>
                <a:cs typeface="Simplified Arabic"/>
              </a:rPr>
              <a:t>: </a:t>
            </a:r>
            <a:r>
              <a:rPr lang="ar-DZ" sz="2400" dirty="0">
                <a:ea typeface="Calibri"/>
                <a:cs typeface="Simplified Arabic"/>
              </a:rPr>
              <a:t>ظهرت</a:t>
            </a:r>
            <a:r>
              <a:rPr lang="ar-DZ" sz="2400" b="1" dirty="0">
                <a:ea typeface="Calibri"/>
                <a:cs typeface="Simplified Arabic"/>
              </a:rPr>
              <a:t> </a:t>
            </a:r>
            <a:r>
              <a:rPr lang="ar-DZ" sz="2400" dirty="0">
                <a:ea typeface="Calibri"/>
                <a:cs typeface="Simplified Arabic"/>
              </a:rPr>
              <a:t>الادارة العلمية في </a:t>
            </a:r>
            <a:r>
              <a:rPr lang="ar-DZ" sz="2400" dirty="0" err="1">
                <a:ea typeface="Calibri"/>
                <a:cs typeface="Simplified Arabic"/>
              </a:rPr>
              <a:t>الو.م.أ</a:t>
            </a:r>
            <a:r>
              <a:rPr lang="ar-DZ" sz="2400" dirty="0">
                <a:ea typeface="Calibri"/>
                <a:cs typeface="Simplified Arabic"/>
              </a:rPr>
              <a:t> ، فبعد ظهور المصانع اتجهت الأنظار إلى التركيز على زيادة </a:t>
            </a:r>
            <a:r>
              <a:rPr lang="ar-DZ" sz="2400" dirty="0" err="1">
                <a:ea typeface="Calibri"/>
                <a:cs typeface="Simplified Arabic"/>
              </a:rPr>
              <a:t>النتاجية</a:t>
            </a:r>
            <a:r>
              <a:rPr lang="ar-DZ" sz="2400" dirty="0">
                <a:ea typeface="Calibri"/>
                <a:cs typeface="Simplified Arabic"/>
              </a:rPr>
              <a:t> وأصبحت الشغل الشاغل لرجال الأعمال والمسيرين. ومن أهم روادها المهندس "فريدريك تايلور" </a:t>
            </a:r>
            <a:r>
              <a:rPr lang="fr-FR" sz="2000" dirty="0">
                <a:latin typeface="Times New Roman"/>
                <a:ea typeface="Calibri"/>
              </a:rPr>
              <a:t>Frederick Taylor </a:t>
            </a:r>
            <a:r>
              <a:rPr lang="ar-DZ" sz="2400" dirty="0">
                <a:ea typeface="Calibri"/>
                <a:cs typeface="Simplified Arabic"/>
              </a:rPr>
              <a:t>(1856-1915) الذي لاحظ أن العمال </a:t>
            </a:r>
            <a:r>
              <a:rPr lang="ar-DZ" sz="2400" dirty="0" err="1">
                <a:ea typeface="Calibri"/>
                <a:cs typeface="Simplified Arabic"/>
              </a:rPr>
              <a:t>يتباطئون</a:t>
            </a:r>
            <a:r>
              <a:rPr lang="ar-DZ" sz="2400" dirty="0">
                <a:ea typeface="Calibri"/>
                <a:cs typeface="Simplified Arabic"/>
              </a:rPr>
              <a:t> ويتكاسلون أثناء العمل، فركز على دراسة الوقت والحركة وكان هدفه هو اكتشاف ما أسماه </a:t>
            </a:r>
            <a:r>
              <a:rPr lang="ar-DZ" sz="2400" dirty="0" err="1">
                <a:ea typeface="Calibri"/>
                <a:cs typeface="Simplified Arabic"/>
              </a:rPr>
              <a:t>بأنجع</a:t>
            </a:r>
            <a:r>
              <a:rPr lang="ar-DZ" sz="2400" dirty="0">
                <a:ea typeface="Calibri"/>
                <a:cs typeface="Simplified Arabic"/>
              </a:rPr>
              <a:t> طريقة لأداء عمل معين وجعل وقت العامل وقتا انتاجيا، كما استحدث نظام الاجر بالقطعة يهدف من خلاله إلى تحفيز العمال</a:t>
            </a:r>
            <a:r>
              <a:rPr lang="ar-DZ" sz="2400" dirty="0" smtClean="0">
                <a:ea typeface="Calibri"/>
                <a:cs typeface="Simplified Arabic"/>
              </a:rPr>
              <a:t>.</a:t>
            </a:r>
          </a:p>
          <a:p>
            <a:pPr algn="r" rtl="1">
              <a:lnSpc>
                <a:spcPct val="115000"/>
              </a:lnSpc>
              <a:spcAft>
                <a:spcPts val="0"/>
              </a:spcAft>
            </a:pPr>
            <a:r>
              <a:rPr lang="ar-DZ" sz="2400" dirty="0">
                <a:ea typeface="Calibri"/>
                <a:cs typeface="Simplified Arabic"/>
              </a:rPr>
              <a:t>وقد حدد تايلور جملة من المبادئ في كتابه "مبادئ الإدارة العلمية" الصادر عام 1911 وهي:</a:t>
            </a:r>
            <a:endParaRPr lang="fr-FR" sz="1800" dirty="0">
              <a:ea typeface="Calibri"/>
              <a:cs typeface="Arial"/>
            </a:endParaRPr>
          </a:p>
          <a:p>
            <a:pPr lvl="0" algn="r" rtl="1">
              <a:buFont typeface="+mj-lt"/>
              <a:buAutoNum type="arabicPeriod"/>
            </a:pPr>
            <a:r>
              <a:rPr lang="ar-DZ" sz="2400" dirty="0">
                <a:ea typeface="Calibri"/>
                <a:cs typeface="Simplified Arabic"/>
              </a:rPr>
              <a:t>تجزئة وظيفة الفرد إلى أجزاء صغيرة ويجب معرفة أنسب الطرق لأداء كل مهمة</a:t>
            </a:r>
            <a:endParaRPr lang="fr-FR" sz="2400" dirty="0"/>
          </a:p>
          <a:p>
            <a:pPr lvl="0" algn="r" rtl="1">
              <a:buFont typeface="+mj-lt"/>
              <a:buAutoNum type="arabicPeriod"/>
            </a:pPr>
            <a:r>
              <a:rPr lang="ar-DZ" sz="2400" dirty="0">
                <a:ea typeface="Calibri"/>
                <a:cs typeface="Simplified Arabic"/>
              </a:rPr>
              <a:t>اختيار وتدريب العمال على أسس علمية</a:t>
            </a:r>
            <a:endParaRPr lang="fr-FR" sz="2400" dirty="0"/>
          </a:p>
          <a:p>
            <a:pPr lvl="0" algn="r" rtl="1">
              <a:buFont typeface="+mj-lt"/>
              <a:buAutoNum type="arabicPeriod"/>
            </a:pPr>
            <a:r>
              <a:rPr lang="ar-DZ" sz="2400" dirty="0">
                <a:ea typeface="Calibri"/>
                <a:cs typeface="Simplified Arabic"/>
              </a:rPr>
              <a:t>خلق روح التعاون بين العمال والمدرين، والتقسيم العدل للمسئولية بينهم. </a:t>
            </a:r>
            <a:endParaRPr lang="fr-FR" sz="2400" dirty="0"/>
          </a:p>
          <a:p>
            <a:pPr lvl="0" algn="r" rtl="1">
              <a:buFont typeface="+mj-lt"/>
              <a:buAutoNum type="arabicPeriod"/>
            </a:pPr>
            <a:r>
              <a:rPr lang="ar-DZ" sz="2400" dirty="0">
                <a:ea typeface="Calibri"/>
                <a:cs typeface="Simplified Arabic"/>
              </a:rPr>
              <a:t>تقديم المحفزات المادية للعمال من خلال الأجور والحوافز لدفعهم للعمل من خلالها.</a:t>
            </a:r>
            <a:endParaRPr lang="fr-FR" sz="2400" dirty="0"/>
          </a:p>
          <a:p>
            <a:pPr algn="r" rtl="1">
              <a:lnSpc>
                <a:spcPct val="115000"/>
              </a:lnSpc>
              <a:spcAft>
                <a:spcPts val="0"/>
              </a:spcAft>
            </a:pPr>
            <a:r>
              <a:rPr lang="ar-DZ" sz="2400" dirty="0">
                <a:ea typeface="Calibri"/>
                <a:cs typeface="Simplified Arabic"/>
              </a:rPr>
              <a:t>ويرى تايلور أن مصالح العمال ولملاك والمساهمين متكاملة باعتبار أن كل منهم يتصرف بعقلانية، لكن هذا التكامل لا يجسد إلا بواسطة التسيير الذي يحدد آليات انجاز المهام من جهة والمكافآت من </a:t>
            </a:r>
            <a:r>
              <a:rPr lang="ar-DZ" sz="2400" dirty="0" err="1">
                <a:ea typeface="Calibri"/>
                <a:cs typeface="Simplified Arabic"/>
              </a:rPr>
              <a:t>من</a:t>
            </a:r>
            <a:r>
              <a:rPr lang="ar-DZ" sz="2400" dirty="0">
                <a:ea typeface="Calibri"/>
                <a:cs typeface="Simplified Arabic"/>
              </a:rPr>
              <a:t> جهة أخرى.</a:t>
            </a:r>
            <a:endParaRPr lang="fr-FR" sz="1800" dirty="0">
              <a:ea typeface="Calibri"/>
              <a:cs typeface="Arial"/>
            </a:endParaRPr>
          </a:p>
          <a:p>
            <a:pPr marL="0" lvl="0" indent="0" algn="r" rtl="1">
              <a:buNone/>
            </a:pPr>
            <a:endParaRPr lang="fr-FR" sz="2400" dirty="0"/>
          </a:p>
          <a:p>
            <a:pPr algn="r" rtl="1"/>
            <a:endParaRPr lang="fr-FR" sz="2400" dirty="0">
              <a:latin typeface="Sakkal Majalla" pitchFamily="2" charset="-78"/>
              <a:cs typeface="Sakkal Majalla" pitchFamily="2" charset="-78"/>
            </a:endParaRPr>
          </a:p>
        </p:txBody>
      </p:sp>
    </p:spTree>
    <p:extLst>
      <p:ext uri="{BB962C8B-B14F-4D97-AF65-F5344CB8AC3E}">
        <p14:creationId xmlns:p14="http://schemas.microsoft.com/office/powerpoint/2010/main" val="32368905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marL="0" lvl="0" indent="0" algn="r" rtl="1">
              <a:buNone/>
            </a:pPr>
            <a:r>
              <a:rPr lang="ar-DZ" sz="2000" dirty="0" smtClean="0">
                <a:latin typeface="Sakkal Majalla" pitchFamily="2" charset="-78"/>
                <a:ea typeface="Calibri"/>
                <a:cs typeface="Sakkal Majalla" pitchFamily="2" charset="-78"/>
              </a:rPr>
              <a:t>ب-</a:t>
            </a:r>
            <a:r>
              <a:rPr lang="ar-DZ" sz="2000" b="1" dirty="0" smtClean="0">
                <a:ea typeface="Calibri"/>
                <a:cs typeface="Simplified Arabic"/>
              </a:rPr>
              <a:t> </a:t>
            </a:r>
            <a:r>
              <a:rPr lang="ar-DZ" sz="2000" b="1" dirty="0">
                <a:solidFill>
                  <a:schemeClr val="accent5"/>
                </a:solidFill>
                <a:effectLst>
                  <a:outerShdw blurRad="38100" dist="38100" dir="2700000" algn="tl">
                    <a:srgbClr val="000000">
                      <a:alpha val="43137"/>
                    </a:srgbClr>
                  </a:outerShdw>
                </a:effectLst>
                <a:ea typeface="Calibri"/>
                <a:cs typeface="Simplified Arabic"/>
              </a:rPr>
              <a:t>نظرية المبادئ الإدارية (العملية الإدارية) </a:t>
            </a:r>
            <a:r>
              <a:rPr lang="ar-DZ" sz="2000" b="1" dirty="0">
                <a:ea typeface="Calibri"/>
                <a:cs typeface="Simplified Arabic"/>
              </a:rPr>
              <a:t>: </a:t>
            </a:r>
            <a:r>
              <a:rPr lang="ar-DZ" sz="2000" dirty="0">
                <a:ea typeface="Calibri"/>
                <a:cs typeface="Simplified Arabic"/>
              </a:rPr>
              <a:t>يتزعمها "هنري </a:t>
            </a:r>
            <a:r>
              <a:rPr lang="ar-DZ" sz="2000" dirty="0" err="1">
                <a:ea typeface="Calibri"/>
                <a:cs typeface="Simplified Arabic"/>
              </a:rPr>
              <a:t>فايول</a:t>
            </a:r>
            <a:r>
              <a:rPr lang="ar-DZ" sz="2000" dirty="0">
                <a:ea typeface="Calibri"/>
                <a:cs typeface="Simplified Arabic"/>
              </a:rPr>
              <a:t>" (1841- 1925) </a:t>
            </a:r>
            <a:r>
              <a:rPr lang="fr-FR" sz="2000" dirty="0" err="1">
                <a:latin typeface="Times New Roman"/>
                <a:ea typeface="Calibri"/>
              </a:rPr>
              <a:t>H.Fayol</a:t>
            </a:r>
            <a:r>
              <a:rPr lang="ar-DZ" sz="2000" dirty="0">
                <a:ea typeface="Calibri"/>
                <a:cs typeface="Simplified Arabic"/>
              </a:rPr>
              <a:t> الذي عرف الإدارة </a:t>
            </a:r>
            <a:r>
              <a:rPr lang="ar-DZ" sz="2000" b="1" dirty="0">
                <a:ea typeface="Calibri"/>
                <a:cs typeface="Simplified Arabic"/>
              </a:rPr>
              <a:t> </a:t>
            </a:r>
            <a:r>
              <a:rPr lang="ar-DZ" sz="2000" dirty="0">
                <a:ea typeface="Calibri"/>
                <a:cs typeface="Simplified Arabic"/>
              </a:rPr>
              <a:t>على أنها: "</a:t>
            </a:r>
            <a:r>
              <a:rPr lang="ar-DZ" sz="2000" b="1" dirty="0">
                <a:ea typeface="Calibri"/>
                <a:cs typeface="Simplified Arabic"/>
              </a:rPr>
              <a:t> </a:t>
            </a:r>
            <a:r>
              <a:rPr lang="ar-DZ" sz="2000" dirty="0">
                <a:ea typeface="Calibri"/>
                <a:cs typeface="Simplified Arabic"/>
              </a:rPr>
              <a:t>أن تقوم بالإدارة معناه أن تتنبأ وأن تخطط وأن تنظم وأن تصدر الأوامر وأن تنسق وأن تراقب." ومن أهم مساهماته:</a:t>
            </a:r>
            <a:endParaRPr lang="fr-FR" sz="2000" dirty="0"/>
          </a:p>
          <a:p>
            <a:pPr lvl="0" algn="r" rtl="1">
              <a:buFont typeface="+mj-lt"/>
              <a:buAutoNum type="arabicPeriod"/>
            </a:pPr>
            <a:r>
              <a:rPr lang="ar-DZ" sz="2000" b="1" dirty="0">
                <a:ea typeface="Calibri"/>
                <a:cs typeface="Simplified Arabic"/>
              </a:rPr>
              <a:t>تصنيف نشاطات المؤسسة:</a:t>
            </a:r>
            <a:r>
              <a:rPr lang="ar-DZ" sz="2000" dirty="0">
                <a:ea typeface="Calibri"/>
                <a:cs typeface="Simplified Arabic"/>
              </a:rPr>
              <a:t> صنفها كما يلي: نشاطات فنية، تجارية، مالية، نشاطات الأمن والضمان، نشاطات محاسبية، نشاطات إدارية.</a:t>
            </a:r>
            <a:endParaRPr lang="fr-FR" sz="2000" dirty="0"/>
          </a:p>
          <a:p>
            <a:pPr lvl="0" algn="r" rtl="1">
              <a:buFont typeface="+mj-lt"/>
              <a:buAutoNum type="arabicPeriod"/>
            </a:pPr>
            <a:r>
              <a:rPr lang="ar-DZ" sz="2000" b="1" dirty="0">
                <a:ea typeface="Calibri"/>
                <a:cs typeface="Simplified Arabic"/>
              </a:rPr>
              <a:t>تحديد صفات ومهارات إدارية خاصة: </a:t>
            </a:r>
            <a:endParaRPr lang="fr-FR" sz="2000" dirty="0"/>
          </a:p>
          <a:p>
            <a:pPr lvl="0" algn="r" rtl="1">
              <a:buFont typeface="Wingdings" pitchFamily="2" charset="2"/>
              <a:buChar char="ü"/>
            </a:pPr>
            <a:r>
              <a:rPr lang="ar-DZ" sz="2000" dirty="0">
                <a:ea typeface="Calibri"/>
                <a:cs typeface="Simplified Arabic"/>
              </a:rPr>
              <a:t>الصفات الجسدية: اللياقة والصحة</a:t>
            </a:r>
            <a:endParaRPr lang="fr-FR" sz="2000" dirty="0">
              <a:ea typeface="Calibri"/>
            </a:endParaRPr>
          </a:p>
          <a:p>
            <a:pPr algn="r" rtl="1">
              <a:buFont typeface="Wingdings" pitchFamily="2" charset="2"/>
              <a:buChar char="ü"/>
            </a:pPr>
            <a:r>
              <a:rPr lang="ar-DZ" sz="2000" dirty="0">
                <a:ea typeface="Calibri"/>
                <a:cs typeface="Simplified Arabic"/>
              </a:rPr>
              <a:t>صفات عقلية: الذكاء والبديهة</a:t>
            </a:r>
            <a:endParaRPr lang="fr-FR" sz="2000" dirty="0">
              <a:ea typeface="Calibri"/>
            </a:endParaRPr>
          </a:p>
          <a:p>
            <a:pPr lvl="0" algn="r" rtl="1">
              <a:buFont typeface="Wingdings" pitchFamily="2" charset="2"/>
              <a:buChar char="ü"/>
            </a:pPr>
            <a:r>
              <a:rPr lang="ar-DZ" sz="2000" dirty="0">
                <a:ea typeface="Calibri"/>
                <a:cs typeface="Simplified Arabic"/>
              </a:rPr>
              <a:t>صفات خلقية: النظام </a:t>
            </a:r>
            <a:r>
              <a:rPr lang="ar-DZ" sz="2000" dirty="0" err="1">
                <a:ea typeface="Calibri"/>
                <a:cs typeface="Simplified Arabic"/>
              </a:rPr>
              <a:t>والإلتزام</a:t>
            </a:r>
            <a:endParaRPr lang="fr-FR" sz="2000" dirty="0">
              <a:ea typeface="Calibri"/>
            </a:endParaRPr>
          </a:p>
          <a:p>
            <a:pPr lvl="0" algn="r" rtl="1">
              <a:buFont typeface="Wingdings" pitchFamily="2" charset="2"/>
              <a:buChar char="ü"/>
            </a:pPr>
            <a:r>
              <a:rPr lang="ar-DZ" sz="2000" dirty="0">
                <a:ea typeface="Calibri"/>
                <a:cs typeface="Simplified Arabic"/>
              </a:rPr>
              <a:t>ثقافية: المؤهل العلمي</a:t>
            </a:r>
            <a:endParaRPr lang="fr-FR" sz="2000" dirty="0">
              <a:ea typeface="Calibri"/>
            </a:endParaRPr>
          </a:p>
          <a:p>
            <a:pPr lvl="0" algn="r" rtl="1">
              <a:buFont typeface="Wingdings" pitchFamily="2" charset="2"/>
              <a:buChar char="ü"/>
            </a:pPr>
            <a:r>
              <a:rPr lang="ar-DZ" sz="2000" dirty="0">
                <a:ea typeface="Calibri"/>
                <a:cs typeface="Simplified Arabic"/>
              </a:rPr>
              <a:t>فنية: الخبرة والمهارة</a:t>
            </a:r>
            <a:endParaRPr lang="fr-FR" sz="2000" dirty="0">
              <a:ea typeface="Calibri"/>
            </a:endParaRPr>
          </a:p>
          <a:p>
            <a:pPr marL="0" indent="0" algn="r" rtl="1">
              <a:buNone/>
            </a:pPr>
            <a:r>
              <a:rPr lang="ar-DZ" sz="2000" b="1" dirty="0">
                <a:ea typeface="Calibri"/>
                <a:cs typeface="Simplified Arabic"/>
              </a:rPr>
              <a:t>3</a:t>
            </a:r>
            <a:r>
              <a:rPr lang="ar-DZ" sz="2000" b="1" dirty="0" smtClean="0">
                <a:ea typeface="Calibri"/>
                <a:cs typeface="Simplified Arabic"/>
              </a:rPr>
              <a:t>- تصنيف </a:t>
            </a:r>
            <a:r>
              <a:rPr lang="ar-DZ" sz="2000" b="1" dirty="0">
                <a:ea typeface="Calibri"/>
                <a:cs typeface="Simplified Arabic"/>
              </a:rPr>
              <a:t>وظائف الإدارة (التسيير) إلى خمس وظائف: </a:t>
            </a:r>
            <a:r>
              <a:rPr lang="ar-DZ" sz="2000" dirty="0">
                <a:ea typeface="Calibri"/>
                <a:cs typeface="Simplified Arabic"/>
              </a:rPr>
              <a:t>التنبؤ والتخطيط، التنظيم، إصدار الأوامر، التنسيق، الرقابة.</a:t>
            </a:r>
            <a:endParaRPr lang="fr-FR" sz="2000" dirty="0">
              <a:ea typeface="Calibri"/>
              <a:cs typeface="Simplified Arabic"/>
            </a:endParaRPr>
          </a:p>
          <a:p>
            <a:pPr marL="0" indent="0" algn="r" rtl="1">
              <a:buNone/>
            </a:pPr>
            <a:r>
              <a:rPr lang="ar-DZ" sz="2000" dirty="0" smtClean="0">
                <a:ea typeface="Calibri"/>
                <a:cs typeface="Simplified Arabic"/>
              </a:rPr>
              <a:t>4- </a:t>
            </a:r>
            <a:r>
              <a:rPr lang="ar-DZ" sz="2000" b="1" dirty="0">
                <a:ea typeface="Calibri"/>
                <a:cs typeface="Simplified Arabic"/>
              </a:rPr>
              <a:t>تطوير </a:t>
            </a:r>
            <a:r>
              <a:rPr lang="ar-DZ" sz="2000" b="1" dirty="0">
                <a:ea typeface="Calibri"/>
                <a:cs typeface="Simplified Arabic"/>
              </a:rPr>
              <a:t>مبادئ الإدارة (التسيير): </a:t>
            </a:r>
            <a:r>
              <a:rPr lang="ar-DZ" sz="2000" dirty="0">
                <a:ea typeface="Calibri"/>
                <a:cs typeface="Simplified Arabic"/>
              </a:rPr>
              <a:t>ذكر </a:t>
            </a:r>
            <a:r>
              <a:rPr lang="ar-DZ" sz="2000" dirty="0" err="1">
                <a:ea typeface="Calibri"/>
                <a:cs typeface="Simplified Arabic"/>
              </a:rPr>
              <a:t>فايول</a:t>
            </a:r>
            <a:r>
              <a:rPr lang="ar-DZ" sz="2000" dirty="0">
                <a:ea typeface="Calibri"/>
                <a:cs typeface="Simplified Arabic"/>
              </a:rPr>
              <a:t> أربعة عشر مبدأ ويري أن التقيد بهافي كل الأحوال يؤدي إلى إدارة فعالة وهذه المبادئ هي:</a:t>
            </a:r>
            <a:endParaRPr lang="fr-FR" sz="2000" dirty="0">
              <a:ea typeface="Calibri"/>
              <a:cs typeface="Simplified Arabic"/>
            </a:endParaRPr>
          </a:p>
          <a:p>
            <a:pPr algn="r" rtl="1">
              <a:buFont typeface="Wingdings" pitchFamily="2" charset="2"/>
              <a:buChar char="ü"/>
            </a:pPr>
            <a:r>
              <a:rPr lang="ar-DZ" sz="2000" dirty="0" smtClean="0">
                <a:ea typeface="Calibri"/>
                <a:cs typeface="Simplified Arabic"/>
              </a:rPr>
              <a:t>تقسيم </a:t>
            </a:r>
            <a:r>
              <a:rPr lang="ar-DZ" sz="2000" dirty="0">
                <a:ea typeface="Calibri"/>
                <a:cs typeface="Simplified Arabic"/>
              </a:rPr>
              <a:t>العمل (التخصص)</a:t>
            </a:r>
            <a:endParaRPr lang="fr-FR" sz="2000" dirty="0">
              <a:ea typeface="Calibri"/>
              <a:cs typeface="Simplified Arabic"/>
            </a:endParaRPr>
          </a:p>
          <a:p>
            <a:pPr algn="r" rtl="1">
              <a:buFont typeface="Wingdings" pitchFamily="2" charset="2"/>
              <a:buChar char="ü"/>
            </a:pPr>
            <a:r>
              <a:rPr lang="ar-DZ" sz="2000" dirty="0">
                <a:ea typeface="Calibri"/>
                <a:cs typeface="Simplified Arabic"/>
              </a:rPr>
              <a:t>التكافؤ بين السلطة والمسؤولية</a:t>
            </a:r>
            <a:endParaRPr lang="fr-FR" sz="2000" dirty="0">
              <a:ea typeface="Calibri"/>
              <a:cs typeface="Simplified Arabic"/>
            </a:endParaRPr>
          </a:p>
          <a:p>
            <a:pPr algn="r" rtl="1">
              <a:buFont typeface="Wingdings" pitchFamily="2" charset="2"/>
              <a:buChar char="ü"/>
            </a:pPr>
            <a:r>
              <a:rPr lang="ar-DZ" sz="2000" dirty="0">
                <a:ea typeface="Calibri"/>
                <a:cs typeface="Simplified Arabic"/>
              </a:rPr>
              <a:t>النظام (الانضباط</a:t>
            </a:r>
            <a:r>
              <a:rPr lang="ar-DZ" sz="2000" dirty="0" smtClean="0">
                <a:ea typeface="Calibri"/>
                <a:cs typeface="Simplified Arabic"/>
              </a:rPr>
              <a:t>)</a:t>
            </a:r>
          </a:p>
          <a:p>
            <a:pPr lvl="0" algn="r" rtl="1">
              <a:buFont typeface="Wingdings" pitchFamily="2" charset="2"/>
              <a:buChar char="ü"/>
            </a:pPr>
            <a:r>
              <a:rPr lang="ar-DZ" sz="2200" dirty="0">
                <a:solidFill>
                  <a:prstClr val="black"/>
                </a:solidFill>
                <a:latin typeface="Sakkal Majalla" pitchFamily="2" charset="-78"/>
                <a:ea typeface="Calibri"/>
                <a:cs typeface="Sakkal Majalla" pitchFamily="2" charset="-78"/>
              </a:rPr>
              <a:t>وحدة إصدار الأوامر (وحدة القيادة)</a:t>
            </a:r>
            <a:endParaRPr lang="fr-FR" sz="2200" dirty="0">
              <a:solidFill>
                <a:prstClr val="black"/>
              </a:solidFill>
              <a:latin typeface="Sakkal Majalla" pitchFamily="2" charset="-78"/>
              <a:cs typeface="Sakkal Majalla" pitchFamily="2" charset="-78"/>
            </a:endParaRPr>
          </a:p>
          <a:p>
            <a:pPr algn="r" rtl="1">
              <a:buFont typeface="Wingdings" pitchFamily="2" charset="2"/>
              <a:buChar char="ü"/>
            </a:pPr>
            <a:endParaRPr lang="fr-FR" sz="2000" dirty="0">
              <a:ea typeface="Calibri"/>
              <a:cs typeface="Simplified Arabic"/>
            </a:endParaRPr>
          </a:p>
          <a:p>
            <a:pPr marL="0" lvl="0" indent="0" algn="r" rtl="1">
              <a:buNone/>
            </a:pPr>
            <a:endParaRPr lang="ar-DZ" sz="2400" dirty="0" smtClean="0">
              <a:latin typeface="Sakkal Majalla" pitchFamily="2" charset="-78"/>
              <a:ea typeface="Calibri"/>
              <a:cs typeface="Sakkal Majalla" pitchFamily="2" charset="-78"/>
            </a:endParaRPr>
          </a:p>
        </p:txBody>
      </p:sp>
    </p:spTree>
    <p:extLst>
      <p:ext uri="{BB962C8B-B14F-4D97-AF65-F5344CB8AC3E}">
        <p14:creationId xmlns:p14="http://schemas.microsoft.com/office/powerpoint/2010/main" val="34906315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0"/>
            <a:ext cx="8229600" cy="404664"/>
          </a:xfrm>
        </p:spPr>
        <p:txBody>
          <a:bodyPr>
            <a:normAutofit fontScale="90000"/>
          </a:bodyPr>
          <a:lstStyle/>
          <a:p>
            <a:pPr marL="342900" lvl="0" indent="-342900" algn="r" rtl="1">
              <a:lnSpc>
                <a:spcPct val="115000"/>
              </a:lnSpc>
              <a:spcBef>
                <a:spcPct val="20000"/>
              </a:spcBef>
            </a:pPr>
            <a:r>
              <a:rPr lang="fr-FR" sz="1800" dirty="0">
                <a:solidFill>
                  <a:prstClr val="black"/>
                </a:solidFill>
                <a:latin typeface="Sakkal Majalla" pitchFamily="2" charset="-78"/>
                <a:ea typeface="Calibri"/>
                <a:cs typeface="Sakkal Majalla" pitchFamily="2" charset="-78"/>
              </a:rPr>
              <a:t/>
            </a:r>
            <a:br>
              <a:rPr lang="fr-FR" sz="1800" dirty="0">
                <a:solidFill>
                  <a:prstClr val="black"/>
                </a:solidFill>
                <a:latin typeface="Sakkal Majalla" pitchFamily="2" charset="-78"/>
                <a:ea typeface="Calibri"/>
                <a:cs typeface="Sakkal Majalla" pitchFamily="2" charset="-78"/>
              </a:rPr>
            </a:br>
            <a:endParaRPr lang="fr-FR" sz="2800" b="1" dirty="0">
              <a:solidFill>
                <a:srgbClr val="4BACC6"/>
              </a:solidFill>
              <a:latin typeface="Sakkal Majalla" pitchFamily="2" charset="-78"/>
              <a:ea typeface="Calibri"/>
              <a:cs typeface="Sakkal Majalla" pitchFamily="2" charset="-78"/>
            </a:endParaRPr>
          </a:p>
        </p:txBody>
      </p:sp>
      <p:sp>
        <p:nvSpPr>
          <p:cNvPr id="3" name="Espace réservé du contenu 2"/>
          <p:cNvSpPr>
            <a:spLocks noGrp="1"/>
          </p:cNvSpPr>
          <p:nvPr>
            <p:ph idx="1"/>
          </p:nvPr>
        </p:nvSpPr>
        <p:spPr>
          <a:xfrm>
            <a:off x="0" y="0"/>
            <a:ext cx="9144000" cy="6858000"/>
          </a:xfrm>
        </p:spPr>
        <p:txBody>
          <a:bodyPr>
            <a:normAutofit fontScale="92500" lnSpcReduction="20000"/>
          </a:bodyPr>
          <a:lstStyle/>
          <a:p>
            <a:pPr lvl="0" algn="r" rtl="1">
              <a:buFont typeface="Wingdings" pitchFamily="2" charset="2"/>
              <a:buChar char="ü"/>
            </a:pPr>
            <a:r>
              <a:rPr lang="ar-DZ" sz="2600" dirty="0" smtClean="0">
                <a:latin typeface="Sakkal Majalla" pitchFamily="2" charset="-78"/>
                <a:ea typeface="Calibri"/>
                <a:cs typeface="Sakkal Majalla" pitchFamily="2" charset="-78"/>
              </a:rPr>
              <a:t>وحدة </a:t>
            </a:r>
            <a:r>
              <a:rPr lang="ar-DZ" sz="2600" dirty="0">
                <a:latin typeface="Sakkal Majalla" pitchFamily="2" charset="-78"/>
                <a:ea typeface="Calibri"/>
                <a:cs typeface="Sakkal Majalla" pitchFamily="2" charset="-78"/>
              </a:rPr>
              <a:t>التوجيه</a:t>
            </a:r>
            <a:endParaRPr lang="fr-FR" sz="2600" dirty="0">
              <a:latin typeface="Sakkal Majalla" pitchFamily="2" charset="-78"/>
              <a:cs typeface="Sakkal Majalla" pitchFamily="2" charset="-78"/>
            </a:endParaRPr>
          </a:p>
          <a:p>
            <a:pPr lvl="0" algn="r" rtl="1">
              <a:buFont typeface="Wingdings" pitchFamily="2" charset="2"/>
              <a:buChar char="ü"/>
            </a:pPr>
            <a:r>
              <a:rPr lang="ar-DZ" sz="2600" dirty="0">
                <a:latin typeface="Sakkal Majalla" pitchFamily="2" charset="-78"/>
                <a:ea typeface="Calibri"/>
                <a:cs typeface="Sakkal Majalla" pitchFamily="2" charset="-78"/>
              </a:rPr>
              <a:t>خضوع المصلحة الشخصية للمصلحة العامة</a:t>
            </a:r>
            <a:endParaRPr lang="fr-FR" sz="2600" dirty="0">
              <a:latin typeface="Sakkal Majalla" pitchFamily="2" charset="-78"/>
              <a:cs typeface="Sakkal Majalla" pitchFamily="2" charset="-78"/>
            </a:endParaRPr>
          </a:p>
          <a:p>
            <a:pPr lvl="0" algn="r" rtl="1">
              <a:buFont typeface="Wingdings" pitchFamily="2" charset="2"/>
              <a:buChar char="ü"/>
            </a:pPr>
            <a:r>
              <a:rPr lang="ar-DZ" sz="2600" dirty="0">
                <a:latin typeface="Sakkal Majalla" pitchFamily="2" charset="-78"/>
                <a:ea typeface="Calibri"/>
                <a:cs typeface="Sakkal Majalla" pitchFamily="2" charset="-78"/>
              </a:rPr>
              <a:t>مبدأ </a:t>
            </a:r>
            <a:r>
              <a:rPr lang="ar-DZ" sz="2600" dirty="0" err="1">
                <a:latin typeface="Sakkal Majalla" pitchFamily="2" charset="-78"/>
                <a:ea typeface="Calibri"/>
                <a:cs typeface="Sakkal Majalla" pitchFamily="2" charset="-78"/>
              </a:rPr>
              <a:t>المكافآة</a:t>
            </a:r>
            <a:endParaRPr lang="fr-FR" sz="2600" dirty="0">
              <a:latin typeface="Sakkal Majalla" pitchFamily="2" charset="-78"/>
              <a:cs typeface="Sakkal Majalla" pitchFamily="2" charset="-78"/>
            </a:endParaRPr>
          </a:p>
          <a:p>
            <a:pPr lvl="0" algn="r" rtl="1">
              <a:buFont typeface="Wingdings" pitchFamily="2" charset="2"/>
              <a:buChar char="ü"/>
            </a:pPr>
            <a:r>
              <a:rPr lang="ar-DZ" sz="2600" dirty="0">
                <a:latin typeface="Sakkal Majalla" pitchFamily="2" charset="-78"/>
                <a:ea typeface="Calibri"/>
                <a:cs typeface="Sakkal Majalla" pitchFamily="2" charset="-78"/>
              </a:rPr>
              <a:t>المركزية</a:t>
            </a:r>
            <a:endParaRPr lang="fr-FR" sz="2600" dirty="0">
              <a:latin typeface="Sakkal Majalla" pitchFamily="2" charset="-78"/>
              <a:cs typeface="Sakkal Majalla" pitchFamily="2" charset="-78"/>
            </a:endParaRPr>
          </a:p>
          <a:p>
            <a:pPr lvl="0" algn="r" rtl="1">
              <a:buFont typeface="Wingdings" pitchFamily="2" charset="2"/>
              <a:buChar char="ü"/>
            </a:pPr>
            <a:r>
              <a:rPr lang="ar-DZ" sz="2600" dirty="0">
                <a:latin typeface="Sakkal Majalla" pitchFamily="2" charset="-78"/>
                <a:ea typeface="Calibri"/>
                <a:cs typeface="Sakkal Majalla" pitchFamily="2" charset="-78"/>
              </a:rPr>
              <a:t>تدرج السلطة</a:t>
            </a:r>
            <a:endParaRPr lang="fr-FR" sz="2600" dirty="0">
              <a:latin typeface="Sakkal Majalla" pitchFamily="2" charset="-78"/>
              <a:cs typeface="Sakkal Majalla" pitchFamily="2" charset="-78"/>
            </a:endParaRPr>
          </a:p>
          <a:p>
            <a:pPr lvl="0" algn="r" rtl="1">
              <a:buFont typeface="Wingdings" pitchFamily="2" charset="2"/>
              <a:buChar char="ü"/>
              <a:tabLst>
                <a:tab pos="629920" algn="r"/>
              </a:tabLst>
            </a:pPr>
            <a:r>
              <a:rPr lang="ar-DZ" sz="2600" dirty="0">
                <a:latin typeface="Sakkal Majalla" pitchFamily="2" charset="-78"/>
                <a:ea typeface="Calibri"/>
                <a:cs typeface="Sakkal Majalla" pitchFamily="2" charset="-78"/>
              </a:rPr>
              <a:t>الترتيب</a:t>
            </a:r>
            <a:endParaRPr lang="fr-FR" sz="2600" dirty="0">
              <a:latin typeface="Sakkal Majalla" pitchFamily="2" charset="-78"/>
              <a:cs typeface="Sakkal Majalla" pitchFamily="2" charset="-78"/>
            </a:endParaRPr>
          </a:p>
          <a:p>
            <a:pPr lvl="0" algn="r" rtl="1">
              <a:buFont typeface="Wingdings" pitchFamily="2" charset="2"/>
              <a:buChar char="ü"/>
              <a:tabLst>
                <a:tab pos="629920" algn="r"/>
              </a:tabLst>
            </a:pPr>
            <a:r>
              <a:rPr lang="ar-DZ" sz="2600" dirty="0">
                <a:latin typeface="Sakkal Majalla" pitchFamily="2" charset="-78"/>
                <a:ea typeface="Calibri"/>
                <a:cs typeface="Sakkal Majalla" pitchFamily="2" charset="-78"/>
              </a:rPr>
              <a:t>المساواة</a:t>
            </a:r>
            <a:endParaRPr lang="fr-FR" sz="2600" dirty="0">
              <a:latin typeface="Sakkal Majalla" pitchFamily="2" charset="-78"/>
              <a:cs typeface="Sakkal Majalla" pitchFamily="2" charset="-78"/>
            </a:endParaRPr>
          </a:p>
          <a:p>
            <a:pPr lvl="0" algn="r" rtl="1">
              <a:buFont typeface="Wingdings" pitchFamily="2" charset="2"/>
              <a:buChar char="ü"/>
              <a:tabLst>
                <a:tab pos="539750" algn="r"/>
              </a:tabLst>
            </a:pPr>
            <a:r>
              <a:rPr lang="ar-DZ" sz="2600" dirty="0">
                <a:latin typeface="Sakkal Majalla" pitchFamily="2" charset="-78"/>
                <a:ea typeface="Calibri"/>
                <a:cs typeface="Sakkal Majalla" pitchFamily="2" charset="-78"/>
              </a:rPr>
              <a:t>الاستقرار في العمل</a:t>
            </a:r>
            <a:endParaRPr lang="fr-FR" sz="2600" dirty="0">
              <a:latin typeface="Sakkal Majalla" pitchFamily="2" charset="-78"/>
              <a:cs typeface="Sakkal Majalla" pitchFamily="2" charset="-78"/>
            </a:endParaRPr>
          </a:p>
          <a:p>
            <a:pPr lvl="0" algn="r" rtl="1">
              <a:buFont typeface="Wingdings" pitchFamily="2" charset="2"/>
              <a:buChar char="ü"/>
              <a:tabLst>
                <a:tab pos="629920" algn="r"/>
              </a:tabLst>
            </a:pPr>
            <a:r>
              <a:rPr lang="ar-DZ" sz="2600" dirty="0">
                <a:latin typeface="Sakkal Majalla" pitchFamily="2" charset="-78"/>
                <a:ea typeface="Calibri"/>
                <a:cs typeface="Sakkal Majalla" pitchFamily="2" charset="-78"/>
              </a:rPr>
              <a:t>المبادرة</a:t>
            </a:r>
            <a:endParaRPr lang="fr-FR" sz="2600" dirty="0">
              <a:latin typeface="Sakkal Majalla" pitchFamily="2" charset="-78"/>
              <a:cs typeface="Sakkal Majalla" pitchFamily="2" charset="-78"/>
            </a:endParaRPr>
          </a:p>
          <a:p>
            <a:pPr lvl="0" algn="r" rtl="1">
              <a:buFont typeface="Wingdings" pitchFamily="2" charset="2"/>
              <a:buChar char="ü"/>
              <a:tabLst>
                <a:tab pos="629920" algn="r"/>
              </a:tabLst>
            </a:pPr>
            <a:r>
              <a:rPr lang="ar-DZ" sz="2600" dirty="0">
                <a:latin typeface="Sakkal Majalla" pitchFamily="2" charset="-78"/>
                <a:ea typeface="Calibri"/>
                <a:cs typeface="Sakkal Majalla" pitchFamily="2" charset="-78"/>
              </a:rPr>
              <a:t>التعاون (روح الجماعة)</a:t>
            </a:r>
            <a:endParaRPr lang="fr-FR" sz="2600" dirty="0">
              <a:latin typeface="Sakkal Majalla" pitchFamily="2" charset="-78"/>
              <a:cs typeface="Sakkal Majalla" pitchFamily="2" charset="-78"/>
            </a:endParaRPr>
          </a:p>
          <a:p>
            <a:pPr algn="r" rtl="1">
              <a:lnSpc>
                <a:spcPct val="115000"/>
              </a:lnSpc>
              <a:spcAft>
                <a:spcPts val="0"/>
              </a:spcAft>
            </a:pPr>
            <a:r>
              <a:rPr lang="ar-DZ" sz="2600" b="1" dirty="0">
                <a:solidFill>
                  <a:schemeClr val="accent5"/>
                </a:solidFill>
                <a:effectLst>
                  <a:outerShdw blurRad="38100" dist="38100" dir="2700000" algn="tl">
                    <a:srgbClr val="000000">
                      <a:alpha val="43137"/>
                    </a:srgbClr>
                  </a:outerShdw>
                </a:effectLst>
                <a:latin typeface="Sakkal Majalla" pitchFamily="2" charset="-78"/>
                <a:ea typeface="Calibri"/>
                <a:cs typeface="Sakkal Majalla" pitchFamily="2" charset="-78"/>
              </a:rPr>
              <a:t>تقييم المدرسة الكلاسيكية: </a:t>
            </a:r>
            <a:r>
              <a:rPr lang="ar-DZ" sz="2600" dirty="0">
                <a:latin typeface="Sakkal Majalla" pitchFamily="2" charset="-78"/>
                <a:ea typeface="Calibri"/>
                <a:cs typeface="Sakkal Majalla" pitchFamily="2" charset="-78"/>
              </a:rPr>
              <a:t>من الرغم أن هدف الدراسات والأبحاث في ظل المدرسة الكلاسيكية هو رفع الانتاج وتحقيق الكفاءة الانتاجية (أقل وقت جهد وتكلفة) كما عملت المدرسة على استبدال الحدس بالأساليب العلمية وساهمت في إرساء قواعد التسيير تنظرا وممارسة إلا أنها تعرضت للعديد من الانتقادات منها:</a:t>
            </a:r>
            <a:endParaRPr lang="fr-FR" sz="2600" dirty="0">
              <a:latin typeface="Sakkal Majalla" pitchFamily="2" charset="-78"/>
              <a:ea typeface="Calibri"/>
              <a:cs typeface="Sakkal Majalla" pitchFamily="2" charset="-78"/>
            </a:endParaRPr>
          </a:p>
          <a:p>
            <a:pPr lvl="0" algn="r" rtl="1">
              <a:buFont typeface="Times New Roman"/>
              <a:buChar char="-"/>
              <a:tabLst>
                <a:tab pos="457200" algn="l"/>
              </a:tabLst>
            </a:pPr>
            <a:r>
              <a:rPr lang="ar-DZ" sz="2600" dirty="0">
                <a:latin typeface="Sakkal Majalla" pitchFamily="2" charset="-78"/>
                <a:ea typeface="Calibri"/>
                <a:cs typeface="Sakkal Majalla" pitchFamily="2" charset="-78"/>
              </a:rPr>
              <a:t>اعتبرت الانسان كائنا جامدا كالآلة لا يمكن الاستغناء عنه أو استبداله.</a:t>
            </a:r>
            <a:endParaRPr lang="fr-FR" sz="2600" dirty="0">
              <a:latin typeface="Sakkal Majalla" pitchFamily="2" charset="-78"/>
              <a:ea typeface="SimSun"/>
              <a:cs typeface="Sakkal Majalla" pitchFamily="2" charset="-78"/>
            </a:endParaRPr>
          </a:p>
          <a:p>
            <a:pPr lvl="0" algn="r" rtl="1">
              <a:buFont typeface="Times New Roman"/>
              <a:buChar char="-"/>
              <a:tabLst>
                <a:tab pos="457200" algn="l"/>
              </a:tabLst>
            </a:pPr>
            <a:r>
              <a:rPr lang="ar-DZ" sz="2600" dirty="0">
                <a:latin typeface="Sakkal Majalla" pitchFamily="2" charset="-78"/>
                <a:ea typeface="Calibri"/>
                <a:cs typeface="Sakkal Majalla" pitchFamily="2" charset="-78"/>
              </a:rPr>
              <a:t>تجاهلت حقيقة الطبيعة البشرية كإغفال صراعات السلوك الجماعي.</a:t>
            </a:r>
            <a:endParaRPr lang="fr-FR" sz="2600" dirty="0">
              <a:latin typeface="Sakkal Majalla" pitchFamily="2" charset="-78"/>
              <a:ea typeface="SimSun"/>
              <a:cs typeface="Sakkal Majalla" pitchFamily="2" charset="-78"/>
            </a:endParaRPr>
          </a:p>
          <a:p>
            <a:pPr lvl="0" algn="r" rtl="1">
              <a:buFont typeface="Times New Roman"/>
              <a:buChar char="-"/>
              <a:tabLst>
                <a:tab pos="457200" algn="l"/>
              </a:tabLst>
            </a:pPr>
            <a:r>
              <a:rPr lang="ar-DZ" sz="2600" dirty="0">
                <a:latin typeface="Sakkal Majalla" pitchFamily="2" charset="-78"/>
                <a:ea typeface="Calibri"/>
                <a:cs typeface="Sakkal Majalla" pitchFamily="2" charset="-78"/>
              </a:rPr>
              <a:t>أفرطت في التخصص وتقسيم العمل وفي هذا مزايا وعيوب.</a:t>
            </a:r>
            <a:endParaRPr lang="fr-FR" sz="2600" dirty="0">
              <a:latin typeface="Sakkal Majalla" pitchFamily="2" charset="-78"/>
              <a:ea typeface="SimSun"/>
              <a:cs typeface="Sakkal Majalla" pitchFamily="2" charset="-78"/>
            </a:endParaRPr>
          </a:p>
          <a:p>
            <a:pPr lvl="0" algn="r" rtl="1">
              <a:buFont typeface="Times New Roman"/>
              <a:buChar char="-"/>
              <a:tabLst>
                <a:tab pos="457200" algn="l"/>
              </a:tabLst>
            </a:pPr>
            <a:r>
              <a:rPr lang="ar-DZ" sz="2600" dirty="0">
                <a:latin typeface="Sakkal Majalla" pitchFamily="2" charset="-78"/>
                <a:ea typeface="Calibri"/>
                <a:cs typeface="Sakkal Majalla" pitchFamily="2" charset="-78"/>
              </a:rPr>
              <a:t>افترضت ان التنظيم نظاما مغلقا ضد التأثيرات البيئية.</a:t>
            </a:r>
            <a:endParaRPr lang="fr-FR" sz="2600" dirty="0">
              <a:latin typeface="Sakkal Majalla" pitchFamily="2" charset="-78"/>
              <a:ea typeface="SimSun"/>
              <a:cs typeface="Sakkal Majalla" pitchFamily="2" charset="-78"/>
            </a:endParaRPr>
          </a:p>
          <a:p>
            <a:pPr lvl="0" algn="r" rtl="1">
              <a:lnSpc>
                <a:spcPct val="115000"/>
              </a:lnSpc>
              <a:buFont typeface="Times New Roman"/>
              <a:buChar char="•"/>
              <a:tabLst>
                <a:tab pos="457200" algn="l"/>
              </a:tabLst>
            </a:pPr>
            <a:endParaRPr lang="fr-FR" sz="2800" dirty="0">
              <a:latin typeface="Sakkal Majalla" pitchFamily="2" charset="-78"/>
              <a:ea typeface="Calibri"/>
              <a:cs typeface="Sakkal Majalla" pitchFamily="2" charset="-78"/>
            </a:endParaRPr>
          </a:p>
        </p:txBody>
      </p:sp>
    </p:spTree>
    <p:extLst>
      <p:ext uri="{BB962C8B-B14F-4D97-AF65-F5344CB8AC3E}">
        <p14:creationId xmlns:p14="http://schemas.microsoft.com/office/powerpoint/2010/main" val="1517582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90066"/>
          </a:xfrm>
        </p:spPr>
        <p:txBody>
          <a:bodyPr>
            <a:noAutofit/>
          </a:bodyPr>
          <a:lstStyle/>
          <a:p>
            <a:pPr marL="571500" indent="-571500" algn="r" rtl="1">
              <a:buFont typeface="Wingdings" pitchFamily="2" charset="2"/>
              <a:buChar char="q"/>
            </a:pPr>
            <a:r>
              <a:rPr lang="ar-DZ" sz="2400" b="1" dirty="0">
                <a:solidFill>
                  <a:srgbClr val="FF0000"/>
                </a:solidFill>
                <a:effectLst>
                  <a:outerShdw blurRad="38100" dist="38100" dir="2700000" algn="tl">
                    <a:srgbClr val="000000">
                      <a:alpha val="43137"/>
                    </a:srgbClr>
                  </a:outerShdw>
                </a:effectLst>
                <a:ea typeface="Calibri"/>
                <a:cs typeface="Simplified Arabic"/>
              </a:rPr>
              <a:t>مدرسة العلاقات الانسانية والعلوم السلوكية (1930)</a:t>
            </a:r>
            <a:endParaRPr lang="fr-FR" sz="2400" dirty="0">
              <a:solidFill>
                <a:srgbClr val="FF0000"/>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0" y="764704"/>
            <a:ext cx="9144000" cy="6093296"/>
          </a:xfrm>
        </p:spPr>
        <p:txBody>
          <a:bodyPr>
            <a:normAutofit fontScale="92500" lnSpcReduction="10000"/>
          </a:bodyPr>
          <a:lstStyle/>
          <a:p>
            <a:pPr algn="r" rtl="1">
              <a:lnSpc>
                <a:spcPct val="115000"/>
              </a:lnSpc>
              <a:spcAft>
                <a:spcPts val="0"/>
              </a:spcAft>
            </a:pPr>
            <a:r>
              <a:rPr lang="ar-DZ" sz="2400" dirty="0" smtClean="0">
                <a:latin typeface="Sakkal Majalla" pitchFamily="2" charset="-78"/>
                <a:ea typeface="Calibri"/>
                <a:cs typeface="Sakkal Majalla" pitchFamily="2" charset="-78"/>
              </a:rPr>
              <a:t>       </a:t>
            </a:r>
            <a:r>
              <a:rPr lang="ar-SA" sz="2400" dirty="0" smtClean="0">
                <a:latin typeface="Sakkal Majalla" pitchFamily="2" charset="-78"/>
                <a:ea typeface="Calibri"/>
                <a:cs typeface="Sakkal Majalla" pitchFamily="2" charset="-78"/>
              </a:rPr>
              <a:t>اعتمدت </a:t>
            </a:r>
            <a:r>
              <a:rPr lang="ar-SA" sz="2400" dirty="0">
                <a:latin typeface="Sakkal Majalla" pitchFamily="2" charset="-78"/>
                <a:ea typeface="Calibri"/>
                <a:cs typeface="Sakkal Majalla" pitchFamily="2" charset="-78"/>
              </a:rPr>
              <a:t>هذه المدرسة في نظرتها إلى الإدارة والعنصر البشري على العلوم الانسانية كعلم الاجتماع وعلم النفس، كما استخدمت العديد من الطرق والوسائل في ابحاثها ودراسة سلوك الفرد وأثره على الإنتاجية منها: طريقة التجارب، طريقة دراسة حالة  وأخذ العينات. وقد عرفت التسيير بأنه: "فن الحصول على النتائج باستخدام المجهود المشترك للأفراد" . ومن أهم مبادئها:</a:t>
            </a:r>
            <a:endParaRPr lang="fr-FR" sz="2400" dirty="0">
              <a:latin typeface="Sakkal Majalla" pitchFamily="2" charset="-78"/>
              <a:ea typeface="Calibri"/>
              <a:cs typeface="Sakkal Majalla" pitchFamily="2" charset="-78"/>
            </a:endParaRPr>
          </a:p>
          <a:p>
            <a:pPr lvl="0" algn="r" rtl="1">
              <a:buFont typeface="Times New Roman"/>
              <a:buChar char="-"/>
              <a:tabLst>
                <a:tab pos="457200" algn="l"/>
              </a:tabLst>
            </a:pPr>
            <a:r>
              <a:rPr lang="ar-SA" sz="2400" dirty="0" smtClean="0">
                <a:latin typeface="Sakkal Majalla" pitchFamily="2" charset="-78"/>
                <a:ea typeface="Calibri"/>
                <a:cs typeface="Sakkal Majalla" pitchFamily="2" charset="-78"/>
              </a:rPr>
              <a:t>لامركزية </a:t>
            </a:r>
            <a:r>
              <a:rPr lang="ar-SA" sz="2400" dirty="0">
                <a:latin typeface="Sakkal Majalla" pitchFamily="2" charset="-78"/>
                <a:ea typeface="Calibri"/>
                <a:cs typeface="Sakkal Majalla" pitchFamily="2" charset="-78"/>
              </a:rPr>
              <a:t>السلطة والمسؤولية</a:t>
            </a:r>
            <a:endParaRPr lang="fr-FR" sz="2400" dirty="0">
              <a:latin typeface="Sakkal Majalla" pitchFamily="2" charset="-78"/>
              <a:ea typeface="SimSun"/>
              <a:cs typeface="Sakkal Majalla" pitchFamily="2" charset="-78"/>
            </a:endParaRPr>
          </a:p>
          <a:p>
            <a:pPr lvl="0" algn="r" rtl="1">
              <a:buFont typeface="Times New Roman"/>
              <a:buChar char="-"/>
              <a:tabLst>
                <a:tab pos="457200" algn="l"/>
              </a:tabLst>
            </a:pPr>
            <a:r>
              <a:rPr lang="ar-SA" sz="2400" dirty="0">
                <a:latin typeface="Sakkal Majalla" pitchFamily="2" charset="-78"/>
                <a:ea typeface="Calibri"/>
                <a:cs typeface="Sakkal Majalla" pitchFamily="2" charset="-78"/>
              </a:rPr>
              <a:t>تعزيز العمل الاجتماعي</a:t>
            </a:r>
            <a:endParaRPr lang="fr-FR" sz="2400" dirty="0">
              <a:latin typeface="Sakkal Majalla" pitchFamily="2" charset="-78"/>
              <a:ea typeface="SimSun"/>
              <a:cs typeface="Sakkal Majalla" pitchFamily="2" charset="-78"/>
            </a:endParaRPr>
          </a:p>
          <a:p>
            <a:pPr lvl="0" algn="r" rtl="1">
              <a:buFont typeface="Times New Roman"/>
              <a:buChar char="-"/>
              <a:tabLst>
                <a:tab pos="457200" algn="l"/>
              </a:tabLst>
            </a:pPr>
            <a:r>
              <a:rPr lang="ar-SA" sz="2400" dirty="0">
                <a:latin typeface="Sakkal Majalla" pitchFamily="2" charset="-78"/>
                <a:ea typeface="Calibri"/>
                <a:cs typeface="Sakkal Majalla" pitchFamily="2" charset="-78"/>
              </a:rPr>
              <a:t>تحسين جو العمل</a:t>
            </a:r>
            <a:endParaRPr lang="fr-FR" sz="2400" dirty="0">
              <a:latin typeface="Sakkal Majalla" pitchFamily="2" charset="-78"/>
              <a:ea typeface="SimSun"/>
              <a:cs typeface="Sakkal Majalla" pitchFamily="2" charset="-78"/>
            </a:endParaRPr>
          </a:p>
          <a:p>
            <a:pPr lvl="0" algn="r" rtl="1">
              <a:buFont typeface="Times New Roman"/>
              <a:buChar char="-"/>
              <a:tabLst>
                <a:tab pos="457200" algn="l"/>
              </a:tabLst>
            </a:pPr>
            <a:r>
              <a:rPr lang="ar-SA" sz="2400" dirty="0">
                <a:latin typeface="Sakkal Majalla" pitchFamily="2" charset="-78"/>
                <a:ea typeface="Calibri"/>
                <a:cs typeface="Sakkal Majalla" pitchFamily="2" charset="-78"/>
              </a:rPr>
              <a:t>التركيز على ديناميكية المجموعات</a:t>
            </a:r>
            <a:endParaRPr lang="fr-FR" sz="2400" dirty="0">
              <a:latin typeface="Sakkal Majalla" pitchFamily="2" charset="-78"/>
              <a:ea typeface="SimSun"/>
              <a:cs typeface="Sakkal Majalla" pitchFamily="2" charset="-78"/>
            </a:endParaRPr>
          </a:p>
          <a:p>
            <a:pPr lvl="0" algn="r" rtl="1">
              <a:buFont typeface="Times New Roman"/>
              <a:buChar char="-"/>
              <a:tabLst>
                <a:tab pos="457200" algn="l"/>
              </a:tabLst>
            </a:pPr>
            <a:r>
              <a:rPr lang="ar-SA" sz="2400" dirty="0">
                <a:latin typeface="Sakkal Majalla" pitchFamily="2" charset="-78"/>
                <a:ea typeface="Calibri"/>
                <a:cs typeface="Sakkal Majalla" pitchFamily="2" charset="-78"/>
              </a:rPr>
              <a:t>تكوين المسؤولين في العلاقات الانسانية</a:t>
            </a:r>
            <a:endParaRPr lang="fr-FR" sz="2400" dirty="0">
              <a:latin typeface="Sakkal Majalla" pitchFamily="2" charset="-78"/>
              <a:ea typeface="SimSun"/>
              <a:cs typeface="Sakkal Majalla" pitchFamily="2" charset="-78"/>
            </a:endParaRPr>
          </a:p>
          <a:p>
            <a:pPr marL="0" indent="0" algn="r" rtl="1">
              <a:buNone/>
            </a:pPr>
            <a:r>
              <a:rPr lang="ar-SA" sz="2400" dirty="0">
                <a:latin typeface="Sakkal Majalla" pitchFamily="2" charset="-78"/>
                <a:ea typeface="Calibri"/>
                <a:cs typeface="Sakkal Majalla" pitchFamily="2" charset="-78"/>
              </a:rPr>
              <a:t>ومن أهم نظريات الدراسات التي جاءت تحت ظل فكر مدرسة العلاقات الانسانية </a:t>
            </a:r>
            <a:r>
              <a:rPr lang="ar-SA" sz="2400" b="1" dirty="0">
                <a:latin typeface="Sakkal Majalla" pitchFamily="2" charset="-78"/>
                <a:ea typeface="Calibri"/>
                <a:cs typeface="Sakkal Majalla" pitchFamily="2" charset="-78"/>
              </a:rPr>
              <a:t>نظرية </a:t>
            </a:r>
            <a:r>
              <a:rPr lang="ar-SA" sz="2400" b="1" dirty="0" err="1">
                <a:latin typeface="Sakkal Majalla" pitchFamily="2" charset="-78"/>
                <a:ea typeface="Calibri"/>
                <a:cs typeface="Sakkal Majalla" pitchFamily="2" charset="-78"/>
              </a:rPr>
              <a:t>إلتون</a:t>
            </a:r>
            <a:r>
              <a:rPr lang="ar-SA" sz="2400" b="1" dirty="0">
                <a:latin typeface="Sakkal Majalla" pitchFamily="2" charset="-78"/>
                <a:ea typeface="Calibri"/>
                <a:cs typeface="Sakkal Majalla" pitchFamily="2" charset="-78"/>
              </a:rPr>
              <a:t> مايو </a:t>
            </a:r>
            <a:r>
              <a:rPr lang="fr-FR" sz="2200" b="1" dirty="0">
                <a:latin typeface="Times New Roman" pitchFamily="18" charset="0"/>
                <a:ea typeface="Calibri"/>
                <a:cs typeface="Times New Roman" pitchFamily="18" charset="0"/>
              </a:rPr>
              <a:t>Elton </a:t>
            </a:r>
            <a:r>
              <a:rPr lang="fr-FR" sz="2200" b="1" dirty="0" err="1" smtClean="0">
                <a:latin typeface="Times New Roman" pitchFamily="18" charset="0"/>
                <a:ea typeface="Calibri"/>
                <a:cs typeface="Times New Roman" pitchFamily="18" charset="0"/>
              </a:rPr>
              <a:t>Moyo</a:t>
            </a:r>
            <a:r>
              <a:rPr lang="ar-DZ" sz="2200" b="1" dirty="0" smtClean="0">
                <a:latin typeface="Times New Roman" pitchFamily="18" charset="0"/>
                <a:ea typeface="Calibri"/>
                <a:cs typeface="Times New Roman" pitchFamily="18" charset="0"/>
              </a:rPr>
              <a:t> </a:t>
            </a:r>
            <a:r>
              <a:rPr lang="ar-DZ" sz="2200" b="1" dirty="0">
                <a:latin typeface="Times New Roman" pitchFamily="18" charset="0"/>
                <a:ea typeface="Calibri"/>
                <a:cs typeface="Times New Roman" pitchFamily="18" charset="0"/>
              </a:rPr>
              <a:t>(1880-1940</a:t>
            </a:r>
            <a:r>
              <a:rPr lang="ar-DZ" sz="2200" b="1" dirty="0" smtClean="0">
                <a:latin typeface="Times New Roman" pitchFamily="18" charset="0"/>
                <a:ea typeface="Calibri"/>
                <a:cs typeface="Times New Roman" pitchFamily="18" charset="0"/>
              </a:rPr>
              <a:t>)</a:t>
            </a:r>
            <a:r>
              <a:rPr lang="ar-DZ" sz="2400" b="1" dirty="0" smtClean="0">
                <a:latin typeface="Sakkal Majalla" pitchFamily="2" charset="-78"/>
                <a:ea typeface="Calibri"/>
                <a:cs typeface="Sakkal Majalla" pitchFamily="2" charset="-78"/>
              </a:rPr>
              <a:t>، </a:t>
            </a:r>
            <a:r>
              <a:rPr lang="ar-SA" sz="2400" b="1" dirty="0">
                <a:latin typeface="Sakkal Majalla" pitchFamily="2" charset="-78"/>
                <a:ea typeface="Calibri"/>
                <a:cs typeface="Sakkal Majalla" pitchFamily="2" charset="-78"/>
              </a:rPr>
              <a:t>نظرية دوغلاس ماك </a:t>
            </a:r>
            <a:r>
              <a:rPr lang="ar-SA" sz="2400" b="1" dirty="0" err="1">
                <a:latin typeface="Sakkal Majalla" pitchFamily="2" charset="-78"/>
                <a:ea typeface="Calibri"/>
                <a:cs typeface="Sakkal Majalla" pitchFamily="2" charset="-78"/>
              </a:rPr>
              <a:t>غریغور</a:t>
            </a:r>
            <a:r>
              <a:rPr lang="ar-SA" sz="2400" b="1" dirty="0">
                <a:latin typeface="Sakkal Majalla" pitchFamily="2" charset="-78"/>
                <a:ea typeface="Calibri"/>
                <a:cs typeface="Sakkal Majalla" pitchFamily="2" charset="-78"/>
              </a:rPr>
              <a:t> </a:t>
            </a:r>
            <a:r>
              <a:rPr lang="fr-FR" sz="2200" b="1" dirty="0">
                <a:latin typeface="Times New Roman" pitchFamily="18" charset="0"/>
                <a:ea typeface="Calibri"/>
                <a:cs typeface="Times New Roman" pitchFamily="18" charset="0"/>
              </a:rPr>
              <a:t>Douglas M c  Gregor (1964 -1906</a:t>
            </a:r>
            <a:r>
              <a:rPr lang="fr-FR" sz="2200" b="1" dirty="0" smtClean="0">
                <a:latin typeface="Times New Roman" pitchFamily="18" charset="0"/>
                <a:ea typeface="Calibri"/>
                <a:cs typeface="Times New Roman" pitchFamily="18" charset="0"/>
              </a:rPr>
              <a:t>)</a:t>
            </a:r>
            <a:endParaRPr lang="ar-DZ" sz="2400" b="1" dirty="0" smtClean="0">
              <a:latin typeface="Times New Roman" pitchFamily="18" charset="0"/>
              <a:ea typeface="Calibri"/>
              <a:cs typeface="Times New Roman" pitchFamily="18" charset="0"/>
            </a:endParaRPr>
          </a:p>
          <a:p>
            <a:pPr marL="0" indent="0" algn="r" rtl="1">
              <a:buNone/>
            </a:pPr>
            <a:r>
              <a:rPr lang="ar-DZ" sz="2400" b="1" dirty="0" smtClean="0">
                <a:latin typeface="Sakkal Majalla" pitchFamily="2" charset="-78"/>
                <a:ea typeface="Calibri"/>
                <a:cs typeface="Sakkal Majalla" pitchFamily="2" charset="-78"/>
              </a:rPr>
              <a:t>و</a:t>
            </a:r>
            <a:r>
              <a:rPr lang="ar-SA" sz="2400" b="1" dirty="0" err="1" smtClean="0">
                <a:latin typeface="Sakkal Majalla" pitchFamily="2" charset="-78"/>
                <a:ea typeface="Calibri"/>
                <a:cs typeface="Sakkal Majalla" pitchFamily="2" charset="-78"/>
              </a:rPr>
              <a:t>ابراھام</a:t>
            </a:r>
            <a:r>
              <a:rPr lang="ar-SA" sz="2400" b="1" dirty="0" smtClean="0">
                <a:latin typeface="Sakkal Majalla" pitchFamily="2" charset="-78"/>
                <a:ea typeface="Calibri"/>
                <a:cs typeface="Sakkal Majalla" pitchFamily="2" charset="-78"/>
              </a:rPr>
              <a:t> </a:t>
            </a:r>
            <a:r>
              <a:rPr lang="ar-SA" sz="2400" b="1" dirty="0" err="1">
                <a:latin typeface="Sakkal Majalla" pitchFamily="2" charset="-78"/>
                <a:ea typeface="Calibri"/>
                <a:cs typeface="Sakkal Majalla" pitchFamily="2" charset="-78"/>
              </a:rPr>
              <a:t>ماسلو</a:t>
            </a:r>
            <a:r>
              <a:rPr lang="ar-SA" sz="2400" b="1" dirty="0">
                <a:latin typeface="Sakkal Majalla" pitchFamily="2" charset="-78"/>
                <a:ea typeface="Calibri"/>
                <a:cs typeface="Sakkal Majalla" pitchFamily="2" charset="-78"/>
              </a:rPr>
              <a:t> </a:t>
            </a:r>
            <a:r>
              <a:rPr lang="fr-FR" sz="2200" b="1" dirty="0">
                <a:latin typeface="Times New Roman" pitchFamily="18" charset="0"/>
                <a:ea typeface="Calibri"/>
                <a:cs typeface="Times New Roman" pitchFamily="18" charset="0"/>
              </a:rPr>
              <a:t>Abraham </a:t>
            </a:r>
            <a:r>
              <a:rPr lang="fr-FR" sz="2200" b="1" dirty="0" err="1">
                <a:latin typeface="Times New Roman" pitchFamily="18" charset="0"/>
                <a:ea typeface="Calibri"/>
                <a:cs typeface="Times New Roman" pitchFamily="18" charset="0"/>
              </a:rPr>
              <a:t>Maslow</a:t>
            </a:r>
            <a:r>
              <a:rPr lang="fr-FR" sz="2200" b="1" dirty="0">
                <a:latin typeface="Times New Roman" pitchFamily="18" charset="0"/>
                <a:ea typeface="Calibri"/>
                <a:cs typeface="Times New Roman" pitchFamily="18" charset="0"/>
              </a:rPr>
              <a:t> (1970-1908</a:t>
            </a:r>
            <a:r>
              <a:rPr lang="fr-FR" sz="2200" b="1" dirty="0" smtClean="0">
                <a:latin typeface="Times New Roman" pitchFamily="18" charset="0"/>
                <a:ea typeface="Calibri"/>
                <a:cs typeface="Times New Roman" pitchFamily="18" charset="0"/>
              </a:rPr>
              <a:t>)</a:t>
            </a:r>
            <a:r>
              <a:rPr lang="ar-DZ" sz="2200" b="1" dirty="0" smtClean="0">
                <a:latin typeface="Times New Roman" pitchFamily="18" charset="0"/>
                <a:ea typeface="Calibri"/>
                <a:cs typeface="Times New Roman" pitchFamily="18" charset="0"/>
              </a:rPr>
              <a:t>.</a:t>
            </a:r>
          </a:p>
          <a:p>
            <a:pPr algn="r" rtl="1">
              <a:lnSpc>
                <a:spcPct val="115000"/>
              </a:lnSpc>
              <a:spcAft>
                <a:spcPts val="0"/>
              </a:spcAft>
            </a:pPr>
            <a:r>
              <a:rPr lang="ar-DZ" sz="2400" b="1" dirty="0">
                <a:solidFill>
                  <a:schemeClr val="accent5"/>
                </a:solidFill>
                <a:effectLst>
                  <a:outerShdw blurRad="38100" dist="38100" dir="2700000" algn="tl">
                    <a:srgbClr val="000000">
                      <a:alpha val="43137"/>
                    </a:srgbClr>
                  </a:outerShdw>
                </a:effectLst>
                <a:ea typeface="Calibri"/>
                <a:cs typeface="Simplified Arabic"/>
              </a:rPr>
              <a:t>تقييم المدرسة: </a:t>
            </a:r>
            <a:r>
              <a:rPr lang="ar-DZ" sz="2400" dirty="0">
                <a:latin typeface="Sakkal Majalla" pitchFamily="2" charset="-78"/>
                <a:ea typeface="Calibri"/>
                <a:cs typeface="Sakkal Majalla" pitchFamily="2" charset="-78"/>
              </a:rPr>
              <a:t>لقد ركزت هذه المدرسة على العنصر البشري والجماعة في المؤسسات مما ساعد على تفهم السلوك الانساني والاجتماعي كما توصلت إلى نتائج هامة في ما يخص تفسير السلوك </a:t>
            </a:r>
            <a:r>
              <a:rPr lang="ar-DZ" sz="2400" dirty="0" err="1">
                <a:latin typeface="Sakkal Majalla" pitchFamily="2" charset="-78"/>
                <a:ea typeface="Calibri"/>
                <a:cs typeface="Sakkal Majalla" pitchFamily="2" charset="-78"/>
              </a:rPr>
              <a:t>التسييري</a:t>
            </a:r>
            <a:r>
              <a:rPr lang="ar-DZ" sz="2400" dirty="0">
                <a:latin typeface="Sakkal Majalla" pitchFamily="2" charset="-78"/>
                <a:ea typeface="Calibri"/>
                <a:cs typeface="Sakkal Majalla" pitchFamily="2" charset="-78"/>
              </a:rPr>
              <a:t> داخل المؤسسة لكن يأخذ  عليها أنها بالغت بالاهتمام بالعنصر البشري وأهملت الجوانب الأخرى</a:t>
            </a:r>
            <a:r>
              <a:rPr lang="ar-DZ" sz="2000" dirty="0">
                <a:latin typeface="Sakkal Majalla" pitchFamily="2" charset="-78"/>
                <a:ea typeface="Calibri"/>
                <a:cs typeface="Sakkal Majalla" pitchFamily="2" charset="-78"/>
              </a:rPr>
              <a:t>.</a:t>
            </a:r>
            <a:endParaRPr lang="fr-FR" sz="2000" dirty="0">
              <a:latin typeface="Sakkal Majalla" pitchFamily="2" charset="-78"/>
              <a:ea typeface="Calibri"/>
              <a:cs typeface="Sakkal Majalla" pitchFamily="2" charset="-78"/>
            </a:endParaRPr>
          </a:p>
          <a:p>
            <a:pPr marL="0" indent="0" algn="r" rtl="1">
              <a:lnSpc>
                <a:spcPct val="115000"/>
              </a:lnSpc>
              <a:spcAft>
                <a:spcPts val="0"/>
              </a:spcAft>
              <a:buNone/>
            </a:pPr>
            <a:r>
              <a:rPr lang="ar-DZ" sz="2000" dirty="0">
                <a:ea typeface="Calibri"/>
                <a:cs typeface="Simplified Arabic"/>
              </a:rPr>
              <a:t> </a:t>
            </a:r>
            <a:endParaRPr lang="fr-FR" sz="1600" dirty="0">
              <a:ea typeface="Calibri"/>
              <a:cs typeface="Arial"/>
            </a:endParaRPr>
          </a:p>
          <a:p>
            <a:pPr marL="0" indent="0" algn="r" rtl="1">
              <a:buNone/>
            </a:pPr>
            <a:endParaRPr lang="fr-FR" sz="2000" dirty="0">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346687983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411</TotalTime>
  <Words>773</Words>
  <Application>Microsoft Office PowerPoint</Application>
  <PresentationFormat>Affichage à l'écran (4:3)</PresentationFormat>
  <Paragraphs>69</Paragraphs>
  <Slides>5</Slides>
  <Notes>0</Notes>
  <HiddenSlides>0</HiddenSlides>
  <MMClips>0</MMClips>
  <ScaleCrop>false</ScaleCrop>
  <HeadingPairs>
    <vt:vector size="4" baseType="variant">
      <vt:variant>
        <vt:lpstr>Thème</vt:lpstr>
      </vt:variant>
      <vt:variant>
        <vt:i4>1</vt:i4>
      </vt:variant>
      <vt:variant>
        <vt:lpstr>Titres des diapositives</vt:lpstr>
      </vt:variant>
      <vt:variant>
        <vt:i4>5</vt:i4>
      </vt:variant>
    </vt:vector>
  </HeadingPairs>
  <TitlesOfParts>
    <vt:vector size="6" baseType="lpstr">
      <vt:lpstr>Thème Office</vt:lpstr>
      <vt:lpstr>Présentation PowerPoint</vt:lpstr>
      <vt:lpstr>Présentation PowerPoint</vt:lpstr>
      <vt:lpstr>Présentation PowerPoint</vt:lpstr>
      <vt:lpstr> </vt:lpstr>
      <vt:lpstr>مدرسة العلاقات الانسانية والعلوم السلوكية (1930)</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hp</dc:creator>
  <cp:lastModifiedBy>hp</cp:lastModifiedBy>
  <cp:revision>28</cp:revision>
  <dcterms:created xsi:type="dcterms:W3CDTF">2022-11-11T16:07:32Z</dcterms:created>
  <dcterms:modified xsi:type="dcterms:W3CDTF">2022-11-13T18:44:48Z</dcterms:modified>
</cp:coreProperties>
</file>