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1BE4DB72-D393-4295-A515-3833886F2A21}" type="datetimeFigureOut">
              <a:rPr lang="fr-FR" smtClean="0"/>
              <a:t>11/11/2022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3A842A9-A155-4261-B47C-A0DE78AF62BE}" type="slidenum">
              <a:rPr lang="fr-FR" smtClean="0"/>
              <a:t>‹N°›</a:t>
            </a:fld>
            <a:endParaRPr lang="fr-FR"/>
          </a:p>
        </p:txBody>
      </p:sp>
    </p:spTree>
    <p:extLst>
      <p:ext uri="{BB962C8B-B14F-4D97-AF65-F5344CB8AC3E}">
        <p14:creationId xmlns:p14="http://schemas.microsoft.com/office/powerpoint/2010/main" val="27213425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BE4DB72-D393-4295-A515-3833886F2A21}" type="datetimeFigureOut">
              <a:rPr lang="fr-FR" smtClean="0"/>
              <a:t>11/11/2022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3A842A9-A155-4261-B47C-A0DE78AF62BE}" type="slidenum">
              <a:rPr lang="fr-FR" smtClean="0"/>
              <a:t>‹N°›</a:t>
            </a:fld>
            <a:endParaRPr lang="fr-FR"/>
          </a:p>
        </p:txBody>
      </p:sp>
    </p:spTree>
    <p:extLst>
      <p:ext uri="{BB962C8B-B14F-4D97-AF65-F5344CB8AC3E}">
        <p14:creationId xmlns:p14="http://schemas.microsoft.com/office/powerpoint/2010/main" val="313102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BE4DB72-D393-4295-A515-3833886F2A21}" type="datetimeFigureOut">
              <a:rPr lang="fr-FR" smtClean="0"/>
              <a:t>11/11/2022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3A842A9-A155-4261-B47C-A0DE78AF62BE}" type="slidenum">
              <a:rPr lang="fr-FR" smtClean="0"/>
              <a:t>‹N°›</a:t>
            </a:fld>
            <a:endParaRPr lang="fr-FR"/>
          </a:p>
        </p:txBody>
      </p:sp>
    </p:spTree>
    <p:extLst>
      <p:ext uri="{BB962C8B-B14F-4D97-AF65-F5344CB8AC3E}">
        <p14:creationId xmlns:p14="http://schemas.microsoft.com/office/powerpoint/2010/main" val="26304305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BE4DB72-D393-4295-A515-3833886F2A21}" type="datetimeFigureOut">
              <a:rPr lang="fr-FR" smtClean="0"/>
              <a:t>11/11/2022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3A842A9-A155-4261-B47C-A0DE78AF62BE}" type="slidenum">
              <a:rPr lang="fr-FR" smtClean="0"/>
              <a:t>‹N°›</a:t>
            </a:fld>
            <a:endParaRPr lang="fr-FR"/>
          </a:p>
        </p:txBody>
      </p:sp>
    </p:spTree>
    <p:extLst>
      <p:ext uri="{BB962C8B-B14F-4D97-AF65-F5344CB8AC3E}">
        <p14:creationId xmlns:p14="http://schemas.microsoft.com/office/powerpoint/2010/main" val="3118113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1BE4DB72-D393-4295-A515-3833886F2A21}" type="datetimeFigureOut">
              <a:rPr lang="fr-FR" smtClean="0"/>
              <a:t>11/11/2022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3A842A9-A155-4261-B47C-A0DE78AF62BE}" type="slidenum">
              <a:rPr lang="fr-FR" smtClean="0"/>
              <a:t>‹N°›</a:t>
            </a:fld>
            <a:endParaRPr lang="fr-FR"/>
          </a:p>
        </p:txBody>
      </p:sp>
    </p:spTree>
    <p:extLst>
      <p:ext uri="{BB962C8B-B14F-4D97-AF65-F5344CB8AC3E}">
        <p14:creationId xmlns:p14="http://schemas.microsoft.com/office/powerpoint/2010/main" val="38525571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1BE4DB72-D393-4295-A515-3833886F2A21}" type="datetimeFigureOut">
              <a:rPr lang="fr-FR" smtClean="0"/>
              <a:t>11/11/2022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3A842A9-A155-4261-B47C-A0DE78AF62BE}" type="slidenum">
              <a:rPr lang="fr-FR" smtClean="0"/>
              <a:t>‹N°›</a:t>
            </a:fld>
            <a:endParaRPr lang="fr-FR"/>
          </a:p>
        </p:txBody>
      </p:sp>
    </p:spTree>
    <p:extLst>
      <p:ext uri="{BB962C8B-B14F-4D97-AF65-F5344CB8AC3E}">
        <p14:creationId xmlns:p14="http://schemas.microsoft.com/office/powerpoint/2010/main" val="4535262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1BE4DB72-D393-4295-A515-3833886F2A21}" type="datetimeFigureOut">
              <a:rPr lang="fr-FR" smtClean="0"/>
              <a:t>11/11/2022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F3A842A9-A155-4261-B47C-A0DE78AF62BE}" type="slidenum">
              <a:rPr lang="fr-FR" smtClean="0"/>
              <a:t>‹N°›</a:t>
            </a:fld>
            <a:endParaRPr lang="fr-FR"/>
          </a:p>
        </p:txBody>
      </p:sp>
    </p:spTree>
    <p:extLst>
      <p:ext uri="{BB962C8B-B14F-4D97-AF65-F5344CB8AC3E}">
        <p14:creationId xmlns:p14="http://schemas.microsoft.com/office/powerpoint/2010/main" val="1411480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1BE4DB72-D393-4295-A515-3833886F2A21}" type="datetimeFigureOut">
              <a:rPr lang="fr-FR" smtClean="0"/>
              <a:t>11/11/2022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F3A842A9-A155-4261-B47C-A0DE78AF62BE}" type="slidenum">
              <a:rPr lang="fr-FR" smtClean="0"/>
              <a:t>‹N°›</a:t>
            </a:fld>
            <a:endParaRPr lang="fr-FR"/>
          </a:p>
        </p:txBody>
      </p:sp>
    </p:spTree>
    <p:extLst>
      <p:ext uri="{BB962C8B-B14F-4D97-AF65-F5344CB8AC3E}">
        <p14:creationId xmlns:p14="http://schemas.microsoft.com/office/powerpoint/2010/main" val="2630482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BE4DB72-D393-4295-A515-3833886F2A21}" type="datetimeFigureOut">
              <a:rPr lang="fr-FR" smtClean="0"/>
              <a:t>11/11/2022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F3A842A9-A155-4261-B47C-A0DE78AF62BE}" type="slidenum">
              <a:rPr lang="fr-FR" smtClean="0"/>
              <a:t>‹N°›</a:t>
            </a:fld>
            <a:endParaRPr lang="fr-FR"/>
          </a:p>
        </p:txBody>
      </p:sp>
    </p:spTree>
    <p:extLst>
      <p:ext uri="{BB962C8B-B14F-4D97-AF65-F5344CB8AC3E}">
        <p14:creationId xmlns:p14="http://schemas.microsoft.com/office/powerpoint/2010/main" val="23911627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1BE4DB72-D393-4295-A515-3833886F2A21}" type="datetimeFigureOut">
              <a:rPr lang="fr-FR" smtClean="0"/>
              <a:t>11/11/2022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3A842A9-A155-4261-B47C-A0DE78AF62BE}" type="slidenum">
              <a:rPr lang="fr-FR" smtClean="0"/>
              <a:t>‹N°›</a:t>
            </a:fld>
            <a:endParaRPr lang="fr-FR"/>
          </a:p>
        </p:txBody>
      </p:sp>
    </p:spTree>
    <p:extLst>
      <p:ext uri="{BB962C8B-B14F-4D97-AF65-F5344CB8AC3E}">
        <p14:creationId xmlns:p14="http://schemas.microsoft.com/office/powerpoint/2010/main" val="3564297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1BE4DB72-D393-4295-A515-3833886F2A21}" type="datetimeFigureOut">
              <a:rPr lang="fr-FR" smtClean="0"/>
              <a:t>11/11/2022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3A842A9-A155-4261-B47C-A0DE78AF62BE}" type="slidenum">
              <a:rPr lang="fr-FR" smtClean="0"/>
              <a:t>‹N°›</a:t>
            </a:fld>
            <a:endParaRPr lang="fr-FR"/>
          </a:p>
        </p:txBody>
      </p:sp>
    </p:spTree>
    <p:extLst>
      <p:ext uri="{BB962C8B-B14F-4D97-AF65-F5344CB8AC3E}">
        <p14:creationId xmlns:p14="http://schemas.microsoft.com/office/powerpoint/2010/main" val="4109999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E4DB72-D393-4295-A515-3833886F2A21}" type="datetimeFigureOut">
              <a:rPr lang="fr-FR" smtClean="0"/>
              <a:t>11/11/2022</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A842A9-A155-4261-B47C-A0DE78AF62BE}" type="slidenum">
              <a:rPr lang="fr-FR" smtClean="0"/>
              <a:t>‹N°›</a:t>
            </a:fld>
            <a:endParaRPr lang="fr-FR"/>
          </a:p>
        </p:txBody>
      </p:sp>
    </p:spTree>
    <p:extLst>
      <p:ext uri="{BB962C8B-B14F-4D97-AF65-F5344CB8AC3E}">
        <p14:creationId xmlns:p14="http://schemas.microsoft.com/office/powerpoint/2010/main" val="36398406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16632"/>
            <a:ext cx="9144000" cy="6741368"/>
          </a:xfrm>
        </p:spPr>
        <p:txBody>
          <a:bodyPr>
            <a:normAutofit/>
          </a:bodyPr>
          <a:lstStyle/>
          <a:p>
            <a:pPr algn="r" rtl="1">
              <a:lnSpc>
                <a:spcPct val="115000"/>
              </a:lnSpc>
              <a:spcAft>
                <a:spcPts val="0"/>
              </a:spcAft>
            </a:pPr>
            <a:r>
              <a:rPr lang="ar-DZ" sz="2800" b="1" u="sng" dirty="0">
                <a:latin typeface="Sakkal Majalla" pitchFamily="2" charset="-78"/>
                <a:ea typeface="Calibri"/>
                <a:cs typeface="Sakkal Majalla" pitchFamily="2" charset="-78"/>
              </a:rPr>
              <a:t>المحاضرة </a:t>
            </a:r>
            <a:r>
              <a:rPr lang="ar-DZ" sz="2800" b="1" u="sng" dirty="0" smtClean="0">
                <a:latin typeface="Sakkal Majalla" pitchFamily="2" charset="-78"/>
                <a:ea typeface="Calibri"/>
                <a:cs typeface="Sakkal Majalla" pitchFamily="2" charset="-78"/>
              </a:rPr>
              <a:t>الثانية</a:t>
            </a:r>
            <a:endParaRPr lang="fr-FR" sz="2000" dirty="0">
              <a:latin typeface="Sakkal Majalla" pitchFamily="2" charset="-78"/>
              <a:ea typeface="Calibri"/>
              <a:cs typeface="Sakkal Majalla" pitchFamily="2" charset="-78"/>
            </a:endParaRPr>
          </a:p>
          <a:p>
            <a:pPr marL="0" lvl="0" indent="0" algn="r" rtl="1">
              <a:lnSpc>
                <a:spcPct val="115000"/>
              </a:lnSpc>
              <a:buNone/>
            </a:pPr>
            <a:r>
              <a:rPr lang="ar-DZ" sz="2800" b="1" dirty="0" smtClean="0">
                <a:solidFill>
                  <a:schemeClr val="accent5"/>
                </a:solidFill>
                <a:latin typeface="Sakkal Majalla" pitchFamily="2" charset="-78"/>
                <a:cs typeface="Sakkal Majalla" pitchFamily="2" charset="-78"/>
              </a:rPr>
              <a:t>4</a:t>
            </a:r>
            <a:r>
              <a:rPr lang="ar-DZ" sz="3600" b="1" dirty="0" smtClean="0">
                <a:solidFill>
                  <a:schemeClr val="accent5"/>
                </a:solidFill>
                <a:latin typeface="Sakkal Majalla" pitchFamily="2" charset="-78"/>
                <a:cs typeface="Sakkal Majalla" pitchFamily="2" charset="-78"/>
              </a:rPr>
              <a:t>. </a:t>
            </a:r>
            <a:r>
              <a:rPr lang="ar-DZ" sz="3600" b="1" dirty="0">
                <a:solidFill>
                  <a:schemeClr val="accent5"/>
                </a:solidFill>
                <a:latin typeface="Sakkal Majalla" pitchFamily="2" charset="-78"/>
                <a:ea typeface="Calibri"/>
                <a:cs typeface="Sakkal Majalla" pitchFamily="2" charset="-78"/>
              </a:rPr>
              <a:t>مقارنة بين المقاربة النظامية </a:t>
            </a:r>
            <a:r>
              <a:rPr lang="ar-DZ" sz="3600" b="1" dirty="0" smtClean="0">
                <a:solidFill>
                  <a:schemeClr val="accent5"/>
                </a:solidFill>
                <a:latin typeface="Sakkal Majalla" pitchFamily="2" charset="-78"/>
                <a:ea typeface="Calibri"/>
                <a:cs typeface="Sakkal Majalla" pitchFamily="2" charset="-78"/>
              </a:rPr>
              <a:t>والمنهج </a:t>
            </a:r>
            <a:r>
              <a:rPr lang="ar-DZ" sz="3600" b="1" dirty="0">
                <a:solidFill>
                  <a:schemeClr val="accent5"/>
                </a:solidFill>
                <a:latin typeface="Sakkal Majalla" pitchFamily="2" charset="-78"/>
                <a:ea typeface="Calibri"/>
                <a:cs typeface="Sakkal Majalla" pitchFamily="2" charset="-78"/>
              </a:rPr>
              <a:t>التحليلي:</a:t>
            </a:r>
            <a:endParaRPr lang="fr-FR" sz="2800" dirty="0">
              <a:solidFill>
                <a:schemeClr val="accent5"/>
              </a:solidFill>
              <a:latin typeface="Sakkal Majalla" pitchFamily="2" charset="-78"/>
              <a:ea typeface="Calibri"/>
              <a:cs typeface="Sakkal Majalla" pitchFamily="2" charset="-78"/>
            </a:endParaRPr>
          </a:p>
          <a:p>
            <a:pPr algn="just" rtl="1">
              <a:lnSpc>
                <a:spcPct val="115000"/>
              </a:lnSpc>
              <a:spcAft>
                <a:spcPts val="0"/>
              </a:spcAft>
            </a:pPr>
            <a:r>
              <a:rPr lang="ar-DZ" dirty="0" smtClean="0">
                <a:latin typeface="Sakkal Majalla" pitchFamily="2" charset="-78"/>
                <a:ea typeface="Calibri"/>
                <a:cs typeface="Sakkal Majalla" pitchFamily="2" charset="-78"/>
              </a:rPr>
              <a:t>    </a:t>
            </a:r>
            <a:endParaRPr lang="fr-FR" dirty="0">
              <a:latin typeface="Sakkal Majalla" pitchFamily="2" charset="-78"/>
              <a:cs typeface="Sakkal Majalla" pitchFamily="2" charset="-78"/>
            </a:endParaRPr>
          </a:p>
        </p:txBody>
      </p:sp>
      <p:graphicFrame>
        <p:nvGraphicFramePr>
          <p:cNvPr id="2" name="Tableau 1"/>
          <p:cNvGraphicFramePr>
            <a:graphicFrameLocks noGrp="1"/>
          </p:cNvGraphicFramePr>
          <p:nvPr>
            <p:extLst>
              <p:ext uri="{D42A27DB-BD31-4B8C-83A1-F6EECF244321}">
                <p14:modId xmlns:p14="http://schemas.microsoft.com/office/powerpoint/2010/main" val="972798216"/>
              </p:ext>
            </p:extLst>
          </p:nvPr>
        </p:nvGraphicFramePr>
        <p:xfrm>
          <a:off x="395536" y="1484787"/>
          <a:ext cx="8280920" cy="5050494"/>
        </p:xfrm>
        <a:graphic>
          <a:graphicData uri="http://schemas.openxmlformats.org/drawingml/2006/table">
            <a:tbl>
              <a:tblPr rtl="1" firstRow="1" firstCol="1" bandRow="1">
                <a:tableStyleId>{5C22544A-7EE6-4342-B048-85BDC9FD1C3A}</a:tableStyleId>
              </a:tblPr>
              <a:tblGrid>
                <a:gridCol w="4007578"/>
                <a:gridCol w="4273342"/>
              </a:tblGrid>
              <a:tr h="476983">
                <a:tc>
                  <a:txBody>
                    <a:bodyPr/>
                    <a:lstStyle/>
                    <a:p>
                      <a:pPr algn="r" rtl="1">
                        <a:lnSpc>
                          <a:spcPct val="115000"/>
                        </a:lnSpc>
                        <a:spcAft>
                          <a:spcPts val="0"/>
                        </a:spcAft>
                      </a:pPr>
                      <a:r>
                        <a:rPr lang="ar-DZ" sz="1800" dirty="0">
                          <a:effectLst/>
                        </a:rPr>
                        <a:t>المنهج التحليلي</a:t>
                      </a:r>
                      <a:endParaRPr lang="fr-FR" sz="1600" dirty="0">
                        <a:effectLst/>
                        <a:latin typeface="Calibri"/>
                        <a:ea typeface="Calibri"/>
                        <a:cs typeface="Arial"/>
                      </a:endParaRPr>
                    </a:p>
                  </a:txBody>
                  <a:tcPr marL="68580" marR="68580" marT="0" marB="0"/>
                </a:tc>
                <a:tc>
                  <a:txBody>
                    <a:bodyPr/>
                    <a:lstStyle/>
                    <a:p>
                      <a:pPr algn="r" rtl="1">
                        <a:lnSpc>
                          <a:spcPct val="115000"/>
                        </a:lnSpc>
                        <a:spcAft>
                          <a:spcPts val="0"/>
                        </a:spcAft>
                      </a:pPr>
                      <a:r>
                        <a:rPr lang="ar-DZ" sz="1800" dirty="0">
                          <a:effectLst/>
                        </a:rPr>
                        <a:t>المقاربة النظامية</a:t>
                      </a:r>
                      <a:endParaRPr lang="fr-FR" sz="1600" dirty="0">
                        <a:effectLst/>
                        <a:latin typeface="Calibri"/>
                        <a:ea typeface="Calibri"/>
                        <a:cs typeface="Arial"/>
                      </a:endParaRPr>
                    </a:p>
                  </a:txBody>
                  <a:tcPr marL="68580" marR="68580" marT="0" marB="0"/>
                </a:tc>
              </a:tr>
              <a:tr h="476983">
                <a:tc>
                  <a:txBody>
                    <a:bodyPr/>
                    <a:lstStyle/>
                    <a:p>
                      <a:pPr algn="r" rtl="1">
                        <a:lnSpc>
                          <a:spcPct val="115000"/>
                        </a:lnSpc>
                        <a:spcAft>
                          <a:spcPts val="0"/>
                        </a:spcAft>
                      </a:pPr>
                      <a:r>
                        <a:rPr lang="ar-DZ" sz="1800" dirty="0">
                          <a:effectLst/>
                        </a:rPr>
                        <a:t>يعزل، أي أنه يركز على العناصر</a:t>
                      </a:r>
                      <a:endParaRPr lang="fr-FR" sz="1600" dirty="0">
                        <a:effectLst/>
                        <a:latin typeface="Calibri"/>
                        <a:ea typeface="Calibri"/>
                        <a:cs typeface="Arial"/>
                      </a:endParaRPr>
                    </a:p>
                  </a:txBody>
                  <a:tcPr marL="68580" marR="68580" marT="0" marB="0"/>
                </a:tc>
                <a:tc>
                  <a:txBody>
                    <a:bodyPr/>
                    <a:lstStyle/>
                    <a:p>
                      <a:pPr algn="r" rtl="1">
                        <a:lnSpc>
                          <a:spcPct val="115000"/>
                        </a:lnSpc>
                        <a:spcAft>
                          <a:spcPts val="0"/>
                        </a:spcAft>
                      </a:pPr>
                      <a:r>
                        <a:rPr lang="ar-DZ" sz="1800" dirty="0">
                          <a:effectLst/>
                        </a:rPr>
                        <a:t>تربط، أي أنها تركز على التفاعلات الموجودة بين العناصر</a:t>
                      </a:r>
                      <a:endParaRPr lang="fr-FR" sz="1600" dirty="0">
                        <a:effectLst/>
                        <a:latin typeface="Calibri"/>
                        <a:ea typeface="Calibri"/>
                        <a:cs typeface="Arial"/>
                      </a:endParaRPr>
                    </a:p>
                  </a:txBody>
                  <a:tcPr marL="68580" marR="68580" marT="0" marB="0"/>
                </a:tc>
              </a:tr>
              <a:tr h="462501">
                <a:tc>
                  <a:txBody>
                    <a:bodyPr/>
                    <a:lstStyle/>
                    <a:p>
                      <a:pPr algn="r" rtl="1">
                        <a:lnSpc>
                          <a:spcPct val="115000"/>
                        </a:lnSpc>
                        <a:spcAft>
                          <a:spcPts val="0"/>
                        </a:spcAft>
                      </a:pPr>
                      <a:r>
                        <a:rPr lang="ar-DZ" sz="1800">
                          <a:effectLst/>
                        </a:rPr>
                        <a:t>يهتم بطبيعة التفاعلات</a:t>
                      </a:r>
                      <a:endParaRPr lang="fr-FR" sz="1600">
                        <a:effectLst/>
                        <a:latin typeface="Calibri"/>
                        <a:ea typeface="Calibri"/>
                        <a:cs typeface="Arial"/>
                      </a:endParaRPr>
                    </a:p>
                  </a:txBody>
                  <a:tcPr marL="68580" marR="68580" marT="0" marB="0"/>
                </a:tc>
                <a:tc>
                  <a:txBody>
                    <a:bodyPr/>
                    <a:lstStyle/>
                    <a:p>
                      <a:pPr algn="r" rtl="1">
                        <a:lnSpc>
                          <a:spcPct val="115000"/>
                        </a:lnSpc>
                        <a:spcAft>
                          <a:spcPts val="0"/>
                        </a:spcAft>
                      </a:pPr>
                      <a:r>
                        <a:rPr lang="ar-DZ" sz="1800" dirty="0">
                          <a:effectLst/>
                        </a:rPr>
                        <a:t>تهتم بنتيجة التفاعلات</a:t>
                      </a:r>
                      <a:endParaRPr lang="fr-FR" sz="1600" dirty="0">
                        <a:effectLst/>
                        <a:latin typeface="Calibri"/>
                        <a:ea typeface="Calibri"/>
                        <a:cs typeface="Arial"/>
                      </a:endParaRPr>
                    </a:p>
                  </a:txBody>
                  <a:tcPr marL="68580" marR="68580" marT="0" marB="0"/>
                </a:tc>
              </a:tr>
              <a:tr h="476983">
                <a:tc>
                  <a:txBody>
                    <a:bodyPr/>
                    <a:lstStyle/>
                    <a:p>
                      <a:pPr algn="r" rtl="1">
                        <a:lnSpc>
                          <a:spcPct val="115000"/>
                        </a:lnSpc>
                        <a:spcAft>
                          <a:spcPts val="0"/>
                        </a:spcAft>
                      </a:pPr>
                      <a:r>
                        <a:rPr lang="ar-DZ" sz="1800">
                          <a:effectLst/>
                        </a:rPr>
                        <a:t>يعتمد على دقة التفاصيل</a:t>
                      </a:r>
                      <a:endParaRPr lang="fr-FR" sz="1600">
                        <a:effectLst/>
                        <a:latin typeface="Calibri"/>
                        <a:ea typeface="Calibri"/>
                        <a:cs typeface="Arial"/>
                      </a:endParaRPr>
                    </a:p>
                  </a:txBody>
                  <a:tcPr marL="68580" marR="68580" marT="0" marB="0"/>
                </a:tc>
                <a:tc>
                  <a:txBody>
                    <a:bodyPr/>
                    <a:lstStyle/>
                    <a:p>
                      <a:pPr algn="r" rtl="1">
                        <a:lnSpc>
                          <a:spcPct val="115000"/>
                        </a:lnSpc>
                        <a:spcAft>
                          <a:spcPts val="0"/>
                        </a:spcAft>
                      </a:pPr>
                      <a:r>
                        <a:rPr lang="ar-DZ" sz="1800" dirty="0">
                          <a:effectLst/>
                        </a:rPr>
                        <a:t>تعتمد على الإدراك الكلي</a:t>
                      </a:r>
                      <a:endParaRPr lang="fr-FR" sz="1600" dirty="0">
                        <a:effectLst/>
                        <a:latin typeface="Calibri"/>
                        <a:ea typeface="Calibri"/>
                        <a:cs typeface="Arial"/>
                      </a:endParaRPr>
                    </a:p>
                  </a:txBody>
                  <a:tcPr marL="68580" marR="68580" marT="0" marB="0"/>
                </a:tc>
              </a:tr>
              <a:tr h="462501">
                <a:tc>
                  <a:txBody>
                    <a:bodyPr/>
                    <a:lstStyle/>
                    <a:p>
                      <a:pPr algn="r" rtl="1">
                        <a:lnSpc>
                          <a:spcPct val="115000"/>
                        </a:lnSpc>
                        <a:spcAft>
                          <a:spcPts val="0"/>
                        </a:spcAft>
                      </a:pPr>
                      <a:r>
                        <a:rPr lang="ar-DZ" sz="1800">
                          <a:effectLst/>
                        </a:rPr>
                        <a:t>يغير متغيرا واحدا في كل مرة</a:t>
                      </a:r>
                      <a:endParaRPr lang="fr-FR" sz="1600">
                        <a:effectLst/>
                        <a:latin typeface="Calibri"/>
                        <a:ea typeface="Calibri"/>
                        <a:cs typeface="Arial"/>
                      </a:endParaRPr>
                    </a:p>
                  </a:txBody>
                  <a:tcPr marL="68580" marR="68580" marT="0" marB="0"/>
                </a:tc>
                <a:tc>
                  <a:txBody>
                    <a:bodyPr/>
                    <a:lstStyle/>
                    <a:p>
                      <a:pPr algn="r" rtl="1">
                        <a:lnSpc>
                          <a:spcPct val="115000"/>
                        </a:lnSpc>
                        <a:spcAft>
                          <a:spcPts val="0"/>
                        </a:spcAft>
                      </a:pPr>
                      <a:r>
                        <a:rPr lang="ar-DZ" sz="1800" dirty="0">
                          <a:effectLst/>
                        </a:rPr>
                        <a:t>تغير أكثر من متغير في آن واحد</a:t>
                      </a:r>
                      <a:endParaRPr lang="fr-FR" sz="1600" dirty="0">
                        <a:effectLst/>
                        <a:latin typeface="Calibri"/>
                        <a:ea typeface="Calibri"/>
                        <a:cs typeface="Arial"/>
                      </a:endParaRPr>
                    </a:p>
                  </a:txBody>
                  <a:tcPr marL="68580" marR="68580" marT="0" marB="0"/>
                </a:tc>
              </a:tr>
              <a:tr h="953061">
                <a:tc>
                  <a:txBody>
                    <a:bodyPr/>
                    <a:lstStyle/>
                    <a:p>
                      <a:pPr algn="r" rtl="1">
                        <a:lnSpc>
                          <a:spcPct val="115000"/>
                        </a:lnSpc>
                        <a:spcAft>
                          <a:spcPts val="0"/>
                        </a:spcAft>
                      </a:pPr>
                      <a:r>
                        <a:rPr lang="ar-DZ" sz="1800">
                          <a:effectLst/>
                        </a:rPr>
                        <a:t>تأكيد الوقائع يتحقق بواسطة الدليل التجريبي في إطارها النظري</a:t>
                      </a:r>
                      <a:endParaRPr lang="fr-FR" sz="1600">
                        <a:effectLst/>
                        <a:latin typeface="Calibri"/>
                        <a:ea typeface="Calibri"/>
                        <a:cs typeface="Arial"/>
                      </a:endParaRPr>
                    </a:p>
                  </a:txBody>
                  <a:tcPr marL="68580" marR="68580" marT="0" marB="0"/>
                </a:tc>
                <a:tc>
                  <a:txBody>
                    <a:bodyPr/>
                    <a:lstStyle/>
                    <a:p>
                      <a:pPr algn="r" rtl="1">
                        <a:lnSpc>
                          <a:spcPct val="115000"/>
                        </a:lnSpc>
                        <a:spcAft>
                          <a:spcPts val="0"/>
                        </a:spcAft>
                      </a:pPr>
                      <a:r>
                        <a:rPr lang="ar-DZ" sz="1800" dirty="0">
                          <a:effectLst/>
                        </a:rPr>
                        <a:t>تأكيد الوقائع يتحقق بمقارنة النموذج مع الواقع</a:t>
                      </a:r>
                      <a:endParaRPr lang="fr-FR" sz="1600" dirty="0">
                        <a:effectLst/>
                        <a:latin typeface="Calibri"/>
                        <a:ea typeface="Calibri"/>
                        <a:cs typeface="Arial"/>
                      </a:endParaRPr>
                    </a:p>
                  </a:txBody>
                  <a:tcPr marL="68580" marR="68580" marT="0" marB="0"/>
                </a:tc>
              </a:tr>
              <a:tr h="462501">
                <a:tc>
                  <a:txBody>
                    <a:bodyPr/>
                    <a:lstStyle/>
                    <a:p>
                      <a:pPr algn="r" rtl="1">
                        <a:lnSpc>
                          <a:spcPct val="115000"/>
                        </a:lnSpc>
                        <a:spcAft>
                          <a:spcPts val="0"/>
                        </a:spcAft>
                      </a:pPr>
                      <a:r>
                        <a:rPr lang="ar-DZ" sz="1800">
                          <a:effectLst/>
                        </a:rPr>
                        <a:t>فعال إذا كانت التفاعلات خطية وضعيفة</a:t>
                      </a:r>
                      <a:endParaRPr lang="fr-FR" sz="1600">
                        <a:effectLst/>
                        <a:latin typeface="Calibri"/>
                        <a:ea typeface="Calibri"/>
                        <a:cs typeface="Arial"/>
                      </a:endParaRPr>
                    </a:p>
                  </a:txBody>
                  <a:tcPr marL="68580" marR="68580" marT="0" marB="0"/>
                </a:tc>
                <a:tc>
                  <a:txBody>
                    <a:bodyPr/>
                    <a:lstStyle/>
                    <a:p>
                      <a:pPr algn="r" rtl="1">
                        <a:lnSpc>
                          <a:spcPct val="115000"/>
                        </a:lnSpc>
                        <a:spcAft>
                          <a:spcPts val="0"/>
                        </a:spcAft>
                      </a:pPr>
                      <a:r>
                        <a:rPr lang="ar-DZ" sz="1800" dirty="0">
                          <a:effectLst/>
                        </a:rPr>
                        <a:t>فعالة إذا كانت التفاعلات غير خطية وقوية</a:t>
                      </a:r>
                      <a:endParaRPr lang="fr-FR" sz="1600" dirty="0">
                        <a:effectLst/>
                        <a:latin typeface="Calibri"/>
                        <a:ea typeface="Calibri"/>
                        <a:cs typeface="Arial"/>
                      </a:endParaRPr>
                    </a:p>
                  </a:txBody>
                  <a:tcPr marL="68580" marR="68580" marT="0" marB="0"/>
                </a:tc>
              </a:tr>
              <a:tr h="476983">
                <a:tc>
                  <a:txBody>
                    <a:bodyPr/>
                    <a:lstStyle/>
                    <a:p>
                      <a:pPr algn="r" rtl="1">
                        <a:lnSpc>
                          <a:spcPct val="115000"/>
                        </a:lnSpc>
                        <a:spcAft>
                          <a:spcPts val="0"/>
                        </a:spcAft>
                      </a:pPr>
                      <a:r>
                        <a:rPr lang="ar-DZ" sz="1800">
                          <a:effectLst/>
                        </a:rPr>
                        <a:t>يدفع إلى تعليم متخصص</a:t>
                      </a:r>
                      <a:endParaRPr lang="fr-FR" sz="1600">
                        <a:effectLst/>
                        <a:latin typeface="Calibri"/>
                        <a:ea typeface="Calibri"/>
                        <a:cs typeface="Arial"/>
                      </a:endParaRPr>
                    </a:p>
                  </a:txBody>
                  <a:tcPr marL="68580" marR="68580" marT="0" marB="0"/>
                </a:tc>
                <a:tc>
                  <a:txBody>
                    <a:bodyPr/>
                    <a:lstStyle/>
                    <a:p>
                      <a:pPr algn="r" rtl="1">
                        <a:lnSpc>
                          <a:spcPct val="115000"/>
                        </a:lnSpc>
                        <a:spcAft>
                          <a:spcPts val="0"/>
                        </a:spcAft>
                      </a:pPr>
                      <a:r>
                        <a:rPr lang="ar-DZ" sz="1800" dirty="0">
                          <a:effectLst/>
                        </a:rPr>
                        <a:t>تدفع إلى تعليم متعدد الاختصاصات</a:t>
                      </a:r>
                      <a:endParaRPr lang="fr-FR" sz="1600" dirty="0">
                        <a:effectLst/>
                        <a:latin typeface="Calibri"/>
                        <a:ea typeface="Calibri"/>
                        <a:cs typeface="Arial"/>
                      </a:endParaRPr>
                    </a:p>
                  </a:txBody>
                  <a:tcPr marL="68580" marR="68580" marT="0" marB="0"/>
                </a:tc>
              </a:tr>
              <a:tr h="648045">
                <a:tc>
                  <a:txBody>
                    <a:bodyPr/>
                    <a:lstStyle/>
                    <a:p>
                      <a:pPr algn="r" rtl="1">
                        <a:lnSpc>
                          <a:spcPct val="115000"/>
                        </a:lnSpc>
                        <a:spcAft>
                          <a:spcPts val="0"/>
                        </a:spcAft>
                      </a:pPr>
                      <a:r>
                        <a:rPr lang="ar-DZ" sz="1800">
                          <a:effectLst/>
                        </a:rPr>
                        <a:t>يركز على معرفة التفاصيل وعدم اهتمامه بتحديد الهدف</a:t>
                      </a:r>
                      <a:endParaRPr lang="fr-FR" sz="1600">
                        <a:effectLst/>
                        <a:latin typeface="Calibri"/>
                        <a:ea typeface="Calibri"/>
                        <a:cs typeface="Arial"/>
                      </a:endParaRPr>
                    </a:p>
                  </a:txBody>
                  <a:tcPr marL="68580" marR="68580" marT="0" marB="0"/>
                </a:tc>
                <a:tc>
                  <a:txBody>
                    <a:bodyPr/>
                    <a:lstStyle/>
                    <a:p>
                      <a:pPr algn="r" rtl="1">
                        <a:lnSpc>
                          <a:spcPct val="115000"/>
                        </a:lnSpc>
                        <a:spcAft>
                          <a:spcPts val="0"/>
                        </a:spcAft>
                      </a:pPr>
                      <a:r>
                        <a:rPr lang="ar-DZ" sz="1800" dirty="0">
                          <a:effectLst/>
                        </a:rPr>
                        <a:t>تركز على تحديد الأهداف ولا تهتم بتوضيح التفاصيل</a:t>
                      </a:r>
                      <a:endParaRPr lang="fr-FR" sz="1600" dirty="0">
                        <a:effectLst/>
                        <a:latin typeface="Calibri"/>
                        <a:ea typeface="Calibri"/>
                        <a:cs typeface="Arial"/>
                      </a:endParaRPr>
                    </a:p>
                  </a:txBody>
                  <a:tcPr marL="68580" marR="68580" marT="0" marB="0"/>
                </a:tc>
              </a:tr>
            </a:tbl>
          </a:graphicData>
        </a:graphic>
      </p:graphicFrame>
    </p:spTree>
    <p:extLst>
      <p:ext uri="{BB962C8B-B14F-4D97-AF65-F5344CB8AC3E}">
        <p14:creationId xmlns:p14="http://schemas.microsoft.com/office/powerpoint/2010/main" val="22471164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490066"/>
          </a:xfrm>
        </p:spPr>
        <p:txBody>
          <a:bodyPr>
            <a:normAutofit fontScale="90000"/>
          </a:bodyPr>
          <a:lstStyle/>
          <a:p>
            <a:pPr algn="r" rtl="1"/>
            <a:r>
              <a:rPr lang="ar-DZ" sz="3200" b="1" dirty="0" smtClean="0">
                <a:solidFill>
                  <a:schemeClr val="accent5"/>
                </a:solidFill>
                <a:effectLst/>
                <a:latin typeface="Sakkal Majalla" pitchFamily="2" charset="-78"/>
                <a:ea typeface="Calibri"/>
                <a:cs typeface="Sakkal Majalla" pitchFamily="2" charset="-78"/>
              </a:rPr>
              <a:t>5.</a:t>
            </a:r>
            <a:r>
              <a:rPr lang="ar-DZ" sz="3200" b="1" dirty="0" smtClean="0">
                <a:solidFill>
                  <a:schemeClr val="accent5"/>
                </a:solidFill>
                <a:latin typeface="Sakkal Majalla" pitchFamily="2" charset="-78"/>
                <a:ea typeface="Calibri"/>
                <a:cs typeface="Sakkal Majalla" pitchFamily="2" charset="-78"/>
              </a:rPr>
              <a:t>المقاربة النظامية للمؤسسة</a:t>
            </a:r>
            <a:endParaRPr lang="fr-FR" sz="3200" dirty="0">
              <a:solidFill>
                <a:schemeClr val="accent5"/>
              </a:solidFill>
              <a:latin typeface="Sakkal Majalla" pitchFamily="2" charset="-78"/>
              <a:cs typeface="Sakkal Majalla" pitchFamily="2" charset="-78"/>
            </a:endParaRPr>
          </a:p>
        </p:txBody>
      </p:sp>
      <p:sp>
        <p:nvSpPr>
          <p:cNvPr id="3" name="Espace réservé du contenu 2"/>
          <p:cNvSpPr>
            <a:spLocks noGrp="1"/>
          </p:cNvSpPr>
          <p:nvPr>
            <p:ph idx="1"/>
          </p:nvPr>
        </p:nvSpPr>
        <p:spPr>
          <a:xfrm>
            <a:off x="0" y="620688"/>
            <a:ext cx="9144000" cy="6237312"/>
          </a:xfrm>
        </p:spPr>
        <p:txBody>
          <a:bodyPr>
            <a:normAutofit lnSpcReduction="10000"/>
          </a:bodyPr>
          <a:lstStyle/>
          <a:p>
            <a:pPr algn="r" rtl="1">
              <a:lnSpc>
                <a:spcPct val="115000"/>
              </a:lnSpc>
              <a:spcAft>
                <a:spcPts val="0"/>
              </a:spcAft>
            </a:pPr>
            <a:r>
              <a:rPr lang="ar-DZ" sz="2400" dirty="0">
                <a:latin typeface="Sakkal Majalla" pitchFamily="2" charset="-78"/>
                <a:ea typeface="Calibri"/>
                <a:cs typeface="Sakkal Majalla" pitchFamily="2" charset="-78"/>
              </a:rPr>
              <a:t>يتم </a:t>
            </a:r>
            <a:r>
              <a:rPr lang="ar-SA" sz="2400" dirty="0">
                <a:latin typeface="Sakkal Majalla" pitchFamily="2" charset="-78"/>
                <a:ea typeface="Calibri"/>
                <a:cs typeface="Sakkal Majalla" pitchFamily="2" charset="-78"/>
              </a:rPr>
              <a:t>اعتماد المقاربة النظمية من أجل فهم أحسن للحقيقة المعقدة التي تحيط </a:t>
            </a:r>
            <a:r>
              <a:rPr lang="ar-DZ" sz="2400" dirty="0" smtClean="0">
                <a:latin typeface="Sakkal Majalla" pitchFamily="2" charset="-78"/>
                <a:ea typeface="Calibri"/>
                <a:cs typeface="Sakkal Majalla" pitchFamily="2" charset="-78"/>
              </a:rPr>
              <a:t>بالمؤسسة</a:t>
            </a:r>
            <a:r>
              <a:rPr lang="ar-SA" sz="2400" dirty="0" smtClean="0">
                <a:latin typeface="Sakkal Majalla" pitchFamily="2" charset="-78"/>
                <a:ea typeface="Calibri"/>
                <a:cs typeface="Sakkal Majalla" pitchFamily="2" charset="-78"/>
              </a:rPr>
              <a:t> </a:t>
            </a:r>
            <a:r>
              <a:rPr lang="ar-SA" sz="2400" dirty="0">
                <a:latin typeface="Sakkal Majalla" pitchFamily="2" charset="-78"/>
                <a:ea typeface="Calibri"/>
                <a:cs typeface="Sakkal Majalla" pitchFamily="2" charset="-78"/>
              </a:rPr>
              <a:t>وذلك قصد التأثير عليها بفعالية حيث تمتلك هذه المقاربة " علبة أدوات " فكرية تكون أكثر تكيفا مع الأنظمة المعقدة وحركتها </a:t>
            </a:r>
            <a:r>
              <a:rPr lang="ar-DZ" sz="2400" dirty="0">
                <a:latin typeface="Sakkal Majalla" pitchFamily="2" charset="-78"/>
                <a:ea typeface="Calibri"/>
                <a:cs typeface="Sakkal Majalla" pitchFamily="2" charset="-78"/>
              </a:rPr>
              <a:t>. </a:t>
            </a:r>
            <a:endParaRPr lang="fr-FR" sz="1800" dirty="0">
              <a:latin typeface="Sakkal Majalla" pitchFamily="2" charset="-78"/>
              <a:ea typeface="Calibri"/>
              <a:cs typeface="Sakkal Majalla" pitchFamily="2" charset="-78"/>
            </a:endParaRPr>
          </a:p>
          <a:p>
            <a:pPr marL="457200" lvl="1" indent="0" algn="r" rtl="1">
              <a:lnSpc>
                <a:spcPct val="115000"/>
              </a:lnSpc>
              <a:buNone/>
            </a:pPr>
            <a:r>
              <a:rPr lang="fr-FR" b="1" dirty="0">
                <a:solidFill>
                  <a:schemeClr val="accent5"/>
                </a:solidFill>
                <a:latin typeface="Sakkal Majalla" pitchFamily="2" charset="-78"/>
                <a:ea typeface="Calibri"/>
                <a:cs typeface="Sakkal Majalla" pitchFamily="2" charset="-78"/>
              </a:rPr>
              <a:t>.1.5</a:t>
            </a:r>
            <a:r>
              <a:rPr lang="ar-DZ" b="1" dirty="0">
                <a:solidFill>
                  <a:schemeClr val="accent5"/>
                </a:solidFill>
                <a:latin typeface="Sakkal Majalla" pitchFamily="2" charset="-78"/>
                <a:ea typeface="Calibri"/>
                <a:cs typeface="Sakkal Majalla" pitchFamily="2" charset="-78"/>
              </a:rPr>
              <a:t>مفهوم المؤسسة كنظام:</a:t>
            </a:r>
            <a:endParaRPr lang="fr-FR" b="1" dirty="0">
              <a:solidFill>
                <a:schemeClr val="accent5"/>
              </a:solidFill>
              <a:latin typeface="Sakkal Majalla" pitchFamily="2" charset="-78"/>
              <a:ea typeface="Calibri"/>
              <a:cs typeface="Sakkal Majalla" pitchFamily="2" charset="-78"/>
            </a:endParaRPr>
          </a:p>
          <a:p>
            <a:pPr algn="r" rtl="1">
              <a:lnSpc>
                <a:spcPct val="115000"/>
              </a:lnSpc>
              <a:spcAft>
                <a:spcPts val="0"/>
              </a:spcAft>
            </a:pPr>
            <a:r>
              <a:rPr lang="ar-SA" sz="2400" dirty="0">
                <a:latin typeface="Sakkal Majalla" pitchFamily="2" charset="-78"/>
                <a:ea typeface="Calibri"/>
                <a:cs typeface="Sakkal Majalla" pitchFamily="2" charset="-78"/>
              </a:rPr>
              <a:t>إن الجديد لدى نظرية الأنظمة هي أنها تخلصت من الطرق التي سبقتها في عملية تحليل المؤسسة، وبشكل أكثر عقلانية وتقنية، وأعطت لها تعريفات وأشكالا أكثر مرونة وتكييفها مع الحالات المتنوعة والمختلفة، حتى سمحت بإنشاء نماذج واستعملت كأداة أو وسيلة توضيح في التحليلات الخاصة بالمؤسسة</a:t>
            </a:r>
            <a:r>
              <a:rPr lang="ar-SA" sz="1800" dirty="0">
                <a:latin typeface="Sakkal Majalla" pitchFamily="2" charset="-78"/>
                <a:ea typeface="Calibri"/>
                <a:cs typeface="Sakkal Majalla" pitchFamily="2" charset="-78"/>
              </a:rPr>
              <a:t>.</a:t>
            </a:r>
            <a:endParaRPr lang="fr-FR" sz="1800" dirty="0">
              <a:latin typeface="Sakkal Majalla" pitchFamily="2" charset="-78"/>
              <a:ea typeface="Calibri"/>
              <a:cs typeface="Sakkal Majalla" pitchFamily="2" charset="-78"/>
            </a:endParaRPr>
          </a:p>
          <a:p>
            <a:pPr algn="r" rtl="1"/>
            <a:r>
              <a:rPr lang="ar-SA" sz="2400" dirty="0">
                <a:latin typeface="Sakkal Majalla" pitchFamily="2" charset="-78"/>
                <a:ea typeface="Calibri"/>
                <a:cs typeface="Sakkal Majalla" pitchFamily="2" charset="-78"/>
              </a:rPr>
              <a:t>وقد تميزت هذه النظرية في هذا المجال عن نظريات الإدارة والتنظيم التي سبقتها بأخذها بعين الاعتبار محيط المؤسسة كعنصر هام في التحليل، عكس ما اعتبر سابقاً خاصة من طرف المدرسة الكلاسيكية والكمية فنجد تايلور مثلا يعتبر أن محيط المؤسسة ثابت ولا يتغير ولا يؤثر في </a:t>
            </a:r>
            <a:r>
              <a:rPr lang="ar-SA" sz="2400" dirty="0" smtClean="0">
                <a:latin typeface="Sakkal Majalla" pitchFamily="2" charset="-78"/>
                <a:ea typeface="Calibri"/>
                <a:cs typeface="Sakkal Majalla" pitchFamily="2" charset="-78"/>
              </a:rPr>
              <a:t>نشاطها</a:t>
            </a:r>
            <a:endParaRPr lang="ar-DZ" sz="2400" dirty="0" smtClean="0">
              <a:latin typeface="Sakkal Majalla" pitchFamily="2" charset="-78"/>
              <a:ea typeface="Calibri"/>
              <a:cs typeface="Sakkal Majalla" pitchFamily="2" charset="-78"/>
            </a:endParaRPr>
          </a:p>
          <a:p>
            <a:pPr lvl="0" algn="r" rtl="1">
              <a:lnSpc>
                <a:spcPct val="115000"/>
              </a:lnSpc>
            </a:pPr>
            <a:r>
              <a:rPr lang="fr-FR" sz="2400" dirty="0">
                <a:solidFill>
                  <a:prstClr val="black"/>
                </a:solidFill>
                <a:latin typeface="Sakkal Majalla" pitchFamily="2" charset="-78"/>
                <a:ea typeface="Calibri"/>
                <a:cs typeface="Sakkal Majalla" pitchFamily="2" charset="-78"/>
              </a:rPr>
              <a:t> </a:t>
            </a:r>
            <a:r>
              <a:rPr lang="ar-SA" sz="2800" dirty="0">
                <a:solidFill>
                  <a:prstClr val="black"/>
                </a:solidFill>
                <a:latin typeface="Sakkal Majalla" pitchFamily="2" charset="-78"/>
                <a:ea typeface="Calibri"/>
                <a:cs typeface="Sakkal Majalla" pitchFamily="2" charset="-78"/>
              </a:rPr>
              <a:t>حسب اتجاه   </a:t>
            </a:r>
            <a:r>
              <a:rPr lang="fr-FR" sz="2400" b="1" dirty="0">
                <a:solidFill>
                  <a:prstClr val="black"/>
                </a:solidFill>
                <a:latin typeface="Sakkal Majalla" pitchFamily="2" charset="-78"/>
                <a:ea typeface="Calibri"/>
                <a:cs typeface="Sakkal Majalla" pitchFamily="2" charset="-78"/>
              </a:rPr>
              <a:t>L. Von BERTALANFFY</a:t>
            </a:r>
            <a:r>
              <a:rPr lang="fr-FR" sz="2800" dirty="0">
                <a:solidFill>
                  <a:prstClr val="black"/>
                </a:solidFill>
                <a:latin typeface="Sakkal Majalla" pitchFamily="2" charset="-78"/>
                <a:ea typeface="Calibri"/>
                <a:cs typeface="Sakkal Majalla" pitchFamily="2" charset="-78"/>
              </a:rPr>
              <a:t> </a:t>
            </a:r>
            <a:r>
              <a:rPr lang="ar-SA" sz="2800" dirty="0">
                <a:solidFill>
                  <a:prstClr val="black"/>
                </a:solidFill>
                <a:latin typeface="Sakkal Majalla" pitchFamily="2" charset="-78"/>
                <a:ea typeface="Calibri"/>
                <a:cs typeface="Sakkal Majalla" pitchFamily="2" charset="-78"/>
              </a:rPr>
              <a:t>فإن المؤسسة كمنظمة تعتبر في نفس الوقت هيكلا اجتماعيا واقعيا و كمتعامل اقتصادي، و تتمتع بخصائص تنظيمية، ويمكن وصفها كنظام مفتوح وهذا معناه أن  المؤسسة نظام:</a:t>
            </a:r>
            <a:endParaRPr lang="fr-FR" sz="2000" dirty="0">
              <a:solidFill>
                <a:prstClr val="black"/>
              </a:solidFill>
              <a:latin typeface="Sakkal Majalla" pitchFamily="2" charset="-78"/>
              <a:ea typeface="Calibri"/>
              <a:cs typeface="Sakkal Majalla" pitchFamily="2" charset="-78"/>
            </a:endParaRPr>
          </a:p>
          <a:p>
            <a:pPr algn="r" rtl="1"/>
            <a:endParaRPr lang="fr-FR" sz="2400" dirty="0">
              <a:latin typeface="Sakkal Majalla" pitchFamily="2" charset="-78"/>
              <a:cs typeface="Sakkal Majalla" pitchFamily="2" charset="-78"/>
            </a:endParaRPr>
          </a:p>
        </p:txBody>
      </p:sp>
    </p:spTree>
    <p:extLst>
      <p:ext uri="{BB962C8B-B14F-4D97-AF65-F5344CB8AC3E}">
        <p14:creationId xmlns:p14="http://schemas.microsoft.com/office/powerpoint/2010/main" val="32368905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a:bodyPr>
          <a:lstStyle/>
          <a:p>
            <a:pPr lvl="0" algn="r" rtl="1">
              <a:buFont typeface="Wingdings" pitchFamily="2" charset="2"/>
              <a:buChar char="Ø"/>
            </a:pPr>
            <a:r>
              <a:rPr lang="ar-SA" sz="2400" dirty="0" smtClean="0">
                <a:latin typeface="Sakkal Majalla" pitchFamily="2" charset="-78"/>
                <a:ea typeface="Calibri"/>
                <a:cs typeface="Sakkal Majalla" pitchFamily="2" charset="-78"/>
              </a:rPr>
              <a:t>لأنها </a:t>
            </a:r>
            <a:r>
              <a:rPr lang="ar-SA" sz="2400" dirty="0">
                <a:latin typeface="Sakkal Majalla" pitchFamily="2" charset="-78"/>
                <a:ea typeface="Calibri"/>
                <a:cs typeface="Sakkal Majalla" pitchFamily="2" charset="-78"/>
              </a:rPr>
              <a:t>مكونة من أقسام مستقلة، مجمعة حسب هيكل خاص بها</a:t>
            </a:r>
            <a:r>
              <a:rPr lang="fr-FR" sz="2400" dirty="0" smtClean="0">
                <a:latin typeface="Sakkal Majalla" pitchFamily="2" charset="-78"/>
                <a:ea typeface="Calibri"/>
                <a:cs typeface="Sakkal Majalla" pitchFamily="2" charset="-78"/>
              </a:rPr>
              <a:t>. </a:t>
            </a:r>
            <a:endParaRPr lang="ar-DZ" sz="2400" dirty="0" smtClean="0">
              <a:latin typeface="Sakkal Majalla" pitchFamily="2" charset="-78"/>
              <a:ea typeface="Calibri"/>
              <a:cs typeface="Sakkal Majalla" pitchFamily="2" charset="-78"/>
            </a:endParaRPr>
          </a:p>
          <a:p>
            <a:pPr lvl="0" algn="r" rtl="1">
              <a:buFont typeface="Wingdings" pitchFamily="2" charset="2"/>
              <a:buChar char="Ø"/>
            </a:pPr>
            <a:r>
              <a:rPr lang="ar-SA" sz="2400" dirty="0" smtClean="0">
                <a:latin typeface="Sakkal Majalla" pitchFamily="2" charset="-78"/>
                <a:ea typeface="Calibri"/>
                <a:cs typeface="Sakkal Majalla" pitchFamily="2" charset="-78"/>
              </a:rPr>
              <a:t>لأنها </a:t>
            </a:r>
            <a:r>
              <a:rPr lang="ar-SA" sz="2400" dirty="0">
                <a:latin typeface="Sakkal Majalla" pitchFamily="2" charset="-78"/>
                <a:ea typeface="Calibri"/>
                <a:cs typeface="Sakkal Majalla" pitchFamily="2" charset="-78"/>
              </a:rPr>
              <a:t>تملك حدودا تمكنها من تحديدها وتفصلها عن المحيط الخارجي</a:t>
            </a:r>
            <a:r>
              <a:rPr lang="fr-FR" sz="2400" dirty="0" smtClean="0">
                <a:latin typeface="Sakkal Majalla" pitchFamily="2" charset="-78"/>
                <a:ea typeface="Calibri"/>
                <a:cs typeface="Sakkal Majalla" pitchFamily="2" charset="-78"/>
              </a:rPr>
              <a:t>.</a:t>
            </a:r>
            <a:endParaRPr lang="ar-DZ" sz="1800" dirty="0" smtClean="0">
              <a:latin typeface="Sakkal Majalla" pitchFamily="2" charset="-78"/>
              <a:ea typeface="Calibri"/>
              <a:cs typeface="Sakkal Majalla" pitchFamily="2" charset="-78"/>
            </a:endParaRPr>
          </a:p>
          <a:p>
            <a:pPr lvl="0" algn="r" rtl="1">
              <a:buFont typeface="Wingdings" pitchFamily="2" charset="2"/>
              <a:buChar char="Ø"/>
            </a:pPr>
            <a:r>
              <a:rPr lang="ar-SA" sz="2400" dirty="0" smtClean="0">
                <a:latin typeface="Sakkal Majalla" pitchFamily="2" charset="-78"/>
                <a:ea typeface="Calibri"/>
                <a:cs typeface="Sakkal Majalla" pitchFamily="2" charset="-78"/>
              </a:rPr>
              <a:t>وهي </a:t>
            </a:r>
            <a:r>
              <a:rPr lang="ar-SA" sz="2400" dirty="0">
                <a:latin typeface="Sakkal Majalla" pitchFamily="2" charset="-78"/>
                <a:ea typeface="Calibri"/>
                <a:cs typeface="Sakkal Majalla" pitchFamily="2" charset="-78"/>
              </a:rPr>
              <a:t>نظام مفتوح لأنها تتكيف بوعي مع تغيرات المحيط بفعل القرارات المتخذة من طرف مسيريها</a:t>
            </a:r>
            <a:r>
              <a:rPr lang="ar-SA" sz="2400" dirty="0" smtClean="0">
                <a:latin typeface="Sakkal Majalla" pitchFamily="2" charset="-78"/>
                <a:ea typeface="Calibri"/>
                <a:cs typeface="Sakkal Majalla" pitchFamily="2" charset="-78"/>
              </a:rPr>
              <a:t>.</a:t>
            </a:r>
            <a:endParaRPr lang="ar-DZ" sz="2400" dirty="0" smtClean="0">
              <a:latin typeface="Sakkal Majalla" pitchFamily="2" charset="-78"/>
              <a:ea typeface="Calibri"/>
              <a:cs typeface="Sakkal Majalla" pitchFamily="2" charset="-78"/>
            </a:endParaRPr>
          </a:p>
          <a:p>
            <a:pPr marL="0" indent="0" algn="ctr" rtl="1">
              <a:lnSpc>
                <a:spcPct val="115000"/>
              </a:lnSpc>
              <a:spcAft>
                <a:spcPts val="0"/>
              </a:spcAft>
              <a:buNone/>
            </a:pPr>
            <a:r>
              <a:rPr lang="ar-SA" sz="2000" b="1" dirty="0">
                <a:ea typeface="Calibri"/>
                <a:cs typeface="Simplified Arabic"/>
              </a:rPr>
              <a:t>الشكل رقم(02): المؤسسة كنظام مفتوح</a:t>
            </a:r>
            <a:endParaRPr lang="fr-FR" sz="1600" dirty="0">
              <a:ea typeface="Calibri"/>
              <a:cs typeface="Arial"/>
            </a:endParaRPr>
          </a:p>
          <a:p>
            <a:pPr lvl="0" algn="r" rtl="1">
              <a:buFont typeface="Wingdings" pitchFamily="2" charset="2"/>
              <a:buChar char="Ø"/>
            </a:pPr>
            <a:endParaRPr lang="ar-DZ" sz="2800" dirty="0">
              <a:latin typeface="Sakkal Majalla" pitchFamily="2" charset="-78"/>
              <a:cs typeface="Sakkal Majalla" pitchFamily="2" charset="-78"/>
            </a:endParaRPr>
          </a:p>
        </p:txBody>
      </p:sp>
      <p:sp>
        <p:nvSpPr>
          <p:cNvPr id="2" name="Rectangle à coins arrondis 1"/>
          <p:cNvSpPr/>
          <p:nvPr/>
        </p:nvSpPr>
        <p:spPr>
          <a:xfrm>
            <a:off x="6700281" y="3212976"/>
            <a:ext cx="1944216" cy="2088232"/>
          </a:xfrm>
          <a:prstGeom prst="roundRect">
            <a:avLst/>
          </a:prstGeom>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rtl="1"/>
            <a:r>
              <a:rPr lang="ar-DZ" dirty="0" smtClean="0">
                <a:solidFill>
                  <a:schemeClr val="tx1"/>
                </a:solidFill>
              </a:rPr>
              <a:t>المدخلات: مواد أولية، معلومات،........</a:t>
            </a:r>
            <a:endParaRPr lang="fr-FR" dirty="0">
              <a:solidFill>
                <a:schemeClr val="tx1"/>
              </a:solidFill>
            </a:endParaRPr>
          </a:p>
        </p:txBody>
      </p:sp>
      <p:sp>
        <p:nvSpPr>
          <p:cNvPr id="4" name="Rectangle à coins arrondis 3"/>
          <p:cNvSpPr/>
          <p:nvPr/>
        </p:nvSpPr>
        <p:spPr>
          <a:xfrm>
            <a:off x="899592" y="3284984"/>
            <a:ext cx="1944216" cy="2160240"/>
          </a:xfrm>
          <a:prstGeom prst="roundRect">
            <a:avLst/>
          </a:prstGeom>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rtl="1"/>
            <a:r>
              <a:rPr lang="ar-DZ" dirty="0" smtClean="0">
                <a:solidFill>
                  <a:schemeClr val="tx1"/>
                </a:solidFill>
              </a:rPr>
              <a:t>مخرجات: سلع خدمات</a:t>
            </a:r>
            <a:endParaRPr lang="fr-FR" dirty="0">
              <a:solidFill>
                <a:schemeClr val="tx1"/>
              </a:solidFill>
            </a:endParaRPr>
          </a:p>
        </p:txBody>
      </p:sp>
      <p:sp>
        <p:nvSpPr>
          <p:cNvPr id="5" name="Rectangle à coins arrondis 4"/>
          <p:cNvSpPr/>
          <p:nvPr/>
        </p:nvSpPr>
        <p:spPr>
          <a:xfrm>
            <a:off x="3779912" y="6126418"/>
            <a:ext cx="1944216" cy="648072"/>
          </a:xfrm>
          <a:prstGeom prst="roundRect">
            <a:avLst/>
          </a:prstGeom>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r>
              <a:rPr lang="ar-DZ" dirty="0" smtClean="0">
                <a:solidFill>
                  <a:schemeClr val="tx1"/>
                </a:solidFill>
              </a:rPr>
              <a:t>المؤسسة</a:t>
            </a:r>
            <a:endParaRPr lang="fr-FR" dirty="0">
              <a:solidFill>
                <a:schemeClr val="tx1"/>
              </a:solidFill>
            </a:endParaRPr>
          </a:p>
        </p:txBody>
      </p:sp>
      <p:sp>
        <p:nvSpPr>
          <p:cNvPr id="6" name="Rectangle à coins arrondis 5"/>
          <p:cNvSpPr/>
          <p:nvPr/>
        </p:nvSpPr>
        <p:spPr>
          <a:xfrm>
            <a:off x="3617792" y="1772816"/>
            <a:ext cx="1944216" cy="648072"/>
          </a:xfrm>
          <a:prstGeom prst="roundRect">
            <a:avLst/>
          </a:prstGeom>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r>
              <a:rPr lang="ar-DZ" dirty="0" smtClean="0">
                <a:solidFill>
                  <a:schemeClr val="tx1"/>
                </a:solidFill>
              </a:rPr>
              <a:t>المؤسسة</a:t>
            </a:r>
            <a:endParaRPr lang="fr-FR" dirty="0">
              <a:solidFill>
                <a:schemeClr val="tx1"/>
              </a:solidFill>
            </a:endParaRPr>
          </a:p>
        </p:txBody>
      </p:sp>
      <p:sp>
        <p:nvSpPr>
          <p:cNvPr id="7" name="Rectangle à coins arrondis 6"/>
          <p:cNvSpPr/>
          <p:nvPr/>
        </p:nvSpPr>
        <p:spPr>
          <a:xfrm>
            <a:off x="3559727" y="3717032"/>
            <a:ext cx="1944216" cy="1080120"/>
          </a:xfrm>
          <a:prstGeom prst="roundRect">
            <a:avLst/>
          </a:prstGeom>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r>
              <a:rPr lang="ar-DZ" dirty="0" smtClean="0">
                <a:solidFill>
                  <a:schemeClr val="tx1"/>
                </a:solidFill>
              </a:rPr>
              <a:t>الأنظمة الفرعية</a:t>
            </a:r>
            <a:endParaRPr lang="fr-FR" dirty="0">
              <a:solidFill>
                <a:schemeClr val="tx1"/>
              </a:solidFill>
            </a:endParaRPr>
          </a:p>
        </p:txBody>
      </p:sp>
      <p:cxnSp>
        <p:nvCxnSpPr>
          <p:cNvPr id="9" name="Connecteur droit avec flèche 8"/>
          <p:cNvCxnSpPr>
            <a:stCxn id="2" idx="0"/>
          </p:cNvCxnSpPr>
          <p:nvPr/>
        </p:nvCxnSpPr>
        <p:spPr>
          <a:xfrm flipH="1" flipV="1">
            <a:off x="5562008" y="2096852"/>
            <a:ext cx="2110381" cy="11161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Connecteur droit avec flèche 10"/>
          <p:cNvCxnSpPr/>
          <p:nvPr/>
        </p:nvCxnSpPr>
        <p:spPr>
          <a:xfrm flipH="1">
            <a:off x="1979712" y="2204864"/>
            <a:ext cx="1580016" cy="10081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Connecteur droit avec flèche 15"/>
          <p:cNvCxnSpPr>
            <a:stCxn id="4" idx="2"/>
            <a:endCxn id="5" idx="1"/>
          </p:cNvCxnSpPr>
          <p:nvPr/>
        </p:nvCxnSpPr>
        <p:spPr>
          <a:xfrm>
            <a:off x="1871700" y="5445224"/>
            <a:ext cx="1908212" cy="100523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Connecteur droit avec flèche 17"/>
          <p:cNvCxnSpPr>
            <a:endCxn id="2" idx="2"/>
          </p:cNvCxnSpPr>
          <p:nvPr/>
        </p:nvCxnSpPr>
        <p:spPr>
          <a:xfrm flipV="1">
            <a:off x="5709561" y="5301208"/>
            <a:ext cx="1962828" cy="11659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906315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0"/>
            <a:ext cx="8229600" cy="404664"/>
          </a:xfrm>
        </p:spPr>
        <p:txBody>
          <a:bodyPr>
            <a:normAutofit fontScale="90000"/>
          </a:bodyPr>
          <a:lstStyle/>
          <a:p>
            <a:pPr marL="342900" lvl="0" indent="-342900" algn="r" rtl="1">
              <a:lnSpc>
                <a:spcPct val="115000"/>
              </a:lnSpc>
              <a:spcBef>
                <a:spcPct val="20000"/>
              </a:spcBef>
            </a:pPr>
            <a:r>
              <a:rPr lang="fr-FR" sz="1800" dirty="0">
                <a:solidFill>
                  <a:prstClr val="black"/>
                </a:solidFill>
                <a:latin typeface="Sakkal Majalla" pitchFamily="2" charset="-78"/>
                <a:ea typeface="Calibri"/>
                <a:cs typeface="Sakkal Majalla" pitchFamily="2" charset="-78"/>
              </a:rPr>
              <a:t/>
            </a:r>
            <a:br>
              <a:rPr lang="fr-FR" sz="1800" dirty="0">
                <a:solidFill>
                  <a:prstClr val="black"/>
                </a:solidFill>
                <a:latin typeface="Sakkal Majalla" pitchFamily="2" charset="-78"/>
                <a:ea typeface="Calibri"/>
                <a:cs typeface="Sakkal Majalla" pitchFamily="2" charset="-78"/>
              </a:rPr>
            </a:br>
            <a:r>
              <a:rPr lang="fr-FR" sz="2800" b="1" dirty="0" smtClean="0">
                <a:solidFill>
                  <a:srgbClr val="4BACC6"/>
                </a:solidFill>
                <a:latin typeface="Sakkal Majalla" pitchFamily="2" charset="-78"/>
                <a:ea typeface="Calibri"/>
                <a:cs typeface="Sakkal Majalla" pitchFamily="2" charset="-78"/>
              </a:rPr>
              <a:t>.2.5</a:t>
            </a:r>
            <a:r>
              <a:rPr lang="ar-DZ" sz="2800" b="1" dirty="0" smtClean="0">
                <a:solidFill>
                  <a:srgbClr val="4BACC6"/>
                </a:solidFill>
                <a:latin typeface="Sakkal Majalla" pitchFamily="2" charset="-78"/>
                <a:ea typeface="Calibri"/>
                <a:cs typeface="Sakkal Majalla" pitchFamily="2" charset="-78"/>
              </a:rPr>
              <a:t>الأنظمة الفرعية للمؤسسة:</a:t>
            </a:r>
            <a:endParaRPr lang="fr-FR" sz="2800" b="1" dirty="0">
              <a:solidFill>
                <a:srgbClr val="4BACC6"/>
              </a:solidFill>
              <a:latin typeface="Sakkal Majalla" pitchFamily="2" charset="-78"/>
              <a:ea typeface="Calibri"/>
              <a:cs typeface="Sakkal Majalla" pitchFamily="2" charset="-78"/>
            </a:endParaRPr>
          </a:p>
        </p:txBody>
      </p:sp>
      <p:sp>
        <p:nvSpPr>
          <p:cNvPr id="3" name="Espace réservé du contenu 2"/>
          <p:cNvSpPr>
            <a:spLocks noGrp="1"/>
          </p:cNvSpPr>
          <p:nvPr>
            <p:ph idx="1"/>
          </p:nvPr>
        </p:nvSpPr>
        <p:spPr>
          <a:xfrm>
            <a:off x="0" y="476672"/>
            <a:ext cx="9144000" cy="6381328"/>
          </a:xfrm>
        </p:spPr>
        <p:txBody>
          <a:bodyPr>
            <a:normAutofit/>
          </a:bodyPr>
          <a:lstStyle/>
          <a:p>
            <a:pPr lvl="0" algn="r" rtl="1">
              <a:lnSpc>
                <a:spcPct val="115000"/>
              </a:lnSpc>
              <a:buFont typeface="Times New Roman"/>
              <a:buChar char="•"/>
              <a:tabLst>
                <a:tab pos="457200" algn="l"/>
              </a:tabLst>
            </a:pPr>
            <a:r>
              <a:rPr lang="ar-DZ" sz="2400" u="sng" dirty="0" smtClean="0">
                <a:solidFill>
                  <a:srgbClr val="FF0000"/>
                </a:solidFill>
                <a:effectLst>
                  <a:outerShdw blurRad="38100" dist="38100" dir="2700000" algn="tl">
                    <a:srgbClr val="000000">
                      <a:alpha val="43137"/>
                    </a:srgbClr>
                  </a:outerShdw>
                </a:effectLst>
                <a:latin typeface="Sakkal Majalla" pitchFamily="2" charset="-78"/>
                <a:ea typeface="Calibri"/>
                <a:cs typeface="Sakkal Majalla" pitchFamily="2" charset="-78"/>
              </a:rPr>
              <a:t>أ- </a:t>
            </a:r>
            <a:r>
              <a:rPr lang="ar-SA" sz="2400" u="sng" dirty="0" smtClean="0">
                <a:solidFill>
                  <a:srgbClr val="FF0000"/>
                </a:solidFill>
                <a:effectLst>
                  <a:outerShdw blurRad="38100" dist="38100" dir="2700000" algn="tl">
                    <a:srgbClr val="000000">
                      <a:alpha val="43137"/>
                    </a:srgbClr>
                  </a:outerShdw>
                </a:effectLst>
                <a:latin typeface="Sakkal Majalla" pitchFamily="2" charset="-78"/>
                <a:ea typeface="Calibri"/>
                <a:cs typeface="Sakkal Majalla" pitchFamily="2" charset="-78"/>
              </a:rPr>
              <a:t>النظام </a:t>
            </a:r>
            <a:r>
              <a:rPr lang="ar-SA" sz="2400" u="sng" dirty="0">
                <a:solidFill>
                  <a:srgbClr val="FF0000"/>
                </a:solidFill>
                <a:effectLst>
                  <a:outerShdw blurRad="38100" dist="38100" dir="2700000" algn="tl">
                    <a:srgbClr val="000000">
                      <a:alpha val="43137"/>
                    </a:srgbClr>
                  </a:outerShdw>
                </a:effectLst>
                <a:latin typeface="Sakkal Majalla" pitchFamily="2" charset="-78"/>
                <a:ea typeface="Calibri"/>
                <a:cs typeface="Sakkal Majalla" pitchFamily="2" charset="-78"/>
              </a:rPr>
              <a:t>الإنتاجي: </a:t>
            </a:r>
            <a:r>
              <a:rPr lang="ar-SA" sz="2400" dirty="0">
                <a:solidFill>
                  <a:srgbClr val="FF0000"/>
                </a:solidFill>
                <a:effectLst>
                  <a:outerShdw blurRad="38100" dist="38100" dir="2700000" algn="tl">
                    <a:srgbClr val="000000">
                      <a:alpha val="43137"/>
                    </a:srgbClr>
                  </a:outerShdw>
                </a:effectLst>
                <a:latin typeface="Sakkal Majalla" pitchFamily="2" charset="-78"/>
                <a:ea typeface="Calibri"/>
                <a:cs typeface="Sakkal Majalla" pitchFamily="2" charset="-78"/>
              </a:rPr>
              <a:t> </a:t>
            </a:r>
            <a:r>
              <a:rPr lang="ar-SA" sz="2400" dirty="0">
                <a:latin typeface="Sakkal Majalla" pitchFamily="2" charset="-78"/>
                <a:ea typeface="Calibri"/>
                <a:cs typeface="Sakkal Majalla" pitchFamily="2" charset="-78"/>
              </a:rPr>
              <a:t>يتمثل هـدف نظام الإنتاج في إنجاز هدف المنظمة  ذلك بإدارته لمختلف الموارد المتوفرة داخل المؤسسة. </a:t>
            </a:r>
            <a:r>
              <a:rPr lang="ar-DZ" sz="2400" dirty="0">
                <a:latin typeface="Sakkal Majalla" pitchFamily="2" charset="-78"/>
                <a:ea typeface="Calibri"/>
                <a:cs typeface="Sakkal Majalla" pitchFamily="2" charset="-78"/>
              </a:rPr>
              <a:t> و</a:t>
            </a:r>
            <a:r>
              <a:rPr lang="ar-SA" sz="2400" dirty="0">
                <a:latin typeface="Sakkal Majalla" pitchFamily="2" charset="-78"/>
                <a:ea typeface="Calibri"/>
                <a:cs typeface="Sakkal Majalla" pitchFamily="2" charset="-78"/>
              </a:rPr>
              <a:t>يتعلق بالمستوى التنظيمي</a:t>
            </a:r>
            <a:r>
              <a:rPr lang="ar-DZ" sz="2400" dirty="0">
                <a:latin typeface="Sakkal Majalla" pitchFamily="2" charset="-78"/>
                <a:ea typeface="Calibri"/>
                <a:cs typeface="Sakkal Majalla" pitchFamily="2" charset="-78"/>
              </a:rPr>
              <a:t>. </a:t>
            </a:r>
            <a:endParaRPr lang="fr-FR" sz="1800" dirty="0">
              <a:latin typeface="Sakkal Majalla" pitchFamily="2" charset="-78"/>
              <a:ea typeface="Calibri"/>
              <a:cs typeface="Sakkal Majalla" pitchFamily="2" charset="-78"/>
            </a:endParaRPr>
          </a:p>
          <a:p>
            <a:pPr lvl="0" algn="r" rtl="1">
              <a:lnSpc>
                <a:spcPct val="115000"/>
              </a:lnSpc>
              <a:buFont typeface="Times New Roman"/>
              <a:buChar char="•"/>
              <a:tabLst>
                <a:tab pos="457200" algn="l"/>
              </a:tabLst>
            </a:pPr>
            <a:r>
              <a:rPr lang="ar-DZ" sz="2400" u="sng" dirty="0" smtClean="0">
                <a:solidFill>
                  <a:srgbClr val="FF0000"/>
                </a:solidFill>
                <a:effectLst>
                  <a:outerShdw blurRad="38100" dist="38100" dir="2700000" algn="tl">
                    <a:srgbClr val="000000">
                      <a:alpha val="43137"/>
                    </a:srgbClr>
                  </a:outerShdw>
                </a:effectLst>
                <a:latin typeface="Sakkal Majalla" pitchFamily="2" charset="-78"/>
                <a:ea typeface="Calibri"/>
                <a:cs typeface="Sakkal Majalla" pitchFamily="2" charset="-78"/>
              </a:rPr>
              <a:t>ب-النظام </a:t>
            </a:r>
            <a:r>
              <a:rPr lang="ar-DZ" sz="2400" u="sng" dirty="0">
                <a:solidFill>
                  <a:srgbClr val="FF0000"/>
                </a:solidFill>
                <a:effectLst>
                  <a:outerShdw blurRad="38100" dist="38100" dir="2700000" algn="tl">
                    <a:srgbClr val="000000">
                      <a:alpha val="43137"/>
                    </a:srgbClr>
                  </a:outerShdw>
                </a:effectLst>
                <a:latin typeface="Sakkal Majalla" pitchFamily="2" charset="-78"/>
                <a:ea typeface="Calibri"/>
                <a:cs typeface="Sakkal Majalla" pitchFamily="2" charset="-78"/>
              </a:rPr>
              <a:t>الإداري:</a:t>
            </a:r>
            <a:r>
              <a:rPr lang="ar-SA" sz="2400" u="sng" dirty="0">
                <a:solidFill>
                  <a:srgbClr val="FF0000"/>
                </a:solidFill>
                <a:effectLst>
                  <a:outerShdw blurRad="38100" dist="38100" dir="2700000" algn="tl">
                    <a:srgbClr val="000000">
                      <a:alpha val="43137"/>
                    </a:srgbClr>
                  </a:outerShdw>
                </a:effectLst>
                <a:latin typeface="Sakkal Majalla" pitchFamily="2" charset="-78"/>
                <a:ea typeface="Calibri"/>
                <a:cs typeface="Sakkal Majalla" pitchFamily="2" charset="-78"/>
              </a:rPr>
              <a:t> </a:t>
            </a:r>
            <a:r>
              <a:rPr lang="ar-SA" sz="2400" dirty="0" smtClean="0">
                <a:latin typeface="Sakkal Majalla" pitchFamily="2" charset="-78"/>
                <a:ea typeface="Calibri"/>
                <a:cs typeface="Sakkal Majalla" pitchFamily="2" charset="-78"/>
              </a:rPr>
              <a:t>يتعلق </a:t>
            </a:r>
            <a:r>
              <a:rPr lang="ar-SA" sz="2400" dirty="0">
                <a:latin typeface="Sakkal Majalla" pitchFamily="2" charset="-78"/>
                <a:ea typeface="Calibri"/>
                <a:cs typeface="Sakkal Majalla" pitchFamily="2" charset="-78"/>
              </a:rPr>
              <a:t>النظام الإداري بكل من المستوى التكتيكي </a:t>
            </a:r>
            <a:r>
              <a:rPr lang="ar-SA" sz="2400" dirty="0" err="1">
                <a:latin typeface="Sakkal Majalla" pitchFamily="2" charset="-78"/>
                <a:ea typeface="Calibri"/>
                <a:cs typeface="Sakkal Majalla" pitchFamily="2" charset="-78"/>
              </a:rPr>
              <a:t>والإستراتيجي</a:t>
            </a:r>
            <a:r>
              <a:rPr lang="ar-SA" sz="2400" dirty="0">
                <a:latin typeface="Sakkal Majalla" pitchFamily="2" charset="-78"/>
                <a:ea typeface="Calibri"/>
                <a:cs typeface="Sakkal Majalla" pitchFamily="2" charset="-78"/>
              </a:rPr>
              <a:t> حيث يهتم بالمستويين المتوسط والبعيد المدى، أي وضع السياسات العامة وتحديد الأهداف ومتابعة إنجازها. </a:t>
            </a:r>
            <a:endParaRPr lang="fr-FR" sz="1800" dirty="0">
              <a:latin typeface="Sakkal Majalla" pitchFamily="2" charset="-78"/>
              <a:ea typeface="Calibri"/>
              <a:cs typeface="Sakkal Majalla" pitchFamily="2" charset="-78"/>
            </a:endParaRPr>
          </a:p>
          <a:p>
            <a:pPr lvl="0" algn="r" rtl="1">
              <a:buFont typeface="Symbol"/>
              <a:buChar char=""/>
            </a:pPr>
            <a:r>
              <a:rPr lang="ar-DZ" sz="2400" u="sng" dirty="0" smtClean="0">
                <a:solidFill>
                  <a:srgbClr val="FF0000"/>
                </a:solidFill>
                <a:effectLst>
                  <a:outerShdw blurRad="38100" dist="38100" dir="2700000" algn="tl">
                    <a:srgbClr val="000000">
                      <a:alpha val="43137"/>
                    </a:srgbClr>
                  </a:outerShdw>
                </a:effectLst>
                <a:latin typeface="Sakkal Majalla" pitchFamily="2" charset="-78"/>
                <a:ea typeface="Calibri"/>
                <a:cs typeface="Sakkal Majalla" pitchFamily="2" charset="-78"/>
              </a:rPr>
              <a:t>ج-نظام </a:t>
            </a:r>
            <a:r>
              <a:rPr lang="ar-DZ" sz="2400" u="sng" dirty="0">
                <a:solidFill>
                  <a:srgbClr val="FF0000"/>
                </a:solidFill>
                <a:effectLst>
                  <a:outerShdw blurRad="38100" dist="38100" dir="2700000" algn="tl">
                    <a:srgbClr val="000000">
                      <a:alpha val="43137"/>
                    </a:srgbClr>
                  </a:outerShdw>
                </a:effectLst>
                <a:latin typeface="Sakkal Majalla" pitchFamily="2" charset="-78"/>
                <a:ea typeface="Calibri"/>
                <a:cs typeface="Sakkal Majalla" pitchFamily="2" charset="-78"/>
              </a:rPr>
              <a:t>المعلومات:</a:t>
            </a:r>
            <a:r>
              <a:rPr lang="ar-DZ" sz="2400" b="1" dirty="0">
                <a:solidFill>
                  <a:srgbClr val="FF0000"/>
                </a:solidFill>
                <a:effectLst>
                  <a:outerShdw blurRad="38100" dist="38100" dir="2700000" algn="tl">
                    <a:srgbClr val="000000">
                      <a:alpha val="43137"/>
                    </a:srgbClr>
                  </a:outerShdw>
                </a:effectLst>
                <a:latin typeface="Sakkal Majalla" pitchFamily="2" charset="-78"/>
                <a:cs typeface="Sakkal Majalla" pitchFamily="2" charset="-78"/>
              </a:rPr>
              <a:t> </a:t>
            </a:r>
            <a:r>
              <a:rPr lang="ar-SA" sz="2400" dirty="0">
                <a:latin typeface="Sakkal Majalla" pitchFamily="2" charset="-78"/>
                <a:ea typeface="Calibri"/>
                <a:cs typeface="Sakkal Majalla" pitchFamily="2" charset="-78"/>
              </a:rPr>
              <a:t>يعمل على ربط الصلة بين النظامين السابقين حيث يتوفر على مجموع العناصر الإعلامية حول سلوك </a:t>
            </a:r>
            <a:r>
              <a:rPr lang="ar-SA" sz="2400" dirty="0" smtClean="0">
                <a:latin typeface="Sakkal Majalla" pitchFamily="2" charset="-78"/>
                <a:ea typeface="Calibri"/>
                <a:cs typeface="Sakkal Majalla" pitchFamily="2" charset="-78"/>
              </a:rPr>
              <a:t>المؤسسة.</a:t>
            </a:r>
            <a:r>
              <a:rPr lang="ar-DZ" sz="2400" dirty="0" smtClean="0">
                <a:latin typeface="Sakkal Majalla" pitchFamily="2" charset="-78"/>
                <a:ea typeface="Calibri"/>
                <a:cs typeface="Sakkal Majalla" pitchFamily="2" charset="-78"/>
              </a:rPr>
              <a:t> </a:t>
            </a:r>
          </a:p>
          <a:p>
            <a:pPr marL="0" lvl="0" indent="0" algn="r" rtl="1">
              <a:buNone/>
            </a:pPr>
            <a:r>
              <a:rPr lang="ar-SA" sz="2400" dirty="0" smtClean="0">
                <a:latin typeface="Sakkal Majalla" pitchFamily="2" charset="-78"/>
                <a:ea typeface="Calibri"/>
                <a:cs typeface="Sakkal Majalla" pitchFamily="2" charset="-78"/>
              </a:rPr>
              <a:t>ويمكن </a:t>
            </a:r>
            <a:r>
              <a:rPr lang="ar-SA" sz="2400" dirty="0">
                <a:latin typeface="Sakkal Majalla" pitchFamily="2" charset="-78"/>
                <a:ea typeface="Calibri"/>
                <a:cs typeface="Sakkal Majalla" pitchFamily="2" charset="-78"/>
              </a:rPr>
              <a:t>توضيح العلاقة بين هذه الأنظمة الفرعية من خلال الشكل التالي :</a:t>
            </a:r>
            <a:endParaRPr lang="fr-FR" sz="1800" dirty="0">
              <a:latin typeface="Sakkal Majalla" pitchFamily="2" charset="-78"/>
              <a:ea typeface="Calibri"/>
              <a:cs typeface="Sakkal Majalla" pitchFamily="2" charset="-78"/>
            </a:endParaRPr>
          </a:p>
          <a:p>
            <a:pPr marL="0" indent="0" algn="ctr" rtl="1">
              <a:lnSpc>
                <a:spcPct val="115000"/>
              </a:lnSpc>
              <a:spcBef>
                <a:spcPts val="1200"/>
              </a:spcBef>
              <a:spcAft>
                <a:spcPts val="0"/>
              </a:spcAft>
              <a:buNone/>
            </a:pPr>
            <a:r>
              <a:rPr lang="ar-DZ" sz="2000" b="1" dirty="0">
                <a:ea typeface="Calibri"/>
                <a:cs typeface="Simplified Arabic"/>
              </a:rPr>
              <a:t>الشكل رقم 03: الأنظمة الفرعية للمؤسسة</a:t>
            </a:r>
            <a:endParaRPr lang="fr-FR" sz="1600" dirty="0">
              <a:ea typeface="Calibri"/>
              <a:cs typeface="Arial"/>
            </a:endParaRPr>
          </a:p>
          <a:p>
            <a:pPr algn="ctr" rtl="1">
              <a:lnSpc>
                <a:spcPct val="115000"/>
              </a:lnSpc>
              <a:spcAft>
                <a:spcPts val="0"/>
              </a:spcAft>
            </a:pPr>
            <a:endParaRPr lang="fr-FR" sz="2800" dirty="0">
              <a:latin typeface="Sakkal Majalla" pitchFamily="2" charset="-78"/>
              <a:ea typeface="Calibri"/>
              <a:cs typeface="Sakkal Majalla" pitchFamily="2" charset="-78"/>
            </a:endParaRPr>
          </a:p>
        </p:txBody>
      </p:sp>
      <p:pic>
        <p:nvPicPr>
          <p:cNvPr id="4" name="Image 3"/>
          <p:cNvPicPr/>
          <p:nvPr/>
        </p:nvPicPr>
        <p:blipFill>
          <a:blip r:embed="rId2" cstate="print"/>
          <a:srcRect/>
          <a:stretch>
            <a:fillRect/>
          </a:stretch>
        </p:blipFill>
        <p:spPr bwMode="auto">
          <a:xfrm>
            <a:off x="179512" y="4005064"/>
            <a:ext cx="8856984" cy="2852936"/>
          </a:xfrm>
          <a:prstGeom prst="rect">
            <a:avLst/>
          </a:prstGeom>
          <a:noFill/>
          <a:ln w="9525">
            <a:noFill/>
            <a:miter lim="800000"/>
            <a:headEnd/>
            <a:tailEnd/>
          </a:ln>
          <a:effectLst/>
        </p:spPr>
      </p:pic>
    </p:spTree>
    <p:extLst>
      <p:ext uri="{BB962C8B-B14F-4D97-AF65-F5344CB8AC3E}">
        <p14:creationId xmlns:p14="http://schemas.microsoft.com/office/powerpoint/2010/main" val="151758245"/>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312</TotalTime>
  <Words>440</Words>
  <Application>Microsoft Office PowerPoint</Application>
  <PresentationFormat>Affichage à l'écran (4:3)</PresentationFormat>
  <Paragraphs>42</Paragraphs>
  <Slides>4</Slides>
  <Notes>0</Notes>
  <HiddenSlides>0</HiddenSlides>
  <MMClips>0</MMClips>
  <ScaleCrop>false</ScaleCrop>
  <HeadingPairs>
    <vt:vector size="4" baseType="variant">
      <vt:variant>
        <vt:lpstr>Thème</vt:lpstr>
      </vt:variant>
      <vt:variant>
        <vt:i4>1</vt:i4>
      </vt:variant>
      <vt:variant>
        <vt:lpstr>Titres des diapositives</vt:lpstr>
      </vt:variant>
      <vt:variant>
        <vt:i4>4</vt:i4>
      </vt:variant>
    </vt:vector>
  </HeadingPairs>
  <TitlesOfParts>
    <vt:vector size="5" baseType="lpstr">
      <vt:lpstr>Thème Office</vt:lpstr>
      <vt:lpstr>Présentation PowerPoint</vt:lpstr>
      <vt:lpstr>5.المقاربة النظامية للمؤسسة</vt:lpstr>
      <vt:lpstr>Présentation PowerPoint</vt:lpstr>
      <vt:lpstr> .2.5الأنظمة الفرعية للمؤسسة:</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hp</dc:creator>
  <cp:lastModifiedBy>hp</cp:lastModifiedBy>
  <cp:revision>22</cp:revision>
  <dcterms:created xsi:type="dcterms:W3CDTF">2022-11-11T16:07:32Z</dcterms:created>
  <dcterms:modified xsi:type="dcterms:W3CDTF">2022-11-11T21:31:08Z</dcterms:modified>
</cp:coreProperties>
</file>