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72134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31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3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181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85255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5352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E4DB72-D393-4295-A515-3833886F2A21}" type="datetimeFigureOut">
              <a:rPr lang="fr-FR" smtClean="0"/>
              <a:t>13/11/2022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14114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BE4DB72-D393-4295-A515-3833886F2A21}" type="datetimeFigureOut">
              <a:rPr lang="fr-FR" smtClean="0"/>
              <a:t>13/11/2022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8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E4DB72-D393-4295-A515-3833886F2A21}" type="datetimeFigureOut">
              <a:rPr lang="fr-FR" smtClean="0"/>
              <a:t>13/11/2022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39116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56429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10999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842A9-A155-4261-B47C-A0DE78AF62BE}" type="slidenum">
              <a:rPr lang="fr-FR" smtClean="0"/>
              <a:t>‹N°›</a:t>
            </a:fld>
            <a:endParaRPr lang="fr-FR"/>
          </a:p>
        </p:txBody>
      </p:sp>
    </p:spTree>
    <p:extLst>
      <p:ext uri="{BB962C8B-B14F-4D97-AF65-F5344CB8AC3E}">
        <p14:creationId xmlns:p14="http://schemas.microsoft.com/office/powerpoint/2010/main" val="363984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noFill/>
        </p:spPr>
        <p:style>
          <a:lnRef idx="0">
            <a:scrgbClr r="0" g="0" b="0"/>
          </a:lnRef>
          <a:fillRef idx="1003">
            <a:schemeClr val="lt1"/>
          </a:fillRef>
          <a:effectRef idx="0">
            <a:scrgbClr r="0" g="0" b="0"/>
          </a:effectRef>
          <a:fontRef idx="major"/>
        </p:style>
        <p:txBody>
          <a:bodyPr/>
          <a:lstStyle/>
          <a:p>
            <a:pPr rtl="1"/>
            <a:r>
              <a:rPr lang="ar-DZ" sz="2400" b="1" cap="all" dirty="0">
                <a:solidFill>
                  <a:prstClr val="black"/>
                </a:solidFill>
                <a:latin typeface="Traditional Arabic" panose="02020603050405020304" pitchFamily="18" charset="-78"/>
                <a:ea typeface="Times New Roman" pitchFamily="18" charset="0"/>
                <a:cs typeface="Traditional Arabic" panose="02020603050405020304" pitchFamily="18" charset="-78"/>
              </a:rPr>
              <a:t>الجمهورية الجزائرية الديمقراطية الشعبية  </a:t>
            </a:r>
            <a:r>
              <a:rPr lang="en-US" sz="2400" b="1" cap="all" dirty="0">
                <a:solidFill>
                  <a:prstClr val="black"/>
                </a:solidFill>
                <a:latin typeface="Traditional Arabic" panose="02020603050405020304" pitchFamily="18" charset="-78"/>
                <a:ea typeface="Times New Roman" pitchFamily="18" charset="0"/>
                <a:cs typeface="Traditional Arabic" panose="02020603050405020304" pitchFamily="18" charset="-78"/>
              </a:rPr>
              <a:t> </a:t>
            </a:r>
            <a:br>
              <a:rPr lang="en-US" sz="2400" b="1" cap="all" dirty="0">
                <a:solidFill>
                  <a:prstClr val="black"/>
                </a:solidFill>
                <a:latin typeface="Traditional Arabic" panose="02020603050405020304" pitchFamily="18" charset="-78"/>
                <a:ea typeface="Times New Roman" pitchFamily="18" charset="0"/>
                <a:cs typeface="Traditional Arabic" panose="02020603050405020304" pitchFamily="18" charset="-78"/>
              </a:rPr>
            </a:br>
            <a:r>
              <a:rPr lang="ar-DZ" sz="2400" b="1" cap="all" dirty="0">
                <a:solidFill>
                  <a:prstClr val="black"/>
                </a:solidFill>
                <a:latin typeface="Traditional Arabic" panose="02020603050405020304" pitchFamily="18" charset="-78"/>
                <a:ea typeface="+mj-ea"/>
                <a:cs typeface="Traditional Arabic" panose="02020603050405020304" pitchFamily="18" charset="-78"/>
              </a:rPr>
              <a:t>وزارة التعليم العالي والبحث العلمي</a:t>
            </a:r>
            <a:br>
              <a:rPr lang="ar-DZ" sz="2400" b="1" cap="all" dirty="0">
                <a:solidFill>
                  <a:prstClr val="black"/>
                </a:solidFill>
                <a:latin typeface="Traditional Arabic" panose="02020603050405020304" pitchFamily="18" charset="-78"/>
                <a:ea typeface="+mj-ea"/>
                <a:cs typeface="Traditional Arabic" panose="02020603050405020304" pitchFamily="18" charset="-78"/>
              </a:rPr>
            </a:br>
            <a:r>
              <a:rPr lang="ar-DZ" sz="2400" b="1" cap="all" dirty="0">
                <a:solidFill>
                  <a:prstClr val="black"/>
                </a:solidFill>
                <a:latin typeface="Traditional Arabic" panose="02020603050405020304" pitchFamily="18" charset="-78"/>
                <a:ea typeface="+mj-ea"/>
                <a:cs typeface="Traditional Arabic" panose="02020603050405020304" pitchFamily="18" charset="-78"/>
              </a:rPr>
              <a:t> </a:t>
            </a:r>
            <a:r>
              <a:rPr lang="ar-DZ" sz="2400" b="1" cap="all" dirty="0" smtClean="0">
                <a:solidFill>
                  <a:prstClr val="black"/>
                </a:solidFill>
                <a:latin typeface="Traditional Arabic" panose="02020603050405020304" pitchFamily="18" charset="-78"/>
                <a:ea typeface="+mj-ea"/>
                <a:cs typeface="Traditional Arabic" panose="02020603050405020304" pitchFamily="18" charset="-78"/>
              </a:rPr>
              <a:t>المركز الجامعي عبد الحفيظ </a:t>
            </a:r>
            <a:r>
              <a:rPr lang="ar-DZ" sz="2400" b="1" cap="all" dirty="0" err="1" smtClean="0">
                <a:solidFill>
                  <a:prstClr val="black"/>
                </a:solidFill>
                <a:latin typeface="Traditional Arabic" panose="02020603050405020304" pitchFamily="18" charset="-78"/>
                <a:ea typeface="+mj-ea"/>
                <a:cs typeface="Traditional Arabic" panose="02020603050405020304" pitchFamily="18" charset="-78"/>
              </a:rPr>
              <a:t>بوالصوف</a:t>
            </a:r>
            <a:r>
              <a:rPr lang="ar-DZ" sz="2400" b="1" cap="all" dirty="0" smtClean="0">
                <a:solidFill>
                  <a:prstClr val="black"/>
                </a:solidFill>
                <a:latin typeface="Traditional Arabic" panose="02020603050405020304" pitchFamily="18" charset="-78"/>
                <a:ea typeface="+mj-ea"/>
                <a:cs typeface="Traditional Arabic" panose="02020603050405020304" pitchFamily="18" charset="-78"/>
              </a:rPr>
              <a:t> –ميلة-</a:t>
            </a:r>
            <a:r>
              <a:rPr lang="ar-DZ" sz="2400" b="1" cap="all" dirty="0">
                <a:solidFill>
                  <a:prstClr val="black"/>
                </a:solidFill>
                <a:latin typeface="Traditional Arabic" panose="02020603050405020304" pitchFamily="18" charset="-78"/>
                <a:ea typeface="+mj-ea"/>
                <a:cs typeface="Traditional Arabic" panose="02020603050405020304" pitchFamily="18" charset="-78"/>
              </a:rPr>
              <a:t/>
            </a:r>
            <a:br>
              <a:rPr lang="ar-DZ" sz="2400" b="1" cap="all" dirty="0">
                <a:solidFill>
                  <a:prstClr val="black"/>
                </a:solidFill>
                <a:latin typeface="Traditional Arabic" panose="02020603050405020304" pitchFamily="18" charset="-78"/>
                <a:ea typeface="+mj-ea"/>
                <a:cs typeface="Traditional Arabic" panose="02020603050405020304" pitchFamily="18" charset="-78"/>
              </a:rPr>
            </a:br>
            <a:r>
              <a:rPr lang="ar-DZ" sz="2400" b="1" cap="all" dirty="0">
                <a:solidFill>
                  <a:prstClr val="black"/>
                </a:solidFill>
                <a:latin typeface="Traditional Arabic" panose="02020603050405020304" pitchFamily="18" charset="-78"/>
                <a:ea typeface="+mj-ea"/>
                <a:cs typeface="Traditional Arabic" panose="02020603050405020304" pitchFamily="18" charset="-78"/>
              </a:rPr>
              <a:t>كلية العلوم الاقتصادية والتجارية وعلوم التسيير</a:t>
            </a:r>
            <a:br>
              <a:rPr lang="ar-DZ" sz="2400" b="1" cap="all" dirty="0">
                <a:solidFill>
                  <a:prstClr val="black"/>
                </a:solidFill>
                <a:latin typeface="Traditional Arabic" panose="02020603050405020304" pitchFamily="18" charset="-78"/>
                <a:ea typeface="+mj-ea"/>
                <a:cs typeface="Traditional Arabic" panose="02020603050405020304" pitchFamily="18" charset="-78"/>
              </a:rPr>
            </a:br>
            <a:r>
              <a:rPr lang="ar-DZ" sz="2400" b="1" cap="all" dirty="0" smtClean="0">
                <a:solidFill>
                  <a:prstClr val="black"/>
                </a:solidFill>
                <a:latin typeface="Traditional Arabic" panose="02020603050405020304" pitchFamily="18" charset="-78"/>
                <a:ea typeface="+mj-ea"/>
                <a:cs typeface="Traditional Arabic" panose="02020603050405020304" pitchFamily="18" charset="-78"/>
              </a:rPr>
              <a:t>قسم </a:t>
            </a:r>
            <a:r>
              <a:rPr lang="ar-DZ" sz="2400" b="1" cap="all" dirty="0">
                <a:solidFill>
                  <a:prstClr val="black"/>
                </a:solidFill>
                <a:latin typeface="Traditional Arabic" panose="02020603050405020304" pitchFamily="18" charset="-78"/>
                <a:ea typeface="+mj-ea"/>
                <a:cs typeface="Traditional Arabic" panose="02020603050405020304" pitchFamily="18" charset="-78"/>
              </a:rPr>
              <a:t>علوم التسيير </a:t>
            </a:r>
            <a:endParaRPr lang="ar-DZ" sz="2400" b="1" cap="all" dirty="0" smtClean="0">
              <a:solidFill>
                <a:prstClr val="black"/>
              </a:solidFill>
              <a:latin typeface="Traditional Arabic" panose="02020603050405020304" pitchFamily="18" charset="-78"/>
              <a:ea typeface="+mj-ea"/>
              <a:cs typeface="Traditional Arabic" panose="02020603050405020304" pitchFamily="18" charset="-78"/>
            </a:endParaRPr>
          </a:p>
          <a:p>
            <a:pPr rtl="1"/>
            <a:endParaRPr lang="fr-FR" sz="2400" cap="all" dirty="0" smtClean="0">
              <a:solidFill>
                <a:prstClr val="black"/>
              </a:solidFill>
              <a:latin typeface="Traditional Arabic" panose="02020603050405020304" pitchFamily="18" charset="-78"/>
              <a:ea typeface="+mj-ea"/>
              <a:cs typeface="Traditional Arabic" panose="02020603050405020304" pitchFamily="18" charset="-78"/>
            </a:endParaRPr>
          </a:p>
          <a:p>
            <a:pPr rtl="1"/>
            <a:endParaRPr lang="fr-FR" sz="2400" cap="all" dirty="0">
              <a:solidFill>
                <a:prstClr val="black"/>
              </a:solidFill>
              <a:latin typeface="Traditional Arabic" panose="02020603050405020304" pitchFamily="18" charset="-78"/>
              <a:cs typeface="Traditional Arabic" panose="02020603050405020304" pitchFamily="18" charset="-78"/>
            </a:endParaRPr>
          </a:p>
          <a:p>
            <a:pPr rtl="1"/>
            <a:endParaRPr lang="ar-DZ" sz="2400" cap="all" dirty="0">
              <a:solidFill>
                <a:prstClr val="black"/>
              </a:solidFill>
              <a:latin typeface="Traditional Arabic" panose="02020603050405020304" pitchFamily="18" charset="-78"/>
              <a:ea typeface="+mj-ea"/>
              <a:cs typeface="Traditional Arabic" panose="02020603050405020304" pitchFamily="18" charset="-78"/>
            </a:endParaRPr>
          </a:p>
          <a:p>
            <a:pPr lvl="0" rtl="1">
              <a:lnSpc>
                <a:spcPct val="120000"/>
              </a:lnSpc>
              <a:spcBef>
                <a:spcPts val="1000"/>
              </a:spcBef>
              <a:buClr>
                <a:prstClr val="black"/>
              </a:buClr>
            </a:pPr>
            <a:endParaRPr lang="fr-FR" sz="4000" b="1" cap="all" dirty="0" smtClean="0">
              <a:solidFill>
                <a:prstClr val="black"/>
              </a:solidFill>
              <a:latin typeface="Traditional Arabic" panose="02020603050405020304" pitchFamily="18" charset="-78"/>
              <a:ea typeface="Times New Roman" pitchFamily="18" charset="0"/>
              <a:cs typeface="Traditional Arabic" panose="02020603050405020304" pitchFamily="18" charset="-78"/>
            </a:endParaRPr>
          </a:p>
          <a:p>
            <a:pPr lvl="0" rtl="1">
              <a:lnSpc>
                <a:spcPct val="120000"/>
              </a:lnSpc>
              <a:spcBef>
                <a:spcPts val="1000"/>
              </a:spcBef>
              <a:buClr>
                <a:prstClr val="black"/>
              </a:buClr>
            </a:pPr>
            <a:r>
              <a:rPr lang="ar-DZ" b="1" cap="all" dirty="0" smtClean="0">
                <a:solidFill>
                  <a:prstClr val="black"/>
                </a:solidFill>
                <a:latin typeface="Traditional Arabic" panose="02020603050405020304" pitchFamily="18" charset="-78"/>
                <a:ea typeface="Times New Roman" pitchFamily="18" charset="0"/>
                <a:cs typeface="Traditional Arabic" panose="02020603050405020304" pitchFamily="18" charset="-78"/>
              </a:rPr>
              <a:t>السنة </a:t>
            </a:r>
            <a:r>
              <a:rPr lang="ar-DZ" b="1" cap="all" dirty="0">
                <a:solidFill>
                  <a:prstClr val="black"/>
                </a:solidFill>
                <a:latin typeface="Traditional Arabic" panose="02020603050405020304" pitchFamily="18" charset="-78"/>
                <a:ea typeface="Times New Roman" pitchFamily="18" charset="0"/>
                <a:cs typeface="Traditional Arabic" panose="02020603050405020304" pitchFamily="18" charset="-78"/>
              </a:rPr>
              <a:t>الأولى ماستر إدارة الأعمال</a:t>
            </a:r>
          </a:p>
          <a:p>
            <a:pPr lvl="0" rtl="1">
              <a:lnSpc>
                <a:spcPct val="120000"/>
              </a:lnSpc>
              <a:spcBef>
                <a:spcPts val="1000"/>
              </a:spcBef>
              <a:buClr>
                <a:prstClr val="black"/>
              </a:buClr>
            </a:pPr>
            <a:r>
              <a:rPr lang="ar-DZ" b="1" cap="all" dirty="0">
                <a:solidFill>
                  <a:prstClr val="black"/>
                </a:solidFill>
                <a:latin typeface="Traditional Arabic" panose="02020603050405020304" pitchFamily="18" charset="-78"/>
                <a:ea typeface="Times New Roman" pitchFamily="18" charset="0"/>
                <a:cs typeface="Traditional Arabic" panose="02020603050405020304" pitchFamily="18" charset="-78"/>
              </a:rPr>
              <a:t>د. </a:t>
            </a:r>
            <a:r>
              <a:rPr lang="ar-DZ" b="1" cap="all" dirty="0" err="1" smtClean="0">
                <a:solidFill>
                  <a:prstClr val="black"/>
                </a:solidFill>
                <a:latin typeface="Traditional Arabic" panose="02020603050405020304" pitchFamily="18" charset="-78"/>
                <a:ea typeface="Times New Roman" pitchFamily="18" charset="0"/>
                <a:cs typeface="Traditional Arabic" panose="02020603050405020304" pitchFamily="18" charset="-78"/>
              </a:rPr>
              <a:t>بوبحة</a:t>
            </a:r>
            <a:r>
              <a:rPr lang="ar-DZ" b="1" cap="all" dirty="0" smtClean="0">
                <a:solidFill>
                  <a:prstClr val="black"/>
                </a:solidFill>
                <a:latin typeface="Traditional Arabic" panose="02020603050405020304" pitchFamily="18" charset="-78"/>
                <a:ea typeface="Times New Roman" pitchFamily="18" charset="0"/>
                <a:cs typeface="Traditional Arabic" panose="02020603050405020304" pitchFamily="18" charset="-78"/>
              </a:rPr>
              <a:t> سعاد</a:t>
            </a:r>
            <a:endParaRPr lang="ar-DZ" b="1" cap="all" dirty="0">
              <a:solidFill>
                <a:prstClr val="black"/>
              </a:solidFill>
              <a:latin typeface="Traditional Arabic" panose="02020603050405020304" pitchFamily="18" charset="-78"/>
              <a:ea typeface="Times New Roman" pitchFamily="18" charset="0"/>
              <a:cs typeface="Traditional Arabic" panose="02020603050405020304" pitchFamily="18" charset="-78"/>
            </a:endParaRPr>
          </a:p>
          <a:p>
            <a:pPr lvl="0" rtl="1">
              <a:lnSpc>
                <a:spcPct val="120000"/>
              </a:lnSpc>
              <a:spcBef>
                <a:spcPts val="1000"/>
              </a:spcBef>
              <a:buClr>
                <a:prstClr val="black"/>
              </a:buClr>
            </a:pPr>
            <a:r>
              <a:rPr lang="ar-DZ" sz="2400" b="1" cap="all" dirty="0">
                <a:solidFill>
                  <a:prstClr val="black"/>
                </a:solidFill>
                <a:latin typeface="Traditional Arabic" panose="02020603050405020304" pitchFamily="18" charset="-78"/>
                <a:cs typeface="Traditional Arabic" panose="02020603050405020304" pitchFamily="18" charset="-78"/>
              </a:rPr>
              <a:t>السنة الجامعية : </a:t>
            </a:r>
            <a:r>
              <a:rPr lang="fr-FR" sz="2400" b="1" cap="all" dirty="0" smtClean="0">
                <a:solidFill>
                  <a:prstClr val="black"/>
                </a:solidFill>
                <a:latin typeface="Traditional Arabic" panose="02020603050405020304" pitchFamily="18" charset="-78"/>
                <a:cs typeface="Traditional Arabic" panose="02020603050405020304" pitchFamily="18" charset="-78"/>
              </a:rPr>
              <a:t>2023/2022</a:t>
            </a:r>
            <a:endParaRPr lang="en-US" sz="2400" cap="all" dirty="0">
              <a:solidFill>
                <a:prstClr val="black"/>
              </a:solidFill>
              <a:latin typeface="Traditional Arabic" panose="02020603050405020304" pitchFamily="18" charset="-78"/>
              <a:cs typeface="Traditional Arabic" panose="02020603050405020304" pitchFamily="18" charset="-78"/>
            </a:endParaRPr>
          </a:p>
          <a:p>
            <a:pPr rtl="1"/>
            <a:endParaRPr lang="fr-FR" dirty="0"/>
          </a:p>
        </p:txBody>
      </p:sp>
      <p:sp>
        <p:nvSpPr>
          <p:cNvPr id="4" name="Plaque 3"/>
          <p:cNvSpPr/>
          <p:nvPr/>
        </p:nvSpPr>
        <p:spPr>
          <a:xfrm>
            <a:off x="1043608" y="2403020"/>
            <a:ext cx="7128792" cy="1458028"/>
          </a:xfrm>
          <a:prstGeom prst="bevel">
            <a:avLst/>
          </a:prstGeom>
        </p:spPr>
        <p:style>
          <a:lnRef idx="2">
            <a:schemeClr val="accent5"/>
          </a:lnRef>
          <a:fillRef idx="1">
            <a:schemeClr val="lt1"/>
          </a:fillRef>
          <a:effectRef idx="0">
            <a:schemeClr val="accent5"/>
          </a:effectRef>
          <a:fontRef idx="minor">
            <a:schemeClr val="dk1"/>
          </a:fontRef>
        </p:style>
        <p:txBody>
          <a:bodyPr rtlCol="0" anchor="ctr"/>
          <a:lstStyle/>
          <a:p>
            <a:pPr lvl="0" algn="ctr" rtl="1">
              <a:lnSpc>
                <a:spcPct val="120000"/>
              </a:lnSpc>
              <a:spcBef>
                <a:spcPts val="1000"/>
              </a:spcBef>
              <a:buClr>
                <a:prstClr val="black"/>
              </a:buClr>
            </a:pPr>
            <a:r>
              <a:rPr lang="ar-DZ" sz="4000" b="1" cap="all" dirty="0">
                <a:solidFill>
                  <a:prstClr val="black"/>
                </a:solidFill>
                <a:latin typeface="Traditional Arabic" panose="02020603050405020304" pitchFamily="18" charset="-78"/>
                <a:ea typeface="Times New Roman" pitchFamily="18" charset="0"/>
                <a:cs typeface="Traditional Arabic" panose="02020603050405020304" pitchFamily="18" charset="-78"/>
              </a:rPr>
              <a:t>ملخص محاضرات : أنظمة التسيير</a:t>
            </a:r>
          </a:p>
        </p:txBody>
      </p:sp>
      <p:pic>
        <p:nvPicPr>
          <p:cNvPr id="1026" name="Picture 2" descr="C:\Users\hp\Desktop\0101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116632"/>
            <a:ext cx="2171700" cy="194414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hp\Desktop\0101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0"/>
            <a:ext cx="2171700" cy="1944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781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780928"/>
            <a:ext cx="8229600" cy="3345235"/>
          </a:xfrm>
        </p:spPr>
        <p:txBody>
          <a:bodyPr/>
          <a:lstStyle/>
          <a:p>
            <a:pPr marL="0" lvl="0" indent="0" algn="just" rtl="1">
              <a:spcBef>
                <a:spcPts val="0"/>
              </a:spcBef>
              <a:buClr>
                <a:prstClr val="black"/>
              </a:buClr>
            </a:pPr>
            <a:r>
              <a:rPr lang="ar-DZ" sz="3600" cap="all" dirty="0">
                <a:solidFill>
                  <a:prstClr val="black"/>
                </a:solidFill>
                <a:latin typeface="Sakkal Majalla" pitchFamily="2" charset="-78"/>
                <a:cs typeface="Sakkal Majalla" pitchFamily="2" charset="-78"/>
              </a:rPr>
              <a:t>المحور الأول: المقاربة النظامية</a:t>
            </a:r>
            <a:endParaRPr lang="fr-FR" sz="3600" cap="all" dirty="0">
              <a:solidFill>
                <a:prstClr val="black"/>
              </a:solidFill>
              <a:latin typeface="Sakkal Majalla" pitchFamily="2" charset="-78"/>
              <a:cs typeface="Sakkal Majalla" pitchFamily="2" charset="-78"/>
            </a:endParaRPr>
          </a:p>
          <a:p>
            <a:pPr marL="0" lvl="0" indent="0" algn="just" rtl="1">
              <a:spcBef>
                <a:spcPts val="0"/>
              </a:spcBef>
              <a:buClr>
                <a:prstClr val="black"/>
              </a:buClr>
            </a:pPr>
            <a:r>
              <a:rPr lang="ar-DZ" sz="3600" cap="all" dirty="0">
                <a:solidFill>
                  <a:prstClr val="black"/>
                </a:solidFill>
                <a:latin typeface="Sakkal Majalla" pitchFamily="2" charset="-78"/>
                <a:cs typeface="Sakkal Majalla" pitchFamily="2" charset="-78"/>
              </a:rPr>
              <a:t>المحور الثاني: ماهية النظام </a:t>
            </a:r>
            <a:r>
              <a:rPr lang="ar-DZ" sz="3600" cap="all" dirty="0" err="1">
                <a:solidFill>
                  <a:prstClr val="black"/>
                </a:solidFill>
                <a:latin typeface="Sakkal Majalla" pitchFamily="2" charset="-78"/>
                <a:cs typeface="Sakkal Majalla" pitchFamily="2" charset="-78"/>
              </a:rPr>
              <a:t>التسييري</a:t>
            </a:r>
            <a:endParaRPr lang="fr-FR" sz="3600" cap="all" dirty="0">
              <a:solidFill>
                <a:prstClr val="black"/>
              </a:solidFill>
              <a:latin typeface="Sakkal Majalla" pitchFamily="2" charset="-78"/>
              <a:cs typeface="Sakkal Majalla" pitchFamily="2" charset="-78"/>
            </a:endParaRPr>
          </a:p>
          <a:p>
            <a:pPr marL="0" lvl="0" indent="0" algn="just" rtl="1">
              <a:spcBef>
                <a:spcPts val="0"/>
              </a:spcBef>
              <a:buClr>
                <a:prstClr val="black"/>
              </a:buClr>
            </a:pPr>
            <a:r>
              <a:rPr lang="ar-DZ" sz="3600" cap="all" dirty="0">
                <a:solidFill>
                  <a:prstClr val="black"/>
                </a:solidFill>
                <a:latin typeface="Sakkal Majalla" pitchFamily="2" charset="-78"/>
                <a:cs typeface="Sakkal Majalla" pitchFamily="2" charset="-78"/>
              </a:rPr>
              <a:t>المحور الثالث: مكونات النظام </a:t>
            </a:r>
            <a:r>
              <a:rPr lang="ar-DZ" sz="3600" cap="all" dirty="0" err="1">
                <a:solidFill>
                  <a:prstClr val="black"/>
                </a:solidFill>
                <a:latin typeface="Sakkal Majalla" pitchFamily="2" charset="-78"/>
                <a:cs typeface="Sakkal Majalla" pitchFamily="2" charset="-78"/>
              </a:rPr>
              <a:t>التسييري</a:t>
            </a:r>
            <a:endParaRPr lang="fr-FR" sz="3600" cap="all" dirty="0">
              <a:solidFill>
                <a:prstClr val="black"/>
              </a:solidFill>
              <a:latin typeface="Sakkal Majalla" pitchFamily="2" charset="-78"/>
              <a:cs typeface="Sakkal Majalla" pitchFamily="2" charset="-78"/>
            </a:endParaRPr>
          </a:p>
          <a:p>
            <a:pPr marL="0" lvl="0" indent="0" algn="just" rtl="1">
              <a:spcBef>
                <a:spcPts val="0"/>
              </a:spcBef>
              <a:buClr>
                <a:prstClr val="black"/>
              </a:buClr>
            </a:pPr>
            <a:r>
              <a:rPr lang="ar-DZ" sz="3600" cap="all" dirty="0">
                <a:solidFill>
                  <a:prstClr val="black"/>
                </a:solidFill>
                <a:latin typeface="Sakkal Majalla" pitchFamily="2" charset="-78"/>
                <a:cs typeface="Sakkal Majalla" pitchFamily="2" charset="-78"/>
              </a:rPr>
              <a:t>المحور الرابع: نظام التسيير في ظل الإدارة الحديثة</a:t>
            </a:r>
            <a:endParaRPr lang="fr-FR" sz="3600" cap="all" dirty="0">
              <a:solidFill>
                <a:prstClr val="black"/>
              </a:solidFill>
              <a:latin typeface="Sakkal Majalla" pitchFamily="2" charset="-78"/>
              <a:cs typeface="Sakkal Majalla" pitchFamily="2" charset="-78"/>
            </a:endParaRPr>
          </a:p>
          <a:p>
            <a:pPr algn="r" rtl="1"/>
            <a:endParaRPr lang="fr-FR" dirty="0"/>
          </a:p>
        </p:txBody>
      </p:sp>
      <p:sp>
        <p:nvSpPr>
          <p:cNvPr id="4" name="Plaque 3"/>
          <p:cNvSpPr/>
          <p:nvPr/>
        </p:nvSpPr>
        <p:spPr>
          <a:xfrm>
            <a:off x="686481" y="908720"/>
            <a:ext cx="7632848" cy="1224136"/>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sz="4000" b="1" cap="all" dirty="0">
                <a:solidFill>
                  <a:srgbClr val="C00000"/>
                </a:solidFill>
                <a:latin typeface="Sakkal Majalla" pitchFamily="2" charset="-78"/>
                <a:ea typeface="+mj-ea"/>
                <a:cs typeface="Sakkal Majalla" pitchFamily="2" charset="-78"/>
              </a:rPr>
              <a:t>المقـــــــــــــــــــــــــــــــــــــــــــــــــــــــــــــــــــــــــــــــــــرر </a:t>
            </a:r>
            <a:endParaRPr lang="fr-FR" dirty="0"/>
          </a:p>
        </p:txBody>
      </p:sp>
    </p:spTree>
    <p:extLst>
      <p:ext uri="{BB962C8B-B14F-4D97-AF65-F5344CB8AC3E}">
        <p14:creationId xmlns:p14="http://schemas.microsoft.com/office/powerpoint/2010/main" val="3722029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00200"/>
            <a:ext cx="9144000" cy="5257800"/>
          </a:xfrm>
        </p:spPr>
        <p:txBody>
          <a:bodyPr>
            <a:normAutofit fontScale="77500" lnSpcReduction="20000"/>
          </a:bodyPr>
          <a:lstStyle/>
          <a:p>
            <a:pPr algn="r" rtl="1">
              <a:lnSpc>
                <a:spcPct val="115000"/>
              </a:lnSpc>
              <a:spcAft>
                <a:spcPts val="0"/>
              </a:spcAft>
            </a:pPr>
            <a:r>
              <a:rPr lang="ar-DZ" sz="2800" b="1" u="sng" dirty="0">
                <a:latin typeface="Sakkal Majalla" pitchFamily="2" charset="-78"/>
                <a:ea typeface="Calibri"/>
                <a:cs typeface="Sakkal Majalla" pitchFamily="2" charset="-78"/>
              </a:rPr>
              <a:t>المحاضرة الأولى</a:t>
            </a:r>
            <a:endParaRPr lang="fr-FR" sz="2000" dirty="0">
              <a:latin typeface="Sakkal Majalla" pitchFamily="2" charset="-78"/>
              <a:ea typeface="Calibri"/>
              <a:cs typeface="Sakkal Majalla" pitchFamily="2" charset="-78"/>
            </a:endParaRPr>
          </a:p>
          <a:p>
            <a:pPr marL="0" lvl="0" indent="0" algn="ctr" rtl="1">
              <a:spcBef>
                <a:spcPts val="0"/>
              </a:spcBef>
              <a:buNone/>
            </a:pPr>
            <a:r>
              <a:rPr lang="ar-SA" sz="3600" b="1" dirty="0">
                <a:solidFill>
                  <a:srgbClr val="4F81BD">
                    <a:lumMod val="75000"/>
                  </a:srgbClr>
                </a:solidFill>
                <a:latin typeface="Sakkal Majalla" pitchFamily="2" charset="-78"/>
                <a:cs typeface="Sakkal Majalla" pitchFamily="2" charset="-78"/>
              </a:rPr>
              <a:t> </a:t>
            </a:r>
            <a:r>
              <a:rPr lang="ar-DZ" sz="4000" b="1" dirty="0" smtClean="0">
                <a:solidFill>
                  <a:srgbClr val="4F81BD">
                    <a:lumMod val="75000"/>
                  </a:srgbClr>
                </a:solidFill>
                <a:latin typeface="Sakkal Majalla" pitchFamily="2" charset="-78"/>
                <a:cs typeface="Sakkal Majalla" pitchFamily="2" charset="-78"/>
              </a:rPr>
              <a:t>1. </a:t>
            </a:r>
            <a:r>
              <a:rPr lang="ar-SA" sz="4600" b="1" dirty="0" smtClean="0">
                <a:solidFill>
                  <a:srgbClr val="4F81BD">
                    <a:lumMod val="75000"/>
                  </a:srgbClr>
                </a:solidFill>
                <a:latin typeface="Sakkal Majalla" pitchFamily="2" charset="-78"/>
                <a:cs typeface="Sakkal Majalla" pitchFamily="2" charset="-78"/>
              </a:rPr>
              <a:t>مفهوم </a:t>
            </a:r>
            <a:r>
              <a:rPr lang="ar-SA" sz="4600" b="1" dirty="0">
                <a:solidFill>
                  <a:srgbClr val="4F81BD">
                    <a:lumMod val="75000"/>
                  </a:srgbClr>
                </a:solidFill>
                <a:latin typeface="Sakkal Majalla" pitchFamily="2" charset="-78"/>
                <a:cs typeface="Sakkal Majalla" pitchFamily="2" charset="-78"/>
              </a:rPr>
              <a:t>المقاربة النظامية</a:t>
            </a:r>
            <a:endParaRPr lang="fr-FR" sz="4600" b="1" dirty="0">
              <a:solidFill>
                <a:srgbClr val="4F81BD">
                  <a:lumMod val="75000"/>
                </a:srgbClr>
              </a:solidFill>
              <a:latin typeface="Sakkal Majalla" pitchFamily="2" charset="-78"/>
              <a:cs typeface="Sakkal Majalla" pitchFamily="2" charset="-78"/>
            </a:endParaRPr>
          </a:p>
          <a:p>
            <a:pPr algn="just" rtl="1">
              <a:lnSpc>
                <a:spcPct val="115000"/>
              </a:lnSpc>
              <a:spcAft>
                <a:spcPts val="0"/>
              </a:spcAft>
            </a:pPr>
            <a:r>
              <a:rPr lang="ar-DZ" dirty="0">
                <a:latin typeface="Sakkal Majalla" pitchFamily="2" charset="-78"/>
                <a:ea typeface="Calibri"/>
                <a:cs typeface="Sakkal Majalla" pitchFamily="2" charset="-78"/>
              </a:rPr>
              <a:t> </a:t>
            </a:r>
            <a:r>
              <a:rPr lang="ar-DZ" dirty="0" smtClean="0">
                <a:latin typeface="Sakkal Majalla" pitchFamily="2" charset="-78"/>
                <a:ea typeface="Calibri"/>
                <a:cs typeface="Sakkal Majalla" pitchFamily="2" charset="-78"/>
              </a:rPr>
              <a:t>    </a:t>
            </a:r>
            <a:r>
              <a:rPr lang="ar-SA" dirty="0" smtClean="0">
                <a:latin typeface="Sakkal Majalla" pitchFamily="2" charset="-78"/>
                <a:ea typeface="Calibri"/>
                <a:cs typeface="Sakkal Majalla" pitchFamily="2" charset="-78"/>
              </a:rPr>
              <a:t>تمثل </a:t>
            </a:r>
            <a:r>
              <a:rPr lang="ar-SA" dirty="0">
                <a:latin typeface="Sakkal Majalla" pitchFamily="2" charset="-78"/>
                <a:ea typeface="Calibri"/>
                <a:cs typeface="Sakkal Majalla" pitchFamily="2" charset="-78"/>
              </a:rPr>
              <a:t>المقاربـة النظاميـة فلـسفة معرفيـة متكاملـة </a:t>
            </a:r>
            <a:r>
              <a:rPr lang="ar-SA" dirty="0" smtClean="0">
                <a:latin typeface="Sakkal Majalla" pitchFamily="2" charset="-78"/>
                <a:ea typeface="Calibri"/>
                <a:cs typeface="Sakkal Majalla" pitchFamily="2" charset="-78"/>
              </a:rPr>
              <a:t>وأسـلوبا </a:t>
            </a:r>
            <a:r>
              <a:rPr lang="ar-SA" dirty="0">
                <a:latin typeface="Sakkal Majalla" pitchFamily="2" charset="-78"/>
                <a:ea typeface="Calibri"/>
                <a:cs typeface="Sakkal Majalla" pitchFamily="2" charset="-78"/>
              </a:rPr>
              <a:t>خاصـا في التفكـير العلمـي يعتمـد علـى مجموعـة كبـيرة مـن المفـاهيم المـستقلة عمـا ألفنـاه في المـنهج التحليلــي الـذي شــاع اسـتعماله في كافـة حقـول المعرفـة منـذ أن </a:t>
            </a:r>
            <a:r>
              <a:rPr lang="ar-SA" dirty="0" smtClean="0">
                <a:latin typeface="Sakkal Majalla" pitchFamily="2" charset="-78"/>
                <a:ea typeface="Calibri"/>
                <a:cs typeface="Sakkal Majalla" pitchFamily="2" charset="-78"/>
              </a:rPr>
              <a:t>ألــف</a:t>
            </a:r>
            <a:r>
              <a:rPr lang="fr-FR" sz="2800" b="1" dirty="0" smtClean="0">
                <a:effectLst/>
                <a:latin typeface="Sakkal Majalla" pitchFamily="2" charset="-78"/>
                <a:ea typeface="Calibri"/>
                <a:cs typeface="Sakkal Majalla" pitchFamily="2" charset="-78"/>
              </a:rPr>
              <a:t>René Descartes</a:t>
            </a:r>
            <a:r>
              <a:rPr lang="fr-FR" b="1" dirty="0" smtClean="0">
                <a:effectLst/>
                <a:latin typeface="Sakkal Majalla" pitchFamily="2" charset="-78"/>
                <a:ea typeface="Calibri"/>
                <a:cs typeface="Sakkal Majalla" pitchFamily="2" charset="-78"/>
              </a:rPr>
              <a:t> </a:t>
            </a:r>
            <a:r>
              <a:rPr lang="ar-DZ" dirty="0" smtClean="0">
                <a:effectLst/>
                <a:latin typeface="Sakkal Majalla" pitchFamily="2" charset="-78"/>
                <a:ea typeface="Calibri"/>
                <a:cs typeface="Sakkal Majalla" pitchFamily="2" charset="-78"/>
              </a:rPr>
              <a:t> </a:t>
            </a:r>
            <a:r>
              <a:rPr lang="ar-SA" dirty="0" smtClean="0">
                <a:latin typeface="Sakkal Majalla" pitchFamily="2" charset="-78"/>
                <a:ea typeface="Calibri"/>
                <a:cs typeface="Sakkal Majalla" pitchFamily="2" charset="-78"/>
              </a:rPr>
              <a:t>كتابـه </a:t>
            </a:r>
            <a:r>
              <a:rPr lang="ar-DZ" dirty="0" smtClean="0">
                <a:latin typeface="Sakkal Majalla" pitchFamily="2" charset="-78"/>
                <a:ea typeface="Calibri"/>
                <a:cs typeface="Sakkal Majalla" pitchFamily="2" charset="-78"/>
              </a:rPr>
              <a:t>«</a:t>
            </a:r>
            <a:r>
              <a:rPr lang="ar-SA" dirty="0" smtClean="0">
                <a:latin typeface="Sakkal Majalla" pitchFamily="2" charset="-78"/>
                <a:ea typeface="Calibri"/>
                <a:cs typeface="Sakkal Majalla" pitchFamily="2" charset="-78"/>
              </a:rPr>
              <a:t>مقـالات الطريقـة</a:t>
            </a:r>
            <a:r>
              <a:rPr lang="ar-DZ" dirty="0" smtClean="0">
                <a:latin typeface="Sakkal Majalla" pitchFamily="2" charset="-78"/>
                <a:ea typeface="Calibri"/>
                <a:cs typeface="Sakkal Majalla" pitchFamily="2" charset="-78"/>
              </a:rPr>
              <a:t>»</a:t>
            </a:r>
            <a:r>
              <a:rPr lang="ar-SA" dirty="0" smtClean="0">
                <a:latin typeface="Sakkal Majalla" pitchFamily="2" charset="-78"/>
                <a:ea typeface="Calibri"/>
                <a:cs typeface="Sakkal Majalla" pitchFamily="2" charset="-78"/>
              </a:rPr>
              <a:t> </a:t>
            </a:r>
            <a:r>
              <a:rPr lang="fr-FR" dirty="0" smtClean="0">
                <a:effectLst/>
                <a:latin typeface="Sakkal Majalla" pitchFamily="2" charset="-78"/>
                <a:ea typeface="Calibri"/>
                <a:cs typeface="Sakkal Majalla" pitchFamily="2" charset="-78"/>
              </a:rPr>
              <a:t>(</a:t>
            </a:r>
            <a:r>
              <a:rPr lang="fr-FR" sz="2800" dirty="0" smtClean="0">
                <a:effectLst/>
                <a:latin typeface="Sakkal Majalla" pitchFamily="2" charset="-78"/>
                <a:ea typeface="Calibri"/>
                <a:cs typeface="Sakkal Majalla" pitchFamily="2" charset="-78"/>
              </a:rPr>
              <a:t>Le discours de la méthode</a:t>
            </a:r>
            <a:r>
              <a:rPr lang="fr-FR" dirty="0" smtClean="0">
                <a:effectLst/>
                <a:latin typeface="Sakkal Majalla" pitchFamily="2" charset="-78"/>
                <a:ea typeface="Calibri"/>
                <a:cs typeface="Sakkal Majalla" pitchFamily="2" charset="-78"/>
              </a:rPr>
              <a:t>) </a:t>
            </a:r>
            <a:r>
              <a:rPr lang="ar-SA" dirty="0">
                <a:latin typeface="Sakkal Majalla" pitchFamily="2" charset="-78"/>
                <a:ea typeface="Calibri"/>
                <a:cs typeface="Sakkal Majalla" pitchFamily="2" charset="-78"/>
              </a:rPr>
              <a:t> في بدايـة مـا يـسمى عـصر التنـوير.  وقـد تطـورت هـذه المقاربـة بفـضل جهــود وأعمــال مجموعــة كبــيرة مــن الكتــاب والبــاحثين ذوي الاختــصاصات المختلفــة والمــشارب المعرفيــة المتباينــة، أمثــال عــالم </a:t>
            </a:r>
            <a:r>
              <a:rPr lang="ar-SA" dirty="0" smtClean="0">
                <a:latin typeface="Sakkal Majalla" pitchFamily="2" charset="-78"/>
                <a:ea typeface="Calibri"/>
                <a:cs typeface="Sakkal Majalla" pitchFamily="2" charset="-78"/>
              </a:rPr>
              <a:t>الأحيـاء </a:t>
            </a:r>
            <a:r>
              <a:rPr lang="ar-SA" dirty="0">
                <a:latin typeface="Sakkal Majalla" pitchFamily="2" charset="-78"/>
                <a:ea typeface="Calibri"/>
                <a:cs typeface="Sakkal Majalla" pitchFamily="2" charset="-78"/>
              </a:rPr>
              <a:t>ورائـد النظريـة العامـة للـنظم خـلال عقـد الثلاثينـات </a:t>
            </a:r>
            <a:r>
              <a:rPr lang="fr-FR" dirty="0" smtClean="0">
                <a:effectLst/>
                <a:latin typeface="Sakkal Majalla" pitchFamily="2" charset="-78"/>
                <a:ea typeface="Calibri"/>
                <a:cs typeface="Sakkal Majalla" pitchFamily="2" charset="-78"/>
              </a:rPr>
              <a:t> </a:t>
            </a:r>
            <a:r>
              <a:rPr lang="fr-FR" sz="2800" b="1" dirty="0" smtClean="0">
                <a:effectLst/>
                <a:latin typeface="Sakkal Majalla" pitchFamily="2" charset="-78"/>
                <a:ea typeface="Calibri"/>
                <a:cs typeface="Sakkal Majalla" pitchFamily="2" charset="-78"/>
              </a:rPr>
              <a:t>Ludwig </a:t>
            </a:r>
            <a:r>
              <a:rPr lang="fr-FR" sz="2800" b="1" dirty="0" err="1" smtClean="0">
                <a:effectLst/>
                <a:latin typeface="Sakkal Majalla" pitchFamily="2" charset="-78"/>
                <a:ea typeface="Calibri"/>
                <a:cs typeface="Sakkal Majalla" pitchFamily="2" charset="-78"/>
              </a:rPr>
              <a:t>von</a:t>
            </a:r>
            <a:r>
              <a:rPr lang="fr-FR" sz="2800" b="1" dirty="0" smtClean="0">
                <a:effectLst/>
                <a:latin typeface="Sakkal Majalla" pitchFamily="2" charset="-78"/>
                <a:ea typeface="Calibri"/>
                <a:cs typeface="Sakkal Majalla" pitchFamily="2" charset="-78"/>
              </a:rPr>
              <a:t> </a:t>
            </a:r>
            <a:r>
              <a:rPr lang="fr-FR" sz="2800" b="1" dirty="0" err="1" smtClean="0">
                <a:effectLst/>
                <a:latin typeface="Sakkal Majalla" pitchFamily="2" charset="-78"/>
                <a:ea typeface="Calibri"/>
                <a:cs typeface="Sakkal Majalla" pitchFamily="2" charset="-78"/>
              </a:rPr>
              <a:t>Bertalanffy</a:t>
            </a:r>
            <a:r>
              <a:rPr lang="ar-SA" b="1" dirty="0">
                <a:latin typeface="Sakkal Majalla" pitchFamily="2" charset="-78"/>
                <a:ea typeface="Calibri"/>
                <a:cs typeface="Sakkal Majalla" pitchFamily="2" charset="-78"/>
              </a:rPr>
              <a:t> </a:t>
            </a:r>
            <a:r>
              <a:rPr lang="ar-SA" dirty="0">
                <a:latin typeface="Sakkal Majalla" pitchFamily="2" charset="-78"/>
                <a:ea typeface="Calibri"/>
                <a:cs typeface="Sakkal Majalla" pitchFamily="2" charset="-78"/>
              </a:rPr>
              <a:t>ومهنـدس الإلكترونيـات </a:t>
            </a:r>
            <a:r>
              <a:rPr lang="fr-FR" sz="2800" dirty="0" smtClean="0">
                <a:effectLst/>
                <a:latin typeface="Sakkal Majalla" pitchFamily="2" charset="-78"/>
                <a:ea typeface="Calibri"/>
                <a:cs typeface="Sakkal Majalla" pitchFamily="2" charset="-78"/>
              </a:rPr>
              <a:t>J</a:t>
            </a:r>
            <a:r>
              <a:rPr lang="fr-FR" sz="2800" b="1" dirty="0" smtClean="0">
                <a:effectLst/>
                <a:latin typeface="Sakkal Majalla" pitchFamily="2" charset="-78"/>
                <a:ea typeface="Calibri"/>
                <a:cs typeface="Sakkal Majalla" pitchFamily="2" charset="-78"/>
              </a:rPr>
              <a:t>ay Wright </a:t>
            </a:r>
            <a:r>
              <a:rPr lang="fr-FR" sz="2800" b="1" dirty="0" err="1" smtClean="0">
                <a:effectLst/>
                <a:latin typeface="Sakkal Majalla" pitchFamily="2" charset="-78"/>
                <a:ea typeface="Calibri"/>
                <a:cs typeface="Sakkal Majalla" pitchFamily="2" charset="-78"/>
              </a:rPr>
              <a:t>Forrester</a:t>
            </a:r>
            <a:r>
              <a:rPr lang="ar-SA" sz="2800" dirty="0" smtClean="0">
                <a:latin typeface="Sakkal Majalla" pitchFamily="2" charset="-78"/>
                <a:ea typeface="Calibri"/>
                <a:cs typeface="Sakkal Majalla" pitchFamily="2" charset="-78"/>
              </a:rPr>
              <a:t> </a:t>
            </a:r>
            <a:r>
              <a:rPr lang="ar-SA" dirty="0" smtClean="0">
                <a:latin typeface="Sakkal Majalla" pitchFamily="2" charset="-78"/>
                <a:ea typeface="Calibri"/>
                <a:cs typeface="Sakkal Majalla" pitchFamily="2" charset="-78"/>
              </a:rPr>
              <a:t>الـذي </a:t>
            </a:r>
            <a:r>
              <a:rPr lang="ar-SA" dirty="0">
                <a:latin typeface="Sakkal Majalla" pitchFamily="2" charset="-78"/>
                <a:ea typeface="Calibri"/>
                <a:cs typeface="Sakkal Majalla" pitchFamily="2" charset="-78"/>
              </a:rPr>
              <a:t>كـان مـن الأوائـل الـذين اسـتعملوا هـذه المقاربـة لدراسـة المؤسـسة بالاعتمـاد علـى النمـاذج الرياضـية. والاقتـصادي والإداري </a:t>
            </a:r>
            <a:r>
              <a:rPr lang="fr-FR" sz="2800" b="1" dirty="0" smtClean="0">
                <a:effectLst/>
                <a:latin typeface="Sakkal Majalla" pitchFamily="2" charset="-78"/>
                <a:ea typeface="Calibri"/>
                <a:cs typeface="Sakkal Majalla" pitchFamily="2" charset="-78"/>
              </a:rPr>
              <a:t>Herbert A. Simon</a:t>
            </a:r>
            <a:r>
              <a:rPr lang="fr-FR" dirty="0" smtClean="0">
                <a:effectLst/>
                <a:latin typeface="Sakkal Majalla" pitchFamily="2" charset="-78"/>
                <a:ea typeface="Calibri"/>
                <a:cs typeface="Sakkal Majalla" pitchFamily="2" charset="-78"/>
              </a:rPr>
              <a:t>  </a:t>
            </a:r>
            <a:r>
              <a:rPr lang="ar-DZ" dirty="0" smtClean="0">
                <a:effectLst/>
                <a:latin typeface="Sakkal Majalla" pitchFamily="2" charset="-78"/>
                <a:ea typeface="Calibri"/>
                <a:cs typeface="Sakkal Majalla" pitchFamily="2" charset="-78"/>
              </a:rPr>
              <a:t> </a:t>
            </a:r>
            <a:r>
              <a:rPr lang="ar-SA" dirty="0" smtClean="0">
                <a:latin typeface="Sakkal Majalla" pitchFamily="2" charset="-78"/>
                <a:ea typeface="Calibri"/>
                <a:cs typeface="Sakkal Majalla" pitchFamily="2" charset="-78"/>
              </a:rPr>
              <a:t>الـذي </a:t>
            </a:r>
            <a:r>
              <a:rPr lang="ar-SA" dirty="0">
                <a:latin typeface="Sakkal Majalla" pitchFamily="2" charset="-78"/>
                <a:ea typeface="Calibri"/>
                <a:cs typeface="Sakkal Majalla" pitchFamily="2" charset="-78"/>
              </a:rPr>
              <a:t>اعتمـد عليهـا لتطـوير أعمالـه في الـذكاء الاصـطناعي وصـياغة نظريتـه في القـرارات الإداريـة الـتي تعتمـد علـى مبـدأ العقلانيـة المحـدودة. دون أن ننـسى طبعـا مـساهمات الكتـاب الفرنـسيين أمثـال </a:t>
            </a:r>
            <a:r>
              <a:rPr lang="fr-FR" sz="2800" b="1" dirty="0" smtClean="0">
                <a:effectLst/>
                <a:latin typeface="Sakkal Majalla" pitchFamily="2" charset="-78"/>
                <a:ea typeface="Calibri"/>
                <a:cs typeface="Sakkal Majalla" pitchFamily="2" charset="-78"/>
              </a:rPr>
              <a:t>J. Le </a:t>
            </a:r>
            <a:r>
              <a:rPr lang="fr-FR" sz="2800" b="1" dirty="0" err="1" smtClean="0">
                <a:effectLst/>
                <a:latin typeface="Sakkal Majalla" pitchFamily="2" charset="-78"/>
                <a:ea typeface="Calibri"/>
                <a:cs typeface="Sakkal Majalla" pitchFamily="2" charset="-78"/>
              </a:rPr>
              <a:t>Moigne</a:t>
            </a:r>
            <a:r>
              <a:rPr lang="fr-FR" b="1" dirty="0" smtClean="0">
                <a:effectLst/>
                <a:latin typeface="Sakkal Majalla" pitchFamily="2" charset="-78"/>
                <a:ea typeface="Calibri"/>
                <a:cs typeface="Sakkal Majalla" pitchFamily="2" charset="-78"/>
              </a:rPr>
              <a:t> </a:t>
            </a:r>
            <a:r>
              <a:rPr lang="ar-DZ" b="1" dirty="0" smtClean="0">
                <a:effectLst/>
                <a:latin typeface="Sakkal Majalla" pitchFamily="2" charset="-78"/>
                <a:ea typeface="Calibri"/>
                <a:cs typeface="Sakkal Majalla" pitchFamily="2" charset="-78"/>
              </a:rPr>
              <a:t> </a:t>
            </a:r>
            <a:r>
              <a:rPr lang="ar-SA" dirty="0" smtClean="0">
                <a:latin typeface="Sakkal Majalla" pitchFamily="2" charset="-78"/>
                <a:ea typeface="Calibri"/>
                <a:cs typeface="Sakkal Majalla" pitchFamily="2" charset="-78"/>
              </a:rPr>
              <a:t>والبيولوجي </a:t>
            </a:r>
            <a:r>
              <a:rPr lang="fr-FR" sz="2800" b="1" dirty="0" err="1" smtClean="0">
                <a:effectLst/>
                <a:latin typeface="Sakkal Majalla" pitchFamily="2" charset="-78"/>
                <a:ea typeface="Calibri"/>
                <a:cs typeface="Sakkal Majalla" pitchFamily="2" charset="-78"/>
              </a:rPr>
              <a:t>Jöel</a:t>
            </a:r>
            <a:r>
              <a:rPr lang="fr-FR" sz="2800" b="1" dirty="0" smtClean="0">
                <a:effectLst/>
                <a:latin typeface="Sakkal Majalla" pitchFamily="2" charset="-78"/>
                <a:ea typeface="Calibri"/>
                <a:cs typeface="Sakkal Majalla" pitchFamily="2" charset="-78"/>
              </a:rPr>
              <a:t> De Rosnay</a:t>
            </a:r>
            <a:r>
              <a:rPr lang="ar-SA" dirty="0">
                <a:latin typeface="Sakkal Majalla" pitchFamily="2" charset="-78"/>
                <a:ea typeface="Calibri"/>
                <a:cs typeface="Sakkal Majalla" pitchFamily="2" charset="-78"/>
              </a:rPr>
              <a:t>، </a:t>
            </a:r>
            <a:r>
              <a:rPr lang="ar-SA" dirty="0" smtClean="0">
                <a:latin typeface="Sakkal Majalla" pitchFamily="2" charset="-78"/>
                <a:ea typeface="Calibri"/>
                <a:cs typeface="Sakkal Majalla" pitchFamily="2" charset="-78"/>
              </a:rPr>
              <a:t>وغير</a:t>
            </a:r>
            <a:r>
              <a:rPr lang="ar-DZ" dirty="0" smtClean="0">
                <a:latin typeface="Sakkal Majalla" pitchFamily="2" charset="-78"/>
                <a:ea typeface="Calibri"/>
                <a:cs typeface="Sakkal Majalla" pitchFamily="2" charset="-78"/>
              </a:rPr>
              <a:t>هم.</a:t>
            </a:r>
            <a:endParaRPr lang="fr-FR" dirty="0">
              <a:latin typeface="Sakkal Majalla" pitchFamily="2" charset="-78"/>
              <a:cs typeface="Sakkal Majalla" pitchFamily="2" charset="-78"/>
            </a:endParaRPr>
          </a:p>
        </p:txBody>
      </p:sp>
      <p:sp>
        <p:nvSpPr>
          <p:cNvPr id="4" name="Plaque 3"/>
          <p:cNvSpPr/>
          <p:nvPr/>
        </p:nvSpPr>
        <p:spPr>
          <a:xfrm>
            <a:off x="179512" y="301557"/>
            <a:ext cx="8568952" cy="1224136"/>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pPr lvl="0" algn="just" rtl="1"/>
            <a:r>
              <a:rPr lang="ar-DZ" sz="3600" b="1" i="1" u="sng" dirty="0">
                <a:solidFill>
                  <a:srgbClr val="C00000"/>
                </a:solidFill>
                <a:latin typeface="Sakkal Majalla" pitchFamily="2" charset="-78"/>
                <a:cs typeface="Sakkal Majalla" pitchFamily="2" charset="-78"/>
              </a:rPr>
              <a:t>المحور </a:t>
            </a:r>
            <a:r>
              <a:rPr lang="ar-DZ" sz="3600" b="1" i="1" u="sng" dirty="0" err="1" smtClean="0">
                <a:solidFill>
                  <a:srgbClr val="C00000"/>
                </a:solidFill>
                <a:latin typeface="Sakkal Majalla" pitchFamily="2" charset="-78"/>
                <a:cs typeface="Sakkal Majalla" pitchFamily="2" charset="-78"/>
              </a:rPr>
              <a:t>الأول:المقاربة</a:t>
            </a:r>
            <a:r>
              <a:rPr lang="ar-DZ" sz="3600" b="1" i="1" u="sng" dirty="0" smtClean="0">
                <a:solidFill>
                  <a:srgbClr val="C00000"/>
                </a:solidFill>
                <a:latin typeface="Sakkal Majalla" pitchFamily="2" charset="-78"/>
                <a:cs typeface="Sakkal Majalla" pitchFamily="2" charset="-78"/>
              </a:rPr>
              <a:t> النظامية</a:t>
            </a:r>
            <a:r>
              <a:rPr lang="ar-DZ" sz="3600" b="1" dirty="0" smtClean="0">
                <a:effectLst/>
                <a:ea typeface="Calibri"/>
                <a:cs typeface="+mj-cs"/>
              </a:rPr>
              <a:t>"</a:t>
            </a:r>
            <a:r>
              <a:rPr lang="fr-FR" sz="3200" b="1" dirty="0" smtClean="0">
                <a:effectLst/>
                <a:latin typeface="Times New Roman"/>
                <a:ea typeface="Calibri"/>
                <a:cs typeface="+mj-cs"/>
              </a:rPr>
              <a:t> </a:t>
            </a:r>
            <a:r>
              <a:rPr lang="fr-FR" sz="2800" b="1" dirty="0" smtClean="0">
                <a:effectLst/>
                <a:latin typeface="Times New Roman"/>
                <a:ea typeface="Calibri"/>
                <a:cs typeface="+mj-cs"/>
              </a:rPr>
              <a:t>l’approche systémique</a:t>
            </a:r>
            <a:r>
              <a:rPr lang="ar-SA" sz="2800" b="1" dirty="0" smtClean="0">
                <a:effectLst/>
                <a:latin typeface="Times New Roman"/>
                <a:ea typeface="Calibri"/>
                <a:cs typeface="+mj-cs"/>
              </a:rPr>
              <a:t>"</a:t>
            </a:r>
            <a:endParaRPr lang="fr-FR" sz="3600" b="1" i="1" u="sng" dirty="0">
              <a:solidFill>
                <a:srgbClr val="C00000"/>
              </a:solidFill>
              <a:latin typeface="Sakkal Majalla" pitchFamily="2" charset="-78"/>
              <a:cs typeface="+mj-cs"/>
            </a:endParaRPr>
          </a:p>
        </p:txBody>
      </p:sp>
    </p:spTree>
    <p:extLst>
      <p:ext uri="{BB962C8B-B14F-4D97-AF65-F5344CB8AC3E}">
        <p14:creationId xmlns:p14="http://schemas.microsoft.com/office/powerpoint/2010/main" val="2247116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pPr algn="r" rtl="1"/>
            <a:r>
              <a:rPr lang="ar-DZ" sz="3200" b="1" dirty="0" smtClean="0">
                <a:solidFill>
                  <a:schemeClr val="accent5"/>
                </a:solidFill>
                <a:effectLst/>
                <a:latin typeface="Sakkal Majalla" pitchFamily="2" charset="-78"/>
                <a:ea typeface="Calibri"/>
                <a:cs typeface="Sakkal Majalla" pitchFamily="2" charset="-78"/>
              </a:rPr>
              <a:t>2.</a:t>
            </a:r>
            <a:r>
              <a:rPr lang="ar-SA" sz="3200" b="1" dirty="0" smtClean="0">
                <a:solidFill>
                  <a:schemeClr val="accent5"/>
                </a:solidFill>
                <a:effectLst/>
                <a:latin typeface="Sakkal Majalla" pitchFamily="2" charset="-78"/>
                <a:ea typeface="Calibri"/>
                <a:cs typeface="Sakkal Majalla" pitchFamily="2" charset="-78"/>
              </a:rPr>
              <a:t>مفهوم النظام</a:t>
            </a:r>
            <a:endParaRPr lang="fr-FR" sz="3200" dirty="0">
              <a:solidFill>
                <a:schemeClr val="accent5"/>
              </a:solidFill>
              <a:latin typeface="Sakkal Majalla" pitchFamily="2" charset="-78"/>
              <a:cs typeface="Sakkal Majalla" pitchFamily="2" charset="-78"/>
            </a:endParaRPr>
          </a:p>
        </p:txBody>
      </p:sp>
      <p:sp>
        <p:nvSpPr>
          <p:cNvPr id="3" name="Espace réservé du contenu 2"/>
          <p:cNvSpPr>
            <a:spLocks noGrp="1"/>
          </p:cNvSpPr>
          <p:nvPr>
            <p:ph idx="1"/>
          </p:nvPr>
        </p:nvSpPr>
        <p:spPr>
          <a:xfrm>
            <a:off x="0" y="836712"/>
            <a:ext cx="9144000" cy="5904656"/>
          </a:xfrm>
        </p:spPr>
        <p:txBody>
          <a:bodyPr/>
          <a:lstStyle/>
          <a:p>
            <a:pPr algn="justLow" rtl="1" fontAlgn="base">
              <a:spcBef>
                <a:spcPct val="0"/>
              </a:spcBef>
              <a:spcAft>
                <a:spcPct val="0"/>
              </a:spcAft>
              <a:buFont typeface="Wingdings" pitchFamily="2" charset="2"/>
              <a:buChar char="q"/>
              <a:tabLst>
                <a:tab pos="179388" algn="r"/>
              </a:tabLst>
            </a:pPr>
            <a:r>
              <a:rPr lang="ar-SA" sz="3600" dirty="0" smtClean="0">
                <a:solidFill>
                  <a:prstClr val="black"/>
                </a:solidFill>
                <a:latin typeface="Sakkal Majalla" pitchFamily="2" charset="-78"/>
                <a:ea typeface="Calibri" pitchFamily="34" charset="0"/>
                <a:cs typeface="Sakkal Majalla" pitchFamily="2" charset="-78"/>
              </a:rPr>
              <a:t>"</a:t>
            </a:r>
            <a:r>
              <a:rPr lang="ar-SA" sz="2800" dirty="0">
                <a:solidFill>
                  <a:prstClr val="black"/>
                </a:solidFill>
                <a:latin typeface="Sakkal Majalla" pitchFamily="2" charset="-78"/>
                <a:ea typeface="Calibri" pitchFamily="34" charset="0"/>
                <a:cs typeface="Sakkal Majalla" pitchFamily="2" charset="-78"/>
              </a:rPr>
              <a:t>هو مجموعة من العناصر </a:t>
            </a:r>
            <a:r>
              <a:rPr lang="ar-SA" sz="2800" dirty="0" smtClean="0">
                <a:solidFill>
                  <a:prstClr val="black"/>
                </a:solidFill>
                <a:latin typeface="Sakkal Majalla" pitchFamily="2" charset="-78"/>
                <a:ea typeface="Calibri" pitchFamily="34" charset="0"/>
                <a:cs typeface="Sakkal Majalla" pitchFamily="2" charset="-78"/>
              </a:rPr>
              <a:t>المتفاعلة</a:t>
            </a:r>
            <a:r>
              <a:rPr lang="ar-SA" sz="2800" dirty="0">
                <a:solidFill>
                  <a:prstClr val="black"/>
                </a:solidFill>
                <a:latin typeface="Sakkal Majalla" pitchFamily="2" charset="-78"/>
                <a:ea typeface="Calibri" pitchFamily="34" charset="0"/>
                <a:cs typeface="Sakkal Majalla" pitchFamily="2" charset="-78"/>
              </a:rPr>
              <a:t> "</a:t>
            </a:r>
            <a:r>
              <a:rPr lang="ar-DZ" sz="2800" dirty="0" smtClean="0">
                <a:solidFill>
                  <a:prstClr val="black"/>
                </a:solidFill>
                <a:latin typeface="Sakkal Majalla" pitchFamily="2" charset="-78"/>
                <a:ea typeface="Calibri" pitchFamily="34" charset="0"/>
                <a:cs typeface="Sakkal Majalla" pitchFamily="2" charset="-78"/>
              </a:rPr>
              <a:t> (</a:t>
            </a:r>
            <a:r>
              <a:rPr lang="fr-FR" sz="2800" i="1" dirty="0" smtClean="0">
                <a:effectLst/>
                <a:latin typeface="Sakkal Majalla" pitchFamily="2" charset="-78"/>
                <a:ea typeface="Calibri"/>
                <a:cs typeface="Sakkal Majalla" pitchFamily="2" charset="-78"/>
              </a:rPr>
              <a:t>Von Bertalanffy</a:t>
            </a:r>
            <a:r>
              <a:rPr lang="fr-FR" sz="2800" i="1" dirty="0" smtClean="0">
                <a:latin typeface="Sakkal Majalla" pitchFamily="2" charset="-78"/>
                <a:ea typeface="Calibri"/>
                <a:cs typeface="Sakkal Majalla" pitchFamily="2" charset="-78"/>
              </a:rPr>
              <a:t>,1973</a:t>
            </a:r>
            <a:r>
              <a:rPr lang="ar-DZ" sz="2800" i="1" dirty="0" smtClean="0">
                <a:latin typeface="Sakkal Majalla" pitchFamily="2" charset="-78"/>
                <a:ea typeface="Calibri"/>
                <a:cs typeface="Sakkal Majalla" pitchFamily="2" charset="-78"/>
              </a:rPr>
              <a:t>)</a:t>
            </a:r>
            <a:endParaRPr lang="fr-FR" sz="2800" dirty="0">
              <a:solidFill>
                <a:prstClr val="black"/>
              </a:solidFill>
              <a:latin typeface="Sakkal Majalla" pitchFamily="2" charset="-78"/>
              <a:cs typeface="Sakkal Majalla" pitchFamily="2" charset="-78"/>
            </a:endParaRPr>
          </a:p>
          <a:p>
            <a:pPr algn="justLow" rtl="1" eaLnBrk="0" fontAlgn="base" hangingPunct="0">
              <a:spcBef>
                <a:spcPct val="0"/>
              </a:spcBef>
              <a:spcAft>
                <a:spcPct val="0"/>
              </a:spcAft>
              <a:buFont typeface="Wingdings" pitchFamily="2" charset="2"/>
              <a:buChar char="q"/>
              <a:tabLst>
                <a:tab pos="179388" algn="r"/>
              </a:tabLst>
            </a:pPr>
            <a:r>
              <a:rPr lang="ar-SA" sz="2800" dirty="0" smtClean="0">
                <a:solidFill>
                  <a:prstClr val="black"/>
                </a:solidFill>
                <a:latin typeface="Sakkal Majalla" pitchFamily="2" charset="-78"/>
                <a:ea typeface="Calibri" pitchFamily="34" charset="0"/>
                <a:cs typeface="Sakkal Majalla" pitchFamily="2" charset="-78"/>
              </a:rPr>
              <a:t>- </a:t>
            </a:r>
            <a:r>
              <a:rPr lang="ar-SA" sz="3600" dirty="0">
                <a:solidFill>
                  <a:prstClr val="black"/>
                </a:solidFill>
                <a:latin typeface="Sakkal Majalla" pitchFamily="2" charset="-78"/>
                <a:ea typeface="Calibri" pitchFamily="34" charset="0"/>
                <a:cs typeface="Sakkal Majalla" pitchFamily="2" charset="-78"/>
              </a:rPr>
              <a:t>" </a:t>
            </a:r>
            <a:r>
              <a:rPr lang="ar-SA" sz="2800" dirty="0" smtClean="0">
                <a:effectLst/>
                <a:latin typeface="Sakkal Majalla" pitchFamily="2" charset="-78"/>
                <a:ea typeface="Calibri"/>
                <a:cs typeface="Sakkal Majalla" pitchFamily="2" charset="-78"/>
              </a:rPr>
              <a:t>مجموعة من العناصر المترابطة التي تعمل معا لتحقيق هدف مشترك معين</a:t>
            </a:r>
            <a:r>
              <a:rPr lang="ar-SA" sz="3600" dirty="0">
                <a:solidFill>
                  <a:prstClr val="black"/>
                </a:solidFill>
                <a:latin typeface="Sakkal Majalla" pitchFamily="2" charset="-78"/>
                <a:ea typeface="Calibri" pitchFamily="34" charset="0"/>
                <a:cs typeface="Sakkal Majalla" pitchFamily="2" charset="-78"/>
              </a:rPr>
              <a:t> "</a:t>
            </a:r>
            <a:r>
              <a:rPr lang="ar-DZ" sz="2800" dirty="0" smtClean="0">
                <a:effectLst/>
                <a:latin typeface="Sakkal Majalla" pitchFamily="2" charset="-78"/>
                <a:ea typeface="Calibri"/>
                <a:cs typeface="Sakkal Majalla" pitchFamily="2" charset="-78"/>
              </a:rPr>
              <a:t>. (</a:t>
            </a:r>
            <a:r>
              <a:rPr lang="fr-FR" sz="2800" dirty="0" err="1" smtClean="0">
                <a:effectLst/>
                <a:latin typeface="Sakkal Majalla" pitchFamily="2" charset="-78"/>
                <a:ea typeface="Calibri"/>
                <a:cs typeface="Sakkal Majalla" pitchFamily="2" charset="-78"/>
              </a:rPr>
              <a:t>Jöel</a:t>
            </a:r>
            <a:r>
              <a:rPr lang="fr-FR" sz="2800" dirty="0" smtClean="0">
                <a:effectLst/>
                <a:latin typeface="Sakkal Majalla" pitchFamily="2" charset="-78"/>
                <a:ea typeface="Calibri"/>
                <a:cs typeface="Sakkal Majalla" pitchFamily="2" charset="-78"/>
              </a:rPr>
              <a:t> De Rosnay, 1975</a:t>
            </a:r>
            <a:r>
              <a:rPr lang="ar-DZ" sz="2800" dirty="0" smtClean="0">
                <a:latin typeface="Sakkal Majalla" pitchFamily="2" charset="-78"/>
                <a:ea typeface="Calibri"/>
                <a:cs typeface="Sakkal Majalla" pitchFamily="2" charset="-78"/>
              </a:rPr>
              <a:t>)</a:t>
            </a:r>
          </a:p>
          <a:p>
            <a:pPr algn="justLow" rtl="1" eaLnBrk="0" fontAlgn="base" hangingPunct="0">
              <a:spcBef>
                <a:spcPct val="0"/>
              </a:spcBef>
              <a:spcAft>
                <a:spcPct val="0"/>
              </a:spcAft>
              <a:buFont typeface="Wingdings" pitchFamily="2" charset="2"/>
              <a:buChar char="q"/>
              <a:tabLst>
                <a:tab pos="179388" algn="r"/>
              </a:tabLst>
            </a:pPr>
            <a:r>
              <a:rPr lang="ar-SA" sz="2800" dirty="0" smtClean="0">
                <a:effectLst/>
                <a:latin typeface="Sakkal Majalla" pitchFamily="2" charset="-78"/>
                <a:ea typeface="Calibri"/>
                <a:cs typeface="Sakkal Majalla" pitchFamily="2" charset="-78"/>
              </a:rPr>
              <a:t>" شـيء ذو غايـات يمـارس نـشاطا داخل محيط ما، و له هيكـل يتطـور بمـرور الـزمن، دون أن يفقـده ذلـك هويتـه</a:t>
            </a:r>
            <a:r>
              <a:rPr lang="fr-FR" sz="2800" dirty="0" smtClean="0">
                <a:effectLst/>
                <a:latin typeface="Sakkal Majalla" pitchFamily="2" charset="-78"/>
                <a:ea typeface="Calibri"/>
                <a:cs typeface="Sakkal Majalla" pitchFamily="2" charset="-78"/>
              </a:rPr>
              <a:t>"</a:t>
            </a:r>
            <a:r>
              <a:rPr lang="ar-SA" sz="2800" dirty="0" smtClean="0">
                <a:effectLst/>
                <a:latin typeface="Sakkal Majalla" pitchFamily="2" charset="-78"/>
                <a:ea typeface="Calibri"/>
                <a:cs typeface="Sakkal Majalla" pitchFamily="2" charset="-78"/>
              </a:rPr>
              <a:t>.</a:t>
            </a:r>
            <a:r>
              <a:rPr lang="ar-DZ" sz="2800" dirty="0" smtClean="0">
                <a:effectLst/>
                <a:latin typeface="Sakkal Majalla" pitchFamily="2" charset="-78"/>
                <a:ea typeface="Calibri"/>
                <a:cs typeface="Sakkal Majalla" pitchFamily="2" charset="-78"/>
              </a:rPr>
              <a:t> (</a:t>
            </a:r>
            <a:r>
              <a:rPr lang="fr-FR" sz="2800" dirty="0" smtClean="0">
                <a:effectLst/>
                <a:latin typeface="Sakkal Majalla" pitchFamily="2" charset="-78"/>
                <a:ea typeface="Calibri"/>
                <a:cs typeface="Sakkal Majalla" pitchFamily="2" charset="-78"/>
              </a:rPr>
              <a:t>J. Le </a:t>
            </a:r>
            <a:r>
              <a:rPr lang="fr-FR" sz="2800" dirty="0" err="1" smtClean="0">
                <a:effectLst/>
                <a:latin typeface="Sakkal Majalla" pitchFamily="2" charset="-78"/>
                <a:ea typeface="Calibri"/>
                <a:cs typeface="Sakkal Majalla" pitchFamily="2" charset="-78"/>
              </a:rPr>
              <a:t>Moigne</a:t>
            </a:r>
            <a:r>
              <a:rPr lang="ar-DZ" sz="2800" dirty="0" smtClean="0">
                <a:effectLst/>
                <a:latin typeface="Sakkal Majalla" pitchFamily="2" charset="-78"/>
                <a:ea typeface="Calibri"/>
                <a:cs typeface="Sakkal Majalla" pitchFamily="2" charset="-78"/>
              </a:rPr>
              <a:t>)</a:t>
            </a:r>
            <a:endParaRPr lang="ar-DZ" sz="2800" dirty="0" smtClean="0">
              <a:solidFill>
                <a:prstClr val="black"/>
              </a:solidFill>
              <a:latin typeface="Sakkal Majalla" pitchFamily="2" charset="-78"/>
              <a:ea typeface="Calibri" pitchFamily="34" charset="0"/>
              <a:cs typeface="Sakkal Majalla" pitchFamily="2" charset="-78"/>
            </a:endParaRPr>
          </a:p>
          <a:p>
            <a:pPr lvl="0" algn="justLow" rtl="1" eaLnBrk="0" fontAlgn="base" hangingPunct="0">
              <a:spcBef>
                <a:spcPct val="0"/>
              </a:spcBef>
              <a:spcAft>
                <a:spcPct val="0"/>
              </a:spcAft>
              <a:buFont typeface="Wingdings" pitchFamily="2" charset="2"/>
              <a:buChar char="q"/>
              <a:tabLst>
                <a:tab pos="179388" algn="r"/>
              </a:tabLst>
            </a:pPr>
            <a:r>
              <a:rPr lang="ar-SA" sz="2800" dirty="0" smtClean="0">
                <a:solidFill>
                  <a:prstClr val="black"/>
                </a:solidFill>
                <a:latin typeface="Sakkal Majalla" pitchFamily="2" charset="-78"/>
                <a:ea typeface="Calibri" pitchFamily="34" charset="0"/>
                <a:cs typeface="Sakkal Majalla" pitchFamily="2" charset="-78"/>
              </a:rPr>
              <a:t>-</a:t>
            </a:r>
            <a:r>
              <a:rPr lang="ar-DZ" sz="2800" dirty="0" smtClean="0">
                <a:solidFill>
                  <a:prstClr val="black"/>
                </a:solidFill>
                <a:latin typeface="Sakkal Majalla" pitchFamily="2" charset="-78"/>
                <a:ea typeface="Calibri" pitchFamily="34" charset="0"/>
                <a:cs typeface="Sakkal Majalla" pitchFamily="2" charset="-78"/>
              </a:rPr>
              <a:t>”</a:t>
            </a:r>
            <a:r>
              <a:rPr lang="ar-SA" sz="2800" dirty="0">
                <a:solidFill>
                  <a:prstClr val="black"/>
                </a:solidFill>
                <a:latin typeface="Sakkal Majalla" pitchFamily="2" charset="-78"/>
                <a:ea typeface="Calibri" pitchFamily="34" charset="0"/>
                <a:cs typeface="Sakkal Majalla" pitchFamily="2" charset="-78"/>
              </a:rPr>
              <a:t>مجموعة عناصر في تفاعل ديناميكي منتظم لتحقيق هدف محدد</a:t>
            </a:r>
            <a:r>
              <a:rPr lang="ar-DZ" sz="2800" dirty="0">
                <a:solidFill>
                  <a:prstClr val="black"/>
                </a:solidFill>
                <a:latin typeface="Sakkal Majalla" pitchFamily="2" charset="-78"/>
                <a:ea typeface="Calibri" pitchFamily="34" charset="0"/>
                <a:cs typeface="Sakkal Majalla" pitchFamily="2" charset="-78"/>
              </a:rPr>
              <a:t>“.</a:t>
            </a:r>
            <a:endParaRPr lang="fr-FR" sz="2800" dirty="0">
              <a:solidFill>
                <a:prstClr val="black"/>
              </a:solidFill>
              <a:latin typeface="Sakkal Majalla" pitchFamily="2" charset="-78"/>
              <a:cs typeface="Sakkal Majalla" pitchFamily="2" charset="-78"/>
            </a:endParaRPr>
          </a:p>
          <a:p>
            <a:pPr lvl="0" algn="justLow" rtl="1" eaLnBrk="0" fontAlgn="base" hangingPunct="0">
              <a:spcBef>
                <a:spcPct val="0"/>
              </a:spcBef>
              <a:spcAft>
                <a:spcPct val="0"/>
              </a:spcAft>
              <a:buFont typeface="Wingdings" pitchFamily="2" charset="2"/>
              <a:buChar char="q"/>
              <a:tabLst>
                <a:tab pos="179388" algn="r"/>
              </a:tabLst>
            </a:pPr>
            <a:r>
              <a:rPr lang="ar-DZ" sz="2800" dirty="0" smtClean="0">
                <a:solidFill>
                  <a:prstClr val="black"/>
                </a:solidFill>
                <a:latin typeface="Sakkal Majalla" pitchFamily="2" charset="-78"/>
                <a:ea typeface="Calibri" pitchFamily="34" charset="0"/>
                <a:cs typeface="Sakkal Majalla" pitchFamily="2" charset="-78"/>
              </a:rPr>
              <a:t>- </a:t>
            </a:r>
            <a:r>
              <a:rPr lang="ar-DZ" sz="2800" dirty="0">
                <a:solidFill>
                  <a:prstClr val="black"/>
                </a:solidFill>
                <a:latin typeface="Sakkal Majalla" pitchFamily="2" charset="-78"/>
                <a:ea typeface="Calibri" pitchFamily="34" charset="0"/>
                <a:cs typeface="Sakkal Majalla" pitchFamily="2" charset="-78"/>
              </a:rPr>
              <a:t>كل نظام هو عبارة عن نظام فرعي من نظام أكبر منه.</a:t>
            </a:r>
            <a:endParaRPr lang="ar-DZ" sz="2800" dirty="0">
              <a:solidFill>
                <a:prstClr val="black"/>
              </a:solidFill>
              <a:latin typeface="Sakkal Majalla" pitchFamily="2" charset="-78"/>
              <a:cs typeface="Sakkal Majalla" pitchFamily="2" charset="-78"/>
            </a:endParaRPr>
          </a:p>
          <a:p>
            <a:pPr marL="0" indent="0" algn="just" rtl="1">
              <a:lnSpc>
                <a:spcPct val="115000"/>
              </a:lnSpc>
              <a:spcAft>
                <a:spcPts val="0"/>
              </a:spcAft>
              <a:buNone/>
            </a:pPr>
            <a:r>
              <a:rPr lang="ar-SA" dirty="0">
                <a:latin typeface="Sakkal Majalla" pitchFamily="2" charset="-78"/>
                <a:ea typeface="Calibri"/>
                <a:cs typeface="Sakkal Majalla" pitchFamily="2" charset="-78"/>
              </a:rPr>
              <a:t>ف</a:t>
            </a:r>
            <a:r>
              <a:rPr lang="ar-DZ" dirty="0">
                <a:latin typeface="Sakkal Majalla" pitchFamily="2" charset="-78"/>
                <a:ea typeface="Calibri"/>
                <a:cs typeface="Sakkal Majalla" pitchFamily="2" charset="-78"/>
              </a:rPr>
              <a:t>النظام إذا هو عبارة عن مجموعة عناصر متفاعلة فيما بينها من أجل تحقيق هدف محدد. فهي مجموعة من الأجزاء المترابطة والمتكاملة بحيث تشكل كلا واحدا. وهناك نظام كلي ونظام فرعي فالجامعة نظام فرعي من النظام الكلي وهو التعليم العالي</a:t>
            </a:r>
            <a:r>
              <a:rPr lang="ar-DZ" dirty="0">
                <a:ea typeface="Calibri"/>
                <a:cs typeface="Simplified Arabic"/>
              </a:rPr>
              <a:t>.</a:t>
            </a:r>
            <a:endParaRPr lang="fr-FR" sz="2400" dirty="0">
              <a:ea typeface="Calibri"/>
              <a:cs typeface="Arial"/>
            </a:endParaRPr>
          </a:p>
          <a:p>
            <a:pPr algn="r" rtl="1"/>
            <a:endParaRPr lang="fr-FR" dirty="0"/>
          </a:p>
        </p:txBody>
      </p:sp>
    </p:spTree>
    <p:extLst>
      <p:ext uri="{BB962C8B-B14F-4D97-AF65-F5344CB8AC3E}">
        <p14:creationId xmlns:p14="http://schemas.microsoft.com/office/powerpoint/2010/main" val="3236890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z="3200" b="1" dirty="0" smtClean="0">
                <a:solidFill>
                  <a:srgbClr val="4BACC6"/>
                </a:solidFill>
                <a:latin typeface="Sakkal Majalla" pitchFamily="2" charset="-78"/>
                <a:ea typeface="Calibri"/>
                <a:cs typeface="Sakkal Majalla" pitchFamily="2" charset="-78"/>
              </a:rPr>
              <a:t>خصائص</a:t>
            </a:r>
            <a:r>
              <a:rPr lang="ar-SA" sz="3200" b="1" dirty="0" smtClean="0">
                <a:solidFill>
                  <a:srgbClr val="4BACC6"/>
                </a:solidFill>
                <a:latin typeface="Sakkal Majalla" pitchFamily="2" charset="-78"/>
                <a:ea typeface="Calibri"/>
                <a:cs typeface="Sakkal Majalla" pitchFamily="2" charset="-78"/>
              </a:rPr>
              <a:t> </a:t>
            </a:r>
            <a:r>
              <a:rPr lang="ar-SA" sz="3200" b="1" dirty="0">
                <a:solidFill>
                  <a:srgbClr val="4BACC6"/>
                </a:solidFill>
                <a:latin typeface="Sakkal Majalla" pitchFamily="2" charset="-78"/>
                <a:ea typeface="Calibri"/>
                <a:cs typeface="Sakkal Majalla" pitchFamily="2" charset="-78"/>
              </a:rPr>
              <a:t>النظام</a:t>
            </a:r>
            <a:endParaRPr lang="fr-FR" dirty="0"/>
          </a:p>
        </p:txBody>
      </p:sp>
      <p:sp>
        <p:nvSpPr>
          <p:cNvPr id="3" name="Espace réservé du contenu 2"/>
          <p:cNvSpPr>
            <a:spLocks noGrp="1"/>
          </p:cNvSpPr>
          <p:nvPr>
            <p:ph idx="1"/>
          </p:nvPr>
        </p:nvSpPr>
        <p:spPr>
          <a:xfrm>
            <a:off x="0" y="1412776"/>
            <a:ext cx="9144000" cy="4752528"/>
          </a:xfrm>
        </p:spPr>
        <p:txBody>
          <a:bodyPr>
            <a:normAutofit/>
          </a:bodyPr>
          <a:lstStyle/>
          <a:p>
            <a:pPr marL="228600" algn="just" rtl="1">
              <a:lnSpc>
                <a:spcPct val="115000"/>
              </a:lnSpc>
              <a:spcAft>
                <a:spcPts val="0"/>
              </a:spcAft>
            </a:pPr>
            <a:r>
              <a:rPr lang="ar-SA" sz="2800" dirty="0">
                <a:ea typeface="Calibri"/>
                <a:cs typeface="Simplified Arabic"/>
              </a:rPr>
              <a:t>يتميز كل نظام بالخصائص التالية </a:t>
            </a:r>
            <a:r>
              <a:rPr lang="ar-SA" sz="2800" dirty="0" smtClean="0">
                <a:ea typeface="Calibri"/>
                <a:cs typeface="Simplified Arabic"/>
              </a:rPr>
              <a:t>(</a:t>
            </a:r>
            <a:r>
              <a:rPr lang="ar-DZ" sz="2800" dirty="0" smtClean="0">
                <a:ea typeface="Calibri"/>
                <a:cs typeface="Simplified Arabic"/>
              </a:rPr>
              <a:t> حسب </a:t>
            </a:r>
            <a:r>
              <a:rPr lang="fr-FR" sz="2400" i="1" dirty="0" smtClean="0">
                <a:effectLst/>
                <a:latin typeface="Times New Roman"/>
                <a:ea typeface="Calibri"/>
                <a:cs typeface="Arial"/>
              </a:rPr>
              <a:t>Jacques </a:t>
            </a:r>
            <a:r>
              <a:rPr lang="fr-FR" sz="2400" i="1" dirty="0" err="1" smtClean="0">
                <a:effectLst/>
                <a:latin typeface="Times New Roman"/>
                <a:ea typeface="Calibri"/>
                <a:cs typeface="Arial"/>
              </a:rPr>
              <a:t>Mélèse</a:t>
            </a:r>
            <a:r>
              <a:rPr lang="ar-SA" sz="2400" i="1" dirty="0">
                <a:ea typeface="Calibri"/>
                <a:cs typeface="Times New Roman"/>
              </a:rPr>
              <a:t>): </a:t>
            </a:r>
            <a:endParaRPr lang="fr-FR" sz="2000" dirty="0">
              <a:ea typeface="Calibri"/>
              <a:cs typeface="Arial"/>
            </a:endParaRPr>
          </a:p>
          <a:p>
            <a:pPr algn="r" rtl="1">
              <a:buFont typeface="Wingdings" pitchFamily="2" charset="2"/>
              <a:buChar char="Ø"/>
            </a:pPr>
            <a:r>
              <a:rPr lang="ar-SA" sz="2800" dirty="0" smtClean="0">
                <a:effectLst/>
                <a:ea typeface="Calibri"/>
                <a:cs typeface="Simplified Arabic"/>
              </a:rPr>
              <a:t>القدرة على التكيف والتأقلم</a:t>
            </a:r>
            <a:endParaRPr lang="ar-DZ" sz="2800" dirty="0" smtClean="0">
              <a:effectLst/>
              <a:ea typeface="Calibri"/>
              <a:cs typeface="Simplified Arabic"/>
            </a:endParaRPr>
          </a:p>
          <a:p>
            <a:pPr algn="r" rtl="1">
              <a:buFont typeface="Wingdings" pitchFamily="2" charset="2"/>
              <a:buChar char="Ø"/>
            </a:pPr>
            <a:r>
              <a:rPr lang="ar-SA" sz="2800" dirty="0" smtClean="0">
                <a:effectLst/>
                <a:ea typeface="Calibri"/>
                <a:cs typeface="Simplified Arabic"/>
              </a:rPr>
              <a:t> القدرة على التعلم</a:t>
            </a:r>
            <a:endParaRPr lang="ar-DZ" sz="2800" dirty="0" smtClean="0">
              <a:effectLst/>
              <a:ea typeface="Calibri"/>
              <a:cs typeface="Simplified Arabic"/>
            </a:endParaRPr>
          </a:p>
          <a:p>
            <a:pPr algn="r" rtl="1">
              <a:buFont typeface="Wingdings" pitchFamily="2" charset="2"/>
              <a:buChar char="Ø"/>
            </a:pPr>
            <a:r>
              <a:rPr lang="ar-SA" sz="2800" dirty="0" smtClean="0">
                <a:effectLst/>
                <a:ea typeface="Calibri"/>
                <a:cs typeface="Simplified Arabic"/>
              </a:rPr>
              <a:t>القدرة على  المراقبة</a:t>
            </a:r>
            <a:endParaRPr lang="ar-DZ" sz="2800" dirty="0">
              <a:ea typeface="Calibri"/>
              <a:cs typeface="Simplified Arabic"/>
            </a:endParaRPr>
          </a:p>
          <a:p>
            <a:pPr algn="r" rtl="1">
              <a:buFont typeface="Wingdings" pitchFamily="2" charset="2"/>
              <a:buChar char="Ø"/>
            </a:pPr>
            <a:r>
              <a:rPr lang="ar-SA" sz="2800" dirty="0" smtClean="0">
                <a:effectLst/>
                <a:ea typeface="Calibri"/>
                <a:cs typeface="Simplified Arabic"/>
              </a:rPr>
              <a:t>المصداقية</a:t>
            </a:r>
            <a:endParaRPr lang="ar-DZ" sz="2800" dirty="0" smtClean="0">
              <a:effectLst/>
              <a:ea typeface="Calibri"/>
              <a:cs typeface="Simplified Arabic"/>
            </a:endParaRPr>
          </a:p>
          <a:p>
            <a:pPr marL="0" indent="0" algn="r" rtl="1">
              <a:buNone/>
            </a:pPr>
            <a:endParaRPr lang="ar-DZ" sz="2800" dirty="0">
              <a:cs typeface="Simplified Arabic"/>
            </a:endParaRPr>
          </a:p>
        </p:txBody>
      </p:sp>
    </p:spTree>
    <p:extLst>
      <p:ext uri="{BB962C8B-B14F-4D97-AF65-F5344CB8AC3E}">
        <p14:creationId xmlns:p14="http://schemas.microsoft.com/office/powerpoint/2010/main" val="3490631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200" dirty="0" smtClean="0">
                <a:solidFill>
                  <a:schemeClr val="accent5"/>
                </a:solidFill>
              </a:rPr>
              <a:t>3- أنواع </a:t>
            </a:r>
            <a:r>
              <a:rPr lang="ar-DZ" sz="3200" dirty="0" err="1" smtClean="0">
                <a:solidFill>
                  <a:schemeClr val="accent5"/>
                </a:solidFill>
              </a:rPr>
              <a:t>الأنطمة</a:t>
            </a:r>
            <a:endParaRPr lang="fr-FR" sz="3200" dirty="0">
              <a:solidFill>
                <a:schemeClr val="accent5"/>
              </a:solidFill>
            </a:endParaRPr>
          </a:p>
        </p:txBody>
      </p:sp>
      <p:sp>
        <p:nvSpPr>
          <p:cNvPr id="3" name="Espace réservé du contenu 2"/>
          <p:cNvSpPr>
            <a:spLocks noGrp="1"/>
          </p:cNvSpPr>
          <p:nvPr>
            <p:ph idx="1"/>
          </p:nvPr>
        </p:nvSpPr>
        <p:spPr>
          <a:xfrm>
            <a:off x="0" y="1124744"/>
            <a:ext cx="9144000" cy="5400600"/>
          </a:xfrm>
        </p:spPr>
        <p:txBody>
          <a:bodyPr/>
          <a:lstStyle/>
          <a:p>
            <a:pPr algn="just" rtl="1">
              <a:lnSpc>
                <a:spcPct val="115000"/>
              </a:lnSpc>
              <a:spcAft>
                <a:spcPts val="0"/>
              </a:spcAft>
            </a:pPr>
            <a:r>
              <a:rPr lang="ar-SA" sz="2800" dirty="0">
                <a:latin typeface="Sakkal Majalla" pitchFamily="2" charset="-78"/>
                <a:ea typeface="Calibri"/>
                <a:cs typeface="Sakkal Majalla" pitchFamily="2" charset="-78"/>
              </a:rPr>
              <a:t>تختلـف المعـايير المـستعملة في تـصنيف الأنظمة بـاختلاف الاختـصاصات العلميـة الـتي تـستعمل هـذه المقاربـة . لكنهـا غالبـا مـا تصنف حسب مدى انفتاحها على محيطها، أو حـسب درجـة تعقيـدها، أو حـسب كونها طبيعيـة أو صـناعية مـن تـصميم الإنـسان، أو حسب كونها محسوسة أو مجردة</a:t>
            </a:r>
            <a:r>
              <a:rPr lang="fr-FR" sz="2800" dirty="0" smtClean="0">
                <a:effectLst/>
                <a:latin typeface="Sakkal Majalla" pitchFamily="2" charset="-78"/>
                <a:ea typeface="Calibri"/>
                <a:cs typeface="Sakkal Majalla" pitchFamily="2" charset="-78"/>
              </a:rPr>
              <a:t> .</a:t>
            </a:r>
            <a:endParaRPr lang="fr-FR" sz="2000" dirty="0">
              <a:latin typeface="Sakkal Majalla" pitchFamily="2" charset="-78"/>
              <a:ea typeface="Calibri"/>
              <a:cs typeface="Sakkal Majalla" pitchFamily="2" charset="-78"/>
            </a:endParaRPr>
          </a:p>
          <a:p>
            <a:pPr algn="just" rtl="1">
              <a:lnSpc>
                <a:spcPct val="115000"/>
              </a:lnSpc>
              <a:spcAft>
                <a:spcPts val="0"/>
              </a:spcAft>
            </a:pPr>
            <a:r>
              <a:rPr lang="ar-SA" sz="2800" dirty="0" err="1">
                <a:latin typeface="Sakkal Majalla" pitchFamily="2" charset="-78"/>
                <a:ea typeface="Calibri"/>
                <a:cs typeface="Sakkal Majalla" pitchFamily="2" charset="-78"/>
              </a:rPr>
              <a:t>وت</a:t>
            </a:r>
            <a:r>
              <a:rPr lang="ar-DZ" sz="2800" dirty="0">
                <a:latin typeface="Sakkal Majalla" pitchFamily="2" charset="-78"/>
                <a:ea typeface="Calibri"/>
                <a:cs typeface="Sakkal Majalla" pitchFamily="2" charset="-78"/>
              </a:rPr>
              <a:t>ن</a:t>
            </a:r>
            <a:r>
              <a:rPr lang="ar-SA" sz="2800" dirty="0">
                <a:latin typeface="Sakkal Majalla" pitchFamily="2" charset="-78"/>
                <a:ea typeface="Calibri"/>
                <a:cs typeface="Sakkal Majalla" pitchFamily="2" charset="-78"/>
              </a:rPr>
              <a:t>قسم النظم إلى نوعين </a:t>
            </a:r>
            <a:r>
              <a:rPr lang="ar-SA" sz="2800" dirty="0" err="1">
                <a:latin typeface="Sakkal Majalla" pitchFamily="2" charset="-78"/>
                <a:ea typeface="Calibri"/>
                <a:cs typeface="Sakkal Majalla" pitchFamily="2" charset="-78"/>
              </a:rPr>
              <a:t>رئسيين</a:t>
            </a:r>
            <a:r>
              <a:rPr lang="ar-SA" sz="2800" dirty="0">
                <a:latin typeface="Sakkal Majalla" pitchFamily="2" charset="-78"/>
                <a:ea typeface="Calibri"/>
                <a:cs typeface="Sakkal Majalla" pitchFamily="2" charset="-78"/>
              </a:rPr>
              <a:t> هما:</a:t>
            </a:r>
            <a:endParaRPr lang="fr-FR" sz="2800" dirty="0">
              <a:latin typeface="Sakkal Majalla" pitchFamily="2" charset="-78"/>
              <a:ea typeface="Calibri"/>
              <a:cs typeface="Sakkal Majalla" pitchFamily="2" charset="-78"/>
            </a:endParaRPr>
          </a:p>
          <a:p>
            <a:pPr algn="r" rtl="1"/>
            <a:r>
              <a:rPr lang="ar-SA" b="1" u="sng" dirty="0" smtClean="0">
                <a:effectLst/>
                <a:ea typeface="Calibri"/>
                <a:cs typeface="Simplified Arabic"/>
              </a:rPr>
              <a:t> </a:t>
            </a:r>
            <a:r>
              <a:rPr lang="ar-SA" sz="2800" dirty="0">
                <a:latin typeface="Sakkal Majalla" pitchFamily="2" charset="-78"/>
                <a:ea typeface="Calibri"/>
                <a:cs typeface="Sakkal Majalla" pitchFamily="2" charset="-78"/>
              </a:rPr>
              <a:t>أ </a:t>
            </a:r>
            <a:r>
              <a:rPr lang="ar-SA" sz="2800" b="1" u="sng" dirty="0">
                <a:effectLst>
                  <a:outerShdw blurRad="38100" dist="38100" dir="2700000" algn="tl">
                    <a:srgbClr val="000000">
                      <a:alpha val="43137"/>
                    </a:srgbClr>
                  </a:outerShdw>
                </a:effectLst>
                <a:latin typeface="Sakkal Majalla" pitchFamily="2" charset="-78"/>
                <a:ea typeface="Calibri"/>
                <a:cs typeface="Sakkal Majalla" pitchFamily="2" charset="-78"/>
              </a:rPr>
              <a:t>- الأنظمة المغلقة: </a:t>
            </a:r>
            <a:r>
              <a:rPr lang="ar-SA" sz="2800" dirty="0">
                <a:latin typeface="Sakkal Majalla" pitchFamily="2" charset="-78"/>
                <a:ea typeface="Calibri"/>
                <a:cs typeface="Sakkal Majalla" pitchFamily="2" charset="-78"/>
              </a:rPr>
              <a:t>وهي التي تصور النظام على أنه شيء كلي مترابط له استقلال تام وارتباطه ضعيف جدا مع البيئة الخارجية أي هذه الأنظمة لا تؤثر و لا تتأثر بتغيرات </a:t>
            </a:r>
            <a:r>
              <a:rPr lang="ar-SA" sz="2800" dirty="0" smtClean="0">
                <a:latin typeface="Sakkal Majalla" pitchFamily="2" charset="-78"/>
                <a:ea typeface="Calibri"/>
                <a:cs typeface="Sakkal Majalla" pitchFamily="2" charset="-78"/>
              </a:rPr>
              <a:t>البيئة </a:t>
            </a:r>
            <a:r>
              <a:rPr lang="ar-SA" sz="2800" dirty="0">
                <a:latin typeface="Sakkal Majalla" pitchFamily="2" charset="-78"/>
                <a:ea typeface="Calibri"/>
                <a:cs typeface="Sakkal Majalla" pitchFamily="2" charset="-78"/>
              </a:rPr>
              <a:t>المحيطة . </a:t>
            </a:r>
            <a:endParaRPr lang="ar-DZ" sz="2800" dirty="0" smtClean="0">
              <a:latin typeface="Sakkal Majalla" pitchFamily="2" charset="-78"/>
              <a:ea typeface="Calibri"/>
              <a:cs typeface="Sakkal Majalla" pitchFamily="2" charset="-78"/>
            </a:endParaRPr>
          </a:p>
          <a:p>
            <a:pPr algn="r" rtl="1"/>
            <a:r>
              <a:rPr lang="ar-DZ" sz="2800" b="1" u="sng" dirty="0" smtClean="0">
                <a:effectLst>
                  <a:outerShdw blurRad="38100" dist="38100" dir="2700000" algn="tl">
                    <a:srgbClr val="000000">
                      <a:alpha val="43137"/>
                    </a:srgbClr>
                  </a:outerShdw>
                </a:effectLst>
                <a:latin typeface="Sakkal Majalla" pitchFamily="2" charset="-78"/>
                <a:ea typeface="Calibri"/>
                <a:cs typeface="Sakkal Majalla" pitchFamily="2" charset="-78"/>
              </a:rPr>
              <a:t>ب- </a:t>
            </a:r>
            <a:r>
              <a:rPr lang="ar-SA" sz="2800" b="1" u="sng" dirty="0" smtClean="0">
                <a:effectLst>
                  <a:outerShdw blurRad="38100" dist="38100" dir="2700000" algn="tl">
                    <a:srgbClr val="000000">
                      <a:alpha val="43137"/>
                    </a:srgbClr>
                  </a:outerShdw>
                </a:effectLst>
                <a:latin typeface="Sakkal Majalla" pitchFamily="2" charset="-78"/>
                <a:ea typeface="Calibri"/>
                <a:cs typeface="Sakkal Majalla" pitchFamily="2" charset="-78"/>
              </a:rPr>
              <a:t>الأنظمة </a:t>
            </a:r>
            <a:r>
              <a:rPr lang="ar-SA" sz="2800" b="1" u="sng" dirty="0">
                <a:effectLst>
                  <a:outerShdw blurRad="38100" dist="38100" dir="2700000" algn="tl">
                    <a:srgbClr val="000000">
                      <a:alpha val="43137"/>
                    </a:srgbClr>
                  </a:outerShdw>
                </a:effectLst>
                <a:latin typeface="Sakkal Majalla" pitchFamily="2" charset="-78"/>
                <a:ea typeface="Calibri"/>
                <a:cs typeface="Sakkal Majalla" pitchFamily="2" charset="-78"/>
              </a:rPr>
              <a:t>المفتوحة</a:t>
            </a:r>
            <a:r>
              <a:rPr lang="ar-SA" sz="2800" b="1" u="sng" dirty="0" smtClean="0">
                <a:effectLst/>
                <a:ea typeface="Calibri"/>
                <a:cs typeface="Simplified Arabic"/>
              </a:rPr>
              <a:t>:</a:t>
            </a:r>
            <a:r>
              <a:rPr lang="ar-SA" sz="2800" dirty="0" smtClean="0">
                <a:effectLst/>
                <a:ea typeface="Calibri"/>
                <a:cs typeface="Simplified Arabic"/>
              </a:rPr>
              <a:t> </a:t>
            </a:r>
            <a:r>
              <a:rPr lang="ar-SA" sz="2800" dirty="0">
                <a:latin typeface="Sakkal Majalla" pitchFamily="2" charset="-78"/>
                <a:ea typeface="Calibri"/>
                <a:cs typeface="Sakkal Majalla" pitchFamily="2" charset="-78"/>
              </a:rPr>
              <a:t>وهي الأنظمة التي تؤثر وتتأثر بعناصر البيئة </a:t>
            </a:r>
            <a:r>
              <a:rPr lang="ar-SA" sz="2800" dirty="0" smtClean="0">
                <a:latin typeface="Sakkal Majalla" pitchFamily="2" charset="-78"/>
                <a:ea typeface="Calibri"/>
                <a:cs typeface="Sakkal Majalla" pitchFamily="2" charset="-78"/>
              </a:rPr>
              <a:t>المحيطة</a:t>
            </a:r>
            <a:r>
              <a:rPr lang="ar-DZ" sz="2800" dirty="0" smtClean="0">
                <a:latin typeface="Sakkal Majalla" pitchFamily="2" charset="-78"/>
                <a:ea typeface="Calibri"/>
                <a:cs typeface="Sakkal Majalla" pitchFamily="2" charset="-78"/>
              </a:rPr>
              <a:t>.</a:t>
            </a:r>
            <a:endParaRPr lang="fr-FR" sz="2800" dirty="0">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151758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algn="just" rtl="1">
              <a:lnSpc>
                <a:spcPct val="115000"/>
              </a:lnSpc>
              <a:spcAft>
                <a:spcPts val="0"/>
              </a:spcAft>
            </a:pPr>
            <a:r>
              <a:rPr lang="ar-SA" sz="2800" dirty="0">
                <a:latin typeface="Sakkal Majalla" pitchFamily="2" charset="-78"/>
                <a:ea typeface="Calibri"/>
                <a:cs typeface="Sakkal Majalla" pitchFamily="2" charset="-78"/>
              </a:rPr>
              <a:t>والشكل أدناه يوضح طبيعة النظام المفتوح:</a:t>
            </a:r>
            <a:endParaRPr lang="fr-FR" sz="2000" dirty="0">
              <a:latin typeface="Sakkal Majalla" pitchFamily="2" charset="-78"/>
              <a:ea typeface="Calibri"/>
              <a:cs typeface="Sakkal Majalla" pitchFamily="2" charset="-78"/>
            </a:endParaRPr>
          </a:p>
          <a:p>
            <a:pPr marL="0" indent="0" algn="ctr" rtl="1">
              <a:lnSpc>
                <a:spcPct val="115000"/>
              </a:lnSpc>
              <a:spcAft>
                <a:spcPts val="0"/>
              </a:spcAft>
              <a:buNone/>
            </a:pPr>
            <a:r>
              <a:rPr lang="ar-SA" sz="2800" b="1" dirty="0">
                <a:latin typeface="Sakkal Majalla" pitchFamily="2" charset="-78"/>
                <a:ea typeface="Calibri"/>
                <a:cs typeface="Sakkal Majalla" pitchFamily="2" charset="-78"/>
              </a:rPr>
              <a:t>الشكل رقم 01: النظام المفتوح</a:t>
            </a:r>
            <a:endParaRPr lang="fr-FR" sz="2000" dirty="0">
              <a:latin typeface="Sakkal Majalla" pitchFamily="2" charset="-78"/>
              <a:ea typeface="Calibri"/>
              <a:cs typeface="Sakkal Majalla" pitchFamily="2" charset="-78"/>
            </a:endParaRPr>
          </a:p>
          <a:p>
            <a:pPr algn="ctr" rtl="1"/>
            <a:r>
              <a:rPr lang="ar-DZ" dirty="0" smtClean="0">
                <a:latin typeface="Sakkal Majalla" pitchFamily="2" charset="-78"/>
                <a:cs typeface="Sakkal Majalla" pitchFamily="2" charset="-78"/>
              </a:rPr>
              <a:t>البيئة الداخلية</a:t>
            </a:r>
            <a:endParaRPr lang="fr-FR" dirty="0" smtClean="0">
              <a:latin typeface="Sakkal Majalla" pitchFamily="2" charset="-78"/>
              <a:cs typeface="Sakkal Majalla" pitchFamily="2" charset="-78"/>
            </a:endParaRPr>
          </a:p>
          <a:p>
            <a:pPr algn="ctr" rtl="1"/>
            <a:endParaRPr lang="fr-FR" dirty="0"/>
          </a:p>
          <a:p>
            <a:pPr algn="ctr" rtl="1"/>
            <a:endParaRPr lang="fr-FR" dirty="0" smtClean="0"/>
          </a:p>
          <a:p>
            <a:pPr algn="ctr" rtl="1"/>
            <a:endParaRPr lang="fr-FR" dirty="0"/>
          </a:p>
          <a:p>
            <a:pPr marL="0" indent="0" algn="ctr" rtl="1">
              <a:buNone/>
            </a:pPr>
            <a:r>
              <a:rPr lang="ar-DZ" dirty="0" smtClean="0">
                <a:latin typeface="Sakkal Majalla" pitchFamily="2" charset="-78"/>
                <a:cs typeface="Sakkal Majalla" pitchFamily="2" charset="-78"/>
              </a:rPr>
              <a:t>التغذية العكسية </a:t>
            </a:r>
            <a:r>
              <a:rPr lang="fr-FR" dirty="0" smtClean="0">
                <a:latin typeface="Sakkal Majalla" pitchFamily="2" charset="-78"/>
                <a:cs typeface="Sakkal Majalla" pitchFamily="2" charset="-78"/>
              </a:rPr>
              <a:t>Feedback</a:t>
            </a:r>
          </a:p>
          <a:p>
            <a:pPr algn="ctr" rtl="1"/>
            <a:endParaRPr lang="fr-FR" dirty="0"/>
          </a:p>
          <a:p>
            <a:pPr marL="0" indent="0" algn="ctr" rtl="1">
              <a:buNone/>
            </a:pPr>
            <a:r>
              <a:rPr lang="ar-DZ" dirty="0" smtClean="0">
                <a:latin typeface="Sakkal Majalla" pitchFamily="2" charset="-78"/>
                <a:cs typeface="Sakkal Majalla" pitchFamily="2" charset="-78"/>
              </a:rPr>
              <a:t>البيئة الخارجية</a:t>
            </a:r>
          </a:p>
          <a:p>
            <a:pPr marL="0" indent="0" algn="ctr" rtl="1">
              <a:buNone/>
            </a:pPr>
            <a:endParaRPr lang="ar-DZ" dirty="0" smtClean="0"/>
          </a:p>
        </p:txBody>
      </p:sp>
      <p:sp>
        <p:nvSpPr>
          <p:cNvPr id="4" name="Plaque 3"/>
          <p:cNvSpPr/>
          <p:nvPr/>
        </p:nvSpPr>
        <p:spPr>
          <a:xfrm>
            <a:off x="6444208" y="2593955"/>
            <a:ext cx="1944216" cy="1079019"/>
          </a:xfrm>
          <a:prstGeom prst="bevel">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ar-DZ" dirty="0" smtClean="0">
                <a:solidFill>
                  <a:schemeClr val="tx1"/>
                </a:solidFill>
              </a:rPr>
              <a:t>المدخلات</a:t>
            </a:r>
          </a:p>
          <a:p>
            <a:pPr algn="ctr"/>
            <a:r>
              <a:rPr lang="fr-FR" dirty="0" smtClean="0">
                <a:solidFill>
                  <a:schemeClr val="tx1"/>
                </a:solidFill>
              </a:rPr>
              <a:t>Inputs</a:t>
            </a:r>
            <a:endParaRPr lang="ar-DZ" dirty="0" smtClean="0">
              <a:solidFill>
                <a:schemeClr val="tx1"/>
              </a:solidFill>
            </a:endParaRPr>
          </a:p>
          <a:p>
            <a:pPr algn="ctr"/>
            <a:endParaRPr lang="fr-FR" dirty="0">
              <a:solidFill>
                <a:schemeClr val="tx1"/>
              </a:solidFill>
            </a:endParaRPr>
          </a:p>
        </p:txBody>
      </p:sp>
      <p:sp>
        <p:nvSpPr>
          <p:cNvPr id="5" name="Plaque 4"/>
          <p:cNvSpPr/>
          <p:nvPr/>
        </p:nvSpPr>
        <p:spPr>
          <a:xfrm>
            <a:off x="3491880" y="2593954"/>
            <a:ext cx="2016224" cy="1079019"/>
          </a:xfrm>
          <a:prstGeom prst="bevel">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ar-DZ" dirty="0" smtClean="0">
                <a:solidFill>
                  <a:schemeClr val="tx1"/>
                </a:solidFill>
              </a:rPr>
              <a:t>العمليات</a:t>
            </a:r>
            <a:endParaRPr lang="fr-FR" dirty="0" smtClean="0">
              <a:solidFill>
                <a:schemeClr val="tx1"/>
              </a:solidFill>
            </a:endParaRPr>
          </a:p>
          <a:p>
            <a:pPr algn="ctr"/>
            <a:r>
              <a:rPr lang="fr-FR" dirty="0" err="1" smtClean="0">
                <a:solidFill>
                  <a:schemeClr val="tx1"/>
                </a:solidFill>
              </a:rPr>
              <a:t>Process</a:t>
            </a:r>
            <a:endParaRPr lang="fr-FR" dirty="0">
              <a:solidFill>
                <a:schemeClr val="tx1"/>
              </a:solidFill>
            </a:endParaRPr>
          </a:p>
        </p:txBody>
      </p:sp>
      <p:sp>
        <p:nvSpPr>
          <p:cNvPr id="7" name="Plaque 6"/>
          <p:cNvSpPr/>
          <p:nvPr/>
        </p:nvSpPr>
        <p:spPr>
          <a:xfrm>
            <a:off x="683568" y="2593954"/>
            <a:ext cx="1944216" cy="1079019"/>
          </a:xfrm>
          <a:prstGeom prst="bevel">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ar-DZ" dirty="0" smtClean="0">
                <a:solidFill>
                  <a:schemeClr val="tx1"/>
                </a:solidFill>
              </a:rPr>
              <a:t>المخرجات</a:t>
            </a:r>
            <a:endParaRPr lang="fr-FR" dirty="0" smtClean="0">
              <a:solidFill>
                <a:schemeClr val="tx1"/>
              </a:solidFill>
            </a:endParaRPr>
          </a:p>
          <a:p>
            <a:pPr algn="ctr"/>
            <a:r>
              <a:rPr lang="fr-FR" dirty="0" smtClean="0">
                <a:solidFill>
                  <a:schemeClr val="tx1"/>
                </a:solidFill>
              </a:rPr>
              <a:t>Outputs</a:t>
            </a:r>
            <a:endParaRPr lang="fr-FR" dirty="0">
              <a:solidFill>
                <a:schemeClr val="tx1"/>
              </a:solidFill>
            </a:endParaRPr>
          </a:p>
        </p:txBody>
      </p:sp>
      <p:sp>
        <p:nvSpPr>
          <p:cNvPr id="6" name="Flèche gauche 5"/>
          <p:cNvSpPr/>
          <p:nvPr/>
        </p:nvSpPr>
        <p:spPr>
          <a:xfrm>
            <a:off x="5508104" y="2996952"/>
            <a:ext cx="936104" cy="288032"/>
          </a:xfrm>
          <a:prstGeom prst="lef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gauche 8"/>
          <p:cNvSpPr/>
          <p:nvPr/>
        </p:nvSpPr>
        <p:spPr>
          <a:xfrm>
            <a:off x="2555776" y="2996952"/>
            <a:ext cx="936104" cy="288032"/>
          </a:xfrm>
          <a:prstGeom prst="left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haut 7"/>
          <p:cNvSpPr/>
          <p:nvPr/>
        </p:nvSpPr>
        <p:spPr>
          <a:xfrm>
            <a:off x="7236296" y="3672974"/>
            <a:ext cx="225739" cy="980162"/>
          </a:xfrm>
          <a:prstGeom prst="up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haut 10"/>
          <p:cNvSpPr/>
          <p:nvPr/>
        </p:nvSpPr>
        <p:spPr>
          <a:xfrm>
            <a:off x="1655676" y="3672974"/>
            <a:ext cx="225739" cy="980162"/>
          </a:xfrm>
          <a:prstGeom prst="up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11"/>
          <p:cNvCxnSpPr>
            <a:stCxn id="11" idx="2"/>
            <a:endCxn id="8" idx="2"/>
          </p:cNvCxnSpPr>
          <p:nvPr/>
        </p:nvCxnSpPr>
        <p:spPr>
          <a:xfrm>
            <a:off x="1768546" y="4653136"/>
            <a:ext cx="5580620" cy="0"/>
          </a:xfrm>
          <a:prstGeom prst="line">
            <a:avLst/>
          </a:prstGeom>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043417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lnSpc>
                <a:spcPct val="115000"/>
              </a:lnSpc>
              <a:spcBef>
                <a:spcPts val="1200"/>
              </a:spcBef>
              <a:spcAft>
                <a:spcPts val="0"/>
              </a:spcAft>
            </a:pPr>
            <a:r>
              <a:rPr lang="ar-DZ" b="1" dirty="0">
                <a:ea typeface="Calibri"/>
                <a:cs typeface="Simplified Arabic"/>
              </a:rPr>
              <a:t>خصائص الأنظمة المفتوحة:</a:t>
            </a:r>
            <a:endParaRPr lang="fr-FR" sz="2400" dirty="0">
              <a:ea typeface="Calibri"/>
              <a:cs typeface="Arial"/>
            </a:endParaRPr>
          </a:p>
          <a:p>
            <a:pPr algn="r" rtl="1">
              <a:lnSpc>
                <a:spcPct val="115000"/>
              </a:lnSpc>
              <a:spcAft>
                <a:spcPts val="0"/>
              </a:spcAft>
            </a:pPr>
            <a:r>
              <a:rPr lang="ar-DZ" dirty="0">
                <a:ea typeface="Calibri"/>
                <a:cs typeface="Simplified Arabic"/>
              </a:rPr>
              <a:t>   </a:t>
            </a:r>
            <a:r>
              <a:rPr lang="ar-DZ" sz="2800" dirty="0">
                <a:latin typeface="Sakkal Majalla" pitchFamily="2" charset="-78"/>
                <a:ea typeface="Calibri"/>
                <a:cs typeface="Sakkal Majalla" pitchFamily="2" charset="-78"/>
              </a:rPr>
              <a:t>كل الأنظمة المفتوحة لها مدخلات، عمليات التحويل، ومخرجات، وتغذية عكسية، وبيئة خارجية تتفاعل معها. وهناك خصائص أخرى للنظم المفتوحة التي لابد منها لفهم عمليات التفاعل داخل النظام والتي هي:</a:t>
            </a:r>
            <a:endParaRPr lang="fr-FR" sz="2000" dirty="0">
              <a:latin typeface="Sakkal Majalla" pitchFamily="2" charset="-78"/>
              <a:ea typeface="Calibri"/>
              <a:cs typeface="Sakkal Majalla" pitchFamily="2" charset="-78"/>
            </a:endParaRPr>
          </a:p>
          <a:p>
            <a:pPr lvl="0" algn="r" rtl="1">
              <a:buFont typeface="+mj-lt"/>
              <a:buAutoNum type="arabicPeriod"/>
            </a:pPr>
            <a:r>
              <a:rPr lang="ar-DZ" sz="2800" dirty="0" smtClean="0">
                <a:effectLst/>
                <a:latin typeface="Sakkal Majalla" pitchFamily="2" charset="-78"/>
                <a:ea typeface="Calibri"/>
                <a:cs typeface="Sakkal Majalla" pitchFamily="2" charset="-78"/>
              </a:rPr>
              <a:t>التمايز</a:t>
            </a:r>
          </a:p>
          <a:p>
            <a:pPr lvl="0" algn="r" rtl="1">
              <a:buFont typeface="+mj-lt"/>
              <a:buAutoNum type="arabicPeriod"/>
            </a:pPr>
            <a:r>
              <a:rPr lang="ar-DZ" sz="2800" dirty="0" smtClean="0">
                <a:effectLst/>
                <a:latin typeface="Sakkal Majalla" pitchFamily="2" charset="-78"/>
                <a:ea typeface="Calibri"/>
                <a:cs typeface="Sakkal Majalla" pitchFamily="2" charset="-78"/>
              </a:rPr>
              <a:t>الشمولية</a:t>
            </a:r>
          </a:p>
          <a:p>
            <a:pPr lvl="0" algn="r" rtl="1">
              <a:buFont typeface="+mj-lt"/>
              <a:buAutoNum type="arabicPeriod"/>
            </a:pPr>
            <a:r>
              <a:rPr lang="ar-DZ" sz="2800" dirty="0" smtClean="0">
                <a:effectLst/>
                <a:latin typeface="Sakkal Majalla" pitchFamily="2" charset="-78"/>
                <a:ea typeface="Calibri"/>
                <a:cs typeface="Sakkal Majalla" pitchFamily="2" charset="-78"/>
              </a:rPr>
              <a:t>التوازن الحركي</a:t>
            </a:r>
          </a:p>
          <a:p>
            <a:pPr lvl="0" algn="r" rtl="1">
              <a:buFont typeface="+mj-lt"/>
              <a:buAutoNum type="arabicPeriod"/>
            </a:pPr>
            <a:r>
              <a:rPr lang="ar-DZ" sz="2800" dirty="0" smtClean="0">
                <a:effectLst/>
                <a:latin typeface="Sakkal Majalla" pitchFamily="2" charset="-78"/>
                <a:ea typeface="Calibri"/>
                <a:cs typeface="Sakkal Majalla" pitchFamily="2" charset="-78"/>
              </a:rPr>
              <a:t>الاستقرار والتكيف</a:t>
            </a:r>
          </a:p>
          <a:p>
            <a:pPr lvl="0" algn="r" rtl="1">
              <a:buFont typeface="+mj-lt"/>
              <a:buAutoNum type="arabicPeriod"/>
            </a:pPr>
            <a:r>
              <a:rPr lang="ar-DZ" sz="2800" dirty="0" smtClean="0">
                <a:effectLst/>
                <a:latin typeface="Sakkal Majalla" pitchFamily="2" charset="-78"/>
                <a:ea typeface="Calibri"/>
                <a:cs typeface="Sakkal Majalla" pitchFamily="2" charset="-78"/>
              </a:rPr>
              <a:t>التحرك نحو النمو والتوسع</a:t>
            </a:r>
            <a:endParaRPr lang="fr-FR" sz="2800" dirty="0" smtClean="0">
              <a:effectLst/>
              <a:latin typeface="Sakkal Majalla" pitchFamily="2" charset="-78"/>
              <a:cs typeface="Sakkal Majalla" pitchFamily="2" charset="-78"/>
            </a:endParaRPr>
          </a:p>
          <a:p>
            <a:pPr lvl="0" algn="r" rtl="1">
              <a:buFont typeface="+mj-lt"/>
              <a:buAutoNum type="arabicPeriod"/>
            </a:pPr>
            <a:r>
              <a:rPr lang="ar-DZ" sz="2800" dirty="0" smtClean="0">
                <a:effectLst/>
                <a:latin typeface="Sakkal Majalla" pitchFamily="2" charset="-78"/>
                <a:ea typeface="Calibri"/>
                <a:cs typeface="Sakkal Majalla" pitchFamily="2" charset="-78"/>
              </a:rPr>
              <a:t>التغذية العكسية</a:t>
            </a:r>
          </a:p>
          <a:p>
            <a:pPr lvl="0" algn="r" rtl="1">
              <a:buFont typeface="+mj-lt"/>
              <a:buAutoNum type="arabicPeriod"/>
            </a:pPr>
            <a:r>
              <a:rPr lang="ar-DZ" sz="2800" dirty="0" smtClean="0">
                <a:effectLst/>
                <a:latin typeface="Sakkal Majalla" pitchFamily="2" charset="-78"/>
                <a:ea typeface="Calibri"/>
                <a:cs typeface="Sakkal Majalla" pitchFamily="2" charset="-78"/>
              </a:rPr>
              <a:t>مقاومة التحلل او التلاشي</a:t>
            </a:r>
          </a:p>
          <a:p>
            <a:pPr lvl="0" algn="r" rtl="1">
              <a:buFont typeface="+mj-lt"/>
              <a:buAutoNum type="arabicPeriod"/>
            </a:pPr>
            <a:r>
              <a:rPr lang="ar-DZ" sz="2800" dirty="0" smtClean="0">
                <a:effectLst/>
                <a:latin typeface="Sakkal Majalla" pitchFamily="2" charset="-78"/>
                <a:ea typeface="Calibri"/>
                <a:cs typeface="Sakkal Majalla" pitchFamily="2" charset="-78"/>
              </a:rPr>
              <a:t>تحقيق الأهداف</a:t>
            </a:r>
          </a:p>
          <a:p>
            <a:pPr lvl="0" algn="r" rtl="1">
              <a:buFont typeface="+mj-lt"/>
              <a:buAutoNum type="arabicPeriod"/>
            </a:pPr>
            <a:r>
              <a:rPr lang="ar-DZ" sz="2800" dirty="0" err="1" smtClean="0">
                <a:latin typeface="Sakkal Majalla" pitchFamily="2" charset="-78"/>
                <a:cs typeface="Sakkal Majalla" pitchFamily="2" charset="-78"/>
              </a:rPr>
              <a:t>التداؤب</a:t>
            </a:r>
            <a:endParaRPr lang="fr-FR" dirty="0"/>
          </a:p>
        </p:txBody>
      </p:sp>
    </p:spTree>
    <p:extLst>
      <p:ext uri="{BB962C8B-B14F-4D97-AF65-F5344CB8AC3E}">
        <p14:creationId xmlns:p14="http://schemas.microsoft.com/office/powerpoint/2010/main" val="107916277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554</Words>
  <Application>Microsoft Office PowerPoint</Application>
  <PresentationFormat>Affichage à l'écran (4:3)</PresentationFormat>
  <Paragraphs>62</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Présentation PowerPoint</vt:lpstr>
      <vt:lpstr>Présentation PowerPoint</vt:lpstr>
      <vt:lpstr>Présentation PowerPoint</vt:lpstr>
      <vt:lpstr>2.مفهوم النظام</vt:lpstr>
      <vt:lpstr>خصائص النظام</vt:lpstr>
      <vt:lpstr>3- أنواع الأنطمة</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16</cp:revision>
  <dcterms:created xsi:type="dcterms:W3CDTF">2022-11-11T16:07:32Z</dcterms:created>
  <dcterms:modified xsi:type="dcterms:W3CDTF">2022-11-13T22:05:30Z</dcterms:modified>
</cp:coreProperties>
</file>