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C871D-4174-4FBA-9D88-B15A1D11A972}" type="datetimeFigureOut">
              <a:rPr lang="fr-FR" smtClean="0"/>
              <a:pPr/>
              <a:t>13/02/2018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E13EB-FC04-4C46-BEA4-28511F281AD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C871D-4174-4FBA-9D88-B15A1D11A972}" type="datetimeFigureOut">
              <a:rPr lang="fr-FR" smtClean="0"/>
              <a:pPr/>
              <a:t>13/02/2018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E13EB-FC04-4C46-BEA4-28511F281AD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C871D-4174-4FBA-9D88-B15A1D11A972}" type="datetimeFigureOut">
              <a:rPr lang="fr-FR" smtClean="0"/>
              <a:pPr/>
              <a:t>13/02/2018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E13EB-FC04-4C46-BEA4-28511F281AD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C871D-4174-4FBA-9D88-B15A1D11A972}" type="datetimeFigureOut">
              <a:rPr lang="fr-FR" smtClean="0"/>
              <a:pPr/>
              <a:t>13/02/2018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E13EB-FC04-4C46-BEA4-28511F281AD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C871D-4174-4FBA-9D88-B15A1D11A972}" type="datetimeFigureOut">
              <a:rPr lang="fr-FR" smtClean="0"/>
              <a:pPr/>
              <a:t>13/02/2018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E13EB-FC04-4C46-BEA4-28511F281AD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C871D-4174-4FBA-9D88-B15A1D11A972}" type="datetimeFigureOut">
              <a:rPr lang="fr-FR" smtClean="0"/>
              <a:pPr/>
              <a:t>13/02/2018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E13EB-FC04-4C46-BEA4-28511F281AD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C871D-4174-4FBA-9D88-B15A1D11A972}" type="datetimeFigureOut">
              <a:rPr lang="fr-FR" smtClean="0"/>
              <a:pPr/>
              <a:t>13/02/2018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E13EB-FC04-4C46-BEA4-28511F281AD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C871D-4174-4FBA-9D88-B15A1D11A972}" type="datetimeFigureOut">
              <a:rPr lang="fr-FR" smtClean="0"/>
              <a:pPr/>
              <a:t>13/02/2018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E13EB-FC04-4C46-BEA4-28511F281AD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C871D-4174-4FBA-9D88-B15A1D11A972}" type="datetimeFigureOut">
              <a:rPr lang="fr-FR" smtClean="0"/>
              <a:pPr/>
              <a:t>13/02/2018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E13EB-FC04-4C46-BEA4-28511F281AD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C871D-4174-4FBA-9D88-B15A1D11A972}" type="datetimeFigureOut">
              <a:rPr lang="fr-FR" smtClean="0"/>
              <a:pPr/>
              <a:t>13/02/2018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E13EB-FC04-4C46-BEA4-28511F281AD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C871D-4174-4FBA-9D88-B15A1D11A972}" type="datetimeFigureOut">
              <a:rPr lang="fr-FR" smtClean="0"/>
              <a:pPr/>
              <a:t>13/02/2018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E13EB-FC04-4C46-BEA4-28511F281AD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8C871D-4174-4FBA-9D88-B15A1D11A972}" type="datetimeFigureOut">
              <a:rPr lang="fr-FR" smtClean="0"/>
              <a:pPr/>
              <a:t>13/02/2018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1E13EB-FC04-4C46-BEA4-28511F281AD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75000"/>
            </a:schemeClr>
          </a:solidFill>
        </p:spPr>
        <p:txBody>
          <a:bodyPr/>
          <a:lstStyle/>
          <a:p>
            <a:pPr rtl="1"/>
            <a:r>
              <a:rPr lang="ar-DZ" dirty="0" smtClean="0"/>
              <a:t>المحاضرة الثالثة</a:t>
            </a:r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785786" y="1714488"/>
            <a:ext cx="7572428" cy="415498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r" rtl="1"/>
            <a:r>
              <a:rPr lang="ar-DZ" sz="4400" dirty="0" smtClean="0"/>
              <a:t>1- مفهوم المؤسسة</a:t>
            </a:r>
          </a:p>
          <a:p>
            <a:pPr algn="r" rtl="1"/>
            <a:r>
              <a:rPr lang="ar-DZ" sz="4400" dirty="0" smtClean="0"/>
              <a:t>2- مفهوم الشركة</a:t>
            </a:r>
          </a:p>
          <a:p>
            <a:pPr algn="r" rtl="1"/>
            <a:r>
              <a:rPr lang="ar-DZ" sz="4400" dirty="0" smtClean="0"/>
              <a:t>*مقدمة</a:t>
            </a:r>
          </a:p>
          <a:p>
            <a:pPr algn="r" rtl="1"/>
            <a:r>
              <a:rPr lang="ar-DZ" sz="4400" dirty="0" smtClean="0"/>
              <a:t>3- النظريات </a:t>
            </a:r>
            <a:r>
              <a:rPr lang="ar-DZ" sz="4400" dirty="0" err="1" smtClean="0"/>
              <a:t>السوسيولوجية</a:t>
            </a:r>
            <a:r>
              <a:rPr lang="ar-DZ" sz="4400" dirty="0" smtClean="0"/>
              <a:t> المفسرة للتنظيم</a:t>
            </a:r>
          </a:p>
          <a:p>
            <a:pPr algn="r" rtl="1"/>
            <a:r>
              <a:rPr lang="ar-DZ" sz="4400" dirty="0" smtClean="0"/>
              <a:t>4- البيروقراطية التنظيم عند الماركسية</a:t>
            </a:r>
            <a:endParaRPr lang="fr-FR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285720" y="4857760"/>
            <a:ext cx="864399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buFontTx/>
              <a:buChar char="-"/>
            </a:pPr>
            <a:r>
              <a:rPr lang="ar-DZ" sz="3600" dirty="0" smtClean="0"/>
              <a:t>اشتمل </a:t>
            </a:r>
            <a:r>
              <a:rPr lang="ar-DZ" sz="3600" dirty="0" err="1" smtClean="0"/>
              <a:t>الإتجاه</a:t>
            </a:r>
            <a:r>
              <a:rPr lang="ar-DZ" sz="3600" dirty="0" smtClean="0"/>
              <a:t> الماركسي على مقولات أساسية شكلت جوهر </a:t>
            </a:r>
            <a:r>
              <a:rPr lang="ar-DZ" sz="3600" dirty="0" err="1" smtClean="0"/>
              <a:t>الإهتمام</a:t>
            </a:r>
            <a:r>
              <a:rPr lang="ar-DZ" sz="3600" dirty="0" smtClean="0"/>
              <a:t> في التحليل </a:t>
            </a:r>
            <a:r>
              <a:rPr lang="ar-DZ" sz="3600" dirty="0" err="1" smtClean="0"/>
              <a:t>الإقتصادي</a:t>
            </a:r>
            <a:r>
              <a:rPr lang="ar-DZ" sz="3600" dirty="0" smtClean="0"/>
              <a:t> والسياسي </a:t>
            </a:r>
            <a:r>
              <a:rPr lang="ar-DZ" sz="3600" dirty="0" err="1" smtClean="0"/>
              <a:t>والإجتماعي</a:t>
            </a:r>
            <a:endParaRPr lang="ar-DZ" sz="3600" dirty="0" smtClean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154362"/>
          </a:xfrm>
        </p:spPr>
        <p:txBody>
          <a:bodyPr>
            <a:normAutofit fontScale="90000"/>
          </a:bodyPr>
          <a:lstStyle/>
          <a:p>
            <a:pPr algn="r" rtl="1"/>
            <a:r>
              <a:rPr lang="ar-DZ" dirty="0" smtClean="0">
                <a:solidFill>
                  <a:schemeClr val="accent6">
                    <a:lumMod val="50000"/>
                  </a:schemeClr>
                </a:solidFill>
              </a:rPr>
              <a:t>*مقدمة:</a:t>
            </a:r>
            <a:br>
              <a:rPr lang="ar-DZ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ar-DZ" dirty="0" smtClean="0">
                <a:solidFill>
                  <a:schemeClr val="accent6">
                    <a:lumMod val="50000"/>
                  </a:schemeClr>
                </a:solidFill>
              </a:rPr>
              <a:t>تعددت المفاهيم </a:t>
            </a:r>
            <a:r>
              <a:rPr lang="ar-DZ" dirty="0" err="1" smtClean="0">
                <a:solidFill>
                  <a:schemeClr val="accent6">
                    <a:lumMod val="50000"/>
                  </a:schemeClr>
                </a:solidFill>
              </a:rPr>
              <a:t>السوسيولوجية</a:t>
            </a:r>
            <a:r>
              <a:rPr lang="ar-DZ" dirty="0" smtClean="0">
                <a:solidFill>
                  <a:schemeClr val="accent6">
                    <a:lumMod val="50000"/>
                  </a:schemeClr>
                </a:solidFill>
              </a:rPr>
              <a:t> التي عالجت قضايا التنظيم وكان لهذه المفاهيم دورا أساسيا في صياغة بلورة المداخل </a:t>
            </a:r>
            <a:r>
              <a:rPr lang="ar-DZ" dirty="0" err="1" smtClean="0">
                <a:solidFill>
                  <a:schemeClr val="accent6">
                    <a:lumMod val="50000"/>
                  </a:schemeClr>
                </a:solidFill>
              </a:rPr>
              <a:t>والإتجاهات</a:t>
            </a:r>
            <a:r>
              <a:rPr lang="ar-DZ" dirty="0" smtClean="0">
                <a:solidFill>
                  <a:schemeClr val="accent6">
                    <a:lumMod val="50000"/>
                  </a:schemeClr>
                </a:solidFill>
              </a:rPr>
              <a:t> النظرية التي درست الصراع </a:t>
            </a:r>
            <a:r>
              <a:rPr lang="ar-DZ" dirty="0" err="1" smtClean="0">
                <a:solidFill>
                  <a:schemeClr val="accent6">
                    <a:lumMod val="50000"/>
                  </a:schemeClr>
                </a:solidFill>
              </a:rPr>
              <a:t>والإغتراب</a:t>
            </a:r>
            <a:r>
              <a:rPr lang="ar-DZ" dirty="0" smtClean="0">
                <a:solidFill>
                  <a:schemeClr val="accent6">
                    <a:lumMod val="50000"/>
                  </a:schemeClr>
                </a:solidFill>
              </a:rPr>
              <a:t> ،التوازن </a:t>
            </a:r>
            <a:r>
              <a:rPr lang="ar-DZ" dirty="0" err="1" smtClean="0">
                <a:solidFill>
                  <a:schemeClr val="accent6">
                    <a:lumMod val="50000"/>
                  </a:schemeClr>
                </a:solidFill>
              </a:rPr>
              <a:t>والإنسجام</a:t>
            </a:r>
            <a:r>
              <a:rPr lang="ar-DZ" dirty="0" smtClean="0">
                <a:solidFill>
                  <a:schemeClr val="accent6">
                    <a:lumMod val="50000"/>
                  </a:schemeClr>
                </a:solidFill>
              </a:rPr>
              <a:t> والتغير.</a:t>
            </a:r>
            <a:endParaRPr lang="fr-FR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1714480" y="3714752"/>
            <a:ext cx="7215238" cy="70788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ar-DZ" sz="4000" dirty="0" smtClean="0">
                <a:solidFill>
                  <a:schemeClr val="accent6">
                    <a:lumMod val="75000"/>
                  </a:schemeClr>
                </a:solidFill>
              </a:rPr>
              <a:t>أولا:البيروقراطية والتنظيم عند الماركسية</a:t>
            </a:r>
            <a:endParaRPr lang="fr-FR" sz="40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57158" y="571480"/>
            <a:ext cx="8358246" cy="590931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r" rtl="1"/>
            <a:r>
              <a:rPr lang="ar-DZ" sz="3600" dirty="0" smtClean="0"/>
              <a:t>(مفهوم القوة والصراع والتغير،الصراع الطبقي....</a:t>
            </a:r>
            <a:r>
              <a:rPr lang="ar-DZ" sz="3600" dirty="0" err="1" smtClean="0"/>
              <a:t>إلخ</a:t>
            </a:r>
            <a:r>
              <a:rPr lang="ar-DZ" sz="3600" dirty="0" smtClean="0"/>
              <a:t> ) وهي كلها مقولات تهدف للثورة والتغيير.</a:t>
            </a:r>
          </a:p>
          <a:p>
            <a:pPr algn="r" rtl="1">
              <a:buFontTx/>
              <a:buChar char="-"/>
            </a:pPr>
            <a:r>
              <a:rPr lang="ar-DZ" sz="3600" dirty="0" smtClean="0"/>
              <a:t>العلاقات </a:t>
            </a:r>
            <a:r>
              <a:rPr lang="ar-DZ" sz="3600" dirty="0" err="1" smtClean="0"/>
              <a:t>الإجتماعية</a:t>
            </a:r>
            <a:r>
              <a:rPr lang="ar-DZ" sz="3600" dirty="0" smtClean="0"/>
              <a:t> تقوم على الإنتاج </a:t>
            </a:r>
            <a:r>
              <a:rPr lang="ar-DZ" sz="3600" dirty="0" err="1" smtClean="0"/>
              <a:t>الإقتصادي</a:t>
            </a:r>
            <a:r>
              <a:rPr lang="ar-DZ" sz="3600" dirty="0" smtClean="0"/>
              <a:t> الذي ينعكس على طبقة العمال ومنه المنظمة. وبالتالي تاريخ المجتمعات هو تاريخ صراع الطبقات.</a:t>
            </a:r>
          </a:p>
          <a:p>
            <a:pPr algn="r" rtl="1">
              <a:buFontTx/>
              <a:buChar char="-"/>
            </a:pPr>
            <a:r>
              <a:rPr lang="ar-DZ" sz="3600" dirty="0" smtClean="0"/>
              <a:t>- الطبقات هي أدوات التغير </a:t>
            </a:r>
            <a:r>
              <a:rPr lang="ar-DZ" sz="3600" dirty="0" err="1" smtClean="0"/>
              <a:t>الإجتماعي</a:t>
            </a:r>
            <a:r>
              <a:rPr lang="ar-DZ" sz="3600" dirty="0" smtClean="0"/>
              <a:t> .</a:t>
            </a:r>
          </a:p>
          <a:p>
            <a:pPr algn="r" rtl="1">
              <a:buFontTx/>
              <a:buChar char="-"/>
            </a:pPr>
            <a:r>
              <a:rPr lang="ar-DZ" sz="3600" dirty="0" smtClean="0"/>
              <a:t>- إن التناقضات داخل المجتمع الرأسمالي تتبلور في انقسام المجتمع إلى معسكرين(الرأسمالية </a:t>
            </a:r>
            <a:r>
              <a:rPr lang="ar-DZ" sz="3600" dirty="0" err="1" smtClean="0"/>
              <a:t>والبروليتاريا</a:t>
            </a:r>
            <a:r>
              <a:rPr lang="ar-DZ" sz="3600" dirty="0" smtClean="0"/>
              <a:t>)</a:t>
            </a:r>
          </a:p>
          <a:p>
            <a:pPr algn="r" rtl="1">
              <a:buFontTx/>
              <a:buChar char="-"/>
            </a:pPr>
            <a:endParaRPr lang="ar-DZ" sz="3600" dirty="0" smtClean="0"/>
          </a:p>
          <a:p>
            <a:endParaRPr lang="ar-DZ" dirty="0"/>
          </a:p>
          <a:p>
            <a:endParaRPr lang="ar-DZ" dirty="0" smtClean="0"/>
          </a:p>
          <a:p>
            <a:r>
              <a:rPr lang="ar-DZ" dirty="0" smtClean="0"/>
              <a:t>.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00232" y="274638"/>
            <a:ext cx="6686568" cy="1143000"/>
          </a:xfrm>
          <a:solidFill>
            <a:schemeClr val="tx1"/>
          </a:solidFill>
        </p:spPr>
        <p:txBody>
          <a:bodyPr>
            <a:normAutofit/>
          </a:bodyPr>
          <a:lstStyle/>
          <a:p>
            <a:pPr algn="r" rtl="1"/>
            <a:r>
              <a:rPr lang="ar-DZ" dirty="0" smtClean="0">
                <a:solidFill>
                  <a:schemeClr val="accent6">
                    <a:lumMod val="75000"/>
                  </a:schemeClr>
                </a:solidFill>
              </a:rPr>
              <a:t> ثانيا: أسباب التغير في أطر المجتمع</a:t>
            </a:r>
            <a:endParaRPr lang="fr-F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500034" y="1643050"/>
            <a:ext cx="8358246" cy="501675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 rtl="1"/>
            <a:r>
              <a:rPr lang="ar-DZ" sz="3200" b="1" dirty="0" smtClean="0"/>
              <a:t>يتم التغير داخل المجتمع ضمن مستويين </a:t>
            </a:r>
            <a:r>
              <a:rPr lang="ar-DZ" sz="3200" b="1" dirty="0" err="1" smtClean="0"/>
              <a:t>إثنين</a:t>
            </a:r>
            <a:r>
              <a:rPr lang="ar-DZ" sz="3200" b="1" dirty="0" smtClean="0"/>
              <a:t>:</a:t>
            </a:r>
          </a:p>
          <a:p>
            <a:pPr algn="r" rtl="1"/>
            <a:r>
              <a:rPr lang="ar-DZ" sz="3200" b="1" dirty="0" smtClean="0"/>
              <a:t>1- تناقضات ضمن البيئة التحتية ذاتها </a:t>
            </a:r>
            <a:r>
              <a:rPr lang="ar-DZ" sz="3200" b="1" dirty="0" err="1" smtClean="0"/>
              <a:t>اي</a:t>
            </a:r>
            <a:r>
              <a:rPr lang="ar-DZ" sz="3200" b="1" dirty="0" smtClean="0"/>
              <a:t> تناقض علاقات الإنتاج مع قوى الإنتاج مما لا يسمح بالتقدم </a:t>
            </a:r>
            <a:r>
              <a:rPr lang="ar-DZ" sz="3200" b="1" dirty="0" err="1" smtClean="0"/>
              <a:t>الإقتصادي</a:t>
            </a:r>
            <a:r>
              <a:rPr lang="ar-DZ" sz="3200" b="1" dirty="0" smtClean="0"/>
              <a:t> وهذا التناقض له آثار على البنية الفوقية كلها.</a:t>
            </a:r>
          </a:p>
          <a:p>
            <a:pPr algn="r" rtl="1"/>
            <a:r>
              <a:rPr lang="ar-DZ" sz="3200" b="1" dirty="0" smtClean="0"/>
              <a:t>2- الصراع بين من يملك ومن </a:t>
            </a:r>
            <a:r>
              <a:rPr lang="ar-DZ" sz="3200" b="1" dirty="0" err="1" smtClean="0"/>
              <a:t>لايملك</a:t>
            </a:r>
            <a:r>
              <a:rPr lang="ar-DZ" sz="3200" b="1" dirty="0" smtClean="0"/>
              <a:t>، والطبقة هنا حلقة رئيسية تربط بين ثلاثة </a:t>
            </a:r>
            <a:r>
              <a:rPr lang="ar-DZ" sz="3200" b="1" dirty="0" err="1" smtClean="0"/>
              <a:t>محاورهي</a:t>
            </a:r>
            <a:r>
              <a:rPr lang="ar-DZ" sz="3200" b="1" dirty="0" smtClean="0"/>
              <a:t> </a:t>
            </a:r>
          </a:p>
          <a:p>
            <a:pPr algn="r" rtl="1">
              <a:buFontTx/>
              <a:buChar char="-"/>
            </a:pPr>
            <a:r>
              <a:rPr lang="ar-DZ" sz="3200" b="1" dirty="0" smtClean="0"/>
              <a:t>محور </a:t>
            </a:r>
            <a:r>
              <a:rPr lang="ar-DZ" sz="3200" b="1" dirty="0" err="1" smtClean="0"/>
              <a:t>إقتصادي</a:t>
            </a:r>
            <a:r>
              <a:rPr lang="ar-DZ" sz="3200" b="1" dirty="0" smtClean="0"/>
              <a:t> يتمثل بمن يملك الآلة أو لا يملكها.</a:t>
            </a:r>
          </a:p>
          <a:p>
            <a:pPr algn="r" rtl="1">
              <a:buFontTx/>
              <a:buChar char="-"/>
            </a:pPr>
            <a:r>
              <a:rPr lang="ar-DZ" sz="3200" b="1" dirty="0" smtClean="0"/>
              <a:t>محور </a:t>
            </a:r>
            <a:r>
              <a:rPr lang="ar-DZ" sz="3200" b="1" dirty="0" err="1" smtClean="0"/>
              <a:t>إجتماعي</a:t>
            </a:r>
            <a:r>
              <a:rPr lang="ar-DZ" sz="3200" b="1" dirty="0" smtClean="0"/>
              <a:t> يتميز باستغلال من يملك لمن لا يملك</a:t>
            </a:r>
          </a:p>
          <a:p>
            <a:pPr algn="r" rtl="1">
              <a:buFontTx/>
              <a:buChar char="-"/>
            </a:pPr>
            <a:r>
              <a:rPr lang="ar-DZ" sz="3200" b="1" dirty="0" smtClean="0"/>
              <a:t> محور سياسي يتشكل من خلال </a:t>
            </a:r>
            <a:r>
              <a:rPr lang="ar-DZ" sz="3200" b="1" dirty="0" err="1" smtClean="0"/>
              <a:t>إنخراط</a:t>
            </a:r>
            <a:r>
              <a:rPr lang="ar-DZ" sz="3200" b="1" dirty="0" smtClean="0"/>
              <a:t> العامل في نقابات مهنية ليشكل وعي طبقي </a:t>
            </a:r>
            <a:r>
              <a:rPr lang="ar-DZ" sz="3200" b="1" dirty="0" err="1" smtClean="0"/>
              <a:t>إجتماعي</a:t>
            </a:r>
            <a:r>
              <a:rPr lang="ar-DZ" sz="3200" b="1" dirty="0" smtClean="0"/>
              <a:t> سليم</a:t>
            </a:r>
            <a:endParaRPr lang="fr-FR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tx1"/>
          </a:solidFill>
        </p:spPr>
        <p:txBody>
          <a:bodyPr/>
          <a:lstStyle/>
          <a:p>
            <a:pPr algn="r" rtl="1"/>
            <a:r>
              <a:rPr lang="ar-DZ" dirty="0" smtClean="0">
                <a:solidFill>
                  <a:schemeClr val="accent6">
                    <a:lumMod val="75000"/>
                  </a:schemeClr>
                </a:solidFill>
              </a:rPr>
              <a:t>ثالثا: مصادر الصراع في الفكر الماركسي</a:t>
            </a:r>
            <a:endParaRPr lang="fr-F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428596" y="1714488"/>
            <a:ext cx="8215370" cy="470898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 rtl="1"/>
            <a:r>
              <a:rPr lang="ar-DZ" sz="4000" dirty="0" smtClean="0"/>
              <a:t>1- التوزيع غير العادل لوسائل الإنتاج بين أفراد المجتمع</a:t>
            </a:r>
          </a:p>
          <a:p>
            <a:pPr algn="r" rtl="1"/>
            <a:r>
              <a:rPr lang="ar-DZ" sz="4000" dirty="0" smtClean="0"/>
              <a:t>2- </a:t>
            </a:r>
            <a:r>
              <a:rPr lang="ar-DZ" sz="3600" dirty="0" err="1" smtClean="0"/>
              <a:t>إنقسام</a:t>
            </a:r>
            <a:r>
              <a:rPr lang="ar-DZ" sz="3600" dirty="0" smtClean="0"/>
              <a:t> المجتمع إلى قسمين:الأقلية تملك الإنتاج ووسائله والأغلبية لا تملك .</a:t>
            </a:r>
          </a:p>
          <a:p>
            <a:pPr algn="r" rtl="1"/>
            <a:r>
              <a:rPr lang="ar-DZ" sz="3600" dirty="0" smtClean="0"/>
              <a:t>3- </a:t>
            </a:r>
            <a:r>
              <a:rPr lang="ar-DZ" sz="3600" dirty="0" err="1" smtClean="0"/>
              <a:t>إضطراب</a:t>
            </a:r>
            <a:r>
              <a:rPr lang="ar-DZ" sz="3600" dirty="0" smtClean="0"/>
              <a:t> موازين توزيع السلطة أقلية تأمر /أغلبية تنفذ.</a:t>
            </a:r>
          </a:p>
          <a:p>
            <a:pPr algn="r" rtl="1"/>
            <a:r>
              <a:rPr lang="ar-DZ" sz="3600" dirty="0" smtClean="0"/>
              <a:t>4- خلق تنظيمات </a:t>
            </a:r>
            <a:r>
              <a:rPr lang="ar-DZ" sz="3600" dirty="0" err="1" smtClean="0"/>
              <a:t>إجتماعية</a:t>
            </a:r>
            <a:r>
              <a:rPr lang="ar-DZ" sz="3600" dirty="0" smtClean="0"/>
              <a:t> </a:t>
            </a:r>
            <a:r>
              <a:rPr lang="ar-DZ" sz="3600" dirty="0" err="1" smtClean="0"/>
              <a:t>متباينةلإ</a:t>
            </a:r>
            <a:r>
              <a:rPr lang="ar-DZ" sz="3600" dirty="0" smtClean="0"/>
              <a:t> أهدافها ومصالحها </a:t>
            </a:r>
            <a:r>
              <a:rPr lang="ar-DZ" sz="3600" dirty="0" err="1" smtClean="0"/>
              <a:t>الإقتصادية</a:t>
            </a:r>
            <a:r>
              <a:rPr lang="ar-DZ" sz="3600" dirty="0" smtClean="0"/>
              <a:t> والفكرية</a:t>
            </a:r>
            <a:endParaRPr lang="fr-FR" sz="4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57158" y="214290"/>
            <a:ext cx="8572560" cy="5078313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pPr algn="r" rtl="1"/>
            <a:r>
              <a:rPr lang="ar-DZ" sz="3600" dirty="0" smtClean="0"/>
              <a:t>5</a:t>
            </a:r>
            <a:r>
              <a:rPr lang="ar-DZ" sz="3600" dirty="0" smtClean="0">
                <a:solidFill>
                  <a:schemeClr val="accent6">
                    <a:lumMod val="50000"/>
                  </a:schemeClr>
                </a:solidFill>
              </a:rPr>
              <a:t>- ثبوت نسبي في علاقات الإنتاج وتطور سريع في قوى الإنتاج.</a:t>
            </a:r>
          </a:p>
          <a:p>
            <a:pPr algn="r" rtl="1"/>
            <a:r>
              <a:rPr lang="ar-DZ" sz="3600" dirty="0" smtClean="0">
                <a:solidFill>
                  <a:schemeClr val="accent6">
                    <a:lumMod val="50000"/>
                  </a:schemeClr>
                </a:solidFill>
              </a:rPr>
              <a:t>إن التوزيع غير المتكافئ للمصادر </a:t>
            </a:r>
            <a:r>
              <a:rPr lang="ar-DZ" sz="3600" dirty="0" err="1" smtClean="0">
                <a:solidFill>
                  <a:schemeClr val="accent6">
                    <a:lumMod val="50000"/>
                  </a:schemeClr>
                </a:solidFill>
              </a:rPr>
              <a:t>الإقتصادية</a:t>
            </a:r>
            <a:r>
              <a:rPr lang="ar-DZ" sz="3600" dirty="0" smtClean="0">
                <a:solidFill>
                  <a:schemeClr val="accent6">
                    <a:lumMod val="50000"/>
                  </a:schemeClr>
                </a:solidFill>
              </a:rPr>
              <a:t> بين الطبقات </a:t>
            </a:r>
            <a:r>
              <a:rPr lang="ar-DZ" sz="3600" dirty="0" err="1" smtClean="0">
                <a:solidFill>
                  <a:schemeClr val="accent6">
                    <a:lumMod val="50000"/>
                  </a:schemeClr>
                </a:solidFill>
              </a:rPr>
              <a:t>الإجتماعية</a:t>
            </a:r>
            <a:r>
              <a:rPr lang="ar-DZ" sz="3600" dirty="0" smtClean="0">
                <a:solidFill>
                  <a:schemeClr val="accent6">
                    <a:lumMod val="50000"/>
                  </a:schemeClr>
                </a:solidFill>
              </a:rPr>
              <a:t> ينعكس على التباين في امتلاك السلطة التي تتميز </a:t>
            </a:r>
            <a:r>
              <a:rPr lang="ar-DZ" sz="3600" dirty="0" err="1" smtClean="0">
                <a:solidFill>
                  <a:schemeClr val="accent6">
                    <a:lumMod val="50000"/>
                  </a:schemeClr>
                </a:solidFill>
              </a:rPr>
              <a:t>بــــــ</a:t>
            </a:r>
            <a:r>
              <a:rPr lang="ar-DZ" sz="3600" dirty="0" smtClean="0">
                <a:solidFill>
                  <a:schemeClr val="accent6">
                    <a:lumMod val="50000"/>
                  </a:schemeClr>
                </a:solidFill>
              </a:rPr>
              <a:t>:</a:t>
            </a:r>
          </a:p>
          <a:p>
            <a:pPr algn="r" rtl="1">
              <a:buFont typeface="Arial" charset="0"/>
              <a:buChar char="•"/>
            </a:pPr>
            <a:r>
              <a:rPr lang="ar-DZ" sz="3600" dirty="0" smtClean="0">
                <a:solidFill>
                  <a:schemeClr val="accent6">
                    <a:lumMod val="50000"/>
                  </a:schemeClr>
                </a:solidFill>
              </a:rPr>
              <a:t>طابع السيطرة للطبقة المحتكرة لوسائل الإنتاج فتعمل على تكريس القيم التي تكرس مصالحها.</a:t>
            </a:r>
          </a:p>
          <a:p>
            <a:pPr algn="r" rtl="1"/>
            <a:r>
              <a:rPr lang="ar-DZ" sz="3600" dirty="0" smtClean="0">
                <a:solidFill>
                  <a:schemeClr val="accent6">
                    <a:lumMod val="50000"/>
                  </a:schemeClr>
                </a:solidFill>
              </a:rPr>
              <a:t>* نشوء التنظيمات العمالية المطالبة </a:t>
            </a:r>
            <a:r>
              <a:rPr lang="ar-DZ" sz="3600" dirty="0" err="1" smtClean="0">
                <a:solidFill>
                  <a:schemeClr val="accent6">
                    <a:lumMod val="50000"/>
                  </a:schemeClr>
                </a:solidFill>
              </a:rPr>
              <a:t>باحداث</a:t>
            </a:r>
            <a:r>
              <a:rPr lang="ar-DZ" sz="3600" dirty="0" smtClean="0">
                <a:solidFill>
                  <a:schemeClr val="accent6">
                    <a:lumMod val="50000"/>
                  </a:schemeClr>
                </a:solidFill>
              </a:rPr>
              <a:t> التغير والمدافعة عن طبقة العمال كالنقابات</a:t>
            </a:r>
            <a:endParaRPr lang="fr-FR" sz="36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1357298"/>
            <a:ext cx="7772400" cy="4411677"/>
          </a:xfrm>
        </p:spPr>
        <p:txBody>
          <a:bodyPr>
            <a:normAutofit/>
          </a:bodyPr>
          <a:lstStyle/>
          <a:p>
            <a:pPr marL="742950" indent="-742950" algn="r" rtl="1">
              <a:buFont typeface="+mj-lt"/>
              <a:buAutoNum type="arabicParenR"/>
            </a:pPr>
            <a:r>
              <a:rPr lang="ar-DZ" b="0" dirty="0" smtClean="0"/>
              <a:t>ترتكز نظرية ماركس على بعدين أساسيين وهما:</a:t>
            </a:r>
            <a:br>
              <a:rPr lang="ar-DZ" b="0" dirty="0" smtClean="0"/>
            </a:br>
            <a:r>
              <a:rPr lang="ar-DZ" b="0" dirty="0" smtClean="0"/>
              <a:t>-الحتمية </a:t>
            </a:r>
            <a:r>
              <a:rPr lang="ar-DZ" b="0" dirty="0" err="1" smtClean="0"/>
              <a:t>الإقتصادية</a:t>
            </a:r>
            <a:r>
              <a:rPr lang="ar-DZ" b="0" dirty="0" smtClean="0"/>
              <a:t>:العامل </a:t>
            </a:r>
            <a:r>
              <a:rPr lang="ar-DZ" b="0" dirty="0" err="1" smtClean="0"/>
              <a:t>الإقتصادي</a:t>
            </a:r>
            <a:r>
              <a:rPr lang="ar-DZ" b="0" dirty="0" smtClean="0"/>
              <a:t> هو الذي يحدد بناء المجتمع وتطوره.</a:t>
            </a:r>
            <a:br>
              <a:rPr lang="ar-DZ" b="0" dirty="0" smtClean="0"/>
            </a:br>
            <a:r>
              <a:rPr lang="ar-DZ" b="0" dirty="0" smtClean="0"/>
              <a:t>-</a:t>
            </a:r>
            <a:r>
              <a:rPr lang="ar-DZ" b="0" dirty="0" err="1" smtClean="0"/>
              <a:t>ميكانيزمات</a:t>
            </a:r>
            <a:r>
              <a:rPr lang="ar-DZ" b="0" dirty="0" smtClean="0"/>
              <a:t> التغير وهي:</a:t>
            </a:r>
            <a:br>
              <a:rPr lang="ar-DZ" b="0" dirty="0" smtClean="0"/>
            </a:br>
            <a:r>
              <a:rPr lang="ar-DZ" b="0" dirty="0" smtClean="0"/>
              <a:t>مرحلة الإثبات </a:t>
            </a:r>
            <a:r>
              <a:rPr lang="ar-DZ" b="0" dirty="0" err="1" smtClean="0"/>
              <a:t>أوالموضوع</a:t>
            </a:r>
            <a:r>
              <a:rPr lang="ar-DZ" b="0" dirty="0" smtClean="0"/>
              <a:t/>
            </a:r>
            <a:br>
              <a:rPr lang="ar-DZ" b="0" dirty="0" smtClean="0"/>
            </a:br>
            <a:endParaRPr lang="fr-FR" b="0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000760" y="428605"/>
            <a:ext cx="2493952" cy="642941"/>
          </a:xfrm>
          <a:solidFill>
            <a:schemeClr val="tx1">
              <a:lumMod val="95000"/>
              <a:lumOff val="5000"/>
            </a:schemeClr>
          </a:solidFill>
        </p:spPr>
        <p:txBody>
          <a:bodyPr>
            <a:noAutofit/>
          </a:bodyPr>
          <a:lstStyle/>
          <a:p>
            <a:pPr algn="r" rtl="1"/>
            <a:r>
              <a:rPr lang="ar-DZ" sz="4000" dirty="0" smtClean="0">
                <a:solidFill>
                  <a:schemeClr val="accent6">
                    <a:lumMod val="75000"/>
                  </a:schemeClr>
                </a:solidFill>
              </a:rPr>
              <a:t>نقد وتقييم</a:t>
            </a:r>
            <a:endParaRPr lang="fr-FR" sz="40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4857760"/>
          </a:xfrm>
        </p:spPr>
        <p:txBody>
          <a:bodyPr>
            <a:noAutofit/>
          </a:bodyPr>
          <a:lstStyle/>
          <a:p>
            <a:pPr marL="742950" indent="-742950" algn="r" rtl="1"/>
            <a:r>
              <a:rPr lang="ar-DZ" sz="4000" dirty="0" smtClean="0"/>
              <a:t>       -مرحلة النفي أو نقيض الموضوع</a:t>
            </a:r>
            <a:br>
              <a:rPr lang="ar-DZ" sz="4000" dirty="0" smtClean="0"/>
            </a:br>
            <a:r>
              <a:rPr lang="ar-DZ" sz="4000" dirty="0" smtClean="0"/>
              <a:t>-مرحلة تصالح الأضداد</a:t>
            </a:r>
            <a:br>
              <a:rPr lang="ar-DZ" sz="4000" dirty="0" smtClean="0"/>
            </a:br>
            <a:r>
              <a:rPr lang="ar-DZ" sz="4000" dirty="0" smtClean="0"/>
              <a:t>2- إهمال الجوانب الروحية والدينية والأعراف والقيم وأثرها في إحداث التغير على مستوى العقل والتفكير</a:t>
            </a:r>
            <a:br>
              <a:rPr lang="ar-DZ" sz="4000" dirty="0" smtClean="0"/>
            </a:br>
            <a:r>
              <a:rPr lang="ar-DZ" sz="4000" dirty="0" smtClean="0"/>
              <a:t>3-اعتبار الحياة </a:t>
            </a:r>
            <a:r>
              <a:rPr lang="ar-DZ" sz="4000" dirty="0" err="1" smtClean="0"/>
              <a:t>الإجتماعية</a:t>
            </a:r>
            <a:r>
              <a:rPr lang="ar-DZ" sz="4000" dirty="0" smtClean="0"/>
              <a:t> كلها في صراع يعد مغالطة ومبالغة</a:t>
            </a:r>
            <a:endParaRPr lang="fr-FR" sz="4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94</TotalTime>
  <Words>317</Words>
  <Application>Microsoft Office PowerPoint</Application>
  <PresentationFormat>Affichage à l'écran (4:3)</PresentationFormat>
  <Paragraphs>36</Paragraphs>
  <Slides>8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9" baseType="lpstr">
      <vt:lpstr>Thème Office</vt:lpstr>
      <vt:lpstr>المحاضرة الثالثة</vt:lpstr>
      <vt:lpstr>*مقدمة: تعددت المفاهيم السوسيولوجية التي عالجت قضايا التنظيم وكان لهذه المفاهيم دورا أساسيا في صياغة بلورة المداخل والإتجاهات النظرية التي درست الصراع والإغتراب ،التوازن والإنسجام والتغير.</vt:lpstr>
      <vt:lpstr>Diapositive 3</vt:lpstr>
      <vt:lpstr> ثانيا: أسباب التغير في أطر المجتمع</vt:lpstr>
      <vt:lpstr>ثالثا: مصادر الصراع في الفكر الماركسي</vt:lpstr>
      <vt:lpstr>Diapositive 6</vt:lpstr>
      <vt:lpstr>ترتكز نظرية ماركس على بعدين أساسيين وهما: -الحتمية الإقتصادية:العامل الإقتصادي هو الذي يحدد بناء المجتمع وتطوره. -ميكانيزمات التغير وهي: مرحلة الإثبات أوالموضوع </vt:lpstr>
      <vt:lpstr>       -مرحلة النفي أو نقيض الموضوع -مرحلة تصالح الأضداد 2- إهمال الجوانب الروحية والدينية والأعراف والقيم وأثرها في إحداث التغير على مستوى العقل والتفكير 3-اعتبار الحياة الإجتماعية كلها في صراع يعد مغالطة ومبالغة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707</dc:creator>
  <cp:lastModifiedBy>707</cp:lastModifiedBy>
  <cp:revision>11</cp:revision>
  <dcterms:created xsi:type="dcterms:W3CDTF">2018-02-06T16:24:54Z</dcterms:created>
  <dcterms:modified xsi:type="dcterms:W3CDTF">2018-02-13T11:58:49Z</dcterms:modified>
</cp:coreProperties>
</file>