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_rels/notesSlide9.xml.rels" ContentType="application/vnd.openxmlformats-package.relationships+xml"/>
  <Override PartName="/ppt/notesSlides/_rels/notesSlide1.xml.rels" ContentType="application/vnd.openxmlformats-package.relationships+xml"/>
  <Override PartName="/ppt/notesSlides/_rels/notesSlide2.xml.rels" ContentType="application/vnd.openxmlformats-package.relationships+xml"/>
  <Override PartName="/ppt/notesSlides/_rels/notesSlide3.xml.rels" ContentType="application/vnd.openxmlformats-package.relationships+xml"/>
  <Override PartName="/ppt/notesSlides/_rels/notesSlide8.xml.rels" ContentType="application/vnd.openxmlformats-package.relationship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8.xml" ContentType="application/vnd.openxmlformats-officedocument.presentationml.notesSlide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7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x="12192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Cliquez pour déplacer la diapo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fr-FR" sz="2000" spc="-1" strike="noStrike">
                <a:latin typeface="Arial"/>
              </a:rPr>
              <a:t>Cliquez pour modifier le format des notes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fr-FR" sz="1400" spc="-1" strike="noStrike">
                <a:latin typeface="Times New Roman"/>
              </a:rPr>
              <a:t>&lt;en-tête&gt;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fr-FR" sz="1400" spc="-1" strike="noStrike">
                <a:latin typeface="Times New Roman"/>
              </a:rPr>
              <a:t>&lt;date/heure&gt;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101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fr-FR" sz="1400" spc="-1" strike="noStrike">
                <a:latin typeface="Times New Roman"/>
              </a:rPr>
              <a:t>&lt;pied de page&gt;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102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CF81DABB-DA5C-466C-98F3-6B495FFD4BB5}" type="slidenum">
              <a:rPr b="0" lang="fr-FR" sz="1400" spc="-1" strike="noStrike">
                <a:latin typeface="Times New Roman"/>
              </a:rPr>
              <a:t>&lt;numéro&gt;</a:t>
            </a:fld>
            <a:endParaRPr b="0" lang="fr-FR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sldImg"/>
          </p:nvPr>
        </p:nvSpPr>
        <p:spPr>
          <a:xfrm>
            <a:off x="88920" y="744480"/>
            <a:ext cx="6616440" cy="3722400"/>
          </a:xfrm>
          <a:prstGeom prst="rect">
            <a:avLst/>
          </a:prstGeom>
        </p:spPr>
      </p:sp>
      <p:sp>
        <p:nvSpPr>
          <p:cNvPr id="15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320" cy="3599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2000" spc="-1" strike="noStrike">
              <a:latin typeface="Arial"/>
            </a:endParaRPr>
          </a:p>
        </p:txBody>
      </p:sp>
      <p:sp>
        <p:nvSpPr>
          <p:cNvPr id="160" name="Espace réservé du numéro de diapositive 3"/>
          <p:cNvSpPr/>
          <p:nvPr/>
        </p:nvSpPr>
        <p:spPr>
          <a:xfrm>
            <a:off x="3884760" y="8685360"/>
            <a:ext cx="2970720" cy="45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46655D9A-E8B9-424A-AA33-698665DB2307}" type="slidenum">
              <a:rPr b="0" lang="fr-FR" sz="1200" spc="-1" strike="noStrike">
                <a:solidFill>
                  <a:srgbClr val="000000"/>
                </a:solidFill>
                <a:latin typeface="+mn-lt"/>
                <a:ea typeface="+mn-ea"/>
              </a:rPr>
              <a:t>20</a:t>
            </a:fld>
            <a:endParaRPr b="0" lang="fr-FR" sz="1200" spc="-1" strike="noStrike"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sldImg"/>
          </p:nvPr>
        </p:nvSpPr>
        <p:spPr>
          <a:xfrm>
            <a:off x="88920" y="744480"/>
            <a:ext cx="6616440" cy="3722400"/>
          </a:xfrm>
          <a:prstGeom prst="rect">
            <a:avLst/>
          </a:prstGeom>
        </p:spPr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320" cy="3599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2000" spc="-1" strike="noStrike">
              <a:latin typeface="Arial"/>
            </a:endParaRPr>
          </a:p>
        </p:txBody>
      </p:sp>
      <p:sp>
        <p:nvSpPr>
          <p:cNvPr id="163" name="Espace réservé du numéro de diapositive 3"/>
          <p:cNvSpPr/>
          <p:nvPr/>
        </p:nvSpPr>
        <p:spPr>
          <a:xfrm>
            <a:off x="3884760" y="8685360"/>
            <a:ext cx="2970720" cy="45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18D13E2C-7670-4163-96B3-358A1942EC7B}" type="slidenum">
              <a:rPr b="0" lang="fr-FR" sz="1200" spc="-1" strike="noStrike">
                <a:solidFill>
                  <a:srgbClr val="000000"/>
                </a:solidFill>
                <a:latin typeface="+mn-lt"/>
                <a:ea typeface="+mn-ea"/>
              </a:rPr>
              <a:t>20</a:t>
            </a:fld>
            <a:endParaRPr b="0" lang="fr-FR" sz="1200" spc="-1" strike="noStrike">
              <a:latin typeface="Arial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sldImg"/>
          </p:nvPr>
        </p:nvSpPr>
        <p:spPr>
          <a:xfrm>
            <a:off x="88920" y="744480"/>
            <a:ext cx="6616440" cy="3722400"/>
          </a:xfrm>
          <a:prstGeom prst="rect">
            <a:avLst/>
          </a:prstGeom>
        </p:spPr>
      </p:sp>
      <p:sp>
        <p:nvSpPr>
          <p:cNvPr id="165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320" cy="3599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2000" spc="-1" strike="noStrike">
              <a:latin typeface="Arial"/>
            </a:endParaRPr>
          </a:p>
        </p:txBody>
      </p:sp>
      <p:sp>
        <p:nvSpPr>
          <p:cNvPr id="166" name="Espace réservé du numéro de diapositive 3"/>
          <p:cNvSpPr/>
          <p:nvPr/>
        </p:nvSpPr>
        <p:spPr>
          <a:xfrm>
            <a:off x="3884760" y="8685360"/>
            <a:ext cx="2970720" cy="45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8DA8A9DC-F011-4AF5-A03D-33E3D74A5E3B}" type="slidenum">
              <a:rPr b="0" lang="fr-FR" sz="1200" spc="-1" strike="noStrike">
                <a:solidFill>
                  <a:srgbClr val="000000"/>
                </a:solidFill>
                <a:latin typeface="+mn-lt"/>
                <a:ea typeface="+mn-ea"/>
              </a:rPr>
              <a:t>20</a:t>
            </a:fld>
            <a:endParaRPr b="0" lang="fr-FR" sz="1200" spc="-1" strike="noStrike">
              <a:latin typeface="Arial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sldImg"/>
          </p:nvPr>
        </p:nvSpPr>
        <p:spPr>
          <a:xfrm>
            <a:off x="88920" y="744480"/>
            <a:ext cx="6616440" cy="3722400"/>
          </a:xfrm>
          <a:prstGeom prst="rect">
            <a:avLst/>
          </a:prstGeom>
        </p:spPr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320" cy="3599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2000" spc="-1" strike="noStrike">
              <a:latin typeface="Arial"/>
            </a:endParaRPr>
          </a:p>
        </p:txBody>
      </p:sp>
      <p:sp>
        <p:nvSpPr>
          <p:cNvPr id="169" name="Espace réservé du numéro de diapositive 3"/>
          <p:cNvSpPr/>
          <p:nvPr/>
        </p:nvSpPr>
        <p:spPr>
          <a:xfrm>
            <a:off x="3884760" y="8685360"/>
            <a:ext cx="2970720" cy="45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EECF8D58-27DF-4AFB-BEA0-283C367EDFF8}" type="slidenum">
              <a:rPr b="0" lang="fr-FR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&lt;numéro&gt;</a:t>
            </a:fld>
            <a:endParaRPr b="0" lang="fr-FR" sz="1200" spc="-1" strike="noStrike">
              <a:latin typeface="Arial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sldImg"/>
          </p:nvPr>
        </p:nvSpPr>
        <p:spPr>
          <a:xfrm>
            <a:off x="88920" y="744480"/>
            <a:ext cx="6616440" cy="3722400"/>
          </a:xfrm>
          <a:prstGeom prst="rect">
            <a:avLst/>
          </a:prstGeom>
        </p:spPr>
      </p:sp>
      <p:sp>
        <p:nvSpPr>
          <p:cNvPr id="171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320" cy="3599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2000" spc="-1" strike="noStrike">
              <a:latin typeface="Arial"/>
            </a:endParaRPr>
          </a:p>
        </p:txBody>
      </p:sp>
      <p:sp>
        <p:nvSpPr>
          <p:cNvPr id="172" name="Espace réservé du numéro de diapositive 3"/>
          <p:cNvSpPr/>
          <p:nvPr/>
        </p:nvSpPr>
        <p:spPr>
          <a:xfrm>
            <a:off x="3884760" y="8685360"/>
            <a:ext cx="2970720" cy="45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C41814AA-B944-4AA6-B5E2-D2686FFD5543}" type="slidenum">
              <a:rPr b="0" lang="fr-FR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&lt;numéro&gt;</a:t>
            </a:fld>
            <a:endParaRPr b="0" lang="fr-FR" sz="12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1.xml"/><Relationship Id="rId6" Type="http://schemas.openxmlformats.org/officeDocument/2006/relationships/slideLayout" Target="../slideLayouts/slideLayout2.xml"/><Relationship Id="rId7" Type="http://schemas.openxmlformats.org/officeDocument/2006/relationships/slideLayout" Target="../slideLayouts/slideLayout3.xml"/><Relationship Id="rId8" Type="http://schemas.openxmlformats.org/officeDocument/2006/relationships/slideLayout" Target="../slideLayouts/slideLayout4.xml"/><Relationship Id="rId9" Type="http://schemas.openxmlformats.org/officeDocument/2006/relationships/slideLayout" Target="../slideLayouts/slideLayout5.xml"/><Relationship Id="rId10" Type="http://schemas.openxmlformats.org/officeDocument/2006/relationships/slideLayout" Target="../slideLayouts/slideLayout6.xml"/><Relationship Id="rId11" Type="http://schemas.openxmlformats.org/officeDocument/2006/relationships/slideLayout" Target="../slideLayouts/slideLayout7.xml"/><Relationship Id="rId12" Type="http://schemas.openxmlformats.org/officeDocument/2006/relationships/slideLayout" Target="../slideLayouts/slideLayout8.xml"/><Relationship Id="rId13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Rounded Rectangle 13" hidden="1"/>
          <p:cNvSpPr/>
          <p:nvPr/>
        </p:nvSpPr>
        <p:spPr>
          <a:xfrm>
            <a:off x="304920" y="228600"/>
            <a:ext cx="11593440" cy="2467800"/>
          </a:xfrm>
          <a:prstGeom prst="roundRect">
            <a:avLst>
              <a:gd name="adj" fmla="val 3362"/>
            </a:avLst>
          </a:prstGeom>
          <a:gradFill rotWithShape="0">
            <a:gsLst>
              <a:gs pos="10000">
                <a:srgbClr val="95b3d7"/>
              </a:gs>
              <a:gs pos="100000">
                <a:srgbClr val="376092"/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1" name="Group 15"/>
          <p:cNvGrpSpPr/>
          <p:nvPr/>
        </p:nvGrpSpPr>
        <p:grpSpPr>
          <a:xfrm>
            <a:off x="282240" y="1679400"/>
            <a:ext cx="11630160" cy="1328760"/>
            <a:chOff x="282240" y="1679400"/>
            <a:chExt cx="11630160" cy="1328760"/>
          </a:xfrm>
        </p:grpSpPr>
        <p:sp>
          <p:nvSpPr>
            <p:cNvPr id="2" name="Freeform 14"/>
            <p:cNvSpPr/>
            <p:nvPr/>
          </p:nvSpPr>
          <p:spPr>
            <a:xfrm>
              <a:off x="8063280" y="1824480"/>
              <a:ext cx="3834000" cy="712800"/>
            </a:xfrm>
            <a:custGeom>
              <a:avLst/>
              <a:gdLst/>
              <a:ah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" name="Freeform 18"/>
            <p:cNvSpPr/>
            <p:nvPr/>
          </p:nvSpPr>
          <p:spPr>
            <a:xfrm>
              <a:off x="3492360" y="1696320"/>
              <a:ext cx="7391520" cy="848880"/>
            </a:xfrm>
            <a:custGeom>
              <a:avLst/>
              <a:gdLst/>
              <a:ah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" name="Freeform 22"/>
            <p:cNvSpPr/>
            <p:nvPr/>
          </p:nvSpPr>
          <p:spPr>
            <a:xfrm>
              <a:off x="3771720" y="1708560"/>
              <a:ext cx="7289640" cy="773280"/>
            </a:xfrm>
            <a:custGeom>
              <a:avLst/>
              <a:gdLst/>
              <a:ah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" name="Freeform 26"/>
            <p:cNvSpPr/>
            <p:nvPr/>
          </p:nvSpPr>
          <p:spPr>
            <a:xfrm>
              <a:off x="7479360" y="1694880"/>
              <a:ext cx="4409640" cy="650520"/>
            </a:xfrm>
            <a:custGeom>
              <a:avLst/>
              <a:gdLst/>
              <a:ah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" name="Freeform 10"/>
            <p:cNvSpPr/>
            <p:nvPr/>
          </p:nvSpPr>
          <p:spPr>
            <a:xfrm>
              <a:off x="282240" y="1679400"/>
              <a:ext cx="11630160" cy="1328760"/>
            </a:xfrm>
            <a:custGeom>
              <a:avLst/>
              <a:gdLst/>
              <a:ah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blipFill rotWithShape="0">
              <a:blip r:embed="rId3"/>
              <a:stretch/>
            </a:blipFill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7" name="Rounded Rectangle 15"/>
          <p:cNvSpPr/>
          <p:nvPr/>
        </p:nvSpPr>
        <p:spPr>
          <a:xfrm>
            <a:off x="304920" y="228600"/>
            <a:ext cx="11593440" cy="6033960"/>
          </a:xfrm>
          <a:prstGeom prst="roundRect">
            <a:avLst>
              <a:gd name="adj" fmla="val 1272"/>
            </a:avLst>
          </a:prstGeom>
          <a:gradFill rotWithShape="0">
            <a:gsLst>
              <a:gs pos="0">
                <a:srgbClr val="376092"/>
              </a:gs>
              <a:gs pos="100000">
                <a:srgbClr val="95b3d7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8" name="Group 9"/>
          <p:cNvGrpSpPr/>
          <p:nvPr/>
        </p:nvGrpSpPr>
        <p:grpSpPr>
          <a:xfrm>
            <a:off x="282240" y="5353920"/>
            <a:ext cx="11630160" cy="1330560"/>
            <a:chOff x="282240" y="5353920"/>
            <a:chExt cx="11630160" cy="1330560"/>
          </a:xfrm>
        </p:grpSpPr>
        <p:sp>
          <p:nvSpPr>
            <p:cNvPr id="9" name="Freeform 14"/>
            <p:cNvSpPr/>
            <p:nvPr/>
          </p:nvSpPr>
          <p:spPr>
            <a:xfrm>
              <a:off x="8073360" y="5499360"/>
              <a:ext cx="3839040" cy="713880"/>
            </a:xfrm>
            <a:custGeom>
              <a:avLst/>
              <a:gdLst/>
              <a:ah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" name="Freeform 18"/>
            <p:cNvSpPr/>
            <p:nvPr/>
          </p:nvSpPr>
          <p:spPr>
            <a:xfrm>
              <a:off x="3496680" y="5370840"/>
              <a:ext cx="7401240" cy="850320"/>
            </a:xfrm>
            <a:custGeom>
              <a:avLst/>
              <a:gdLst/>
              <a:ah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" name="Freeform 22"/>
            <p:cNvSpPr/>
            <p:nvPr/>
          </p:nvSpPr>
          <p:spPr>
            <a:xfrm>
              <a:off x="3776040" y="5383080"/>
              <a:ext cx="7299000" cy="774360"/>
            </a:xfrm>
            <a:custGeom>
              <a:avLst/>
              <a:gdLst/>
              <a:ah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" name="Freeform 26"/>
            <p:cNvSpPr/>
            <p:nvPr/>
          </p:nvSpPr>
          <p:spPr>
            <a:xfrm>
              <a:off x="7488720" y="5369760"/>
              <a:ext cx="4415400" cy="651240"/>
            </a:xfrm>
            <a:custGeom>
              <a:avLst/>
              <a:gdLst/>
              <a:ah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" name="Freeform 10"/>
            <p:cNvSpPr/>
            <p:nvPr/>
          </p:nvSpPr>
          <p:spPr>
            <a:xfrm>
              <a:off x="282240" y="5353920"/>
              <a:ext cx="11630160" cy="1330560"/>
            </a:xfrm>
            <a:custGeom>
              <a:avLst/>
              <a:gdLst/>
              <a:ah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blipFill rotWithShape="0">
              <a:blip r:embed="rId4"/>
              <a:stretch/>
            </a:blipFill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fr-FR" sz="4400" spc="-1" strike="noStrike">
                <a:solidFill>
                  <a:srgbClr val="000000"/>
                </a:solidFill>
                <a:latin typeface="Arial"/>
              </a:rPr>
              <a:t>Cliquez pour éditer le format du texte-titre</a:t>
            </a: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800" spc="-1" strike="noStrike">
                <a:solidFill>
                  <a:srgbClr val="000000"/>
                </a:solidFill>
                <a:latin typeface="Arial"/>
              </a:rPr>
              <a:t>Cliquez pour éditer le format du plan de texte</a:t>
            </a: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800" spc="-1" strike="noStrike">
                <a:solidFill>
                  <a:srgbClr val="000000"/>
                </a:solidFill>
                <a:latin typeface="Arial"/>
              </a:rPr>
              <a:t>Second niveau de plan</a:t>
            </a: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800" spc="-1" strike="noStrike">
                <a:solidFill>
                  <a:srgbClr val="000000"/>
                </a:solidFill>
                <a:latin typeface="Arial"/>
              </a:rPr>
              <a:t>Troisième niveau de plan</a:t>
            </a: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800" spc="-1" strike="noStrike">
                <a:solidFill>
                  <a:srgbClr val="000000"/>
                </a:solidFill>
                <a:latin typeface="Arial"/>
              </a:rPr>
              <a:t>Quatrième niveau de plan</a:t>
            </a: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800" spc="-1" strike="noStrike">
                <a:solidFill>
                  <a:srgbClr val="000000"/>
                </a:solidFill>
                <a:latin typeface="Arial"/>
              </a:rPr>
              <a:t>Cinquième niveau de plan</a:t>
            </a: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800" spc="-1" strike="noStrike">
                <a:solidFill>
                  <a:srgbClr val="000000"/>
                </a:solidFill>
                <a:latin typeface="Arial"/>
              </a:rPr>
              <a:t>Sixième niveau de plan</a:t>
            </a: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800" spc="-1" strike="noStrike">
                <a:solidFill>
                  <a:srgbClr val="000000"/>
                </a:solidFill>
                <a:latin typeface="Arial"/>
              </a:rPr>
              <a:t>Septième niveau de plan</a:t>
            </a: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5"/>
    <p:sldLayoutId id="214748365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  <p:sldLayoutId id="2147483660" r:id="rId16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ounded Rectangle 13"/>
          <p:cNvSpPr/>
          <p:nvPr/>
        </p:nvSpPr>
        <p:spPr>
          <a:xfrm>
            <a:off x="304920" y="228600"/>
            <a:ext cx="11593440" cy="2467800"/>
          </a:xfrm>
          <a:prstGeom prst="roundRect">
            <a:avLst>
              <a:gd name="adj" fmla="val 3362"/>
            </a:avLst>
          </a:prstGeom>
          <a:gradFill rotWithShape="0">
            <a:gsLst>
              <a:gs pos="10000">
                <a:srgbClr val="95b3d7"/>
              </a:gs>
              <a:gs pos="100000">
                <a:srgbClr val="376092"/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53" name="Group 15"/>
          <p:cNvGrpSpPr/>
          <p:nvPr/>
        </p:nvGrpSpPr>
        <p:grpSpPr>
          <a:xfrm>
            <a:off x="282240" y="1679400"/>
            <a:ext cx="11630160" cy="1328760"/>
            <a:chOff x="282240" y="1679400"/>
            <a:chExt cx="11630160" cy="1328760"/>
          </a:xfrm>
        </p:grpSpPr>
        <p:sp>
          <p:nvSpPr>
            <p:cNvPr id="54" name="Freeform 14"/>
            <p:cNvSpPr/>
            <p:nvPr/>
          </p:nvSpPr>
          <p:spPr>
            <a:xfrm>
              <a:off x="8063280" y="1824480"/>
              <a:ext cx="3834000" cy="712800"/>
            </a:xfrm>
            <a:custGeom>
              <a:avLst/>
              <a:gdLst/>
              <a:ah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5" name="Freeform 18"/>
            <p:cNvSpPr/>
            <p:nvPr/>
          </p:nvSpPr>
          <p:spPr>
            <a:xfrm>
              <a:off x="3492360" y="1696320"/>
              <a:ext cx="7391520" cy="848880"/>
            </a:xfrm>
            <a:custGeom>
              <a:avLst/>
              <a:gdLst/>
              <a:ah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6" name="Freeform 22"/>
            <p:cNvSpPr/>
            <p:nvPr/>
          </p:nvSpPr>
          <p:spPr>
            <a:xfrm>
              <a:off x="3771720" y="1708560"/>
              <a:ext cx="7289640" cy="773280"/>
            </a:xfrm>
            <a:custGeom>
              <a:avLst/>
              <a:gdLst/>
              <a:ah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7" name="Freeform 26"/>
            <p:cNvSpPr/>
            <p:nvPr/>
          </p:nvSpPr>
          <p:spPr>
            <a:xfrm>
              <a:off x="7479360" y="1694880"/>
              <a:ext cx="4409640" cy="650520"/>
            </a:xfrm>
            <a:custGeom>
              <a:avLst/>
              <a:gdLst/>
              <a:ah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8" name="Freeform 10"/>
            <p:cNvSpPr/>
            <p:nvPr/>
          </p:nvSpPr>
          <p:spPr>
            <a:xfrm>
              <a:off x="282240" y="1679400"/>
              <a:ext cx="11630160" cy="1328760"/>
            </a:xfrm>
            <a:custGeom>
              <a:avLst/>
              <a:gdLst/>
              <a:ah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blipFill rotWithShape="0">
              <a:blip r:embed="rId3"/>
              <a:stretch/>
            </a:blipFill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Cliquez pour éditer le format du texte-titre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800" spc="-1" strike="noStrike">
                <a:solidFill>
                  <a:srgbClr val="000000"/>
                </a:solidFill>
                <a:latin typeface="Arial"/>
              </a:rPr>
              <a:t>Cliquez pour éditer le format du plan de texte</a:t>
            </a: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Second niveau de plan</a:t>
            </a:r>
            <a:endParaRPr b="0" lang="fr-FR" sz="20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Troisième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Quatrième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Cinquième niveau de plan</a:t>
            </a:r>
            <a:endParaRPr b="0" lang="fr-F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Sixième niveau de plan</a:t>
            </a:r>
            <a:endParaRPr b="0" lang="fr-F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Septième niveau de plan</a:t>
            </a:r>
            <a:endParaRPr b="0" lang="fr-F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itre 1"/>
          <p:cNvSpPr/>
          <p:nvPr/>
        </p:nvSpPr>
        <p:spPr>
          <a:xfrm>
            <a:off x="1724040" y="2125080"/>
            <a:ext cx="8596800" cy="1768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rmAutofit/>
          </a:bodyPr>
          <a:p>
            <a:pPr algn="ctr">
              <a:lnSpc>
                <a:spcPct val="100000"/>
              </a:lnSpc>
            </a:pPr>
            <a:br/>
            <a:br/>
            <a:r>
              <a:rPr b="0" lang="fr-FR" sz="4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Cours de l'algorithmique avancée et complexité</a:t>
            </a:r>
            <a:endParaRPr b="0" lang="fr-FR" sz="4000" spc="-1" strike="noStrike">
              <a:latin typeface="Arial"/>
            </a:endParaRPr>
          </a:p>
        </p:txBody>
      </p:sp>
      <p:sp>
        <p:nvSpPr>
          <p:cNvPr id="104" name="Sous-titre 2"/>
          <p:cNvSpPr/>
          <p:nvPr/>
        </p:nvSpPr>
        <p:spPr>
          <a:xfrm>
            <a:off x="1724040" y="3771000"/>
            <a:ext cx="8742960" cy="2177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fr-FR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fr-FR" sz="24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Par</a:t>
            </a:r>
            <a:endParaRPr b="0" lang="fr-FR" sz="24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fr-FR" sz="24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Dr. Guemri Oualid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105" name="ZoneTexte 3"/>
          <p:cNvSpPr/>
          <p:nvPr/>
        </p:nvSpPr>
        <p:spPr>
          <a:xfrm>
            <a:off x="1405080" y="487800"/>
            <a:ext cx="9484920" cy="1919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horzOverflow="overflow" vertOverflow="overflow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fr-FR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Centre Universitaire de Mila</a:t>
            </a:r>
            <a:endParaRPr b="0" lang="fr-FR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FR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Institut des sciences et de la technologie</a:t>
            </a:r>
            <a:endParaRPr b="0" lang="fr-FR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Département de mathématiques et informatique</a:t>
            </a:r>
            <a:br/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fr-FR" sz="2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Master 1 I2A                                                                                              Année : 2022/2023</a:t>
            </a:r>
            <a:endParaRPr b="0" lang="fr-FR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Espace réservé du contenu 1"/>
          <p:cNvSpPr/>
          <p:nvPr/>
        </p:nvSpPr>
        <p:spPr>
          <a:xfrm>
            <a:off x="612360" y="2229480"/>
            <a:ext cx="10845720" cy="342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80000"/>
              </a:lnSpc>
              <a:spcBef>
                <a:spcPts val="439"/>
              </a:spcBef>
              <a:tabLst>
                <a:tab algn="l" pos="0"/>
              </a:tabLst>
            </a:pPr>
            <a:endParaRPr b="0" lang="fr-FR" sz="1800" spc="-1" strike="noStrike">
              <a:latin typeface="Arial"/>
            </a:endParaRPr>
          </a:p>
          <a:p>
            <a:pPr>
              <a:lnSpc>
                <a:spcPct val="80000"/>
              </a:lnSpc>
              <a:spcBef>
                <a:spcPts val="519"/>
              </a:spcBef>
              <a:tabLst>
                <a:tab algn="l" pos="0"/>
              </a:tabLst>
            </a:pP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Soit un tableau </a:t>
            </a:r>
            <a:r>
              <a:rPr b="0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T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 de </a:t>
            </a:r>
            <a:r>
              <a:rPr b="0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n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 éléments et un élément </a:t>
            </a:r>
            <a:r>
              <a:rPr b="0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 (supposant un entier) :</a:t>
            </a:r>
            <a:endParaRPr b="0" lang="fr-FR" sz="2800" spc="-1" strike="noStrike">
              <a:latin typeface="Arial"/>
            </a:endParaRPr>
          </a:p>
          <a:p>
            <a:pPr marL="343080" indent="-3420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Font typeface="Arial"/>
              <a:buChar char="•"/>
              <a:tabLst>
                <a:tab algn="l" pos="0"/>
              </a:tabLst>
            </a:pP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En général, la recherche de l'existence de </a:t>
            </a:r>
            <a:r>
              <a:rPr b="0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 dans </a:t>
            </a:r>
            <a:r>
              <a:rPr b="0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T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 est en </a:t>
            </a:r>
            <a:r>
              <a:rPr b="0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O(n)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 et l'insertion de </a:t>
            </a:r>
            <a:r>
              <a:rPr b="0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 dans </a:t>
            </a:r>
            <a:r>
              <a:rPr b="0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T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 est en </a:t>
            </a:r>
            <a:r>
              <a:rPr b="0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O(1)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. </a:t>
            </a:r>
            <a:endParaRPr b="0" lang="fr-FR" sz="2800" spc="-1" strike="noStrike">
              <a:latin typeface="Arial"/>
            </a:endParaRPr>
          </a:p>
          <a:p>
            <a:pPr marL="343080" indent="-3420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Font typeface="Arial"/>
              <a:buChar char="•"/>
              <a:tabLst>
                <a:tab algn="l" pos="0"/>
              </a:tabLst>
            </a:pP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Si</a:t>
            </a:r>
            <a:r>
              <a:rPr b="0" lang="fr-FR" sz="2800" spc="-1" strike="noStrike">
                <a:solidFill>
                  <a:srgbClr val="ff0000"/>
                </a:solidFill>
                <a:latin typeface="Times New Roman"/>
                <a:ea typeface="DejaVu Sans"/>
              </a:rPr>
              <a:t> 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le tableau est trié, alors la recherche de l'existence de </a:t>
            </a:r>
            <a:r>
              <a:rPr b="0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 dans </a:t>
            </a:r>
            <a:r>
              <a:rPr b="0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T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 (par la recherche dichotomique) est en </a:t>
            </a:r>
            <a:r>
              <a:rPr b="0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O(long(n))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, mais l'insertion de </a:t>
            </a:r>
            <a:r>
              <a:rPr b="0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 dans </a:t>
            </a:r>
            <a:r>
              <a:rPr b="0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T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 est en </a:t>
            </a:r>
            <a:r>
              <a:rPr b="0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O(n)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.</a:t>
            </a:r>
            <a:endParaRPr b="0" lang="fr-FR" sz="2800" spc="-1" strike="noStrike">
              <a:latin typeface="Arial"/>
            </a:endParaRPr>
          </a:p>
          <a:p>
            <a:pPr marL="343080" indent="-3420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Font typeface="Wingdings" charset="2"/>
              <a:buChar char=""/>
              <a:tabLst>
                <a:tab algn="l" pos="0"/>
              </a:tabLst>
            </a:pP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 </a:t>
            </a:r>
            <a:r>
              <a:rPr b="1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Comment peut-on améliorer l'efficacité des opérations de l'insertion, la surpression et la recherche dans un tableau ? </a:t>
            </a:r>
            <a:endParaRPr b="0" lang="fr-FR" sz="2800" spc="-1" strike="noStrike">
              <a:latin typeface="Arial"/>
            </a:endParaRP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algn="l" pos="0"/>
              </a:tabLst>
            </a:pPr>
            <a:endParaRPr b="0" lang="fr-FR" sz="2800" spc="-1" strike="noStrike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algn="l" pos="0"/>
              </a:tabLst>
            </a:pPr>
            <a:endParaRPr b="0" lang="fr-FR" sz="2800" spc="-1" strike="noStrike">
              <a:latin typeface="Arial"/>
            </a:endParaRPr>
          </a:p>
        </p:txBody>
      </p:sp>
      <p:sp>
        <p:nvSpPr>
          <p:cNvPr id="126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fld id="{7F2C0737-27CE-4BA3-989B-C91A7FE166A3}" type="slidenum">
              <a:rPr b="0" lang="en-GB" sz="1000" spc="-1" strike="noStrike">
                <a:solidFill>
                  <a:srgbClr val="1f497d"/>
                </a:solidFill>
                <a:latin typeface="Candara"/>
                <a:ea typeface="DejaVu Sans"/>
              </a:rPr>
              <a:t>8</a:t>
            </a:fld>
            <a:endParaRPr b="0" lang="fr-FR" sz="1000" spc="-1" strike="noStrike">
              <a:latin typeface="Arial"/>
            </a:endParaRPr>
          </a:p>
        </p:txBody>
      </p:sp>
      <p:sp>
        <p:nvSpPr>
          <p:cNvPr id="127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lang="fr-FR" sz="3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1. Introduction</a:t>
            </a:r>
            <a:endParaRPr b="0" lang="fr-FR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Espace réservé du contenu 1"/>
          <p:cNvSpPr/>
          <p:nvPr/>
        </p:nvSpPr>
        <p:spPr>
          <a:xfrm>
            <a:off x="707760" y="2920320"/>
            <a:ext cx="10637280" cy="201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457200" indent="-456120">
              <a:lnSpc>
                <a:spcPct val="80000"/>
              </a:lnSpc>
              <a:spcBef>
                <a:spcPts val="561"/>
              </a:spcBef>
              <a:buClr>
                <a:srgbClr val="4f81bd"/>
              </a:buClr>
              <a:buFont typeface="Arial"/>
              <a:buChar char="•"/>
            </a:pP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Candara"/>
              </a:rPr>
              <a:t>Les tables de hachages sont des structures de données qui  permettent d'améliorer la complexité des opérations d'insertion, de la suppression et de la recherche dans un tableau.</a:t>
            </a:r>
            <a:endParaRPr b="0" lang="fr-FR" sz="2800" spc="-1" strike="noStrike">
              <a:latin typeface="Arial"/>
            </a:endParaRPr>
          </a:p>
          <a:p>
            <a:pPr marL="457200" indent="-456120">
              <a:lnSpc>
                <a:spcPct val="80000"/>
              </a:lnSpc>
              <a:spcBef>
                <a:spcPts val="561"/>
              </a:spcBef>
              <a:buClr>
                <a:srgbClr val="4f81bd"/>
              </a:buClr>
              <a:buFont typeface="Arial"/>
              <a:buChar char="•"/>
            </a:pP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Candara"/>
              </a:rPr>
              <a:t>Le but est de rendre la complexité de ces opérations en </a:t>
            </a:r>
            <a:r>
              <a:rPr b="0" i="1" lang="fr-FR" sz="2800" spc="-1" strike="noStrike">
                <a:solidFill>
                  <a:srgbClr val="1f497d"/>
                </a:solidFill>
                <a:latin typeface="Times New Roman"/>
                <a:ea typeface="Candara"/>
              </a:rPr>
              <a:t>O(1)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Candara"/>
              </a:rPr>
              <a:t>.</a:t>
            </a:r>
            <a:endParaRPr b="0" lang="fr-FR" sz="2800" spc="-1" strike="noStrike">
              <a:latin typeface="Arial"/>
            </a:endParaRPr>
          </a:p>
          <a:p>
            <a:pPr>
              <a:lnSpc>
                <a:spcPct val="80000"/>
              </a:lnSpc>
              <a:spcBef>
                <a:spcPts val="561"/>
              </a:spcBef>
              <a:tabLst>
                <a:tab algn="l" pos="0"/>
              </a:tabLst>
            </a:pPr>
            <a:endParaRPr b="0" lang="fr-FR" sz="2800" spc="-1" strike="noStrike">
              <a:latin typeface="Arial"/>
            </a:endParaRP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algn="l" pos="0"/>
              </a:tabLst>
            </a:pPr>
            <a:endParaRPr b="0" lang="fr-FR" sz="2800" spc="-1" strike="noStrike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algn="l" pos="0"/>
              </a:tabLst>
            </a:pPr>
            <a:endParaRPr b="0" lang="fr-FR" sz="2800" spc="-1" strike="noStrike">
              <a:latin typeface="Arial"/>
            </a:endParaRPr>
          </a:p>
        </p:txBody>
      </p:sp>
      <p:sp>
        <p:nvSpPr>
          <p:cNvPr id="129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fld id="{66ADD313-FCF5-4005-98D2-3415E30FB93C}" type="slidenum">
              <a:rPr b="0" lang="en-GB" sz="1000" spc="-1" strike="noStrike">
                <a:solidFill>
                  <a:srgbClr val="1f497d"/>
                </a:solidFill>
                <a:latin typeface="Candara"/>
                <a:ea typeface="DejaVu Sans"/>
              </a:rPr>
              <a:t>10</a:t>
            </a:fld>
            <a:endParaRPr b="0" lang="fr-FR" sz="1000" spc="-1" strike="noStrike">
              <a:latin typeface="Arial"/>
            </a:endParaRPr>
          </a:p>
        </p:txBody>
      </p:sp>
      <p:sp>
        <p:nvSpPr>
          <p:cNvPr id="130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lang="fr-FR" sz="3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2. Définition</a:t>
            </a:r>
            <a:r>
              <a:rPr b="0" lang="fr-FR" sz="3600" spc="-1" strike="noStrike">
                <a:solidFill>
                  <a:srgbClr val="ffffff"/>
                </a:solidFill>
                <a:latin typeface="Times New Roman"/>
                <a:ea typeface="Candara"/>
              </a:rPr>
              <a:t> d'une table de hachage</a:t>
            </a:r>
            <a:r>
              <a:rPr b="0" lang="fr-FR" sz="3600" spc="-1" strike="noStrike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b="0" lang="fr-FR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Espace réservé du contenu 1"/>
          <p:cNvSpPr/>
          <p:nvPr/>
        </p:nvSpPr>
        <p:spPr>
          <a:xfrm>
            <a:off x="774360" y="2586960"/>
            <a:ext cx="10799280" cy="3229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Arial"/>
              <a:buChar char="•"/>
            </a:pP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Soit </a:t>
            </a: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E</a:t>
            </a: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 un ensemble d'éléments, et soit pour chaque </a:t>
            </a: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e </a:t>
            </a:r>
            <a:r>
              <a:rPr b="1" lang="fr-FR" sz="2400" spc="-1" strike="noStrike">
                <a:solidFill>
                  <a:srgbClr val="1f497d"/>
                </a:solidFill>
                <a:latin typeface="Candara"/>
                <a:ea typeface="Candara"/>
              </a:rPr>
              <a:t>∈</a:t>
            </a: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 E</a:t>
            </a: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 une clé </a:t>
            </a: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k</a:t>
            </a:r>
            <a:r>
              <a:rPr b="0" i="1" lang="fr-FR" sz="2400" spc="-1" strike="noStrike" baseline="-25000">
                <a:solidFill>
                  <a:srgbClr val="1f497d"/>
                </a:solidFill>
                <a:latin typeface="Times New Roman"/>
                <a:ea typeface="Candara"/>
              </a:rPr>
              <a:t>e</a:t>
            </a:r>
            <a:endParaRPr b="0" lang="fr-FR" sz="2400" spc="-1" strike="noStrike">
              <a:latin typeface="Arial"/>
            </a:endParaRPr>
          </a:p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Arial"/>
              <a:buChar char="•"/>
            </a:pP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Soit </a:t>
            </a: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h</a:t>
            </a: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 une fonction qui retourne pour chaque élément </a:t>
            </a: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e </a:t>
            </a:r>
            <a:r>
              <a:rPr b="1" lang="fr-FR" sz="2400" spc="-1" strike="noStrike">
                <a:solidFill>
                  <a:srgbClr val="1f497d"/>
                </a:solidFill>
                <a:latin typeface="Candara"/>
                <a:ea typeface="Candara"/>
              </a:rPr>
              <a:t>∈</a:t>
            </a: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 E</a:t>
            </a: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, une valeur </a:t>
            </a: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h(k</a:t>
            </a:r>
            <a:r>
              <a:rPr b="0" i="1" lang="fr-FR" sz="2400" spc="-1" strike="noStrike" baseline="-25000">
                <a:solidFill>
                  <a:srgbClr val="1f497d"/>
                </a:solidFill>
                <a:latin typeface="Times New Roman"/>
                <a:ea typeface="Candara"/>
              </a:rPr>
              <a:t>e</a:t>
            </a: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)</a:t>
            </a: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, </a:t>
            </a:r>
            <a:endParaRPr b="0" lang="fr-FR" sz="2400" spc="-1" strike="noStrike">
              <a:latin typeface="Arial"/>
            </a:endParaRPr>
          </a:p>
          <a:p>
            <a:pPr marL="274320" indent="-27252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  </a:t>
            </a: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dont </a:t>
            </a: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0 ≤ h(k</a:t>
            </a:r>
            <a:r>
              <a:rPr b="0" i="1" lang="fr-FR" sz="2400" spc="-1" strike="noStrike" baseline="-25000">
                <a:solidFill>
                  <a:srgbClr val="1f497d"/>
                </a:solidFill>
                <a:latin typeface="Times New Roman"/>
                <a:ea typeface="Candara"/>
              </a:rPr>
              <a:t>e</a:t>
            </a: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) ≤ n</a:t>
            </a: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 (</a:t>
            </a: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n </a:t>
            </a: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est la taille de la table de hachage);</a:t>
            </a:r>
            <a:endParaRPr b="0" lang="fr-FR" sz="2400" spc="-1" strike="noStrike">
              <a:latin typeface="Arial"/>
            </a:endParaRPr>
          </a:p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Wingdings" charset="2"/>
              <a:buChar char=""/>
              <a:tabLst>
                <a:tab algn="l" pos="0"/>
              </a:tabLst>
            </a:pP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Dans une table de hachage </a:t>
            </a: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T</a:t>
            </a: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, la position de chaque élément </a:t>
            </a: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e </a:t>
            </a:r>
            <a:r>
              <a:rPr b="1" lang="fr-FR" sz="2400" spc="-1" strike="noStrike">
                <a:solidFill>
                  <a:srgbClr val="1f497d"/>
                </a:solidFill>
                <a:latin typeface="Candara"/>
                <a:ea typeface="Candara"/>
              </a:rPr>
              <a:t>∈</a:t>
            </a: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 E</a:t>
            </a: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 dans </a:t>
            </a: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T</a:t>
            </a: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 (pour l'insérer, le chercher ou le supprimer) est calculée par la fonction </a:t>
            </a: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h </a:t>
            </a: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(la valeur</a:t>
            </a: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 h(k</a:t>
            </a:r>
            <a:r>
              <a:rPr b="0" i="1" lang="fr-FR" sz="2400" spc="-1" strike="noStrike" baseline="-25000">
                <a:solidFill>
                  <a:srgbClr val="1f497d"/>
                </a:solidFill>
                <a:latin typeface="Times New Roman"/>
                <a:ea typeface="Candara"/>
              </a:rPr>
              <a:t>e</a:t>
            </a: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)</a:t>
            </a: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). </a:t>
            </a:r>
            <a:endParaRPr b="0" lang="fr-FR" sz="2400" spc="-1" strike="noStrike">
              <a:latin typeface="Arial"/>
            </a:endParaRPr>
          </a:p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Arial"/>
              <a:buChar char="•"/>
              <a:tabLst>
                <a:tab algn="l" pos="0"/>
              </a:tabLst>
            </a:pP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h</a:t>
            </a: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 est appelée fonction de hachage.</a:t>
            </a:r>
            <a:endParaRPr b="0" lang="fr-FR" sz="2400" spc="-1" strike="noStrike">
              <a:latin typeface="Arial"/>
            </a:endParaRPr>
          </a:p>
          <a:p>
            <a:pPr marL="274320" indent="-272520">
              <a:lnSpc>
                <a:spcPct val="80000"/>
              </a:lnSpc>
              <a:spcBef>
                <a:spcPts val="479"/>
              </a:spcBef>
              <a:buClr>
                <a:srgbClr val="4f81bd"/>
              </a:buClr>
              <a:buFont typeface="Arial"/>
              <a:buChar char="•"/>
              <a:tabLst>
                <a:tab algn="l" pos="0"/>
              </a:tabLst>
            </a:pP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La valeur </a:t>
            </a: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h(k</a:t>
            </a:r>
            <a:r>
              <a:rPr b="0" i="1" lang="fr-FR" sz="2400" spc="-1" strike="noStrike" baseline="-25000">
                <a:solidFill>
                  <a:srgbClr val="1f497d"/>
                </a:solidFill>
                <a:latin typeface="Times New Roman"/>
                <a:ea typeface="Candara"/>
              </a:rPr>
              <a:t>e</a:t>
            </a: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)</a:t>
            </a: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 (pour chaque </a:t>
            </a: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e </a:t>
            </a:r>
            <a:r>
              <a:rPr b="1" lang="fr-FR" sz="2400" spc="-1" strike="noStrike">
                <a:solidFill>
                  <a:srgbClr val="1f497d"/>
                </a:solidFill>
                <a:latin typeface="Candara"/>
                <a:ea typeface="Candara"/>
              </a:rPr>
              <a:t>∈</a:t>
            </a: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 E</a:t>
            </a: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) est appelée valeur de hachage.</a:t>
            </a:r>
            <a:endParaRPr b="0" lang="fr-FR" sz="2400" spc="-1" strike="noStrike">
              <a:latin typeface="Arial"/>
            </a:endParaRP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algn="l" pos="0"/>
              </a:tabLst>
            </a:pPr>
            <a:endParaRPr b="0" lang="fr-FR" sz="2400" spc="-1" strike="noStrike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algn="l" pos="0"/>
              </a:tabLst>
            </a:pPr>
            <a:endParaRPr b="0" lang="fr-FR" sz="2400" spc="-1" strike="noStrike">
              <a:latin typeface="Arial"/>
            </a:endParaRPr>
          </a:p>
        </p:txBody>
      </p:sp>
      <p:sp>
        <p:nvSpPr>
          <p:cNvPr id="132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fld id="{A0777C38-2D4A-4F04-B811-7FDFA0E87C77}" type="slidenum">
              <a:rPr b="0" lang="en-GB" sz="1000" spc="-1" strike="noStrike">
                <a:solidFill>
                  <a:srgbClr val="1f497d"/>
                </a:solidFill>
                <a:latin typeface="Candara"/>
                <a:ea typeface="DejaVu Sans"/>
              </a:rPr>
              <a:t>11</a:t>
            </a:fld>
            <a:endParaRPr b="0" lang="fr-FR" sz="1000" spc="-1" strike="noStrike">
              <a:latin typeface="Arial"/>
            </a:endParaRPr>
          </a:p>
        </p:txBody>
      </p:sp>
      <p:sp>
        <p:nvSpPr>
          <p:cNvPr id="133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lang="fr-FR" sz="3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2. Définition</a:t>
            </a:r>
            <a:r>
              <a:rPr b="0" lang="fr-FR" sz="3600" spc="-1" strike="noStrike">
                <a:solidFill>
                  <a:srgbClr val="ffffff"/>
                </a:solidFill>
                <a:latin typeface="Times New Roman"/>
                <a:ea typeface="Candara"/>
              </a:rPr>
              <a:t> d'une table de hachage</a:t>
            </a:r>
            <a:r>
              <a:rPr b="0" lang="fr-FR" sz="3600" spc="-1" strike="noStrike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b="0" lang="fr-FR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Espace réservé du contenu 1"/>
          <p:cNvSpPr/>
          <p:nvPr/>
        </p:nvSpPr>
        <p:spPr>
          <a:xfrm>
            <a:off x="531720" y="2684520"/>
            <a:ext cx="10637280" cy="33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Wingdings" charset="2"/>
              <a:buChar char=""/>
            </a:pP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Il est parfois possible qu'une fonction de hachage donne la même adresse (dans le tableau) à deux clés différentes !</a:t>
            </a:r>
            <a:endParaRPr b="0" lang="fr-FR" sz="2800" spc="-1" strike="noStrike">
              <a:latin typeface="Arial"/>
            </a:endParaRPr>
          </a:p>
          <a:p>
            <a:pPr marL="274320" indent="-272520" algn="just">
              <a:lnSpc>
                <a:spcPct val="80000"/>
              </a:lnSpc>
              <a:spcBef>
                <a:spcPts val="641"/>
              </a:spcBef>
              <a:buClr>
                <a:srgbClr val="4f81bd"/>
              </a:buClr>
              <a:buFont typeface="Wingdings" charset="2"/>
              <a:buChar char=""/>
            </a:pP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Ce problème est appelé </a:t>
            </a:r>
            <a:r>
              <a:rPr b="1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"Problème de collision"</a:t>
            </a:r>
            <a:endParaRPr b="0" lang="fr-FR" sz="2800" spc="-1" strike="noStrike">
              <a:latin typeface="Arial"/>
            </a:endParaRPr>
          </a:p>
          <a:p>
            <a:pPr marL="274320" indent="-272520" algn="just">
              <a:lnSpc>
                <a:spcPct val="80000"/>
              </a:lnSpc>
              <a:spcBef>
                <a:spcPts val="479"/>
              </a:spcBef>
              <a:buClr>
                <a:srgbClr val="4f81bd"/>
              </a:buClr>
              <a:buFont typeface="Wingdings" charset="2"/>
              <a:buChar char=""/>
            </a:pP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On dispose de deux solutions à ce problème :</a:t>
            </a:r>
            <a:endParaRPr b="0" lang="fr-FR" sz="2800" spc="-1" strike="noStrike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641"/>
              </a:spcBef>
              <a:tabLst>
                <a:tab algn="l" pos="0"/>
              </a:tabLst>
            </a:pPr>
            <a:r>
              <a:rPr b="1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   </a:t>
            </a:r>
            <a:r>
              <a:rPr b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(1) Le chainage </a:t>
            </a:r>
            <a:endParaRPr b="0" lang="fr-FR" sz="2800" spc="-1" strike="noStrike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algn="l" pos="0"/>
              </a:tabLst>
            </a:pPr>
            <a:r>
              <a:rPr b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   </a:t>
            </a:r>
            <a:r>
              <a:rPr b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(2) L'adressage ouvert</a:t>
            </a:r>
            <a:endParaRPr b="0" lang="fr-FR" sz="2800" spc="-1" strike="noStrike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fr-FR" sz="32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   </a:t>
            </a:r>
            <a:endParaRPr b="0" lang="fr-FR" sz="3200" spc="-1" strike="noStrike">
              <a:latin typeface="Arial"/>
            </a:endParaRPr>
          </a:p>
        </p:txBody>
      </p:sp>
      <p:sp>
        <p:nvSpPr>
          <p:cNvPr id="135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fld id="{912DC87F-9CF7-4B8E-AD38-13B34DF9CBD4}" type="slidenum">
              <a:rPr b="0" lang="en-GB" sz="1000" spc="-1" strike="noStrike">
                <a:solidFill>
                  <a:srgbClr val="1f497d"/>
                </a:solidFill>
                <a:latin typeface="Candara"/>
                <a:ea typeface="DejaVu Sans"/>
              </a:rPr>
              <a:t>12</a:t>
            </a:fld>
            <a:endParaRPr b="0" lang="fr-FR" sz="1000" spc="-1" strike="noStrike">
              <a:latin typeface="Arial"/>
            </a:endParaRPr>
          </a:p>
        </p:txBody>
      </p:sp>
      <p:sp>
        <p:nvSpPr>
          <p:cNvPr id="136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lang="fr-FR" sz="3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3. Problème</a:t>
            </a:r>
            <a:r>
              <a:rPr b="0" lang="fr-FR" sz="3600" spc="-1" strike="noStrike">
                <a:solidFill>
                  <a:srgbClr val="ffffff"/>
                </a:solidFill>
                <a:latin typeface="Times New Roman"/>
                <a:ea typeface="Candara"/>
              </a:rPr>
              <a:t> de collision</a:t>
            </a:r>
            <a:r>
              <a:rPr b="0" lang="fr-FR" sz="3600" spc="-1" strike="noStrike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b="0" lang="fr-FR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Espace réservé du contenu 1"/>
          <p:cNvSpPr/>
          <p:nvPr/>
        </p:nvSpPr>
        <p:spPr>
          <a:xfrm>
            <a:off x="531720" y="2684520"/>
            <a:ext cx="11151360" cy="3161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Wingdings" charset="2"/>
              <a:buChar char=""/>
            </a:pP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Le chainage est une solution au problème de collision qui consiste à placer tous les éléments hachés dans la même adresse dans une liste chainée (donc, l'adresse ou bien la case du tableau contient le pointeur de cette liste) . </a:t>
            </a:r>
            <a:endParaRPr b="0" lang="fr-FR" sz="2800" spc="-1" strike="noStrike">
              <a:latin typeface="Arial"/>
            </a:endParaRPr>
          </a:p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Arial"/>
              <a:buChar char="•"/>
            </a:pP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La recherche d'un élément consiste à le chercher dans la liste;</a:t>
            </a:r>
            <a:endParaRPr b="0" lang="fr-FR" sz="2800" spc="-1" strike="noStrike">
              <a:latin typeface="Arial"/>
            </a:endParaRPr>
          </a:p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Arial"/>
              <a:buChar char="•"/>
            </a:pP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La suppression d'un élément consiste à le supprimer de cette liste;</a:t>
            </a:r>
            <a:endParaRPr b="0" lang="fr-FR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fr-FR" sz="2800" spc="-1" strike="noStrike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fr-FR" sz="32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   </a:t>
            </a:r>
            <a:endParaRPr b="0" lang="fr-FR" sz="3200" spc="-1" strike="noStrike">
              <a:latin typeface="Arial"/>
            </a:endParaRPr>
          </a:p>
        </p:txBody>
      </p:sp>
      <p:sp>
        <p:nvSpPr>
          <p:cNvPr id="138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fld id="{19DA129B-E493-442C-84DC-862F95CBBD2E}" type="slidenum">
              <a:rPr b="0" lang="en-GB" sz="1000" spc="-1" strike="noStrike">
                <a:solidFill>
                  <a:srgbClr val="1f497d"/>
                </a:solidFill>
                <a:latin typeface="Candara"/>
                <a:ea typeface="DejaVu Sans"/>
              </a:rPr>
              <a:t>13</a:t>
            </a:fld>
            <a:endParaRPr b="0" lang="fr-FR" sz="1000" spc="-1" strike="noStrike">
              <a:latin typeface="Arial"/>
            </a:endParaRPr>
          </a:p>
        </p:txBody>
      </p:sp>
      <p:sp>
        <p:nvSpPr>
          <p:cNvPr id="139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lang="fr-FR" sz="3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 </a:t>
            </a:r>
            <a:r>
              <a:rPr b="0" lang="fr-FR" sz="3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4. Le chainage</a:t>
            </a:r>
            <a:endParaRPr b="0" lang="fr-FR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Espace réservé du contenu 1"/>
          <p:cNvSpPr/>
          <p:nvPr/>
        </p:nvSpPr>
        <p:spPr>
          <a:xfrm>
            <a:off x="531720" y="2684520"/>
            <a:ext cx="10637280" cy="2952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Arial"/>
              <a:buChar char="•"/>
            </a:pP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Avec l'adressage ouvert et en cas de collision, l'élément à insérer </a:t>
            </a:r>
            <a:r>
              <a:rPr b="0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 est placé dans une autre adresse (autre que </a:t>
            </a:r>
            <a:r>
              <a:rPr b="0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h(k</a:t>
            </a:r>
            <a:r>
              <a:rPr b="0" i="1" lang="fr-FR" sz="2800" spc="-1" strike="noStrike" baseline="-25000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b="0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)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). </a:t>
            </a:r>
            <a:endParaRPr b="0" lang="fr-FR" sz="2800" spc="-1" strike="noStrike">
              <a:latin typeface="Arial"/>
            </a:endParaRPr>
          </a:p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Arial"/>
              <a:buChar char="•"/>
            </a:pP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Cette nouvelle adresse est déterminé par une méthode de sondage.</a:t>
            </a:r>
            <a:endParaRPr b="0" lang="fr-FR" sz="2800" spc="-1" strike="noStrike">
              <a:latin typeface="Arial"/>
            </a:endParaRPr>
          </a:p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Arial"/>
              <a:buChar char="•"/>
            </a:pP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La méthode de sondage calcule à chaque fois une nouvelle adresse jusqu’à l'arriver à une adresse libre, et donc </a:t>
            </a:r>
            <a:r>
              <a:rPr b="0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 est inséré à cette adresse libre.</a:t>
            </a:r>
            <a:endParaRPr b="0" lang="fr-FR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fr-FR" sz="2800" spc="-1" strike="noStrike">
              <a:latin typeface="Arial"/>
            </a:endParaRPr>
          </a:p>
        </p:txBody>
      </p:sp>
      <p:sp>
        <p:nvSpPr>
          <p:cNvPr id="141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fld id="{33AF9874-B72E-417A-B6BA-32DFB638B156}" type="slidenum">
              <a:rPr b="0" lang="en-GB" sz="1000" spc="-1" strike="noStrike">
                <a:solidFill>
                  <a:srgbClr val="1f497d"/>
                </a:solidFill>
                <a:latin typeface="Candara"/>
                <a:ea typeface="DejaVu Sans"/>
              </a:rPr>
              <a:t>14</a:t>
            </a:fld>
            <a:endParaRPr b="0" lang="fr-FR" sz="1000" spc="-1" strike="noStrike">
              <a:latin typeface="Arial"/>
            </a:endParaRPr>
          </a:p>
        </p:txBody>
      </p:sp>
      <p:sp>
        <p:nvSpPr>
          <p:cNvPr id="142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lang="fr-FR" sz="3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 </a:t>
            </a:r>
            <a:r>
              <a:rPr b="0" lang="fr-FR" sz="3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5. Adressage ouvert</a:t>
            </a:r>
            <a:endParaRPr b="0" lang="fr-FR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Espace réservé du contenu 1"/>
          <p:cNvSpPr/>
          <p:nvPr/>
        </p:nvSpPr>
        <p:spPr>
          <a:xfrm>
            <a:off x="855360" y="2875320"/>
            <a:ext cx="10637280" cy="2447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Wingdings" charset="2"/>
              <a:buChar char=""/>
            </a:pP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 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Dans cette solution, on utilise une fonction de sondage linéaire.</a:t>
            </a:r>
            <a:endParaRPr b="0" lang="fr-FR" sz="2800" spc="-1" strike="noStrike">
              <a:latin typeface="Arial"/>
            </a:endParaRPr>
          </a:p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Arial"/>
              <a:buChar char="•"/>
            </a:pP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Exemple :</a:t>
            </a:r>
            <a:endParaRPr b="0" lang="fr-FR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                                 </a:t>
            </a:r>
            <a:r>
              <a:rPr b="0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h</a:t>
            </a:r>
            <a:r>
              <a:rPr b="0" i="1" lang="fr-FR" sz="2800" spc="-1" strike="noStrike" baseline="-25000">
                <a:solidFill>
                  <a:srgbClr val="1f497d"/>
                </a:solidFill>
                <a:latin typeface="Times New Roman"/>
                <a:ea typeface="DejaVu Sans"/>
              </a:rPr>
              <a:t>i</a:t>
            </a:r>
            <a:r>
              <a:rPr b="0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(k</a:t>
            </a:r>
            <a:r>
              <a:rPr b="0" i="1" lang="fr-FR" sz="2800" spc="-1" strike="noStrike" baseline="-25000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b="0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)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 = (</a:t>
            </a:r>
            <a:r>
              <a:rPr b="0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h(k</a:t>
            </a:r>
            <a:r>
              <a:rPr b="0" i="1" lang="fr-FR" sz="2800" spc="-1" strike="noStrike" baseline="-25000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b="0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) + i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) </a:t>
            </a:r>
            <a:r>
              <a:rPr b="0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% n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;</a:t>
            </a:r>
            <a:endParaRPr b="0" lang="fr-FR" sz="2800" spc="-1" strike="noStrike">
              <a:latin typeface="Arial"/>
            </a:endParaRPr>
          </a:p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Arial"/>
              <a:buChar char="•"/>
              <a:tabLst>
                <a:tab algn="l" pos="0"/>
              </a:tabLst>
            </a:pPr>
            <a:r>
              <a:rPr b="0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h</a:t>
            </a:r>
            <a:r>
              <a:rPr b="0" i="1" lang="fr-FR" sz="2800" spc="-1" strike="noStrike" baseline="-25000">
                <a:solidFill>
                  <a:srgbClr val="1f497d"/>
                </a:solidFill>
                <a:latin typeface="Times New Roman"/>
                <a:ea typeface="DejaVu Sans"/>
              </a:rPr>
              <a:t>i</a:t>
            </a:r>
            <a:r>
              <a:rPr b="0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(k</a:t>
            </a:r>
            <a:r>
              <a:rPr b="0" i="1" lang="fr-FR" sz="2800" spc="-1" strike="noStrike" baseline="-25000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b="0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) 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: est l'adresse de tableau calculée à la </a:t>
            </a:r>
            <a:r>
              <a:rPr b="0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i</a:t>
            </a:r>
            <a:r>
              <a:rPr b="0" i="1" lang="fr-FR" sz="2800" spc="-1" strike="noStrike" baseline="30000">
                <a:solidFill>
                  <a:srgbClr val="1f497d"/>
                </a:solidFill>
                <a:latin typeface="Times New Roman"/>
                <a:ea typeface="DejaVu Sans"/>
              </a:rPr>
              <a:t>ème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 tentative.</a:t>
            </a:r>
            <a:endParaRPr b="0" lang="fr-FR" sz="2800" spc="-1" strike="noStrike">
              <a:latin typeface="Arial"/>
            </a:endParaRPr>
          </a:p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Arial"/>
              <a:buChar char="•"/>
              <a:tabLst>
                <a:tab algn="l" pos="0"/>
              </a:tabLst>
            </a:pPr>
            <a:r>
              <a:rPr b="0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n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 est la taille de tableau.</a:t>
            </a: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 </a:t>
            </a:r>
            <a:endParaRPr b="0" lang="fr-FR" sz="2400" spc="-1" strike="noStrike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fr-FR" sz="32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   </a:t>
            </a:r>
            <a:endParaRPr b="0" lang="fr-FR" sz="3200" spc="-1" strike="noStrike">
              <a:latin typeface="Arial"/>
            </a:endParaRPr>
          </a:p>
        </p:txBody>
      </p:sp>
      <p:sp>
        <p:nvSpPr>
          <p:cNvPr id="144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fld id="{27CF6133-0F16-4639-B388-81FDD34E1EAF}" type="slidenum">
              <a:rPr b="0" lang="en-GB" sz="1000" spc="-1" strike="noStrike">
                <a:solidFill>
                  <a:srgbClr val="1f497d"/>
                </a:solidFill>
                <a:latin typeface="Candara"/>
                <a:ea typeface="DejaVu Sans"/>
              </a:rPr>
              <a:t>15</a:t>
            </a:fld>
            <a:endParaRPr b="0" lang="fr-FR" sz="1000" spc="-1" strike="noStrike">
              <a:latin typeface="Arial"/>
            </a:endParaRPr>
          </a:p>
        </p:txBody>
      </p:sp>
      <p:sp>
        <p:nvSpPr>
          <p:cNvPr id="145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lang="fr-FR" sz="3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 </a:t>
            </a:r>
            <a:r>
              <a:rPr b="0" lang="fr-FR" sz="3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5.1. Adressage ouvert avec sondage </a:t>
            </a:r>
            <a:br/>
            <a:r>
              <a:rPr b="0" lang="fr-FR" sz="3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linéaire</a:t>
            </a:r>
            <a:endParaRPr b="0" lang="fr-FR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Espace réservé du contenu 1"/>
          <p:cNvSpPr/>
          <p:nvPr/>
        </p:nvSpPr>
        <p:spPr>
          <a:xfrm>
            <a:off x="607680" y="2865600"/>
            <a:ext cx="10637280" cy="2476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Wingdings,Sans-Serif"/>
              <a:buChar char="Ø"/>
            </a:pP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Dans cette solution, on utilise la fonction de sondage quadratique.</a:t>
            </a:r>
            <a:endParaRPr b="0" lang="fr-FR" sz="2800" spc="-1" strike="noStrike">
              <a:latin typeface="Arial"/>
            </a:endParaRPr>
          </a:p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Arial,Sans-Serif"/>
              <a:buChar char="•"/>
            </a:pP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Exemple :</a:t>
            </a:r>
            <a:endParaRPr b="0" lang="fr-FR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                                       </a:t>
            </a:r>
            <a:r>
              <a:rPr b="0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h</a:t>
            </a:r>
            <a:r>
              <a:rPr b="0" i="1" lang="fr-FR" sz="2800" spc="-1" strike="noStrike" baseline="-25000">
                <a:solidFill>
                  <a:srgbClr val="1f497d"/>
                </a:solidFill>
                <a:latin typeface="Times New Roman"/>
                <a:ea typeface="DejaVu Sans"/>
              </a:rPr>
              <a:t>i</a:t>
            </a:r>
            <a:r>
              <a:rPr b="0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(k</a:t>
            </a:r>
            <a:r>
              <a:rPr b="0" i="1" lang="fr-FR" sz="2800" spc="-1" strike="noStrike" baseline="-25000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b="0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)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 = (</a:t>
            </a:r>
            <a:r>
              <a:rPr b="0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h(k</a:t>
            </a:r>
            <a:r>
              <a:rPr b="0" i="1" lang="fr-FR" sz="2800" spc="-1" strike="noStrike" baseline="-25000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b="0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) + c</a:t>
            </a:r>
            <a:r>
              <a:rPr b="0" i="1" lang="fr-FR" sz="2800" spc="-1" strike="noStrike" baseline="-25000">
                <a:solidFill>
                  <a:srgbClr val="1f497d"/>
                </a:solidFill>
                <a:latin typeface="Times New Roman"/>
                <a:ea typeface="DejaVu Sans"/>
              </a:rPr>
              <a:t>1</a:t>
            </a:r>
            <a:r>
              <a:rPr b="0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×i + c</a:t>
            </a:r>
            <a:r>
              <a:rPr b="0" i="1" lang="fr-FR" sz="2800" spc="-1" strike="noStrike" baseline="-25000">
                <a:solidFill>
                  <a:srgbClr val="1f497d"/>
                </a:solidFill>
                <a:latin typeface="Times New Roman"/>
                <a:ea typeface="DejaVu Sans"/>
              </a:rPr>
              <a:t>2</a:t>
            </a:r>
            <a:r>
              <a:rPr b="0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×i</a:t>
            </a:r>
            <a:r>
              <a:rPr b="0" lang="fr-FR" sz="2800" spc="-1" strike="noStrike" baseline="30000">
                <a:solidFill>
                  <a:srgbClr val="1f497d"/>
                </a:solidFill>
                <a:latin typeface="Times New Roman"/>
                <a:ea typeface="DejaVu Sans"/>
              </a:rPr>
              <a:t>2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 )</a:t>
            </a:r>
            <a:r>
              <a:rPr b="0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% n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;</a:t>
            </a:r>
            <a:endParaRPr b="0" lang="fr-FR" sz="28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Arial"/>
              <a:buChar char="•"/>
              <a:tabLst>
                <a:tab algn="l" pos="0"/>
              </a:tabLst>
            </a:pP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 </a:t>
            </a:r>
            <a:r>
              <a:rPr b="0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h</a:t>
            </a:r>
            <a:r>
              <a:rPr b="0" i="1" lang="fr-FR" sz="2800" spc="-1" strike="noStrike" baseline="-25000">
                <a:solidFill>
                  <a:srgbClr val="1f497d"/>
                </a:solidFill>
                <a:latin typeface="Times New Roman"/>
                <a:ea typeface="DejaVu Sans"/>
              </a:rPr>
              <a:t>i</a:t>
            </a:r>
            <a:r>
              <a:rPr b="0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(k</a:t>
            </a:r>
            <a:r>
              <a:rPr b="0" i="1" lang="fr-FR" sz="2800" spc="-1" strike="noStrike" baseline="-25000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b="0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) 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: est l'adresse de tableau calculée à la </a:t>
            </a:r>
            <a:r>
              <a:rPr b="0" i="1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i</a:t>
            </a:r>
            <a:r>
              <a:rPr b="0" i="1" lang="fr-FR" sz="2800" spc="-1" strike="noStrike" baseline="30000">
                <a:solidFill>
                  <a:srgbClr val="1f497d"/>
                </a:solidFill>
                <a:latin typeface="Times New Roman"/>
                <a:ea typeface="DejaVu Sans"/>
              </a:rPr>
              <a:t>ème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 tentative. </a:t>
            </a:r>
            <a:endParaRPr b="0" lang="fr-FR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fr-FR" sz="2800" spc="-1" strike="noStrike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fr-FR" sz="32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   </a:t>
            </a:r>
            <a:endParaRPr b="0" lang="fr-FR" sz="3200" spc="-1" strike="noStrike">
              <a:latin typeface="Arial"/>
            </a:endParaRPr>
          </a:p>
        </p:txBody>
      </p:sp>
      <p:sp>
        <p:nvSpPr>
          <p:cNvPr id="147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fld id="{5559CDB9-FE5A-4309-BB9C-8DEBD7B5CF46}" type="slidenum">
              <a:rPr b="0" lang="en-GB" sz="1000" spc="-1" strike="noStrike">
                <a:solidFill>
                  <a:srgbClr val="1f497d"/>
                </a:solidFill>
                <a:latin typeface="Candara"/>
                <a:ea typeface="DejaVu Sans"/>
              </a:rPr>
              <a:t>16</a:t>
            </a:fld>
            <a:endParaRPr b="0" lang="fr-FR" sz="1000" spc="-1" strike="noStrike">
              <a:latin typeface="Arial"/>
            </a:endParaRPr>
          </a:p>
        </p:txBody>
      </p:sp>
      <p:sp>
        <p:nvSpPr>
          <p:cNvPr id="148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lang="fr-FR" sz="3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5.2. Adressage ouvert avec sondage </a:t>
            </a:r>
            <a:br/>
            <a:r>
              <a:rPr b="0" lang="fr-FR" sz="3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quadratique</a:t>
            </a:r>
            <a:endParaRPr b="0" lang="fr-FR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Espace réservé du contenu 1"/>
          <p:cNvSpPr/>
          <p:nvPr/>
        </p:nvSpPr>
        <p:spPr>
          <a:xfrm>
            <a:off x="569880" y="2389320"/>
            <a:ext cx="10637280" cy="33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Wingdings" charset="2"/>
              <a:buChar char=""/>
            </a:pP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Dans cette solution, on utilise une deuxième fonction de hachage pour calculer la nouvelle adresse.</a:t>
            </a:r>
            <a:endParaRPr b="0" lang="fr-FR" sz="2400" spc="-1" strike="noStrike">
              <a:latin typeface="Arial"/>
            </a:endParaRPr>
          </a:p>
          <a:p>
            <a:pPr marL="274320" indent="-27252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Wingdings" charset="2"/>
              <a:buChar char=""/>
            </a:pP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Example :</a:t>
            </a:r>
            <a:endParaRPr b="0" lang="fr-FR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Soit </a:t>
            </a: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h(k</a:t>
            </a:r>
            <a:r>
              <a:rPr b="0" i="1" lang="fr-FR" sz="2400" spc="-1" strike="noStrike" baseline="-25000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)</a:t>
            </a: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 une fonction de hachage et s</a:t>
            </a: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oit une deuxième fonction de hachage </a:t>
            </a: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h</a:t>
            </a:r>
            <a:r>
              <a:rPr b="0" i="1" lang="fr-FR" sz="2400" spc="-1" strike="noStrike" baseline="-25000">
                <a:solidFill>
                  <a:srgbClr val="1f497d"/>
                </a:solidFill>
                <a:latin typeface="Times New Roman"/>
                <a:ea typeface="DejaVu Sans"/>
              </a:rPr>
              <a:t>2</a:t>
            </a: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(</a:t>
            </a: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k</a:t>
            </a:r>
            <a:r>
              <a:rPr b="0" i="1" lang="fr-FR" sz="2400" spc="-1" strike="noStrike" baseline="-25000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).</a:t>
            </a:r>
            <a:endParaRPr b="0" lang="fr-FR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En cas de collision avec l'adresse </a:t>
            </a: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h(k</a:t>
            </a:r>
            <a:r>
              <a:rPr b="0" i="1" lang="fr-FR" sz="2400" spc="-1" strike="noStrike" baseline="-25000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), </a:t>
            </a: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la nouvelle adresse</a:t>
            </a: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 h</a:t>
            </a:r>
            <a:r>
              <a:rPr b="0" i="1" lang="fr-FR" sz="2400" spc="-1" strike="noStrike" baseline="-25000">
                <a:solidFill>
                  <a:srgbClr val="1f497d"/>
                </a:solidFill>
                <a:latin typeface="Times New Roman"/>
                <a:ea typeface="DejaVu Sans"/>
              </a:rPr>
              <a:t>i</a:t>
            </a: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(k</a:t>
            </a:r>
            <a:r>
              <a:rPr b="0" i="1" lang="fr-FR" sz="2400" spc="-1" strike="noStrike" baseline="-25000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) </a:t>
            </a: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à</a:t>
            </a: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 i</a:t>
            </a:r>
            <a:r>
              <a:rPr b="0" i="1" lang="fr-FR" sz="2400" spc="-1" strike="noStrike" baseline="30000">
                <a:solidFill>
                  <a:srgbClr val="1f497d"/>
                </a:solidFill>
                <a:latin typeface="Times New Roman"/>
                <a:ea typeface="DejaVu Sans"/>
              </a:rPr>
              <a:t>ème</a:t>
            </a: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 </a:t>
            </a: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tentative est calculée comme suit :</a:t>
            </a:r>
            <a:endParaRPr b="0" lang="fr-FR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                                       </a:t>
            </a: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h</a:t>
            </a:r>
            <a:r>
              <a:rPr b="0" i="1" lang="fr-FR" sz="2400" spc="-1" strike="noStrike" baseline="-25000">
                <a:solidFill>
                  <a:srgbClr val="1f497d"/>
                </a:solidFill>
                <a:latin typeface="Times New Roman"/>
                <a:ea typeface="DejaVu Sans"/>
              </a:rPr>
              <a:t>i</a:t>
            </a: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(k</a:t>
            </a:r>
            <a:r>
              <a:rPr b="0" i="1" lang="fr-FR" sz="2400" spc="-1" strike="noStrike" baseline="-25000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) = (h(k</a:t>
            </a:r>
            <a:r>
              <a:rPr b="0" i="1" lang="fr-FR" sz="2400" spc="-1" strike="noStrike" baseline="-25000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) +</a:t>
            </a: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 </a:t>
            </a: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i*h</a:t>
            </a:r>
            <a:r>
              <a:rPr b="0" i="1" lang="fr-FR" sz="2400" spc="-1" strike="noStrike" baseline="-25000">
                <a:solidFill>
                  <a:srgbClr val="1f497d"/>
                </a:solidFill>
                <a:latin typeface="Times New Roman"/>
                <a:ea typeface="DejaVu Sans"/>
              </a:rPr>
              <a:t>2</a:t>
            </a: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(</a:t>
            </a: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k</a:t>
            </a:r>
            <a:r>
              <a:rPr b="0" i="1" lang="fr-FR" sz="2400" spc="-1" strike="noStrike" baseline="-25000">
                <a:solidFill>
                  <a:srgbClr val="1f497d"/>
                </a:solidFill>
                <a:latin typeface="Times New Roman"/>
                <a:ea typeface="DejaVu Sans"/>
              </a:rPr>
              <a:t>e</a:t>
            </a:r>
            <a:r>
              <a:rPr b="0" i="1" lang="fr-FR" sz="24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))% n</a:t>
            </a:r>
            <a:endParaRPr b="0" lang="fr-FR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fr-FR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fr-FR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fr-FR" sz="2400" spc="-1" strike="noStrike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fr-FR" sz="32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   </a:t>
            </a:r>
            <a:endParaRPr b="0" lang="fr-FR" sz="3200" spc="-1" strike="noStrike">
              <a:latin typeface="Arial"/>
            </a:endParaRPr>
          </a:p>
        </p:txBody>
      </p:sp>
      <p:sp>
        <p:nvSpPr>
          <p:cNvPr id="150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fld id="{1C10296C-2B18-43E3-A756-F2D89DE7AAAF}" type="slidenum">
              <a:rPr b="0" lang="en-GB" sz="1000" spc="-1" strike="noStrike">
                <a:solidFill>
                  <a:srgbClr val="1f497d"/>
                </a:solidFill>
                <a:latin typeface="Candara"/>
                <a:ea typeface="DejaVu Sans"/>
              </a:rPr>
              <a:t>17</a:t>
            </a:fld>
            <a:endParaRPr b="0" lang="fr-FR" sz="1000" spc="-1" strike="noStrike">
              <a:latin typeface="Arial"/>
            </a:endParaRPr>
          </a:p>
        </p:txBody>
      </p:sp>
      <p:sp>
        <p:nvSpPr>
          <p:cNvPr id="151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lang="fr-FR" sz="3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 </a:t>
            </a:r>
            <a:r>
              <a:rPr b="0" lang="fr-FR" sz="3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5.3. Adressage ouvert avec  </a:t>
            </a:r>
            <a:br/>
            <a:r>
              <a:rPr b="0" lang="fr-FR" sz="3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double hachage</a:t>
            </a:r>
            <a:endParaRPr b="0" lang="fr-FR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Espace réservé du contenu 1"/>
          <p:cNvSpPr/>
          <p:nvPr/>
        </p:nvSpPr>
        <p:spPr>
          <a:xfrm>
            <a:off x="664920" y="2551320"/>
            <a:ext cx="10637280" cy="392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Wingdings" charset="2"/>
              <a:buChar char=""/>
            </a:pP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Il existe des situations où les éléments sont stockés dans le tableau de cote a cote sous forme des clusters ou des grumeaux. Cette manière de placement augmente le cout des opérations</a:t>
            </a:r>
            <a:r>
              <a:rPr b="0" lang="fr-FR" sz="2400" spc="-1" strike="noStrike">
                <a:solidFill>
                  <a:srgbClr val="1f497d"/>
                </a:solidFill>
                <a:latin typeface="Candara"/>
                <a:ea typeface="Candara"/>
              </a:rPr>
              <a:t> </a:t>
            </a: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! On appelle ça:  </a:t>
            </a:r>
            <a:r>
              <a:rPr b="1" i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le problème de grumelage.</a:t>
            </a:r>
            <a:endParaRPr b="0" lang="fr-FR" sz="24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Wingdings" charset="2"/>
              <a:buChar char=""/>
            </a:pP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La méthode de l'adressage ouvert avec sondage linéaire est la méthode la plus  sensible au problème de grumelage, par rapport aux autres (avec sondage quadratique et avec double sondage)</a:t>
            </a:r>
            <a:endParaRPr b="0" lang="fr-FR" sz="24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Wingdings" charset="2"/>
              <a:buChar char=""/>
            </a:pPr>
            <a:r>
              <a:rPr b="1" i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La solution au problème de grumelage est d'utiliser une bonne fonction de hachage qui peut réaliser une distribution uniforme des valeurs de hachage.. </a:t>
            </a:r>
            <a:endParaRPr b="0" lang="fr-FR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fr-FR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fr-FR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fr-FR" sz="2400" spc="-1" strike="noStrike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641"/>
              </a:spcBef>
              <a:tabLst>
                <a:tab algn="l" pos="0"/>
              </a:tabLst>
            </a:pPr>
            <a:endParaRPr b="0" lang="fr-FR" sz="2400" spc="-1" strike="noStrike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fr-FR" sz="3200" spc="-1" strike="noStrike">
                <a:solidFill>
                  <a:srgbClr val="1f497d"/>
                </a:solidFill>
                <a:highlight>
                  <a:srgbClr val="ffff00"/>
                </a:highlight>
                <a:latin typeface="Times New Roman"/>
                <a:ea typeface="Candara"/>
              </a:rPr>
              <a:t>   </a:t>
            </a:r>
            <a:endParaRPr b="0" lang="fr-FR" sz="3200" spc="-1" strike="noStrike">
              <a:latin typeface="Arial"/>
            </a:endParaRPr>
          </a:p>
        </p:txBody>
      </p:sp>
      <p:sp>
        <p:nvSpPr>
          <p:cNvPr id="153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fld id="{F7290AE3-387F-4848-8D81-6ED1E50C488E}" type="slidenum">
              <a:rPr b="0" lang="en-GB" sz="1000" spc="-1" strike="noStrike">
                <a:solidFill>
                  <a:srgbClr val="1f497d"/>
                </a:solidFill>
                <a:latin typeface="Candara"/>
                <a:ea typeface="DejaVu Sans"/>
              </a:rPr>
              <a:t>18</a:t>
            </a:fld>
            <a:endParaRPr b="0" lang="fr-FR" sz="1000" spc="-1" strike="noStrike">
              <a:latin typeface="Arial"/>
            </a:endParaRPr>
          </a:p>
        </p:txBody>
      </p:sp>
      <p:sp>
        <p:nvSpPr>
          <p:cNvPr id="154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lang="fr-FR" sz="3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6. Problème</a:t>
            </a:r>
            <a:r>
              <a:rPr b="0" lang="fr-FR" sz="3600" spc="-1" strike="noStrike">
                <a:solidFill>
                  <a:srgbClr val="ffffff"/>
                </a:solidFill>
                <a:latin typeface="Times New Roman"/>
                <a:ea typeface="Candara"/>
              </a:rPr>
              <a:t> de grumelage </a:t>
            </a:r>
            <a:endParaRPr b="0" lang="fr-FR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itre 1"/>
          <p:cNvSpPr/>
          <p:nvPr/>
        </p:nvSpPr>
        <p:spPr>
          <a:xfrm>
            <a:off x="1724040" y="2156760"/>
            <a:ext cx="8742960" cy="1779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rmAutofit/>
          </a:bodyPr>
          <a:p>
            <a:pPr algn="ctr">
              <a:lnSpc>
                <a:spcPct val="100000"/>
              </a:lnSpc>
            </a:pPr>
            <a:r>
              <a:rPr b="0" lang="fr-FR" sz="4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Chapitre 1 :</a:t>
            </a:r>
            <a:br/>
            <a:r>
              <a:rPr b="0" lang="fr-FR" sz="4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 Complexité algorithmique</a:t>
            </a:r>
            <a:endParaRPr b="0" lang="fr-FR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Espace réservé du contenu 1"/>
          <p:cNvSpPr/>
          <p:nvPr/>
        </p:nvSpPr>
        <p:spPr>
          <a:xfrm>
            <a:off x="269640" y="2644200"/>
            <a:ext cx="11656440" cy="3372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274320" indent="-273240">
              <a:lnSpc>
                <a:spcPct val="100000"/>
              </a:lnSpc>
              <a:spcBef>
                <a:spcPts val="519"/>
              </a:spcBef>
              <a:buClr>
                <a:srgbClr val="4f81bd"/>
              </a:buClr>
              <a:buFont typeface="Wingdings,Sans-Serif"/>
              <a:buChar char="Ø"/>
            </a:pPr>
            <a:r>
              <a:rPr b="0" lang="fr-FR" sz="26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Il est claire que le développement d'une bonne fonction de hachage est indispensable pour l'efficacité des opérations : d'insertion, de recherche et de suppression.</a:t>
            </a:r>
            <a:endParaRPr b="0" lang="fr-FR" sz="26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519"/>
              </a:spcBef>
              <a:buClr>
                <a:srgbClr val="4f81bd"/>
              </a:buClr>
              <a:buFont typeface="Wingdings,Sans-Serif"/>
              <a:buChar char="Ø"/>
            </a:pPr>
            <a:r>
              <a:rPr b="0" lang="fr-FR" sz="26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La proportion des cases utilisées dans une table de hachage est calculé comme suit :</a:t>
            </a:r>
            <a:endParaRPr b="0" lang="fr-FR" sz="2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19"/>
              </a:spcBef>
              <a:tabLst>
                <a:tab algn="l" pos="0"/>
              </a:tabLst>
            </a:pPr>
            <a:r>
              <a:rPr b="0" lang="fr-FR" sz="26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         </a:t>
            </a:r>
            <a:r>
              <a:rPr b="0" lang="fr-FR" sz="26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α = </a:t>
            </a:r>
            <a:r>
              <a:rPr b="0" i="1" lang="fr-FR" sz="26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y/n</a:t>
            </a:r>
            <a:r>
              <a:rPr b="0" lang="fr-FR" sz="26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, où :  </a:t>
            </a:r>
            <a:r>
              <a:rPr b="0" i="1" lang="fr-FR" sz="26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y </a:t>
            </a:r>
            <a:r>
              <a:rPr b="0" lang="fr-FR" sz="26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est le nombre de cases utilisées et </a:t>
            </a:r>
            <a:r>
              <a:rPr b="0" i="1" lang="fr-FR" sz="26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n</a:t>
            </a:r>
            <a:r>
              <a:rPr b="0" lang="fr-FR" sz="26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 est le nombre de cases dans le tableau.</a:t>
            </a:r>
            <a:endParaRPr b="0" lang="fr-FR" sz="2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19"/>
              </a:spcBef>
              <a:tabLst>
                <a:tab algn="l" pos="0"/>
              </a:tabLst>
            </a:pPr>
            <a:r>
              <a:rPr b="0" lang="fr-FR" sz="26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         </a:t>
            </a:r>
            <a:r>
              <a:rPr b="0" lang="fr-FR" sz="26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α est appelé </a:t>
            </a:r>
            <a:r>
              <a:rPr b="1" i="1" lang="fr-FR" sz="26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Facteur de charge</a:t>
            </a:r>
            <a:endParaRPr b="0" lang="fr-FR" sz="2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39"/>
              </a:spcBef>
              <a:tabLst>
                <a:tab algn="l" pos="0"/>
              </a:tabLst>
            </a:pPr>
            <a:endParaRPr b="0" lang="fr-FR" sz="2600" spc="-1" strike="noStrike">
              <a:latin typeface="Arial"/>
            </a:endParaRP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algn="l" pos="0"/>
              </a:tabLst>
            </a:pPr>
            <a:endParaRPr b="0" lang="fr-FR" sz="2600" spc="-1" strike="noStrike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algn="l" pos="0"/>
              </a:tabLst>
            </a:pPr>
            <a:endParaRPr b="0" lang="fr-FR" sz="2600" spc="-1" strike="noStrike">
              <a:latin typeface="Arial"/>
            </a:endParaRPr>
          </a:p>
        </p:txBody>
      </p:sp>
      <p:sp>
        <p:nvSpPr>
          <p:cNvPr id="156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fld id="{14B7A10A-B276-4C3D-867F-10695DAD85BC}" type="slidenum">
              <a:rPr b="0" lang="en-GB" sz="1000" spc="-1" strike="noStrike">
                <a:solidFill>
                  <a:srgbClr val="1f497d"/>
                </a:solidFill>
                <a:latin typeface="Candara"/>
                <a:ea typeface="DejaVu Sans"/>
              </a:rPr>
              <a:t>19</a:t>
            </a:fld>
            <a:endParaRPr b="0" lang="fr-FR" sz="1000" spc="-1" strike="noStrike">
              <a:latin typeface="Arial"/>
            </a:endParaRPr>
          </a:p>
        </p:txBody>
      </p:sp>
      <p:sp>
        <p:nvSpPr>
          <p:cNvPr id="157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lang="fr-FR" sz="3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Remarques importantes </a:t>
            </a:r>
            <a:endParaRPr b="0" lang="fr-FR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itre 1"/>
          <p:cNvSpPr/>
          <p:nvPr/>
        </p:nvSpPr>
        <p:spPr>
          <a:xfrm>
            <a:off x="2167920" y="2719800"/>
            <a:ext cx="8695800" cy="2075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r>
              <a:rPr b="0" lang="fr-FR" sz="3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1. La complexité algorithmique</a:t>
            </a:r>
            <a:br/>
            <a:r>
              <a:rPr b="0" lang="fr-FR" sz="3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2. L'ordre de grandeur asymptotique</a:t>
            </a:r>
            <a:br/>
            <a:r>
              <a:rPr b="0" lang="fr-FR" sz="3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3. Les classes classiques de complexité</a:t>
            </a:r>
            <a:br/>
            <a:endParaRPr b="0" lang="fr-FR" sz="3600" spc="-1" strike="noStrike">
              <a:latin typeface="Arial"/>
            </a:endParaRPr>
          </a:p>
        </p:txBody>
      </p:sp>
      <p:sp>
        <p:nvSpPr>
          <p:cNvPr id="108" name="Titre 1"/>
          <p:cNvSpPr/>
          <p:nvPr/>
        </p:nvSpPr>
        <p:spPr>
          <a:xfrm>
            <a:off x="3624120" y="1355040"/>
            <a:ext cx="4832280" cy="626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ctr">
              <a:lnSpc>
                <a:spcPct val="100000"/>
              </a:lnSpc>
            </a:pPr>
            <a:r>
              <a:rPr b="0" lang="fr-FR" sz="3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Plan </a:t>
            </a:r>
            <a:endParaRPr b="0" lang="fr-FR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Espace réservé du contenu 1"/>
          <p:cNvSpPr/>
          <p:nvPr/>
        </p:nvSpPr>
        <p:spPr>
          <a:xfrm>
            <a:off x="573480" y="2888280"/>
            <a:ext cx="10731960" cy="2675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274320" indent="-272520">
              <a:lnSpc>
                <a:spcPct val="80000"/>
              </a:lnSpc>
              <a:spcBef>
                <a:spcPts val="561"/>
              </a:spcBef>
              <a:buClr>
                <a:srgbClr val="4f81bd"/>
              </a:buClr>
              <a:buFont typeface="Wingdings" charset="2"/>
              <a:buChar char=""/>
            </a:pP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Candara"/>
              </a:rPr>
              <a:t>La complexité d'un algorithme est la quantité de ressources nécessaires pour que cet algorithme accomplit sa tâche. Il existe deux types de complexité :</a:t>
            </a:r>
            <a:endParaRPr b="0" lang="fr-FR" sz="2800" spc="-1" strike="noStrike">
              <a:latin typeface="Arial"/>
            </a:endParaRPr>
          </a:p>
          <a:p>
            <a:pPr marL="1440">
              <a:lnSpc>
                <a:spcPct val="80000"/>
              </a:lnSpc>
              <a:spcBef>
                <a:spcPts val="561"/>
              </a:spcBef>
            </a:pP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Candara"/>
              </a:rPr>
              <a:t> 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Candara"/>
              </a:rPr>
              <a:t>1) </a:t>
            </a:r>
            <a:r>
              <a:rPr b="1" lang="fr-FR" sz="2800" spc="-1" strike="noStrike">
                <a:solidFill>
                  <a:srgbClr val="1f497d"/>
                </a:solidFill>
                <a:latin typeface="Times New Roman"/>
                <a:ea typeface="Candara"/>
              </a:rPr>
              <a:t>La complexité spatiale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Candara"/>
              </a:rPr>
              <a:t> : concerne la taille de la mémoire nécessaire pour l'exécution de l'algorithme.</a:t>
            </a:r>
            <a:endParaRPr b="0" lang="fr-FR" sz="2800" spc="-1" strike="noStrike">
              <a:latin typeface="Arial"/>
            </a:endParaRPr>
          </a:p>
          <a:p>
            <a:pPr>
              <a:lnSpc>
                <a:spcPct val="80000"/>
              </a:lnSpc>
              <a:spcBef>
                <a:spcPts val="561"/>
              </a:spcBef>
              <a:tabLst>
                <a:tab algn="l" pos="0"/>
              </a:tabLst>
            </a:pP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Candara"/>
              </a:rPr>
              <a:t> 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Candara"/>
              </a:rPr>
              <a:t>2) </a:t>
            </a:r>
            <a:r>
              <a:rPr b="1" lang="fr-FR" sz="2800" spc="-1" strike="noStrike">
                <a:solidFill>
                  <a:srgbClr val="1f497d"/>
                </a:solidFill>
                <a:latin typeface="Times New Roman"/>
                <a:ea typeface="Candara"/>
              </a:rPr>
              <a:t>La complexité temporelle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Candara"/>
              </a:rPr>
              <a:t> : concerne le nombre d’instructions élémentaires  qu'il doit exécuter.</a:t>
            </a:r>
            <a:endParaRPr b="0" lang="fr-FR" sz="2800" spc="-1" strike="noStrike">
              <a:latin typeface="Arial"/>
            </a:endParaRP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algn="l" pos="0"/>
              </a:tabLst>
            </a:pPr>
            <a:endParaRPr b="0" lang="fr-FR" sz="2800" spc="-1" strike="noStrike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algn="l" pos="0"/>
              </a:tabLst>
            </a:pPr>
            <a:endParaRPr b="0" lang="fr-FR" sz="2800" spc="-1" strike="noStrike">
              <a:latin typeface="Arial"/>
            </a:endParaRPr>
          </a:p>
        </p:txBody>
      </p:sp>
      <p:sp>
        <p:nvSpPr>
          <p:cNvPr id="110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fld id="{00A6AC55-7C0C-473B-AC00-0C84474923F6}" type="slidenum">
              <a:rPr b="0" lang="en-GB" sz="1000" spc="-1" strike="noStrike">
                <a:solidFill>
                  <a:srgbClr val="1f497d"/>
                </a:solidFill>
                <a:latin typeface="Candara"/>
                <a:ea typeface="DejaVu Sans"/>
              </a:rPr>
              <a:t>2</a:t>
            </a:fld>
            <a:endParaRPr b="0" lang="fr-FR" sz="1000" spc="-1" strike="noStrike">
              <a:latin typeface="Arial"/>
            </a:endParaRPr>
          </a:p>
        </p:txBody>
      </p:sp>
      <p:sp>
        <p:nvSpPr>
          <p:cNvPr id="111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lang="fr-FR" sz="3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1. La complexité algorithmique</a:t>
            </a:r>
            <a:r>
              <a:rPr b="0" lang="fr-FR" sz="3600" spc="-1" strike="noStrike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b="0" lang="fr-FR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Espace réservé du contenu 1"/>
          <p:cNvSpPr/>
          <p:nvPr/>
        </p:nvSpPr>
        <p:spPr>
          <a:xfrm>
            <a:off x="440280" y="2574000"/>
            <a:ext cx="11474640" cy="342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80000"/>
              </a:lnSpc>
              <a:spcBef>
                <a:spcPts val="439"/>
              </a:spcBef>
              <a:tabLst>
                <a:tab algn="l" pos="0"/>
              </a:tabLst>
            </a:pPr>
            <a:endParaRPr b="0" lang="fr-FR" sz="1800" spc="-1" strike="noStrike">
              <a:latin typeface="Arial"/>
            </a:endParaRPr>
          </a:p>
          <a:p>
            <a:pPr marL="274320" indent="-272520">
              <a:lnSpc>
                <a:spcPct val="80000"/>
              </a:lnSpc>
              <a:spcBef>
                <a:spcPts val="439"/>
              </a:spcBef>
              <a:buClr>
                <a:srgbClr val="4f81bd"/>
              </a:buClr>
              <a:buFont typeface="Wingdings" charset="2"/>
              <a:buChar char=""/>
              <a:tabLst>
                <a:tab algn="l" pos="0"/>
              </a:tabLst>
            </a:pP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Candara"/>
              </a:rPr>
              <a:t>La complexité d’un algorithme est toujours mesurée en fonction de la taille des données en entrée (</a:t>
            </a:r>
            <a:r>
              <a:rPr b="0" i="1" lang="fr-FR" sz="2800" spc="-1" strike="noStrike">
                <a:solidFill>
                  <a:srgbClr val="1f497d"/>
                </a:solidFill>
                <a:latin typeface="Times New Roman"/>
                <a:ea typeface="Candara"/>
              </a:rPr>
              <a:t>f(</a:t>
            </a:r>
            <a:r>
              <a:rPr b="1" i="1" lang="fr-FR" sz="2800" spc="-1" strike="noStrike">
                <a:solidFill>
                  <a:srgbClr val="1f497d"/>
                </a:solidFill>
                <a:latin typeface="Times New Roman"/>
                <a:ea typeface="Candara"/>
              </a:rPr>
              <a:t>n), n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Candara"/>
              </a:rPr>
              <a:t> est la taille des données en entrée). </a:t>
            </a:r>
            <a:endParaRPr b="0" lang="fr-FR" sz="2800" spc="-1" strike="noStrike">
              <a:latin typeface="Arial"/>
            </a:endParaRPr>
          </a:p>
          <a:p>
            <a:pPr marL="274320" indent="-272520">
              <a:lnSpc>
                <a:spcPct val="80000"/>
              </a:lnSpc>
              <a:spcBef>
                <a:spcPts val="439"/>
              </a:spcBef>
              <a:buClr>
                <a:srgbClr val="4f81bd"/>
              </a:buClr>
              <a:buFont typeface="Wingdings" charset="2"/>
              <a:buChar char=""/>
              <a:tabLst>
                <a:tab algn="l" pos="0"/>
              </a:tabLst>
            </a:pP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Candara"/>
              </a:rPr>
              <a:t>Pour un algorithme, la complexité est calculé dans le </a:t>
            </a:r>
            <a:r>
              <a:rPr b="1" lang="fr-FR" sz="2800" spc="-1" strike="noStrike">
                <a:solidFill>
                  <a:srgbClr val="1f497d"/>
                </a:solidFill>
                <a:latin typeface="Times New Roman"/>
                <a:ea typeface="Candara"/>
              </a:rPr>
              <a:t>meilleur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Candara"/>
              </a:rPr>
              <a:t>, </a:t>
            </a:r>
            <a:r>
              <a:rPr b="1" lang="fr-FR" sz="2800" spc="-1" strike="noStrike">
                <a:solidFill>
                  <a:srgbClr val="1f497d"/>
                </a:solidFill>
                <a:latin typeface="Times New Roman"/>
                <a:ea typeface="Candara"/>
              </a:rPr>
              <a:t>moyen 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Candara"/>
              </a:rPr>
              <a:t>et le </a:t>
            </a:r>
            <a:r>
              <a:rPr b="1" lang="fr-FR" sz="2800" spc="-1" strike="noStrike">
                <a:solidFill>
                  <a:srgbClr val="1f497d"/>
                </a:solidFill>
                <a:latin typeface="Times New Roman"/>
                <a:ea typeface="Candara"/>
              </a:rPr>
              <a:t>pire 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Candara"/>
              </a:rPr>
              <a:t>des cas.</a:t>
            </a:r>
            <a:endParaRPr b="0" lang="fr-FR" sz="2800" spc="-1" strike="noStrike">
              <a:latin typeface="Arial"/>
            </a:endParaRPr>
          </a:p>
          <a:p>
            <a:pPr marL="274320" indent="-272520">
              <a:lnSpc>
                <a:spcPct val="80000"/>
              </a:lnSpc>
              <a:spcBef>
                <a:spcPts val="439"/>
              </a:spcBef>
              <a:buClr>
                <a:srgbClr val="4f81bd"/>
              </a:buClr>
              <a:buFont typeface="Wingdings" charset="2"/>
              <a:buChar char=""/>
              <a:tabLst>
                <a:tab algn="l" pos="0"/>
              </a:tabLst>
            </a:pP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Candara"/>
              </a:rPr>
              <a:t>Dans la littérature, lorsqu'on parle de la complexité d'un algorithme, il s’agit de la complexité </a:t>
            </a:r>
            <a:r>
              <a:rPr b="1" lang="fr-FR" sz="2800" spc="-1" strike="noStrike">
                <a:solidFill>
                  <a:srgbClr val="1f497d"/>
                </a:solidFill>
                <a:latin typeface="Times New Roman"/>
                <a:ea typeface="Candara"/>
              </a:rPr>
              <a:t>temporelle 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Candara"/>
              </a:rPr>
              <a:t>dans le </a:t>
            </a:r>
            <a:r>
              <a:rPr b="1" lang="fr-FR" sz="2800" spc="-1" strike="noStrike">
                <a:solidFill>
                  <a:srgbClr val="1f497d"/>
                </a:solidFill>
                <a:latin typeface="Times New Roman"/>
                <a:ea typeface="Candara"/>
              </a:rPr>
              <a:t>pire 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Candara"/>
              </a:rPr>
              <a:t>des cas. </a:t>
            </a:r>
            <a:endParaRPr b="0" lang="fr-FR" sz="2800" spc="-1" strike="noStrike">
              <a:latin typeface="Arial"/>
            </a:endParaRPr>
          </a:p>
          <a:p>
            <a:pPr marL="274320" indent="-272520">
              <a:lnSpc>
                <a:spcPct val="80000"/>
              </a:lnSpc>
              <a:spcBef>
                <a:spcPts val="439"/>
              </a:spcBef>
              <a:buClr>
                <a:srgbClr val="4f81bd"/>
              </a:buClr>
              <a:buFont typeface="Wingdings" charset="2"/>
              <a:buChar char=""/>
              <a:tabLst>
                <a:tab algn="l" pos="0"/>
              </a:tabLst>
            </a:pP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Candara"/>
              </a:rPr>
              <a:t>Exemples : </a:t>
            </a:r>
            <a:r>
              <a:rPr b="1" lang="fr-FR" sz="2800" spc="-1" strike="noStrike">
                <a:solidFill>
                  <a:srgbClr val="1f497d"/>
                </a:solidFill>
                <a:latin typeface="Times New Roman"/>
                <a:ea typeface="Candara"/>
              </a:rPr>
              <a:t>f(n) 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Candara"/>
              </a:rPr>
              <a:t>= </a:t>
            </a:r>
            <a:r>
              <a:rPr b="1" lang="fr-FR" sz="2800" spc="-1" strike="noStrike">
                <a:solidFill>
                  <a:srgbClr val="1f497d"/>
                </a:solidFill>
                <a:latin typeface="Times New Roman"/>
                <a:ea typeface="Candara"/>
              </a:rPr>
              <a:t>4n + 10 instructions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Candara"/>
              </a:rPr>
              <a:t>, </a:t>
            </a:r>
            <a:r>
              <a:rPr b="1" lang="fr-FR" sz="2800" spc="-1" strike="noStrike">
                <a:solidFill>
                  <a:srgbClr val="1f497d"/>
                </a:solidFill>
                <a:latin typeface="Times New Roman"/>
                <a:ea typeface="Candara"/>
              </a:rPr>
              <a:t>f(n) 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Candara"/>
              </a:rPr>
              <a:t>= </a:t>
            </a:r>
            <a:r>
              <a:rPr b="1" lang="fr-FR" sz="2800" spc="-1" strike="noStrike">
                <a:solidFill>
                  <a:srgbClr val="1f497d"/>
                </a:solidFill>
                <a:latin typeface="Times New Roman"/>
                <a:ea typeface="Candara"/>
              </a:rPr>
              <a:t>n</a:t>
            </a:r>
            <a:r>
              <a:rPr b="1" lang="fr-FR" sz="2800" spc="-1" strike="noStrike" baseline="30000">
                <a:solidFill>
                  <a:srgbClr val="1f497d"/>
                </a:solidFill>
                <a:latin typeface="Times New Roman"/>
                <a:ea typeface="Candara"/>
              </a:rPr>
              <a:t>2</a:t>
            </a:r>
            <a:r>
              <a:rPr b="1" lang="fr-FR" sz="2800" spc="-1" strike="noStrike">
                <a:solidFill>
                  <a:srgbClr val="1f497d"/>
                </a:solidFill>
                <a:latin typeface="Times New Roman"/>
                <a:ea typeface="Candara"/>
              </a:rPr>
              <a:t> + 3n + 1 instructions, </a:t>
            </a:r>
            <a:endParaRPr b="0" lang="fr-FR" sz="2800" spc="-1" strike="noStrike">
              <a:latin typeface="Arial"/>
            </a:endParaRPr>
          </a:p>
          <a:p>
            <a:pPr marL="1440">
              <a:lnSpc>
                <a:spcPct val="80000"/>
              </a:lnSpc>
              <a:spcBef>
                <a:spcPts val="439"/>
              </a:spcBef>
              <a:tabLst>
                <a:tab algn="l" pos="0"/>
              </a:tabLst>
            </a:pPr>
            <a:r>
              <a:rPr b="1" lang="fr-FR" sz="2800" spc="-1" strike="noStrike">
                <a:solidFill>
                  <a:srgbClr val="1f497d"/>
                </a:solidFill>
                <a:latin typeface="Times New Roman"/>
                <a:ea typeface="Candara"/>
              </a:rPr>
              <a:t> </a:t>
            </a:r>
            <a:r>
              <a:rPr b="0" lang="fr-FR" sz="2800" spc="-1" strike="noStrike">
                <a:solidFill>
                  <a:srgbClr val="1f497d"/>
                </a:solidFill>
                <a:latin typeface="Times New Roman"/>
                <a:ea typeface="Candara"/>
              </a:rPr>
              <a:t>etc...</a:t>
            </a:r>
            <a:endParaRPr b="0" lang="fr-FR" sz="2800" spc="-1" strike="noStrike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algn="l" pos="0"/>
              </a:tabLst>
            </a:pPr>
            <a:endParaRPr b="0" lang="fr-FR" sz="2800" spc="-1" strike="noStrike">
              <a:latin typeface="Arial"/>
            </a:endParaRPr>
          </a:p>
        </p:txBody>
      </p:sp>
      <p:sp>
        <p:nvSpPr>
          <p:cNvPr id="113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fld id="{0D5D6FD3-D960-439A-A5B3-0D965AB692F9}" type="slidenum">
              <a:rPr b="0" lang="en-GB" sz="1000" spc="-1" strike="noStrike">
                <a:solidFill>
                  <a:srgbClr val="1f497d"/>
                </a:solidFill>
                <a:latin typeface="Candara"/>
                <a:ea typeface="DejaVu Sans"/>
              </a:rPr>
              <a:t>4</a:t>
            </a:fld>
            <a:endParaRPr b="0" lang="fr-FR" sz="1000" spc="-1" strike="noStrike">
              <a:latin typeface="Arial"/>
            </a:endParaRPr>
          </a:p>
        </p:txBody>
      </p:sp>
      <p:sp>
        <p:nvSpPr>
          <p:cNvPr id="114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lang="fr-FR" sz="3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1. La complexité algorithmique</a:t>
            </a:r>
            <a:r>
              <a:rPr b="0" lang="fr-FR" sz="3600" spc="-1" strike="noStrike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b="0" lang="fr-FR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Espace réservé du contenu 1"/>
          <p:cNvSpPr/>
          <p:nvPr/>
        </p:nvSpPr>
        <p:spPr>
          <a:xfrm>
            <a:off x="939240" y="2607480"/>
            <a:ext cx="10131480" cy="3182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274320" indent="-272520" algn="just">
              <a:lnSpc>
                <a:spcPct val="80000"/>
              </a:lnSpc>
              <a:spcBef>
                <a:spcPts val="479"/>
              </a:spcBef>
              <a:buClr>
                <a:srgbClr val="4f81bd"/>
              </a:buClr>
              <a:buFont typeface="Wingdings" charset="2"/>
              <a:buChar char=""/>
            </a:pP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L'ordre de grandeur asymptotique (grand O) d'une fonction:</a:t>
            </a:r>
            <a:endParaRPr b="0" lang="fr-FR" sz="2400" spc="-1" strike="noStrike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 </a:t>
            </a: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Soient</a:t>
            </a:r>
            <a:r>
              <a:rPr b="1" lang="fr-FR" sz="2400" spc="-1" strike="noStrike">
                <a:solidFill>
                  <a:srgbClr val="1f497d"/>
                </a:solidFill>
                <a:latin typeface="Candara"/>
                <a:ea typeface="Candara"/>
              </a:rPr>
              <a:t> </a:t>
            </a: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deux fonctions </a:t>
            </a:r>
            <a:r>
              <a:rPr b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f(n)</a:t>
            </a: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 et </a:t>
            </a:r>
            <a:r>
              <a:rPr b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g(n)</a:t>
            </a: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, on dit que </a:t>
            </a:r>
            <a:r>
              <a:rPr b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f(n)</a:t>
            </a: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 est en </a:t>
            </a:r>
            <a:r>
              <a:rPr b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O(g(s))</a:t>
            </a: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 ou bien </a:t>
            </a:r>
            <a:r>
              <a:rPr b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f(n)</a:t>
            </a: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 ∈ </a:t>
            </a:r>
            <a:r>
              <a:rPr b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O(g(s))</a:t>
            </a: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 si : </a:t>
            </a:r>
            <a:endParaRPr b="0" lang="fr-FR" sz="2400" spc="-1" strike="noStrike">
              <a:latin typeface="Arial"/>
            </a:endParaRPr>
          </a:p>
          <a:p>
            <a:pPr algn="ctr">
              <a:lnSpc>
                <a:spcPct val="8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 </a:t>
            </a:r>
            <a:r>
              <a:rPr b="1" lang="fr-FR" sz="2400" spc="-1" strike="noStrike">
                <a:solidFill>
                  <a:srgbClr val="1f497d"/>
                </a:solidFill>
                <a:latin typeface="Candara"/>
                <a:ea typeface="Candara"/>
              </a:rPr>
              <a:t>∃</a:t>
            </a:r>
            <a:r>
              <a:rPr b="1" i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n</a:t>
            </a:r>
            <a:r>
              <a:rPr b="1" i="1" lang="fr-FR" sz="2400" spc="-1" strike="noStrike" baseline="-25000">
                <a:solidFill>
                  <a:srgbClr val="1f497d"/>
                </a:solidFill>
                <a:latin typeface="Times New Roman"/>
                <a:ea typeface="Candara"/>
              </a:rPr>
              <a:t>0</a:t>
            </a:r>
            <a:r>
              <a:rPr b="1" i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, </a:t>
            </a:r>
            <a:r>
              <a:rPr b="1" lang="fr-FR" sz="2400" spc="-1" strike="noStrike">
                <a:solidFill>
                  <a:srgbClr val="1f497d"/>
                </a:solidFill>
                <a:latin typeface="Candara"/>
                <a:ea typeface="Candara"/>
              </a:rPr>
              <a:t>∃</a:t>
            </a:r>
            <a:r>
              <a:rPr b="1" i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c, </a:t>
            </a:r>
            <a:r>
              <a:rPr b="0" lang="fr-FR" sz="2400" spc="-1" strike="noStrike">
                <a:solidFill>
                  <a:srgbClr val="1f497d"/>
                </a:solidFill>
                <a:latin typeface="Candara"/>
                <a:ea typeface="Candara"/>
              </a:rPr>
              <a:t>∀</a:t>
            </a:r>
            <a:r>
              <a:rPr b="1" i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n ≥ n</a:t>
            </a:r>
            <a:r>
              <a:rPr b="1" i="1" lang="fr-FR" sz="2400" spc="-1" strike="noStrike" baseline="-25000">
                <a:solidFill>
                  <a:srgbClr val="1f497d"/>
                </a:solidFill>
                <a:latin typeface="Times New Roman"/>
                <a:ea typeface="Candara"/>
              </a:rPr>
              <a:t>0</a:t>
            </a:r>
            <a:r>
              <a:rPr b="1" i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  f(n) ≤ g(n)×c</a:t>
            </a: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 où </a:t>
            </a:r>
            <a:r>
              <a:rPr b="1" i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c</a:t>
            </a: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 est une constante.</a:t>
            </a:r>
            <a:br/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  </a:t>
            </a:r>
            <a:endParaRPr b="0" lang="fr-FR" sz="2400" spc="-1" strike="noStrike">
              <a:latin typeface="Arial"/>
            </a:endParaRPr>
          </a:p>
          <a:p>
            <a:pPr marL="457200" indent="-456840">
              <a:lnSpc>
                <a:spcPct val="80000"/>
              </a:lnSpc>
              <a:spcBef>
                <a:spcPts val="479"/>
              </a:spcBef>
              <a:buClr>
                <a:srgbClr val="1f497d"/>
              </a:buClr>
              <a:buFont typeface="Wingdings" charset="2"/>
              <a:buChar char=""/>
              <a:tabLst>
                <a:tab algn="l" pos="0"/>
              </a:tabLst>
            </a:pP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C’est à dire à partir d'un seuil </a:t>
            </a:r>
            <a:r>
              <a:rPr b="1" i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n</a:t>
            </a:r>
            <a:r>
              <a:rPr b="1" i="1" lang="fr-FR" sz="2400" spc="-1" strike="noStrike" baseline="-25000">
                <a:solidFill>
                  <a:srgbClr val="1f497d"/>
                </a:solidFill>
                <a:latin typeface="Times New Roman"/>
                <a:ea typeface="Candara"/>
              </a:rPr>
              <a:t>0</a:t>
            </a: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, la fonction </a:t>
            </a:r>
            <a:r>
              <a:rPr b="1" i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f(n) </a:t>
            </a: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est dominée par </a:t>
            </a:r>
            <a:r>
              <a:rPr b="1" i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g(n)×c</a:t>
            </a: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. Exemples : </a:t>
            </a:r>
            <a:endParaRPr b="0" lang="fr-FR" sz="2400" spc="-1" strike="noStrike">
              <a:latin typeface="Arial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      </a:t>
            </a:r>
            <a:r>
              <a:rPr b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f(n)</a:t>
            </a: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 =</a:t>
            </a:r>
            <a:r>
              <a:rPr b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 n×4 + 10</a:t>
            </a: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 est en </a:t>
            </a:r>
            <a:r>
              <a:rPr b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O(n),  f(n)</a:t>
            </a: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 = </a:t>
            </a:r>
            <a:r>
              <a:rPr b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n</a:t>
            </a:r>
            <a:r>
              <a:rPr b="1" lang="fr-FR" sz="2400" spc="-1" strike="noStrike" baseline="30000">
                <a:solidFill>
                  <a:srgbClr val="1f497d"/>
                </a:solidFill>
                <a:latin typeface="Times New Roman"/>
                <a:ea typeface="Candara"/>
              </a:rPr>
              <a:t>2</a:t>
            </a:r>
            <a:r>
              <a:rPr b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 + 3n + 1</a:t>
            </a: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 est en </a:t>
            </a:r>
            <a:r>
              <a:rPr b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O(n</a:t>
            </a:r>
            <a:r>
              <a:rPr b="1" lang="fr-FR" sz="2400" spc="-1" strike="noStrike" baseline="30000">
                <a:solidFill>
                  <a:srgbClr val="1f497d"/>
                </a:solidFill>
                <a:latin typeface="Times New Roman"/>
                <a:ea typeface="Candara"/>
              </a:rPr>
              <a:t>2</a:t>
            </a:r>
            <a:r>
              <a:rPr b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)</a:t>
            </a: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.</a:t>
            </a:r>
            <a:endParaRPr b="0" lang="fr-FR" sz="2400" spc="-1" strike="noStrike">
              <a:latin typeface="Arial"/>
            </a:endParaRPr>
          </a:p>
          <a:p>
            <a:pPr marL="458640" indent="-456840" algn="just">
              <a:lnSpc>
                <a:spcPct val="80000"/>
              </a:lnSpc>
              <a:spcBef>
                <a:spcPts val="479"/>
              </a:spcBef>
              <a:buClr>
                <a:srgbClr val="4f81bd"/>
              </a:buClr>
              <a:buFont typeface="Wingdings" charset="2"/>
              <a:buChar char=""/>
              <a:tabLst>
                <a:tab algn="l" pos="0"/>
              </a:tabLst>
            </a:pPr>
            <a:r>
              <a:rPr b="1" i="1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Pour évaluer et comparer les performances des algorithmes, on utilise souvent l’ordre de grandeur de la complexité. </a:t>
            </a:r>
            <a:r>
              <a:rPr b="0" lang="fr-FR" sz="2800" spc="-1" strike="noStrike">
                <a:solidFill>
                  <a:srgbClr val="1f497d"/>
                </a:solidFill>
                <a:latin typeface="Consolas"/>
                <a:ea typeface="Candara"/>
              </a:rPr>
              <a:t> </a:t>
            </a:r>
            <a:endParaRPr b="0" lang="fr-FR" sz="2800" spc="-1" strike="noStrike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algn="l" pos="0"/>
              </a:tabLst>
            </a:pPr>
            <a:endParaRPr b="0" lang="fr-FR" sz="2800" spc="-1" strike="noStrike">
              <a:latin typeface="Arial"/>
            </a:endParaRPr>
          </a:p>
        </p:txBody>
      </p:sp>
      <p:sp>
        <p:nvSpPr>
          <p:cNvPr id="116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fld id="{D70CF8C0-8B93-41C8-9885-7BB4441CDD12}" type="slidenum">
              <a:rPr b="0" lang="en-GB" sz="1000" spc="-1" strike="noStrike">
                <a:solidFill>
                  <a:srgbClr val="1f497d"/>
                </a:solidFill>
                <a:latin typeface="Candara"/>
                <a:ea typeface="DejaVu Sans"/>
              </a:rPr>
              <a:t>5</a:t>
            </a:fld>
            <a:endParaRPr b="0" lang="fr-FR" sz="1000" spc="-1" strike="noStrike">
              <a:latin typeface="Arial"/>
            </a:endParaRPr>
          </a:p>
        </p:txBody>
      </p:sp>
      <p:sp>
        <p:nvSpPr>
          <p:cNvPr id="117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lang="fr-FR" sz="3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2. L'ordre</a:t>
            </a:r>
            <a:r>
              <a:rPr b="0" lang="fr-FR" sz="3600" spc="-1" strike="noStrike">
                <a:solidFill>
                  <a:srgbClr val="ffffff"/>
                </a:solidFill>
                <a:latin typeface="Times New Roman"/>
                <a:ea typeface="Candara"/>
              </a:rPr>
              <a:t> de grandeur asymptotique</a:t>
            </a:r>
            <a:r>
              <a:rPr b="0" lang="fr-FR" sz="3600" spc="-1" strike="noStrike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b="0" lang="fr-FR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Espace réservé du contenu 1"/>
          <p:cNvSpPr/>
          <p:nvPr/>
        </p:nvSpPr>
        <p:spPr>
          <a:xfrm>
            <a:off x="1325520" y="2290320"/>
            <a:ext cx="9401400" cy="424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just">
              <a:lnSpc>
                <a:spcPct val="8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fr-FR" sz="2400" spc="-1" strike="noStrike">
                <a:solidFill>
                  <a:srgbClr val="1f497d"/>
                </a:solidFill>
                <a:latin typeface="Times New Roman"/>
                <a:ea typeface="Candara"/>
              </a:rPr>
              <a:t>Les classes classiques de complexité :</a:t>
            </a:r>
            <a:endParaRPr b="0" lang="fr-FR" sz="2400" spc="-1" strike="noStrike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algn="l" pos="0"/>
              </a:tabLst>
            </a:pPr>
            <a:endParaRPr b="0" lang="fr-FR" sz="2400" spc="-1" strike="noStrike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algn="l" pos="0"/>
              </a:tabLst>
            </a:pPr>
            <a:endParaRPr b="0" lang="fr-FR" sz="2400" spc="-1" strike="noStrike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algn="l" pos="0"/>
              </a:tabLst>
            </a:pPr>
            <a:endParaRPr b="0" lang="fr-FR" sz="2400" spc="-1" strike="noStrike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algn="l" pos="0"/>
              </a:tabLst>
            </a:pPr>
            <a:endParaRPr b="0" lang="fr-FR" sz="2400" spc="-1" strike="noStrike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algn="l" pos="0"/>
              </a:tabLst>
            </a:pPr>
            <a:endParaRPr b="0" lang="fr-FR" sz="2400" spc="-1" strike="noStrike">
              <a:latin typeface="Arial"/>
            </a:endParaRPr>
          </a:p>
        </p:txBody>
      </p:sp>
      <p:sp>
        <p:nvSpPr>
          <p:cNvPr id="119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fld id="{41075699-CA18-44AB-AA9E-0028822ED332}" type="slidenum">
              <a:rPr b="0" lang="en-GB" sz="1000" spc="-1" strike="noStrike">
                <a:solidFill>
                  <a:srgbClr val="1f497d"/>
                </a:solidFill>
                <a:latin typeface="Candara"/>
                <a:ea typeface="DejaVu Sans"/>
              </a:rPr>
              <a:t>6</a:t>
            </a:fld>
            <a:endParaRPr b="0" lang="fr-FR" sz="1000" spc="-1" strike="noStrike">
              <a:latin typeface="Arial"/>
            </a:endParaRPr>
          </a:p>
        </p:txBody>
      </p:sp>
      <p:sp>
        <p:nvSpPr>
          <p:cNvPr id="120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lang="fr-FR" sz="3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3. Les classes classiques de complexité</a:t>
            </a:r>
            <a:endParaRPr b="0" lang="fr-FR" sz="3600" spc="-1" strike="noStrike">
              <a:latin typeface="Arial"/>
            </a:endParaRPr>
          </a:p>
        </p:txBody>
      </p:sp>
      <p:graphicFrame>
        <p:nvGraphicFramePr>
          <p:cNvPr id="121" name="Tableau 5"/>
          <p:cNvGraphicFramePr/>
          <p:nvPr/>
        </p:nvGraphicFramePr>
        <p:xfrm>
          <a:off x="3512160" y="2828880"/>
          <a:ext cx="5153040" cy="3162960"/>
        </p:xfrm>
        <a:graphic>
          <a:graphicData uri="http://schemas.openxmlformats.org/drawingml/2006/table">
            <a:tbl>
              <a:tblPr/>
              <a:tblGrid>
                <a:gridCol w="2576520"/>
                <a:gridCol w="2576880"/>
              </a:tblGrid>
              <a:tr h="344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r-FR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O : ordre de grandeur</a:t>
                      </a:r>
                      <a:endParaRPr b="0" lang="fr-FR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fr-FR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Type de complexité</a:t>
                      </a:r>
                      <a:endParaRPr b="0" lang="fr-FR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344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r-FR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O(1)</a:t>
                      </a:r>
                      <a:endParaRPr b="0" lang="fr-FR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r-FR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Constante</a:t>
                      </a:r>
                      <a:endParaRPr b="0" lang="fr-FR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44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r-FR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O(log(n))</a:t>
                      </a:r>
                      <a:endParaRPr b="0" lang="fr-FR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fr-FR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Logarithmique</a:t>
                      </a:r>
                      <a:endParaRPr b="0" lang="fr-FR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344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r-FR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O(n)</a:t>
                      </a:r>
                      <a:endParaRPr b="0" lang="fr-FR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r-FR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Linéaire</a:t>
                      </a:r>
                      <a:endParaRPr b="0" lang="fr-FR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44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r-FR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O(nlog(n))</a:t>
                      </a:r>
                      <a:endParaRPr b="0" lang="fr-FR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r-FR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Quasi-linéaire</a:t>
                      </a:r>
                      <a:endParaRPr b="0" lang="fr-FR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3646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r-FR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O(n</a:t>
                      </a:r>
                      <a:r>
                        <a:rPr b="0" lang="fr-FR" sz="1800" spc="-1" strike="noStrike" baseline="3000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</a:t>
                      </a:r>
                      <a:r>
                        <a:rPr b="0" lang="fr-FR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)</a:t>
                      </a:r>
                      <a:endParaRPr b="0" lang="fr-FR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r-FR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Quadratique</a:t>
                      </a:r>
                      <a:endParaRPr b="0" lang="fr-FR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646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r-FR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O(n</a:t>
                      </a:r>
                      <a:r>
                        <a:rPr b="0" lang="fr-FR" sz="1800" spc="-1" strike="noStrike" baseline="3000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3</a:t>
                      </a:r>
                      <a:r>
                        <a:rPr b="0" lang="fr-FR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) </a:t>
                      </a:r>
                      <a:endParaRPr b="0" lang="fr-FR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r-FR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Cubique</a:t>
                      </a:r>
                      <a:endParaRPr b="0" lang="fr-FR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3646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r-FR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O(c</a:t>
                      </a:r>
                      <a:r>
                        <a:rPr b="0" lang="fr-FR" sz="1800" spc="-1" strike="noStrike" baseline="3000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n</a:t>
                      </a:r>
                      <a:r>
                        <a:rPr b="0" lang="fr-FR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)</a:t>
                      </a:r>
                      <a:endParaRPr b="0" lang="fr-FR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r-FR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Exponentielle</a:t>
                      </a:r>
                      <a:endParaRPr b="0" lang="fr-FR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448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r-FR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O(n!)</a:t>
                      </a:r>
                      <a:endParaRPr b="0" lang="fr-FR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r-FR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Factorielle</a:t>
                      </a:r>
                      <a:endParaRPr b="0" lang="fr-FR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itre 1"/>
          <p:cNvSpPr/>
          <p:nvPr/>
        </p:nvSpPr>
        <p:spPr>
          <a:xfrm>
            <a:off x="1724040" y="2156760"/>
            <a:ext cx="8742960" cy="1779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rmAutofit/>
          </a:bodyPr>
          <a:p>
            <a:pPr algn="ctr">
              <a:lnSpc>
                <a:spcPct val="100000"/>
              </a:lnSpc>
            </a:pPr>
            <a:r>
              <a:rPr b="0" lang="fr-FR" sz="4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Chapitre 2 :</a:t>
            </a:r>
            <a:br/>
            <a:r>
              <a:rPr b="0" lang="fr-FR" sz="40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 Les tables de hachage</a:t>
            </a:r>
            <a:endParaRPr b="0" lang="fr-FR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itre 1"/>
          <p:cNvSpPr/>
          <p:nvPr/>
        </p:nvSpPr>
        <p:spPr>
          <a:xfrm>
            <a:off x="2167920" y="2053080"/>
            <a:ext cx="8695800" cy="2742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r>
              <a:rPr b="0" lang="fr-FR" sz="28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1. Introduction</a:t>
            </a:r>
            <a:br/>
            <a:r>
              <a:rPr b="0" lang="fr-FR" sz="28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2. Définition d'une table de hachage</a:t>
            </a:r>
            <a:br/>
            <a:r>
              <a:rPr b="0" lang="fr-FR" sz="28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3. Problème de collision</a:t>
            </a:r>
            <a:br/>
            <a:r>
              <a:rPr b="0" lang="fr-FR" sz="28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4. Le chainage</a:t>
            </a:r>
            <a:br/>
            <a:r>
              <a:rPr b="0" lang="fr-FR" sz="28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5. Adressage ouvert</a:t>
            </a:r>
            <a:br/>
            <a:r>
              <a:rPr b="0" lang="fr-FR" sz="28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6. Problème de grumelage</a:t>
            </a:r>
            <a:endParaRPr b="0" lang="fr-FR" sz="2800" spc="-1" strike="noStrike">
              <a:latin typeface="Arial"/>
            </a:endParaRPr>
          </a:p>
        </p:txBody>
      </p:sp>
      <p:sp>
        <p:nvSpPr>
          <p:cNvPr id="124" name="Titre 1"/>
          <p:cNvSpPr/>
          <p:nvPr/>
        </p:nvSpPr>
        <p:spPr>
          <a:xfrm>
            <a:off x="3624120" y="1174320"/>
            <a:ext cx="4832280" cy="626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ctr">
              <a:lnSpc>
                <a:spcPct val="100000"/>
              </a:lnSpc>
            </a:pPr>
            <a:r>
              <a:rPr b="0" lang="fr-FR" sz="3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Plan </a:t>
            </a:r>
            <a:endParaRPr b="0" lang="fr-FR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Application>LibreOffice/7.1.0.3$Windows_X86_64 LibreOffice_project/f6099ecf3d29644b5008cc8f48f42f4a40986e4c</Application>
  <AppVersion>15.0000</AppVersion>
  <Words>0</Words>
  <Paragraphs>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2022-08-03T08:44:48Z</dcterms:created>
  <dc:creator/>
  <dc:description/>
  <dc:language>fr-FR</dc:language>
  <cp:lastModifiedBy/>
  <dcterms:modified xsi:type="dcterms:W3CDTF">2022-10-09T21:28:59Z</dcterms:modified>
  <cp:revision>1010</cp:revision>
  <dc:subject/>
  <dc:title>Présentation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5</vt:i4>
  </property>
  <property fmtid="{D5CDD505-2E9C-101B-9397-08002B2CF9AE}" pid="3" name="PresentationFormat">
    <vt:lpwstr>Grand écran</vt:lpwstr>
  </property>
  <property fmtid="{D5CDD505-2E9C-101B-9397-08002B2CF9AE}" pid="4" name="Slides">
    <vt:i4>20</vt:i4>
  </property>
</Properties>
</file>