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8878-F335-4C14-923D-65C12BDCD472}" type="datetimeFigureOut">
              <a:rPr lang="fr-FR" smtClean="0"/>
              <a:pPr/>
              <a:t>13/10/2022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F473-7E51-494F-A72B-3BC196B1C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8878-F335-4C14-923D-65C12BDCD472}" type="datetimeFigureOut">
              <a:rPr lang="fr-FR" smtClean="0"/>
              <a:pPr/>
              <a:t>13/10/2022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F473-7E51-494F-A72B-3BC196B1C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8878-F335-4C14-923D-65C12BDCD472}" type="datetimeFigureOut">
              <a:rPr lang="fr-FR" smtClean="0"/>
              <a:pPr/>
              <a:t>13/10/2022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F473-7E51-494F-A72B-3BC196B1C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8878-F335-4C14-923D-65C12BDCD472}" type="datetimeFigureOut">
              <a:rPr lang="fr-FR" smtClean="0"/>
              <a:pPr/>
              <a:t>13/10/2022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F473-7E51-494F-A72B-3BC196B1C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8878-F335-4C14-923D-65C12BDCD472}" type="datetimeFigureOut">
              <a:rPr lang="fr-FR" smtClean="0"/>
              <a:pPr/>
              <a:t>13/10/2022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F473-7E51-494F-A72B-3BC196B1C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8878-F335-4C14-923D-65C12BDCD472}" type="datetimeFigureOut">
              <a:rPr lang="fr-FR" smtClean="0"/>
              <a:pPr/>
              <a:t>13/10/2022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F473-7E51-494F-A72B-3BC196B1C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8878-F335-4C14-923D-65C12BDCD472}" type="datetimeFigureOut">
              <a:rPr lang="fr-FR" smtClean="0"/>
              <a:pPr/>
              <a:t>13/10/2022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F473-7E51-494F-A72B-3BC196B1C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8878-F335-4C14-923D-65C12BDCD472}" type="datetimeFigureOut">
              <a:rPr lang="fr-FR" smtClean="0"/>
              <a:pPr/>
              <a:t>13/10/2022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F473-7E51-494F-A72B-3BC196B1C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8878-F335-4C14-923D-65C12BDCD472}" type="datetimeFigureOut">
              <a:rPr lang="fr-FR" smtClean="0"/>
              <a:pPr/>
              <a:t>13/10/2022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F473-7E51-494F-A72B-3BC196B1C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8878-F335-4C14-923D-65C12BDCD472}" type="datetimeFigureOut">
              <a:rPr lang="fr-FR" smtClean="0"/>
              <a:pPr/>
              <a:t>13/10/2022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F473-7E51-494F-A72B-3BC196B1C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E8878-F335-4C14-923D-65C12BDCD472}" type="datetimeFigureOut">
              <a:rPr lang="fr-FR" smtClean="0"/>
              <a:pPr/>
              <a:t>13/10/2022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3F473-7E51-494F-A72B-3BC196B1C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E8878-F335-4C14-923D-65C12BDCD472}" type="datetimeFigureOut">
              <a:rPr lang="fr-FR" smtClean="0"/>
              <a:pPr/>
              <a:t>13/10/2022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3F473-7E51-494F-A72B-3BC196B1C0E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2780928"/>
            <a:ext cx="8134672" cy="173062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rtl="1"/>
            <a:r>
              <a:rPr lang="fr-FR" dirty="0" smtClean="0">
                <a:solidFill>
                  <a:srgbClr val="FF0000"/>
                </a:solidFill>
                <a:latin typeface="Comic Sans MS" pitchFamily="66" charset="0"/>
              </a:rPr>
              <a:t>La capacité d’autofinancement </a:t>
            </a:r>
            <a:br>
              <a:rPr lang="fr-FR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ar-DZ" dirty="0" smtClean="0">
                <a:solidFill>
                  <a:srgbClr val="FF0000"/>
                </a:solidFill>
                <a:latin typeface="Comic Sans MS" pitchFamily="66" charset="0"/>
              </a:rPr>
              <a:t>القدرة على التمويل الذاتي </a:t>
            </a:r>
            <a:endParaRPr lang="fr-FR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26469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DZ" sz="2800" b="1" dirty="0" smtClean="0">
                <a:solidFill>
                  <a:srgbClr val="FF0000"/>
                </a:solidFill>
              </a:rPr>
              <a:t>1- تعريف القدرة على التمويل الذاتي </a:t>
            </a:r>
            <a:r>
              <a:rPr lang="fr-FR" sz="2800" b="1" dirty="0" smtClean="0">
                <a:solidFill>
                  <a:srgbClr val="FF0000"/>
                </a:solidFill>
              </a:rPr>
              <a:t>la CAF </a:t>
            </a:r>
          </a:p>
          <a:p>
            <a:pPr algn="r" rtl="1">
              <a:buNone/>
            </a:pPr>
            <a:r>
              <a:rPr lang="ar-DZ" dirty="0" smtClean="0"/>
              <a:t>هي الموارد الداخلية المحتملة الناتجة عن نشاط المؤسسة خلال سنة مالية </a:t>
            </a:r>
            <a:r>
              <a:rPr lang="ar-DZ" dirty="0" err="1" smtClean="0"/>
              <a:t>معينة.</a:t>
            </a:r>
            <a:r>
              <a:rPr lang="ar-DZ" dirty="0" smtClean="0"/>
              <a:t> تصبح هذه المصادر المالية بحوزة المؤسسة لتمويل احتياجاتها بعدما تحصل فعلا المنتجات و تصرف </a:t>
            </a:r>
            <a:r>
              <a:rPr lang="ar-DZ" dirty="0" err="1" smtClean="0"/>
              <a:t>النفقات.</a:t>
            </a:r>
            <a:r>
              <a:rPr lang="ar-DZ" dirty="0" smtClean="0"/>
              <a:t>  تعتبر</a:t>
            </a:r>
            <a:r>
              <a:rPr lang="en-US" dirty="0" smtClean="0"/>
              <a:t> </a:t>
            </a:r>
            <a:r>
              <a:rPr lang="fr-FR" dirty="0" smtClean="0"/>
              <a:t>La CAF</a:t>
            </a:r>
            <a:r>
              <a:rPr lang="ar-DZ" dirty="0" smtClean="0"/>
              <a:t>، مؤشر أداء تسيير </a:t>
            </a:r>
            <a:r>
              <a:rPr lang="ar-DZ" dirty="0" err="1" smtClean="0"/>
              <a:t>للمؤسسة.</a:t>
            </a:r>
            <a:r>
              <a:rPr lang="ar-DZ" dirty="0" smtClean="0"/>
              <a:t> </a:t>
            </a:r>
          </a:p>
          <a:p>
            <a:pPr algn="r" rtl="1">
              <a:buNone/>
            </a:pPr>
            <a:r>
              <a:rPr lang="ar-DZ" sz="2800" b="1" dirty="0" smtClean="0">
                <a:solidFill>
                  <a:srgbClr val="FF0000"/>
                </a:solidFill>
              </a:rPr>
              <a:t>2- استعمالات </a:t>
            </a:r>
            <a:r>
              <a:rPr lang="fr-FR" sz="2800" b="1" dirty="0" smtClean="0">
                <a:solidFill>
                  <a:srgbClr val="FF0000"/>
                </a:solidFill>
              </a:rPr>
              <a:t>la CAF</a:t>
            </a:r>
          </a:p>
          <a:p>
            <a:pPr algn="r" rtl="1">
              <a:buNone/>
            </a:pPr>
            <a:r>
              <a:rPr lang="ar-DZ" sz="2800" dirty="0" smtClean="0">
                <a:solidFill>
                  <a:schemeClr val="tx1"/>
                </a:solidFill>
              </a:rPr>
              <a:t>تعتبر </a:t>
            </a:r>
            <a:r>
              <a:rPr lang="fr-FR" sz="2800" dirty="0" smtClean="0">
                <a:solidFill>
                  <a:schemeClr val="tx1"/>
                </a:solidFill>
              </a:rPr>
              <a:t>La CAF</a:t>
            </a:r>
            <a:r>
              <a:rPr lang="ar-DZ" sz="2800" dirty="0" smtClean="0">
                <a:solidFill>
                  <a:schemeClr val="tx1"/>
                </a:solidFill>
              </a:rPr>
              <a:t>، مصدر رئيسي لضمان استمرارية المؤسسة و تطورها, بفضلها تستطيع </a:t>
            </a:r>
            <a:r>
              <a:rPr lang="ar-DZ" sz="2800" dirty="0" err="1" smtClean="0">
                <a:solidFill>
                  <a:schemeClr val="tx1"/>
                </a:solidFill>
              </a:rPr>
              <a:t>المؤسسة:</a:t>
            </a:r>
            <a:endParaRPr lang="ar-DZ" sz="2800" dirty="0" smtClean="0">
              <a:solidFill>
                <a:schemeClr val="tx1"/>
              </a:solidFill>
            </a:endParaRPr>
          </a:p>
          <a:p>
            <a:pPr algn="r" rtl="1">
              <a:buFontTx/>
              <a:buChar char="-"/>
            </a:pPr>
            <a:r>
              <a:rPr lang="ar-DZ" sz="2800" dirty="0" smtClean="0">
                <a:solidFill>
                  <a:schemeClr val="tx1"/>
                </a:solidFill>
              </a:rPr>
              <a:t>تمويل كل او جزء من الاستثمارات </a:t>
            </a:r>
            <a:r>
              <a:rPr lang="ar-DZ" sz="2800" dirty="0" err="1" smtClean="0">
                <a:solidFill>
                  <a:schemeClr val="tx1"/>
                </a:solidFill>
              </a:rPr>
              <a:t>الجديدة,</a:t>
            </a:r>
            <a:endParaRPr lang="ar-DZ" sz="2800" dirty="0" smtClean="0">
              <a:solidFill>
                <a:schemeClr val="tx1"/>
              </a:solidFill>
            </a:endParaRPr>
          </a:p>
          <a:p>
            <a:pPr algn="r" rtl="1">
              <a:buFontTx/>
              <a:buChar char="-"/>
            </a:pPr>
            <a:r>
              <a:rPr lang="ar-DZ" sz="2800" dirty="0" smtClean="0">
                <a:solidFill>
                  <a:schemeClr val="tx1"/>
                </a:solidFill>
              </a:rPr>
              <a:t>تعزيز رأس مالها العامل و بالتالي خزينتها و قدرتها على تسديد الديون.</a:t>
            </a:r>
          </a:p>
          <a:p>
            <a:pPr algn="r" rtl="1">
              <a:buFontTx/>
              <a:buChar char="-"/>
            </a:pPr>
            <a:r>
              <a:rPr lang="ar-DZ" sz="2800" dirty="0" smtClean="0">
                <a:solidFill>
                  <a:schemeClr val="tx1"/>
                </a:solidFill>
              </a:rPr>
              <a:t>تحسين </a:t>
            </a:r>
            <a:r>
              <a:rPr lang="ar-DZ" sz="2800" dirty="0" err="1" smtClean="0">
                <a:solidFill>
                  <a:schemeClr val="tx1"/>
                </a:solidFill>
              </a:rPr>
              <a:t>مردودياتها</a:t>
            </a:r>
            <a:r>
              <a:rPr lang="ar-DZ" sz="2800" dirty="0" smtClean="0">
                <a:solidFill>
                  <a:schemeClr val="tx1"/>
                </a:solidFill>
              </a:rPr>
              <a:t> ( عن طريق تخفيض الاعباء المالية</a:t>
            </a:r>
            <a:r>
              <a:rPr lang="ar-DZ" sz="2800" dirty="0" err="1" smtClean="0">
                <a:solidFill>
                  <a:schemeClr val="tx1"/>
                </a:solidFill>
              </a:rPr>
              <a:t>),</a:t>
            </a:r>
            <a:endParaRPr lang="ar-DZ" sz="2800" dirty="0" smtClean="0">
              <a:solidFill>
                <a:schemeClr val="tx1"/>
              </a:solidFill>
            </a:endParaRPr>
          </a:p>
          <a:p>
            <a:pPr algn="r" rtl="1">
              <a:buFontTx/>
              <a:buChar char="-"/>
            </a:pPr>
            <a:r>
              <a:rPr lang="ar-DZ" sz="2800" dirty="0" smtClean="0">
                <a:solidFill>
                  <a:schemeClr val="tx1"/>
                </a:solidFill>
              </a:rPr>
              <a:t>تسديد ديونها البنكية </a:t>
            </a:r>
          </a:p>
          <a:p>
            <a:pPr algn="r" rtl="1">
              <a:buFontTx/>
              <a:buChar char="-"/>
            </a:pPr>
            <a:r>
              <a:rPr lang="ar-DZ" sz="2800" dirty="0" smtClean="0">
                <a:solidFill>
                  <a:schemeClr val="tx1"/>
                </a:solidFill>
              </a:rPr>
              <a:t>الحصول على قروض جديدة لتكميل تمويل </a:t>
            </a:r>
            <a:r>
              <a:rPr lang="ar-DZ" sz="2800" dirty="0" err="1" smtClean="0">
                <a:solidFill>
                  <a:schemeClr val="tx1"/>
                </a:solidFill>
              </a:rPr>
              <a:t>الاستثمارات.</a:t>
            </a:r>
            <a:r>
              <a:rPr lang="ar-DZ" sz="2800" dirty="0" smtClean="0">
                <a:solidFill>
                  <a:schemeClr val="tx1"/>
                </a:solidFill>
              </a:rPr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1926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r" rtl="1">
              <a:buFontTx/>
              <a:buChar char="-"/>
            </a:pPr>
            <a:r>
              <a:rPr lang="ar-DZ" sz="2800" dirty="0" smtClean="0"/>
              <a:t>توزيع الارباح على المساهمين</a:t>
            </a:r>
            <a:r>
              <a:rPr lang="fr-FR" sz="2800" dirty="0" smtClean="0"/>
              <a:t> (les dividendes) </a:t>
            </a:r>
            <a:endParaRPr lang="ar-DZ" sz="2800" dirty="0" smtClean="0"/>
          </a:p>
          <a:p>
            <a:pPr algn="r" rtl="1">
              <a:buNone/>
            </a:pPr>
            <a:r>
              <a:rPr lang="ar-DZ" sz="2800" dirty="0" smtClean="0"/>
              <a:t>و بالتالي تسمح القدرة على التمويل للمؤسسة أن تتطور بمصادرها الخاصة و بالحصول على موارد اضافية عن طريق الاقتراض.</a:t>
            </a:r>
          </a:p>
          <a:p>
            <a:pPr algn="r" rtl="1">
              <a:buNone/>
            </a:pPr>
            <a:r>
              <a:rPr lang="ar-DZ" sz="2800" b="1" dirty="0" smtClean="0">
                <a:solidFill>
                  <a:srgbClr val="FF0000"/>
                </a:solidFill>
              </a:rPr>
              <a:t>3- كيفية حساب القدرة على التمويل </a:t>
            </a:r>
          </a:p>
          <a:p>
            <a:pPr algn="r" rtl="1">
              <a:buNone/>
            </a:pPr>
            <a:r>
              <a:rPr lang="ar-DZ" sz="2800" dirty="0" smtClean="0">
                <a:solidFill>
                  <a:schemeClr val="tx1"/>
                </a:solidFill>
              </a:rPr>
              <a:t>يوجد طريقتين لحساب </a:t>
            </a:r>
            <a:r>
              <a:rPr lang="fr-FR" sz="2800" dirty="0" smtClean="0">
                <a:solidFill>
                  <a:schemeClr val="tx1"/>
                </a:solidFill>
              </a:rPr>
              <a:t>la caf </a:t>
            </a:r>
          </a:p>
          <a:p>
            <a:pPr algn="r" rtl="1">
              <a:buFontTx/>
              <a:buChar char="-"/>
            </a:pPr>
            <a:r>
              <a:rPr lang="ar-DZ" sz="2800" dirty="0" smtClean="0">
                <a:solidFill>
                  <a:schemeClr val="tx1"/>
                </a:solidFill>
              </a:rPr>
              <a:t>طريقة </a:t>
            </a:r>
            <a:r>
              <a:rPr lang="ar-DZ" sz="2800" dirty="0" err="1" smtClean="0">
                <a:solidFill>
                  <a:schemeClr val="tx1"/>
                </a:solidFill>
              </a:rPr>
              <a:t>الخصم :</a:t>
            </a:r>
            <a:r>
              <a:rPr lang="ar-DZ" sz="2800" dirty="0" smtClean="0">
                <a:solidFill>
                  <a:schemeClr val="tx1"/>
                </a:solidFill>
              </a:rPr>
              <a:t> </a:t>
            </a:r>
            <a:r>
              <a:rPr lang="fr-FR" sz="2800" dirty="0" smtClean="0">
                <a:solidFill>
                  <a:schemeClr val="tx1"/>
                </a:solidFill>
              </a:rPr>
              <a:t>la méthode soustractive</a:t>
            </a:r>
          </a:p>
          <a:p>
            <a:pPr algn="r" rtl="1">
              <a:buFontTx/>
              <a:buChar char="-"/>
            </a:pP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ar-DZ" sz="2800" dirty="0" smtClean="0">
                <a:solidFill>
                  <a:schemeClr val="tx1"/>
                </a:solidFill>
              </a:rPr>
              <a:t>طريقة </a:t>
            </a:r>
            <a:r>
              <a:rPr lang="ar-DZ" sz="2800" dirty="0" err="1" smtClean="0">
                <a:solidFill>
                  <a:schemeClr val="tx1"/>
                </a:solidFill>
              </a:rPr>
              <a:t>الاضافة :</a:t>
            </a:r>
            <a:r>
              <a:rPr lang="ar-DZ" sz="2800" dirty="0" smtClean="0">
                <a:solidFill>
                  <a:schemeClr val="tx1"/>
                </a:solidFill>
              </a:rPr>
              <a:t> </a:t>
            </a:r>
            <a:r>
              <a:rPr lang="fr-FR" sz="2800" dirty="0" smtClean="0">
                <a:solidFill>
                  <a:schemeClr val="tx1"/>
                </a:solidFill>
              </a:rPr>
              <a:t>la méthode additive</a:t>
            </a:r>
          </a:p>
          <a:p>
            <a:pPr algn="r" rtl="1">
              <a:buNone/>
            </a:pPr>
            <a:r>
              <a:rPr lang="ar-DZ" sz="2800" b="1" dirty="0" smtClean="0">
                <a:solidFill>
                  <a:srgbClr val="FF0066"/>
                </a:solidFill>
              </a:rPr>
              <a:t>3-1 طريقة الخصم </a:t>
            </a:r>
          </a:p>
          <a:p>
            <a:pPr algn="r" rtl="1">
              <a:buNone/>
            </a:pPr>
            <a:r>
              <a:rPr lang="ar-DZ" sz="2800" dirty="0" smtClean="0">
                <a:solidFill>
                  <a:schemeClr val="tx1"/>
                </a:solidFill>
              </a:rPr>
              <a:t>هذه الطريقة تعتمد على فائض الاستغلال الاجمالي كنقطة بداية و لكن من أهم مساوئها انها طريقة طويلة للحساب نظرا لعدد العناصر التي تدخل في </a:t>
            </a:r>
            <a:r>
              <a:rPr lang="ar-DZ" sz="2800" dirty="0" err="1" smtClean="0">
                <a:solidFill>
                  <a:schemeClr val="tx1"/>
                </a:solidFill>
              </a:rPr>
              <a:t>الحساب .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9150145"/>
              </p:ext>
            </p:extLst>
          </p:nvPr>
        </p:nvGraphicFramePr>
        <p:xfrm>
          <a:off x="179388" y="188913"/>
          <a:ext cx="8785225" cy="56083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8785225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latin typeface="Comic Sans MS" pitchFamily="66" charset="0"/>
                        </a:rPr>
                        <a:t>Eléments</a:t>
                      </a:r>
                      <a:r>
                        <a:rPr lang="fr-FR" sz="2800" baseline="0" dirty="0" smtClean="0">
                          <a:latin typeface="Comic Sans MS" pitchFamily="66" charset="0"/>
                        </a:rPr>
                        <a:t> de calcul ( </a:t>
                      </a:r>
                      <a:r>
                        <a:rPr lang="ar-DZ" sz="2800" baseline="0" dirty="0" smtClean="0">
                          <a:latin typeface="Comic Sans MS" pitchFamily="66" charset="0"/>
                        </a:rPr>
                        <a:t>عناصر الحساب </a:t>
                      </a:r>
                      <a:r>
                        <a:rPr lang="fr-FR" sz="2800" baseline="0" dirty="0" smtClean="0">
                          <a:latin typeface="Comic Sans MS" pitchFamily="66" charset="0"/>
                        </a:rPr>
                        <a:t>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600" kern="1200" dirty="0" err="1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Excedent</a:t>
                      </a:r>
                      <a:r>
                        <a:rPr lang="fr-FR" sz="2600" kern="12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brut </a:t>
                      </a:r>
                      <a:r>
                        <a:rPr lang="fr-FR" sz="2600" dirty="0" smtClean="0">
                          <a:latin typeface="Comic Sans MS" pitchFamily="66" charset="0"/>
                        </a:rPr>
                        <a:t>d’exploitation (</a:t>
                      </a:r>
                      <a:r>
                        <a:rPr lang="ar-DZ" sz="2600" dirty="0" smtClean="0">
                          <a:latin typeface="Comic Sans MS" pitchFamily="66" charset="0"/>
                        </a:rPr>
                        <a:t>الفائض الاجمالي</a:t>
                      </a:r>
                      <a:r>
                        <a:rPr lang="ar-DZ" sz="2600" baseline="0" dirty="0" smtClean="0">
                          <a:latin typeface="Comic Sans MS" pitchFamily="66" charset="0"/>
                        </a:rPr>
                        <a:t> للاستغلال</a:t>
                      </a:r>
                      <a:r>
                        <a:rPr lang="fr-FR" sz="2600" baseline="0" dirty="0" smtClean="0">
                          <a:latin typeface="Comic Sans MS" pitchFamily="66" charset="0"/>
                        </a:rPr>
                        <a:t>)</a:t>
                      </a:r>
                      <a:endParaRPr lang="fr-FR" sz="2600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600" kern="12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Ou insuffisance brute d’exploitation (</a:t>
                      </a:r>
                      <a:r>
                        <a:rPr lang="ar-DZ" sz="2600" kern="12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عجز اجمالي للاستغلال</a:t>
                      </a:r>
                      <a:endParaRPr lang="fr-FR" sz="2600" kern="1200" dirty="0" smtClean="0">
                        <a:solidFill>
                          <a:schemeClr val="tx1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600" kern="12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+ autres produits opérationnels (75) </a:t>
                      </a:r>
                      <a:r>
                        <a:rPr lang="ar-DZ" sz="2600" kern="1200" dirty="0" err="1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المنتوجات</a:t>
                      </a:r>
                      <a:r>
                        <a:rPr lang="ar-DZ" sz="2600" kern="12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ar-DZ" sz="2600" kern="1200" dirty="0" err="1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العملياتية</a:t>
                      </a:r>
                      <a:r>
                        <a:rPr lang="ar-DZ" sz="2600" kern="12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الاخرى </a:t>
                      </a:r>
                      <a:r>
                        <a:rPr lang="fr-FR" sz="2600" kern="12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600" kern="1200" baseline="0" dirty="0" smtClean="0">
                          <a:solidFill>
                            <a:srgbClr val="FF000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r-DZ" sz="2600" kern="1200" dirty="0" err="1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fr-FR" sz="2600" kern="120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autres</a:t>
                      </a:r>
                      <a:r>
                        <a:rPr lang="fr-FR" sz="2600" kern="12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charges opérationnelles (65) </a:t>
                      </a:r>
                      <a:r>
                        <a:rPr lang="ar-DZ" sz="2600" kern="12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الأعباء </a:t>
                      </a:r>
                      <a:r>
                        <a:rPr lang="ar-DZ" sz="2600" kern="1200" baseline="0" dirty="0" err="1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العملياتية</a:t>
                      </a:r>
                      <a:r>
                        <a:rPr lang="ar-DZ" sz="2600" kern="12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الاخرى </a:t>
                      </a:r>
                      <a:r>
                        <a:rPr lang="fr-FR" sz="2600" kern="12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600" kern="1200" baseline="0" dirty="0" smtClean="0">
                          <a:solidFill>
                            <a:srgbClr val="FF0000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(b)</a:t>
                      </a:r>
                      <a:endParaRPr lang="ar-DZ" sz="2600" kern="1200" baseline="0" dirty="0" smtClean="0">
                        <a:solidFill>
                          <a:srgbClr val="FF0000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600" dirty="0" smtClean="0">
                          <a:latin typeface="Comic Sans MS" pitchFamily="66" charset="0"/>
                        </a:rPr>
                        <a:t>+</a:t>
                      </a:r>
                      <a:r>
                        <a:rPr lang="fr-FR" sz="2600" baseline="0" dirty="0" smtClean="0">
                          <a:latin typeface="Comic Sans MS" pitchFamily="66" charset="0"/>
                        </a:rPr>
                        <a:t> ou - </a:t>
                      </a:r>
                      <a:r>
                        <a:rPr lang="fr-FR" sz="2600" baseline="0" dirty="0" err="1" smtClean="0">
                          <a:latin typeface="Comic Sans MS" pitchFamily="66" charset="0"/>
                        </a:rPr>
                        <a:t>quote</a:t>
                      </a:r>
                      <a:r>
                        <a:rPr lang="fr-FR" sz="2600" baseline="0" dirty="0" smtClean="0">
                          <a:latin typeface="Comic Sans MS" pitchFamily="66" charset="0"/>
                        </a:rPr>
                        <a:t> part du résultat sur opération faite en commun (</a:t>
                      </a:r>
                      <a:r>
                        <a:rPr lang="ar-DZ" sz="2600" baseline="0" dirty="0" smtClean="0">
                          <a:latin typeface="Comic Sans MS" pitchFamily="66" charset="0"/>
                        </a:rPr>
                        <a:t>قسط النتيجة عن العمليات التي تمت بصورة مشتركة</a:t>
                      </a:r>
                      <a:r>
                        <a:rPr lang="fr-FR" sz="2600" baseline="0" dirty="0" smtClean="0">
                          <a:latin typeface="Comic Sans MS" pitchFamily="66" charset="0"/>
                        </a:rPr>
                        <a:t>)</a:t>
                      </a:r>
                      <a:endParaRPr lang="fr-FR" sz="2600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600" kern="12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+  produits financiers (</a:t>
                      </a:r>
                      <a:r>
                        <a:rPr lang="ar-DZ" sz="2600" kern="12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منتجات مالية</a:t>
                      </a:r>
                      <a:r>
                        <a:rPr lang="fr-FR" sz="2600" kern="12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)</a:t>
                      </a:r>
                      <a:endParaRPr lang="fr-FR" sz="2600" kern="1200" baseline="0" dirty="0" smtClean="0">
                        <a:solidFill>
                          <a:srgbClr val="FF0000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600" kern="12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- Charges financières ( </a:t>
                      </a:r>
                      <a:r>
                        <a:rPr lang="ar-DZ" sz="2600" kern="12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أعباء مالية</a:t>
                      </a:r>
                      <a:r>
                        <a:rPr lang="fr-FR" sz="2600" kern="12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)</a:t>
                      </a:r>
                      <a:endParaRPr lang="fr-FR" sz="2600" kern="1200" baseline="0" dirty="0" smtClean="0">
                        <a:solidFill>
                          <a:srgbClr val="FF0000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600" kern="12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- Impôts sur les bénéfices (</a:t>
                      </a:r>
                      <a:r>
                        <a:rPr lang="ar-DZ" sz="2600" kern="12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الضريبة على الأرباح</a:t>
                      </a:r>
                      <a:r>
                        <a:rPr lang="fr-FR" sz="2600" kern="1200" baseline="0" dirty="0" smtClean="0">
                          <a:solidFill>
                            <a:schemeClr val="tx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26469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lphaLcParenBoth"/>
            </a:pPr>
            <a:r>
              <a:rPr lang="ar-DZ" dirty="0" smtClean="0"/>
              <a:t>ماعدا</a:t>
            </a:r>
            <a:r>
              <a:rPr lang="fr-FR" dirty="0" smtClean="0"/>
              <a:t>: </a:t>
            </a:r>
            <a:r>
              <a:rPr lang="en-US" sz="2600" dirty="0" smtClean="0">
                <a:latin typeface="Comic Sans MS" pitchFamily="66" charset="0"/>
              </a:rPr>
              <a:t>plus</a:t>
            </a:r>
            <a:r>
              <a:rPr lang="fr-FR" sz="2600" dirty="0" smtClean="0">
                <a:latin typeface="Comic Sans MS" pitchFamily="66" charset="0"/>
              </a:rPr>
              <a:t>-values de cession (</a:t>
            </a:r>
            <a:r>
              <a:rPr lang="ar-DZ" sz="2600" dirty="0" smtClean="0">
                <a:latin typeface="Comic Sans MS" pitchFamily="66" charset="0"/>
              </a:rPr>
              <a:t>فوائض القيمة</a:t>
            </a:r>
            <a:r>
              <a:rPr lang="fr-FR" sz="2600" dirty="0" smtClean="0">
                <a:latin typeface="Comic Sans MS" pitchFamily="66" charset="0"/>
              </a:rPr>
              <a:t>)</a:t>
            </a:r>
            <a:endParaRPr lang="fr-FR" sz="2600" dirty="0" smtClean="0">
              <a:latin typeface="Comic Sans MS" pitchFamily="66" charset="0"/>
            </a:endParaRPr>
          </a:p>
          <a:p>
            <a:pPr marL="514350" indent="-514350">
              <a:buNone/>
            </a:pPr>
            <a:r>
              <a:rPr lang="fr-FR" sz="2600" dirty="0" smtClean="0">
                <a:latin typeface="Comic Sans MS" pitchFamily="66" charset="0"/>
              </a:rPr>
              <a:t>               </a:t>
            </a:r>
            <a:r>
              <a:rPr lang="fr-FR" sz="2600" dirty="0" err="1" smtClean="0">
                <a:latin typeface="Comic Sans MS" pitchFamily="66" charset="0"/>
              </a:rPr>
              <a:t>quote</a:t>
            </a:r>
            <a:r>
              <a:rPr lang="fr-FR" sz="2600" dirty="0" smtClean="0">
                <a:latin typeface="Comic Sans MS" pitchFamily="66" charset="0"/>
              </a:rPr>
              <a:t> part des subventions d’investissement  ( </a:t>
            </a:r>
            <a:r>
              <a:rPr lang="ar-DZ" sz="2600" dirty="0" smtClean="0">
                <a:latin typeface="Comic Sans MS" pitchFamily="66" charset="0"/>
              </a:rPr>
              <a:t>اقساط اعانات الاستثمار</a:t>
            </a:r>
            <a:r>
              <a:rPr lang="fr-FR" sz="2600" dirty="0" smtClean="0">
                <a:latin typeface="Comic Sans MS" pitchFamily="66" charset="0"/>
              </a:rPr>
              <a:t>)</a:t>
            </a:r>
          </a:p>
          <a:p>
            <a:pPr marL="514350" indent="-514350">
              <a:buNone/>
            </a:pPr>
            <a:endParaRPr lang="fr-FR" sz="2600" dirty="0" smtClean="0">
              <a:latin typeface="Comic Sans MS" pitchFamily="66" charset="0"/>
            </a:endParaRPr>
          </a:p>
          <a:p>
            <a:pPr marL="514350" indent="-514350">
              <a:buNone/>
            </a:pPr>
            <a:r>
              <a:rPr lang="fr-FR" sz="2600" dirty="0" smtClean="0">
                <a:latin typeface="Comic Sans MS" pitchFamily="66" charset="0"/>
              </a:rPr>
              <a:t>(b) </a:t>
            </a:r>
            <a:r>
              <a:rPr lang="ar-DZ" sz="2800" dirty="0"/>
              <a:t>ماعدا </a:t>
            </a:r>
            <a:r>
              <a:rPr lang="fr-FR" sz="2600" dirty="0" smtClean="0">
                <a:latin typeface="Comic Sans MS" pitchFamily="66" charset="0"/>
              </a:rPr>
              <a:t>: moins-values sur sortie d’actif (</a:t>
            </a:r>
            <a:r>
              <a:rPr lang="ar-DZ" sz="2600" dirty="0" smtClean="0">
                <a:latin typeface="Comic Sans MS" pitchFamily="66" charset="0"/>
              </a:rPr>
              <a:t>نواقص القيمة عن خروج الأصول الثابتة)</a:t>
            </a:r>
            <a:endParaRPr lang="fr-FR" sz="26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404664"/>
            <a:ext cx="8435280" cy="612068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r" rtl="1">
              <a:buNone/>
            </a:pPr>
            <a:r>
              <a:rPr lang="ar-DZ" sz="2000" b="1" dirty="0" smtClean="0">
                <a:solidFill>
                  <a:srgbClr val="FF0066"/>
                </a:solidFill>
              </a:rPr>
              <a:t>3-2 طريقة الإضافة: </a:t>
            </a:r>
            <a:r>
              <a:rPr lang="fr-FR" sz="2000" b="1" dirty="0" smtClean="0">
                <a:solidFill>
                  <a:srgbClr val="FF0066"/>
                </a:solidFill>
              </a:rPr>
              <a:t>méthode additive</a:t>
            </a:r>
            <a:endParaRPr lang="ar-DZ" sz="2000" dirty="0" smtClean="0">
              <a:solidFill>
                <a:schemeClr val="tx1"/>
              </a:solidFill>
            </a:endParaRPr>
          </a:p>
          <a:p>
            <a:pPr algn="r">
              <a:buNone/>
            </a:pPr>
            <a:r>
              <a:rPr lang="ar-DZ" sz="2000" dirty="0" smtClean="0">
                <a:solidFill>
                  <a:schemeClr val="tx1"/>
                </a:solidFill>
              </a:rPr>
              <a:t>هذه الطريقة </a:t>
            </a:r>
            <a:r>
              <a:rPr lang="ar-DZ" sz="2000" dirty="0" err="1" smtClean="0">
                <a:solidFill>
                  <a:schemeClr val="tx1"/>
                </a:solidFill>
              </a:rPr>
              <a:t>تعتير</a:t>
            </a:r>
            <a:r>
              <a:rPr lang="ar-DZ" sz="2000" dirty="0" smtClean="0">
                <a:solidFill>
                  <a:schemeClr val="tx1"/>
                </a:solidFill>
              </a:rPr>
              <a:t> أسرع من الأولى </a:t>
            </a:r>
            <a:r>
              <a:rPr lang="ar-DZ" sz="2000" dirty="0" smtClean="0">
                <a:solidFill>
                  <a:schemeClr val="tx1"/>
                </a:solidFill>
              </a:rPr>
              <a:t>في </a:t>
            </a:r>
            <a:r>
              <a:rPr lang="ar-DZ" sz="2000" dirty="0" smtClean="0">
                <a:solidFill>
                  <a:schemeClr val="tx1"/>
                </a:solidFill>
              </a:rPr>
              <a:t>الحساب و أبسط منها</a:t>
            </a:r>
            <a:r>
              <a:rPr lang="ar-DZ" sz="2000" dirty="0" smtClean="0">
                <a:solidFill>
                  <a:schemeClr val="tx1"/>
                </a:solidFill>
              </a:rPr>
              <a:t>.</a:t>
            </a:r>
            <a:endParaRPr lang="ar-DZ" sz="20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149150"/>
              </p:ext>
            </p:extLst>
          </p:nvPr>
        </p:nvGraphicFramePr>
        <p:xfrm>
          <a:off x="1049755" y="1365419"/>
          <a:ext cx="7632848" cy="515992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632848"/>
              </a:tblGrid>
              <a:tr h="405045">
                <a:tc>
                  <a:txBody>
                    <a:bodyPr/>
                    <a:lstStyle/>
                    <a:p>
                      <a:r>
                        <a:rPr lang="fr-FR" sz="2800" dirty="0" smtClean="0">
                          <a:solidFill>
                            <a:schemeClr val="tx1"/>
                          </a:solidFill>
                        </a:rPr>
                        <a:t>Eléments de calcul </a:t>
                      </a:r>
                      <a:endParaRPr lang="fr-FR" sz="2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fr-FR" sz="2200" dirty="0" smtClean="0">
                          <a:latin typeface="Comic Sans MS" pitchFamily="66" charset="0"/>
                        </a:rPr>
                        <a:t>Résultat net</a:t>
                      </a:r>
                      <a:r>
                        <a:rPr lang="fr-FR" sz="2200" baseline="0" dirty="0" smtClean="0">
                          <a:latin typeface="Comic Sans MS" pitchFamily="66" charset="0"/>
                        </a:rPr>
                        <a:t> de l’exercice ( </a:t>
                      </a:r>
                      <a:r>
                        <a:rPr lang="ar-DZ" sz="2200" baseline="0" dirty="0" smtClean="0">
                          <a:latin typeface="Comic Sans MS" pitchFamily="66" charset="0"/>
                        </a:rPr>
                        <a:t>النتيجة الصافية للسنة المالية</a:t>
                      </a:r>
                      <a:r>
                        <a:rPr lang="fr-FR" sz="2200" baseline="0" dirty="0" smtClean="0">
                          <a:latin typeface="Comic Sans MS" pitchFamily="66" charset="0"/>
                        </a:rPr>
                        <a:t>)</a:t>
                      </a:r>
                      <a:endParaRPr lang="fr-FR" sz="22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fr-FR" sz="2200" dirty="0" smtClean="0">
                          <a:latin typeface="Comic Sans MS" pitchFamily="66" charset="0"/>
                        </a:rPr>
                        <a:t>+ dotation aux </a:t>
                      </a:r>
                      <a:r>
                        <a:rPr lang="fr-FR" sz="2200" dirty="0" err="1" smtClean="0">
                          <a:latin typeface="Comic Sans MS" pitchFamily="66" charset="0"/>
                        </a:rPr>
                        <a:t>amort</a:t>
                      </a:r>
                      <a:r>
                        <a:rPr lang="fr-FR" sz="2200" dirty="0" smtClean="0">
                          <a:latin typeface="Comic Sans MS" pitchFamily="66" charset="0"/>
                        </a:rPr>
                        <a:t> et aux</a:t>
                      </a:r>
                      <a:r>
                        <a:rPr lang="fr-FR" sz="2200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fr-FR" sz="2200" baseline="0" dirty="0" err="1" smtClean="0">
                          <a:latin typeface="Comic Sans MS" pitchFamily="66" charset="0"/>
                        </a:rPr>
                        <a:t>prov</a:t>
                      </a:r>
                      <a:r>
                        <a:rPr lang="fr-FR" sz="2200" baseline="0" dirty="0" smtClean="0">
                          <a:latin typeface="Comic Sans MS" pitchFamily="66" charset="0"/>
                        </a:rPr>
                        <a:t> (</a:t>
                      </a:r>
                      <a:r>
                        <a:rPr lang="ar-DZ" sz="2200" baseline="0" dirty="0" smtClean="0">
                          <a:latin typeface="Comic Sans MS" pitchFamily="66" charset="0"/>
                        </a:rPr>
                        <a:t>مخصصات </a:t>
                      </a:r>
                      <a:r>
                        <a:rPr lang="ar-DZ" sz="2200" baseline="0" dirty="0" err="1" smtClean="0">
                          <a:latin typeface="Comic Sans MS" pitchFamily="66" charset="0"/>
                        </a:rPr>
                        <a:t>الاهتلاكات</a:t>
                      </a:r>
                      <a:r>
                        <a:rPr lang="ar-DZ" sz="2200" baseline="0" dirty="0" smtClean="0">
                          <a:latin typeface="Comic Sans MS" pitchFamily="66" charset="0"/>
                        </a:rPr>
                        <a:t> و </a:t>
                      </a:r>
                      <a:r>
                        <a:rPr lang="ar-DZ" sz="2200" baseline="0" dirty="0" err="1" smtClean="0">
                          <a:latin typeface="Comic Sans MS" pitchFamily="66" charset="0"/>
                        </a:rPr>
                        <a:t>المؤونات</a:t>
                      </a:r>
                      <a:r>
                        <a:rPr lang="fr-FR" sz="2200" baseline="0" dirty="0" smtClean="0">
                          <a:latin typeface="Comic Sans MS" pitchFamily="66" charset="0"/>
                        </a:rPr>
                        <a:t>)</a:t>
                      </a:r>
                      <a:endParaRPr lang="fr-FR" sz="22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fr-FR" sz="2200" baseline="0" dirty="0" smtClean="0">
                          <a:latin typeface="Comic Sans MS" pitchFamily="66" charset="0"/>
                        </a:rPr>
                        <a:t>Reprises sur pertes de valeur et provision (</a:t>
                      </a:r>
                      <a:r>
                        <a:rPr lang="ar-DZ" sz="2200" baseline="0" dirty="0" err="1" smtClean="0">
                          <a:latin typeface="Comic Sans MS" pitchFamily="66" charset="0"/>
                        </a:rPr>
                        <a:t>الاسترجاعات</a:t>
                      </a:r>
                      <a:r>
                        <a:rPr lang="ar-DZ" sz="2200" baseline="0" dirty="0" smtClean="0">
                          <a:latin typeface="Comic Sans MS" pitchFamily="66" charset="0"/>
                        </a:rPr>
                        <a:t> عن خسائر القيمة و </a:t>
                      </a:r>
                      <a:r>
                        <a:rPr lang="ar-DZ" sz="2200" baseline="0" dirty="0" err="1" smtClean="0">
                          <a:latin typeface="Comic Sans MS" pitchFamily="66" charset="0"/>
                        </a:rPr>
                        <a:t>المؤونات</a:t>
                      </a:r>
                      <a:r>
                        <a:rPr lang="fr-FR" sz="2200" baseline="0" dirty="0" smtClean="0">
                          <a:latin typeface="Comic Sans MS" pitchFamily="66" charset="0"/>
                        </a:rPr>
                        <a:t>)</a:t>
                      </a:r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fr-FR" sz="2200" dirty="0" smtClean="0">
                          <a:latin typeface="Comic Sans MS" pitchFamily="66" charset="0"/>
                        </a:rPr>
                        <a:t>+ valeur comptable des éléments cédés ( </a:t>
                      </a:r>
                      <a:r>
                        <a:rPr lang="ar-DZ" sz="2200" dirty="0" smtClean="0">
                          <a:latin typeface="Comic Sans MS" pitchFamily="66" charset="0"/>
                        </a:rPr>
                        <a:t>القيمة المحاسبية</a:t>
                      </a:r>
                      <a:r>
                        <a:rPr lang="ar-DZ" sz="2200" baseline="0" dirty="0" smtClean="0">
                          <a:latin typeface="Comic Sans MS" pitchFamily="66" charset="0"/>
                        </a:rPr>
                        <a:t> للأصول المباعة </a:t>
                      </a:r>
                      <a:r>
                        <a:rPr lang="fr-FR" sz="2200" baseline="0" dirty="0" smtClean="0">
                          <a:latin typeface="Comic Sans MS" pitchFamily="66" charset="0"/>
                        </a:rPr>
                        <a:t>)</a:t>
                      </a:r>
                      <a:endParaRPr lang="fr-FR" sz="22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fr-FR" sz="2200" dirty="0" smtClean="0">
                          <a:latin typeface="Comic Sans MS" pitchFamily="66" charset="0"/>
                        </a:rPr>
                        <a:t>- Produits de cession des éléments immobilisés (</a:t>
                      </a:r>
                      <a:r>
                        <a:rPr lang="ar-DZ" sz="2200" dirty="0" smtClean="0">
                          <a:latin typeface="Comic Sans MS" pitchFamily="66" charset="0"/>
                        </a:rPr>
                        <a:t>عائد الأصول الثابتة المباعة </a:t>
                      </a:r>
                      <a:r>
                        <a:rPr lang="fr-FR" sz="2200" dirty="0" smtClean="0">
                          <a:latin typeface="Comic Sans MS" pitchFamily="66" charset="0"/>
                        </a:rPr>
                        <a:t>)</a:t>
                      </a:r>
                      <a:endParaRPr lang="fr-FR" sz="22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fr-FR" sz="2200" dirty="0" smtClean="0">
                          <a:latin typeface="Comic Sans MS" pitchFamily="66" charset="0"/>
                        </a:rPr>
                        <a:t>- </a:t>
                      </a:r>
                      <a:r>
                        <a:rPr lang="fr-FR" sz="2200" dirty="0" err="1" smtClean="0">
                          <a:latin typeface="Comic Sans MS" pitchFamily="66" charset="0"/>
                        </a:rPr>
                        <a:t>Quotes</a:t>
                      </a:r>
                      <a:r>
                        <a:rPr lang="fr-FR" sz="2200" dirty="0" smtClean="0">
                          <a:latin typeface="Comic Sans MS" pitchFamily="66" charset="0"/>
                        </a:rPr>
                        <a:t> -parts des subventions</a:t>
                      </a:r>
                      <a:r>
                        <a:rPr lang="ar-DZ" sz="2200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fr-FR" sz="2200" baseline="0" dirty="0" smtClean="0">
                          <a:latin typeface="Comic Sans MS" pitchFamily="66" charset="0"/>
                        </a:rPr>
                        <a:t>virés au résultat de l’exercice (</a:t>
                      </a:r>
                      <a:r>
                        <a:rPr lang="ar-DZ" sz="2200" baseline="0" dirty="0" smtClean="0">
                          <a:latin typeface="Comic Sans MS" pitchFamily="66" charset="0"/>
                        </a:rPr>
                        <a:t>أقساط اعانات الاستثمار المحولة لنتيجة السنة </a:t>
                      </a:r>
                      <a:r>
                        <a:rPr lang="ar-DZ" sz="2200" baseline="0" dirty="0" err="1" smtClean="0">
                          <a:latin typeface="Comic Sans MS" pitchFamily="66" charset="0"/>
                        </a:rPr>
                        <a:t>المالية )</a:t>
                      </a:r>
                      <a:endParaRPr lang="fr-FR" sz="22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405045">
                <a:tc>
                  <a:txBody>
                    <a:bodyPr/>
                    <a:lstStyle/>
                    <a:p>
                      <a:r>
                        <a:rPr lang="ar-DZ" dirty="0" err="1" smtClean="0"/>
                        <a:t>=</a:t>
                      </a:r>
                      <a:r>
                        <a:rPr lang="ar-DZ" dirty="0" smtClean="0"/>
                        <a:t> </a:t>
                      </a:r>
                      <a:r>
                        <a:rPr lang="fr-FR" dirty="0" smtClean="0"/>
                        <a:t> </a:t>
                      </a:r>
                      <a:r>
                        <a:rPr lang="fr-FR" b="1" dirty="0" smtClean="0">
                          <a:latin typeface="Comic Sans MS" pitchFamily="66" charset="0"/>
                        </a:rPr>
                        <a:t>capacité d’autofinancement</a:t>
                      </a:r>
                      <a:r>
                        <a:rPr lang="fr-FR" b="1" baseline="0" dirty="0" smtClean="0">
                          <a:latin typeface="Comic Sans MS" pitchFamily="66" charset="0"/>
                        </a:rPr>
                        <a:t> </a:t>
                      </a:r>
                      <a:endParaRPr lang="fr-FR" b="1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33670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fr-FR" sz="2800" dirty="0" smtClean="0">
                <a:solidFill>
                  <a:srgbClr val="FF0000"/>
                </a:solidFill>
                <a:latin typeface="Comic Sans MS" pitchFamily="66" charset="0"/>
              </a:rPr>
              <a:t>La capacité d’autofinancement et le cash flow </a:t>
            </a:r>
          </a:p>
          <a:p>
            <a:pPr>
              <a:buNone/>
            </a:pPr>
            <a:r>
              <a:rPr lang="ar-DZ" sz="2800" dirty="0" smtClean="0">
                <a:solidFill>
                  <a:srgbClr val="FF0000"/>
                </a:solidFill>
              </a:rPr>
              <a:t>(القدرة على التمويل الذاتي و تدفقات الخزينة</a:t>
            </a:r>
            <a:r>
              <a:rPr lang="ar-DZ" sz="2800" dirty="0" err="1" smtClean="0">
                <a:solidFill>
                  <a:srgbClr val="FF0000"/>
                </a:solidFill>
              </a:rPr>
              <a:t>)</a:t>
            </a:r>
            <a:endParaRPr lang="ar-DZ" sz="2800" dirty="0" smtClean="0">
              <a:solidFill>
                <a:srgbClr val="FF0000"/>
              </a:solidFill>
            </a:endParaRPr>
          </a:p>
          <a:p>
            <a:pPr algn="r">
              <a:buNone/>
            </a:pPr>
            <a:r>
              <a:rPr lang="ar-DZ" smtClean="0"/>
              <a:t>.</a:t>
            </a:r>
            <a:endParaRPr lang="ar-DZ" dirty="0" smtClean="0"/>
          </a:p>
          <a:p>
            <a:pPr>
              <a:buNone/>
            </a:pPr>
            <a:r>
              <a:rPr lang="fr-FR" sz="2600" dirty="0" smtClean="0">
                <a:solidFill>
                  <a:srgbClr val="FF0000"/>
                </a:solidFill>
                <a:latin typeface="Comic Sans MS" pitchFamily="66" charset="0"/>
              </a:rPr>
              <a:t>La capacité d’autofinancement et autofinancement </a:t>
            </a:r>
          </a:p>
          <a:p>
            <a:pPr>
              <a:buNone/>
            </a:pPr>
            <a:r>
              <a:rPr lang="ar-DZ" sz="2600" dirty="0" smtClean="0">
                <a:solidFill>
                  <a:srgbClr val="FF0000"/>
                </a:solidFill>
                <a:latin typeface="Comic Sans MS" pitchFamily="66" charset="0"/>
              </a:rPr>
              <a:t>القدرة على التمويل الذاتي و التمويل الذاتي</a:t>
            </a:r>
            <a:r>
              <a:rPr lang="ar-DZ" sz="2600" dirty="0" err="1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fr-FR" sz="2600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</a:p>
          <a:p>
            <a:pPr algn="r" rtl="1">
              <a:buNone/>
            </a:pPr>
            <a:r>
              <a:rPr lang="ar-DZ" sz="2600" dirty="0" smtClean="0">
                <a:solidFill>
                  <a:schemeClr val="tx1"/>
                </a:solidFill>
                <a:latin typeface="Comic Sans MS" pitchFamily="66" charset="0"/>
              </a:rPr>
              <a:t>لا يمكن تخصيص القدرة على التمويل الذاتي كليا لتطوير </a:t>
            </a:r>
            <a:r>
              <a:rPr lang="ar-DZ" sz="2600" dirty="0" err="1" smtClean="0">
                <a:solidFill>
                  <a:schemeClr val="tx1"/>
                </a:solidFill>
                <a:latin typeface="Comic Sans MS" pitchFamily="66" charset="0"/>
              </a:rPr>
              <a:t>المؤسسة.</a:t>
            </a:r>
            <a:r>
              <a:rPr lang="ar-DZ" sz="2600" dirty="0" smtClean="0">
                <a:solidFill>
                  <a:schemeClr val="tx1"/>
                </a:solidFill>
                <a:latin typeface="Comic Sans MS" pitchFamily="66" charset="0"/>
              </a:rPr>
              <a:t>  المؤسسة ملزمة بخصم المبلغ الخاص </a:t>
            </a:r>
            <a:r>
              <a:rPr lang="ar-DZ" sz="2600" dirty="0" err="1" smtClean="0">
                <a:solidFill>
                  <a:schemeClr val="tx1"/>
                </a:solidFill>
                <a:latin typeface="Comic Sans MS" pitchFamily="66" charset="0"/>
              </a:rPr>
              <a:t>بالارباح</a:t>
            </a:r>
            <a:r>
              <a:rPr lang="ar-DZ" sz="2600" dirty="0" smtClean="0">
                <a:solidFill>
                  <a:schemeClr val="tx1"/>
                </a:solidFill>
                <a:latin typeface="Comic Sans MS" pitchFamily="66" charset="0"/>
              </a:rPr>
              <a:t> الموزعة التي سوف تمنح للمساهمين او الشركاء و بالتالي الثروة الحقيقة للمؤسسة تقدر بالتمويل الذاتي و تحسب بالطريقة التالية </a:t>
            </a:r>
            <a:endParaRPr lang="fr-FR" sz="26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rtl="1">
              <a:buNone/>
            </a:pPr>
            <a:r>
              <a:rPr lang="fr-FR" sz="2600" dirty="0" err="1" smtClean="0">
                <a:solidFill>
                  <a:schemeClr val="tx1"/>
                </a:solidFill>
                <a:latin typeface="Comic Sans MS" pitchFamily="66" charset="0"/>
              </a:rPr>
              <a:t>Autofiancement</a:t>
            </a:r>
            <a:r>
              <a:rPr lang="fr-FR" sz="2600" dirty="0" smtClean="0">
                <a:solidFill>
                  <a:schemeClr val="tx1"/>
                </a:solidFill>
                <a:latin typeface="Comic Sans MS" pitchFamily="66" charset="0"/>
              </a:rPr>
              <a:t> = CAF-Dividendes</a:t>
            </a:r>
            <a:endParaRPr lang="ar-DZ" sz="26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26469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r">
              <a:buNone/>
            </a:pPr>
            <a:r>
              <a:rPr lang="ar-DZ" dirty="0" smtClean="0"/>
              <a:t>يمكن التفرقة بين </a:t>
            </a:r>
          </a:p>
          <a:p>
            <a:pPr algn="r"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  Autofinancement de maintien</a:t>
            </a:r>
            <a:r>
              <a:rPr lang="ar-DZ" sz="2800" b="1" dirty="0" smtClean="0">
                <a:solidFill>
                  <a:srgbClr val="FFC000"/>
                </a:solidFill>
                <a:latin typeface="Comic Sans MS" pitchFamily="66" charset="0"/>
              </a:rPr>
              <a:t>التمويل الذاتي للاستبقاء </a:t>
            </a:r>
            <a:endParaRPr lang="fr-FR" sz="2800" b="1" dirty="0" smtClean="0">
              <a:solidFill>
                <a:srgbClr val="FFC000"/>
              </a:solidFill>
              <a:latin typeface="Comic Sans MS" pitchFamily="66" charset="0"/>
            </a:endParaRPr>
          </a:p>
          <a:p>
            <a:pPr algn="r">
              <a:buNone/>
            </a:pPr>
            <a:r>
              <a:rPr lang="ar-DZ" dirty="0" smtClean="0"/>
              <a:t>يسمح هذا الاخير بالحفاظ على المستوى المتوسط </a:t>
            </a:r>
            <a:r>
              <a:rPr lang="ar-DZ" dirty="0" err="1" smtClean="0"/>
              <a:t>للانتاج</a:t>
            </a:r>
            <a:r>
              <a:rPr lang="ar-DZ" dirty="0" smtClean="0"/>
              <a:t> سواء</a:t>
            </a:r>
          </a:p>
          <a:p>
            <a:pPr algn="r">
              <a:buNone/>
            </a:pPr>
            <a:r>
              <a:rPr lang="ar-DZ" dirty="0" smtClean="0"/>
              <a:t>المتكون من مخصصات </a:t>
            </a:r>
            <a:r>
              <a:rPr lang="ar-DZ" dirty="0" err="1" smtClean="0"/>
              <a:t>الاهتلاك</a:t>
            </a:r>
            <a:r>
              <a:rPr lang="ar-DZ" dirty="0" smtClean="0"/>
              <a:t> التي تسمح بتجديد المعدات.</a:t>
            </a:r>
          </a:p>
          <a:p>
            <a:pPr algn="r">
              <a:buNone/>
            </a:pPr>
            <a:r>
              <a:rPr lang="fr-FR" sz="2800" dirty="0" smtClean="0">
                <a:solidFill>
                  <a:srgbClr val="FF0000"/>
                </a:solidFill>
              </a:rPr>
              <a:t>Autofinancement de croissance</a:t>
            </a:r>
            <a:r>
              <a:rPr lang="ar-DZ" sz="2800" b="1" dirty="0" smtClean="0">
                <a:solidFill>
                  <a:srgbClr val="FFC000"/>
                </a:solidFill>
                <a:latin typeface="Comic Sans MS" pitchFamily="66" charset="0"/>
              </a:rPr>
              <a:t>التمويل الذاتي للنمو</a:t>
            </a:r>
            <a:endParaRPr lang="fr-FR" sz="2800" b="1" dirty="0" smtClean="0">
              <a:solidFill>
                <a:srgbClr val="FFC000"/>
              </a:solidFill>
              <a:latin typeface="Comic Sans MS" pitchFamily="66" charset="0"/>
            </a:endParaRPr>
          </a:p>
          <a:p>
            <a:pPr algn="r" rtl="1">
              <a:buNone/>
            </a:pPr>
            <a:r>
              <a:rPr lang="ar-DZ" sz="2800" dirty="0" smtClean="0">
                <a:solidFill>
                  <a:schemeClr val="tx1"/>
                </a:solidFill>
                <a:latin typeface="Comic Sans MS" pitchFamily="66" charset="0"/>
              </a:rPr>
              <a:t>يسمح هذا الأخير بتمويل نمو المؤسسة عن طريق اقتناء استثمارات جديدة و يعبر عنه بالنتيجة الموضوعة في </a:t>
            </a:r>
            <a:r>
              <a:rPr lang="ar-DZ" sz="2800" dirty="0" err="1" smtClean="0">
                <a:solidFill>
                  <a:schemeClr val="tx1"/>
                </a:solidFill>
                <a:latin typeface="Comic Sans MS" pitchFamily="66" charset="0"/>
              </a:rPr>
              <a:t>الاحتياطات.</a:t>
            </a:r>
            <a:endParaRPr lang="ar-DZ" sz="28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554</Words>
  <Application>Microsoft Office PowerPoint</Application>
  <PresentationFormat>Affichage à l'écran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Comic Sans MS</vt:lpstr>
      <vt:lpstr>Thème Office</vt:lpstr>
      <vt:lpstr>La capacité d’autofinancement  القدرة على التمويل الذاتي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capacité d’autofinancement  قدرة التمويل الذاتي</dc:title>
  <dc:creator>User</dc:creator>
  <cp:lastModifiedBy>Compte Microsoft</cp:lastModifiedBy>
  <cp:revision>42</cp:revision>
  <dcterms:created xsi:type="dcterms:W3CDTF">2015-11-20T16:37:14Z</dcterms:created>
  <dcterms:modified xsi:type="dcterms:W3CDTF">2022-10-12T23:00:18Z</dcterms:modified>
</cp:coreProperties>
</file>